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5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841CB-C9C1-4052-A6E7-8B54108E6EF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tr-TR"/>
        </a:p>
      </dgm:t>
    </dgm:pt>
    <dgm:pt modelId="{DF1140D9-A22A-466C-B0BA-33F025351153}">
      <dgm:prSet phldrT="[Metin]"/>
      <dgm:spPr/>
      <dgm:t>
        <a:bodyPr/>
        <a:lstStyle/>
        <a:p>
          <a:r>
            <a:rPr lang="tr-TR" dirty="0" smtClean="0"/>
            <a:t>Önişleme </a:t>
          </a:r>
          <a:endParaRPr lang="tr-TR" dirty="0"/>
        </a:p>
      </dgm:t>
    </dgm:pt>
    <dgm:pt modelId="{579FA102-33C9-4E5E-9C7E-AC19114F6D3C}" type="parTrans" cxnId="{F6BD971B-9563-494F-8FC0-098765F24BB9}">
      <dgm:prSet/>
      <dgm:spPr/>
      <dgm:t>
        <a:bodyPr/>
        <a:lstStyle/>
        <a:p>
          <a:endParaRPr lang="tr-TR"/>
        </a:p>
      </dgm:t>
    </dgm:pt>
    <dgm:pt modelId="{8CC8C506-66F9-4BED-80DB-EAE7CC25D30B}" type="sibTrans" cxnId="{F6BD971B-9563-494F-8FC0-098765F24BB9}">
      <dgm:prSet/>
      <dgm:spPr/>
      <dgm:t>
        <a:bodyPr/>
        <a:lstStyle/>
        <a:p>
          <a:endParaRPr lang="tr-TR"/>
        </a:p>
      </dgm:t>
    </dgm:pt>
    <dgm:pt modelId="{092B31F0-04B2-42F7-9C53-14BC2B03C15B}">
      <dgm:prSet phldrT="[Metin]"/>
      <dgm:spPr/>
      <dgm:t>
        <a:bodyPr/>
        <a:lstStyle/>
        <a:p>
          <a:r>
            <a:rPr lang="tr-TR" dirty="0" err="1" smtClean="0"/>
            <a:t>Histogram</a:t>
          </a:r>
          <a:r>
            <a:rPr lang="tr-TR" dirty="0" smtClean="0"/>
            <a:t> Germe</a:t>
          </a:r>
          <a:endParaRPr lang="tr-TR" dirty="0"/>
        </a:p>
      </dgm:t>
    </dgm:pt>
    <dgm:pt modelId="{D4C84B6D-18ED-4ED5-A256-EA0340F50133}" type="parTrans" cxnId="{7AD94E5C-C288-4358-956D-DCABD46B198C}">
      <dgm:prSet/>
      <dgm:spPr/>
      <dgm:t>
        <a:bodyPr/>
        <a:lstStyle/>
        <a:p>
          <a:endParaRPr lang="tr-TR"/>
        </a:p>
      </dgm:t>
    </dgm:pt>
    <dgm:pt modelId="{9929FD36-0F58-4E36-BE95-518BE1DF1EEA}" type="sibTrans" cxnId="{7AD94E5C-C288-4358-956D-DCABD46B198C}">
      <dgm:prSet/>
      <dgm:spPr/>
      <dgm:t>
        <a:bodyPr/>
        <a:lstStyle/>
        <a:p>
          <a:endParaRPr lang="tr-TR"/>
        </a:p>
      </dgm:t>
    </dgm:pt>
    <dgm:pt modelId="{1BFDEDC0-ADEE-4480-9988-3D2BC71D34BB}">
      <dgm:prSet phldrT="[Metin]"/>
      <dgm:spPr/>
      <dgm:t>
        <a:bodyPr/>
        <a:lstStyle/>
        <a:p>
          <a:r>
            <a:rPr lang="tr-TR" dirty="0" smtClean="0"/>
            <a:t>İşleme </a:t>
          </a:r>
          <a:endParaRPr lang="tr-TR" dirty="0"/>
        </a:p>
      </dgm:t>
    </dgm:pt>
    <dgm:pt modelId="{D4440821-BFE6-49AB-8ACB-0E81A8AF39AA}" type="parTrans" cxnId="{372CF030-9FE4-4C37-8F26-F8CE8D663F6F}">
      <dgm:prSet/>
      <dgm:spPr/>
      <dgm:t>
        <a:bodyPr/>
        <a:lstStyle/>
        <a:p>
          <a:endParaRPr lang="tr-TR"/>
        </a:p>
      </dgm:t>
    </dgm:pt>
    <dgm:pt modelId="{985062E4-8AA3-407D-B86B-A494F78DBB1D}" type="sibTrans" cxnId="{372CF030-9FE4-4C37-8F26-F8CE8D663F6F}">
      <dgm:prSet/>
      <dgm:spPr/>
      <dgm:t>
        <a:bodyPr/>
        <a:lstStyle/>
        <a:p>
          <a:endParaRPr lang="tr-TR"/>
        </a:p>
      </dgm:t>
    </dgm:pt>
    <dgm:pt modelId="{BB99275C-D0A0-4011-B347-D053B685F60F}">
      <dgm:prSet phldrT="[Metin]"/>
      <dgm:spPr/>
      <dgm:t>
        <a:bodyPr/>
        <a:lstStyle/>
        <a:p>
          <a:r>
            <a:rPr lang="tr-TR" dirty="0" err="1" smtClean="0"/>
            <a:t>Eşikleme</a:t>
          </a:r>
          <a:r>
            <a:rPr lang="tr-TR" dirty="0" smtClean="0"/>
            <a:t> </a:t>
          </a:r>
          <a:endParaRPr lang="tr-TR" dirty="0"/>
        </a:p>
      </dgm:t>
    </dgm:pt>
    <dgm:pt modelId="{8EB6BB67-BA3F-4B64-8B9B-ED812F001261}" type="parTrans" cxnId="{09C4D73A-9721-49EA-8E89-CA3D6C0C04C5}">
      <dgm:prSet/>
      <dgm:spPr/>
      <dgm:t>
        <a:bodyPr/>
        <a:lstStyle/>
        <a:p>
          <a:endParaRPr lang="tr-TR"/>
        </a:p>
      </dgm:t>
    </dgm:pt>
    <dgm:pt modelId="{6C2C558A-3DB1-4009-B9DC-24B4B25EABA4}" type="sibTrans" cxnId="{09C4D73A-9721-49EA-8E89-CA3D6C0C04C5}">
      <dgm:prSet/>
      <dgm:spPr/>
      <dgm:t>
        <a:bodyPr/>
        <a:lstStyle/>
        <a:p>
          <a:endParaRPr lang="tr-TR"/>
        </a:p>
      </dgm:t>
    </dgm:pt>
    <dgm:pt modelId="{A325313D-270F-4FCB-AB6E-944616600374}">
      <dgm:prSet phldrT="[Metin]"/>
      <dgm:spPr/>
      <dgm:t>
        <a:bodyPr/>
        <a:lstStyle/>
        <a:p>
          <a:r>
            <a:rPr lang="tr-TR" dirty="0" smtClean="0"/>
            <a:t>Sonuçlar </a:t>
          </a:r>
          <a:endParaRPr lang="tr-TR" dirty="0"/>
        </a:p>
      </dgm:t>
    </dgm:pt>
    <dgm:pt modelId="{56522443-5781-4423-B2A3-584F191186A6}" type="parTrans" cxnId="{2F19ACED-D10C-4F31-A81C-8020B83D76D2}">
      <dgm:prSet/>
      <dgm:spPr/>
      <dgm:t>
        <a:bodyPr/>
        <a:lstStyle/>
        <a:p>
          <a:endParaRPr lang="tr-TR"/>
        </a:p>
      </dgm:t>
    </dgm:pt>
    <dgm:pt modelId="{5882B286-518E-4913-8F57-BE0548C09D63}" type="sibTrans" cxnId="{2F19ACED-D10C-4F31-A81C-8020B83D76D2}">
      <dgm:prSet/>
      <dgm:spPr/>
      <dgm:t>
        <a:bodyPr/>
        <a:lstStyle/>
        <a:p>
          <a:endParaRPr lang="tr-TR"/>
        </a:p>
      </dgm:t>
    </dgm:pt>
    <dgm:pt modelId="{890423DC-C87C-4674-BC1D-E2543DB5A27E}">
      <dgm:prSet phldrT="[Metin]"/>
      <dgm:spPr/>
      <dgm:t>
        <a:bodyPr/>
        <a:lstStyle/>
        <a:p>
          <a:r>
            <a:rPr lang="tr-TR" dirty="0" smtClean="0"/>
            <a:t>Gözeneklere ait </a:t>
          </a:r>
          <a:r>
            <a:rPr lang="tr-TR" dirty="0" err="1" smtClean="0"/>
            <a:t>Morfometrik</a:t>
          </a:r>
          <a:r>
            <a:rPr lang="tr-TR" dirty="0" smtClean="0"/>
            <a:t> ölçümler </a:t>
          </a:r>
          <a:endParaRPr lang="tr-TR" dirty="0"/>
        </a:p>
      </dgm:t>
    </dgm:pt>
    <dgm:pt modelId="{63F19981-7E85-4118-BA85-3A657BCBAAFD}" type="parTrans" cxnId="{227007AF-A9D2-4178-BD75-7B534DD5FAE2}">
      <dgm:prSet/>
      <dgm:spPr/>
      <dgm:t>
        <a:bodyPr/>
        <a:lstStyle/>
        <a:p>
          <a:endParaRPr lang="tr-TR"/>
        </a:p>
      </dgm:t>
    </dgm:pt>
    <dgm:pt modelId="{B473CE09-084B-4E14-BEC4-6099F395738E}" type="sibTrans" cxnId="{227007AF-A9D2-4178-BD75-7B534DD5FAE2}">
      <dgm:prSet/>
      <dgm:spPr/>
      <dgm:t>
        <a:bodyPr/>
        <a:lstStyle/>
        <a:p>
          <a:endParaRPr lang="tr-TR"/>
        </a:p>
      </dgm:t>
    </dgm:pt>
    <dgm:pt modelId="{345C01B4-4DB8-4E3D-9DBD-F54681759212}">
      <dgm:prSet phldrT="[Metin]"/>
      <dgm:spPr/>
      <dgm:t>
        <a:bodyPr/>
        <a:lstStyle/>
        <a:p>
          <a:r>
            <a:rPr lang="tr-TR" dirty="0" err="1" smtClean="0"/>
            <a:t>Histogram</a:t>
          </a:r>
          <a:r>
            <a:rPr lang="tr-TR" dirty="0" smtClean="0"/>
            <a:t> Eşitleme </a:t>
          </a:r>
          <a:endParaRPr lang="tr-TR" dirty="0"/>
        </a:p>
      </dgm:t>
    </dgm:pt>
    <dgm:pt modelId="{E3FD8B95-1063-4938-A653-8DC8FFDC9357}" type="parTrans" cxnId="{0DB8DC2B-547B-47D0-ADF0-AAFB6A561046}">
      <dgm:prSet/>
      <dgm:spPr/>
      <dgm:t>
        <a:bodyPr/>
        <a:lstStyle/>
        <a:p>
          <a:endParaRPr lang="tr-TR"/>
        </a:p>
      </dgm:t>
    </dgm:pt>
    <dgm:pt modelId="{8A987B27-991F-4D75-B905-FBD0514AEEEF}" type="sibTrans" cxnId="{0DB8DC2B-547B-47D0-ADF0-AAFB6A561046}">
      <dgm:prSet/>
      <dgm:spPr/>
      <dgm:t>
        <a:bodyPr/>
        <a:lstStyle/>
        <a:p>
          <a:endParaRPr lang="tr-TR"/>
        </a:p>
      </dgm:t>
    </dgm:pt>
    <dgm:pt modelId="{F90BEF06-AB33-4B9B-98A0-8E0C69A2631F}">
      <dgm:prSet phldrT="[Metin]"/>
      <dgm:spPr/>
      <dgm:t>
        <a:bodyPr/>
        <a:lstStyle/>
        <a:p>
          <a:r>
            <a:rPr lang="tr-TR" dirty="0" smtClean="0"/>
            <a:t>Bağlantı Bileşen Etiketleme </a:t>
          </a:r>
          <a:endParaRPr lang="tr-TR" dirty="0"/>
        </a:p>
      </dgm:t>
    </dgm:pt>
    <dgm:pt modelId="{2BCBCDE8-89BF-4FFB-BD3E-9E5AC44874DF}" type="parTrans" cxnId="{0E9B3FFE-08D1-4855-AFA6-B4C76F28A44D}">
      <dgm:prSet/>
      <dgm:spPr/>
      <dgm:t>
        <a:bodyPr/>
        <a:lstStyle/>
        <a:p>
          <a:endParaRPr lang="tr-TR"/>
        </a:p>
      </dgm:t>
    </dgm:pt>
    <dgm:pt modelId="{0EE358EE-6B2F-461E-8523-81D50C737592}" type="sibTrans" cxnId="{0E9B3FFE-08D1-4855-AFA6-B4C76F28A44D}">
      <dgm:prSet/>
      <dgm:spPr/>
      <dgm:t>
        <a:bodyPr/>
        <a:lstStyle/>
        <a:p>
          <a:endParaRPr lang="tr-TR"/>
        </a:p>
      </dgm:t>
    </dgm:pt>
    <dgm:pt modelId="{BC73C7A2-8D8C-46E8-BB31-2A85C5E89823}" type="pres">
      <dgm:prSet presAssocID="{25A841CB-C9C1-4052-A6E7-8B54108E6EFA}" presName="rootnode" presStyleCnt="0">
        <dgm:presLayoutVars>
          <dgm:chMax/>
          <dgm:chPref/>
          <dgm:dir/>
          <dgm:animLvl val="lvl"/>
        </dgm:presLayoutVars>
      </dgm:prSet>
      <dgm:spPr/>
    </dgm:pt>
    <dgm:pt modelId="{50C4EBC9-E85F-48B9-B73D-3437F40BBDEE}" type="pres">
      <dgm:prSet presAssocID="{DF1140D9-A22A-466C-B0BA-33F025351153}" presName="composite" presStyleCnt="0"/>
      <dgm:spPr/>
    </dgm:pt>
    <dgm:pt modelId="{8DAEA071-82C3-43FB-8A01-79CE3A8E33F3}" type="pres">
      <dgm:prSet presAssocID="{DF1140D9-A22A-466C-B0BA-33F025351153}" presName="bentUpArrow1" presStyleLbl="alignImgPlace1" presStyleIdx="0" presStyleCnt="2"/>
      <dgm:spPr/>
    </dgm:pt>
    <dgm:pt modelId="{3EC10324-BFB5-428D-91AC-C86D8616B85E}" type="pres">
      <dgm:prSet presAssocID="{DF1140D9-A22A-466C-B0BA-33F025351153}" presName="ParentText" presStyleLbl="node1" presStyleIdx="0" presStyleCnt="3" custLinFactNeighborX="-685" custLinFactNeighborY="746">
        <dgm:presLayoutVars>
          <dgm:chMax val="1"/>
          <dgm:chPref val="1"/>
          <dgm:bulletEnabled val="1"/>
        </dgm:presLayoutVars>
      </dgm:prSet>
      <dgm:spPr/>
      <dgm:t>
        <a:bodyPr/>
        <a:lstStyle/>
        <a:p>
          <a:endParaRPr lang="tr-TR"/>
        </a:p>
      </dgm:t>
    </dgm:pt>
    <dgm:pt modelId="{B0E99780-8727-4DD3-B2FB-3D25BA25D2A7}" type="pres">
      <dgm:prSet presAssocID="{DF1140D9-A22A-466C-B0BA-33F025351153}" presName="ChildText" presStyleLbl="revTx" presStyleIdx="0" presStyleCnt="3">
        <dgm:presLayoutVars>
          <dgm:chMax val="0"/>
          <dgm:chPref val="0"/>
          <dgm:bulletEnabled val="1"/>
        </dgm:presLayoutVars>
      </dgm:prSet>
      <dgm:spPr/>
      <dgm:t>
        <a:bodyPr/>
        <a:lstStyle/>
        <a:p>
          <a:endParaRPr lang="tr-TR"/>
        </a:p>
      </dgm:t>
    </dgm:pt>
    <dgm:pt modelId="{136A8D5C-F2A3-4387-A369-F65916E50AAA}" type="pres">
      <dgm:prSet presAssocID="{8CC8C506-66F9-4BED-80DB-EAE7CC25D30B}" presName="sibTrans" presStyleCnt="0"/>
      <dgm:spPr/>
    </dgm:pt>
    <dgm:pt modelId="{67A21383-AC5B-4737-BC0C-AFA84FE401DA}" type="pres">
      <dgm:prSet presAssocID="{1BFDEDC0-ADEE-4480-9988-3D2BC71D34BB}" presName="composite" presStyleCnt="0"/>
      <dgm:spPr/>
    </dgm:pt>
    <dgm:pt modelId="{9C449C35-5C67-42F3-BAB2-A93918D348FC}" type="pres">
      <dgm:prSet presAssocID="{1BFDEDC0-ADEE-4480-9988-3D2BC71D34BB}" presName="bentUpArrow1" presStyleLbl="alignImgPlace1" presStyleIdx="1" presStyleCnt="2"/>
      <dgm:spPr/>
    </dgm:pt>
    <dgm:pt modelId="{BE4C431C-517D-4367-A5CB-626553D417F8}" type="pres">
      <dgm:prSet presAssocID="{1BFDEDC0-ADEE-4480-9988-3D2BC71D34BB}" presName="ParentText" presStyleLbl="node1" presStyleIdx="1" presStyleCnt="3">
        <dgm:presLayoutVars>
          <dgm:chMax val="1"/>
          <dgm:chPref val="1"/>
          <dgm:bulletEnabled val="1"/>
        </dgm:presLayoutVars>
      </dgm:prSet>
      <dgm:spPr/>
    </dgm:pt>
    <dgm:pt modelId="{2A789E44-257F-402E-ADE0-4165EA9C2206}" type="pres">
      <dgm:prSet presAssocID="{1BFDEDC0-ADEE-4480-9988-3D2BC71D34BB}" presName="ChildText" presStyleLbl="revTx" presStyleIdx="1" presStyleCnt="3">
        <dgm:presLayoutVars>
          <dgm:chMax val="0"/>
          <dgm:chPref val="0"/>
          <dgm:bulletEnabled val="1"/>
        </dgm:presLayoutVars>
      </dgm:prSet>
      <dgm:spPr/>
      <dgm:t>
        <a:bodyPr/>
        <a:lstStyle/>
        <a:p>
          <a:endParaRPr lang="tr-TR"/>
        </a:p>
      </dgm:t>
    </dgm:pt>
    <dgm:pt modelId="{E3A68549-09F9-4279-B7CD-7F40B221BC3C}" type="pres">
      <dgm:prSet presAssocID="{985062E4-8AA3-407D-B86B-A494F78DBB1D}" presName="sibTrans" presStyleCnt="0"/>
      <dgm:spPr/>
    </dgm:pt>
    <dgm:pt modelId="{CF39067D-7452-45A4-9A63-C4CC9911143E}" type="pres">
      <dgm:prSet presAssocID="{A325313D-270F-4FCB-AB6E-944616600374}" presName="composite" presStyleCnt="0"/>
      <dgm:spPr/>
    </dgm:pt>
    <dgm:pt modelId="{18841CC0-D62A-417E-826A-F0CF7EEB3585}" type="pres">
      <dgm:prSet presAssocID="{A325313D-270F-4FCB-AB6E-944616600374}" presName="ParentText" presStyleLbl="node1" presStyleIdx="2" presStyleCnt="3">
        <dgm:presLayoutVars>
          <dgm:chMax val="1"/>
          <dgm:chPref val="1"/>
          <dgm:bulletEnabled val="1"/>
        </dgm:presLayoutVars>
      </dgm:prSet>
      <dgm:spPr/>
    </dgm:pt>
    <dgm:pt modelId="{DA589526-3E48-4267-B428-F29C97F4436F}" type="pres">
      <dgm:prSet presAssocID="{A325313D-270F-4FCB-AB6E-944616600374}" presName="FinalChildText" presStyleLbl="revTx" presStyleIdx="2" presStyleCnt="3" custScaleX="88474">
        <dgm:presLayoutVars>
          <dgm:chMax val="0"/>
          <dgm:chPref val="0"/>
          <dgm:bulletEnabled val="1"/>
        </dgm:presLayoutVars>
      </dgm:prSet>
      <dgm:spPr/>
      <dgm:t>
        <a:bodyPr/>
        <a:lstStyle/>
        <a:p>
          <a:endParaRPr lang="tr-TR"/>
        </a:p>
      </dgm:t>
    </dgm:pt>
  </dgm:ptLst>
  <dgm:cxnLst>
    <dgm:cxn modelId="{2F19ACED-D10C-4F31-A81C-8020B83D76D2}" srcId="{25A841CB-C9C1-4052-A6E7-8B54108E6EFA}" destId="{A325313D-270F-4FCB-AB6E-944616600374}" srcOrd="2" destOrd="0" parTransId="{56522443-5781-4423-B2A3-584F191186A6}" sibTransId="{5882B286-518E-4913-8F57-BE0548C09D63}"/>
    <dgm:cxn modelId="{7AD94E5C-C288-4358-956D-DCABD46B198C}" srcId="{DF1140D9-A22A-466C-B0BA-33F025351153}" destId="{092B31F0-04B2-42F7-9C53-14BC2B03C15B}" srcOrd="0" destOrd="0" parTransId="{D4C84B6D-18ED-4ED5-A256-EA0340F50133}" sibTransId="{9929FD36-0F58-4E36-BE95-518BE1DF1EEA}"/>
    <dgm:cxn modelId="{F6BD971B-9563-494F-8FC0-098765F24BB9}" srcId="{25A841CB-C9C1-4052-A6E7-8B54108E6EFA}" destId="{DF1140D9-A22A-466C-B0BA-33F025351153}" srcOrd="0" destOrd="0" parTransId="{579FA102-33C9-4E5E-9C7E-AC19114F6D3C}" sibTransId="{8CC8C506-66F9-4BED-80DB-EAE7CC25D30B}"/>
    <dgm:cxn modelId="{CBFB16EA-50D7-45F8-850D-8E762DD1F65D}" type="presOf" srcId="{25A841CB-C9C1-4052-A6E7-8B54108E6EFA}" destId="{BC73C7A2-8D8C-46E8-BB31-2A85C5E89823}" srcOrd="0" destOrd="0" presId="urn:microsoft.com/office/officeart/2005/8/layout/StepDownProcess"/>
    <dgm:cxn modelId="{C5F68E68-09BA-4C6A-9A2A-A5F6AC2AB51A}" type="presOf" srcId="{092B31F0-04B2-42F7-9C53-14BC2B03C15B}" destId="{B0E99780-8727-4DD3-B2FB-3D25BA25D2A7}" srcOrd="0" destOrd="0" presId="urn:microsoft.com/office/officeart/2005/8/layout/StepDownProcess"/>
    <dgm:cxn modelId="{61685248-4983-4333-B5B2-50544D51CE33}" type="presOf" srcId="{A325313D-270F-4FCB-AB6E-944616600374}" destId="{18841CC0-D62A-417E-826A-F0CF7EEB3585}" srcOrd="0" destOrd="0" presId="urn:microsoft.com/office/officeart/2005/8/layout/StepDownProcess"/>
    <dgm:cxn modelId="{6055DB6D-5967-4795-B031-508C85A0AE16}" type="presOf" srcId="{BB99275C-D0A0-4011-B347-D053B685F60F}" destId="{2A789E44-257F-402E-ADE0-4165EA9C2206}" srcOrd="0" destOrd="0" presId="urn:microsoft.com/office/officeart/2005/8/layout/StepDownProcess"/>
    <dgm:cxn modelId="{09C4D73A-9721-49EA-8E89-CA3D6C0C04C5}" srcId="{1BFDEDC0-ADEE-4480-9988-3D2BC71D34BB}" destId="{BB99275C-D0A0-4011-B347-D053B685F60F}" srcOrd="0" destOrd="0" parTransId="{8EB6BB67-BA3F-4B64-8B9B-ED812F001261}" sibTransId="{6C2C558A-3DB1-4009-B9DC-24B4B25EABA4}"/>
    <dgm:cxn modelId="{0E9B3FFE-08D1-4855-AFA6-B4C76F28A44D}" srcId="{1BFDEDC0-ADEE-4480-9988-3D2BC71D34BB}" destId="{F90BEF06-AB33-4B9B-98A0-8E0C69A2631F}" srcOrd="1" destOrd="0" parTransId="{2BCBCDE8-89BF-4FFB-BD3E-9E5AC44874DF}" sibTransId="{0EE358EE-6B2F-461E-8523-81D50C737592}"/>
    <dgm:cxn modelId="{6A37A9A5-4199-4421-8A8F-B7E5367CD36D}" type="presOf" srcId="{F90BEF06-AB33-4B9B-98A0-8E0C69A2631F}" destId="{2A789E44-257F-402E-ADE0-4165EA9C2206}" srcOrd="0" destOrd="1" presId="urn:microsoft.com/office/officeart/2005/8/layout/StepDownProcess"/>
    <dgm:cxn modelId="{2CD5A50C-AEBF-421B-8D13-77BF7B357BA6}" type="presOf" srcId="{DF1140D9-A22A-466C-B0BA-33F025351153}" destId="{3EC10324-BFB5-428D-91AC-C86D8616B85E}" srcOrd="0" destOrd="0" presId="urn:microsoft.com/office/officeart/2005/8/layout/StepDownProcess"/>
    <dgm:cxn modelId="{227007AF-A9D2-4178-BD75-7B534DD5FAE2}" srcId="{A325313D-270F-4FCB-AB6E-944616600374}" destId="{890423DC-C87C-4674-BC1D-E2543DB5A27E}" srcOrd="0" destOrd="0" parTransId="{63F19981-7E85-4118-BA85-3A657BCBAAFD}" sibTransId="{B473CE09-084B-4E14-BEC4-6099F395738E}"/>
    <dgm:cxn modelId="{EC81670C-AAD9-4298-81EC-2123AAB71668}" type="presOf" srcId="{1BFDEDC0-ADEE-4480-9988-3D2BC71D34BB}" destId="{BE4C431C-517D-4367-A5CB-626553D417F8}" srcOrd="0" destOrd="0" presId="urn:microsoft.com/office/officeart/2005/8/layout/StepDownProcess"/>
    <dgm:cxn modelId="{DB2DB7EA-4C4A-4CA9-A8EB-137F277B248E}" type="presOf" srcId="{890423DC-C87C-4674-BC1D-E2543DB5A27E}" destId="{DA589526-3E48-4267-B428-F29C97F4436F}" srcOrd="0" destOrd="0" presId="urn:microsoft.com/office/officeart/2005/8/layout/StepDownProcess"/>
    <dgm:cxn modelId="{0DB8DC2B-547B-47D0-ADF0-AAFB6A561046}" srcId="{DF1140D9-A22A-466C-B0BA-33F025351153}" destId="{345C01B4-4DB8-4E3D-9DBD-F54681759212}" srcOrd="1" destOrd="0" parTransId="{E3FD8B95-1063-4938-A653-8DC8FFDC9357}" sibTransId="{8A987B27-991F-4D75-B905-FBD0514AEEEF}"/>
    <dgm:cxn modelId="{372CF030-9FE4-4C37-8F26-F8CE8D663F6F}" srcId="{25A841CB-C9C1-4052-A6E7-8B54108E6EFA}" destId="{1BFDEDC0-ADEE-4480-9988-3D2BC71D34BB}" srcOrd="1" destOrd="0" parTransId="{D4440821-BFE6-49AB-8ACB-0E81A8AF39AA}" sibTransId="{985062E4-8AA3-407D-B86B-A494F78DBB1D}"/>
    <dgm:cxn modelId="{BA066759-E13B-47E1-8E80-3296B1407B61}" type="presOf" srcId="{345C01B4-4DB8-4E3D-9DBD-F54681759212}" destId="{B0E99780-8727-4DD3-B2FB-3D25BA25D2A7}" srcOrd="0" destOrd="1" presId="urn:microsoft.com/office/officeart/2005/8/layout/StepDownProcess"/>
    <dgm:cxn modelId="{6CA91F2D-F4F9-47BB-BDFC-D74FA43026F7}" type="presParOf" srcId="{BC73C7A2-8D8C-46E8-BB31-2A85C5E89823}" destId="{50C4EBC9-E85F-48B9-B73D-3437F40BBDEE}" srcOrd="0" destOrd="0" presId="urn:microsoft.com/office/officeart/2005/8/layout/StepDownProcess"/>
    <dgm:cxn modelId="{01D84233-56C0-41FB-9BE5-2755541583BB}" type="presParOf" srcId="{50C4EBC9-E85F-48B9-B73D-3437F40BBDEE}" destId="{8DAEA071-82C3-43FB-8A01-79CE3A8E33F3}" srcOrd="0" destOrd="0" presId="urn:microsoft.com/office/officeart/2005/8/layout/StepDownProcess"/>
    <dgm:cxn modelId="{76401796-FB1E-47EB-8362-14E249ED2CBF}" type="presParOf" srcId="{50C4EBC9-E85F-48B9-B73D-3437F40BBDEE}" destId="{3EC10324-BFB5-428D-91AC-C86D8616B85E}" srcOrd="1" destOrd="0" presId="urn:microsoft.com/office/officeart/2005/8/layout/StepDownProcess"/>
    <dgm:cxn modelId="{5A86FAF2-0F39-4D8B-89FD-4C8E268327EC}" type="presParOf" srcId="{50C4EBC9-E85F-48B9-B73D-3437F40BBDEE}" destId="{B0E99780-8727-4DD3-B2FB-3D25BA25D2A7}" srcOrd="2" destOrd="0" presId="urn:microsoft.com/office/officeart/2005/8/layout/StepDownProcess"/>
    <dgm:cxn modelId="{416A7E13-D5DF-43D8-AA28-C839E31B2552}" type="presParOf" srcId="{BC73C7A2-8D8C-46E8-BB31-2A85C5E89823}" destId="{136A8D5C-F2A3-4387-A369-F65916E50AAA}" srcOrd="1" destOrd="0" presId="urn:microsoft.com/office/officeart/2005/8/layout/StepDownProcess"/>
    <dgm:cxn modelId="{3BE425AC-C484-4D0B-8659-E4C0AA3784CC}" type="presParOf" srcId="{BC73C7A2-8D8C-46E8-BB31-2A85C5E89823}" destId="{67A21383-AC5B-4737-BC0C-AFA84FE401DA}" srcOrd="2" destOrd="0" presId="urn:microsoft.com/office/officeart/2005/8/layout/StepDownProcess"/>
    <dgm:cxn modelId="{8CEACB08-1B3D-423B-9313-BF2D198441DC}" type="presParOf" srcId="{67A21383-AC5B-4737-BC0C-AFA84FE401DA}" destId="{9C449C35-5C67-42F3-BAB2-A93918D348FC}" srcOrd="0" destOrd="0" presId="urn:microsoft.com/office/officeart/2005/8/layout/StepDownProcess"/>
    <dgm:cxn modelId="{EAB11BC5-AFF7-4D3E-8DC6-ED3E8CCC644D}" type="presParOf" srcId="{67A21383-AC5B-4737-BC0C-AFA84FE401DA}" destId="{BE4C431C-517D-4367-A5CB-626553D417F8}" srcOrd="1" destOrd="0" presId="urn:microsoft.com/office/officeart/2005/8/layout/StepDownProcess"/>
    <dgm:cxn modelId="{B75D22CA-12E8-46BA-A8D2-811A28BF256E}" type="presParOf" srcId="{67A21383-AC5B-4737-BC0C-AFA84FE401DA}" destId="{2A789E44-257F-402E-ADE0-4165EA9C2206}" srcOrd="2" destOrd="0" presId="urn:microsoft.com/office/officeart/2005/8/layout/StepDownProcess"/>
    <dgm:cxn modelId="{A9E79BB2-0239-425E-9730-E655799A2867}" type="presParOf" srcId="{BC73C7A2-8D8C-46E8-BB31-2A85C5E89823}" destId="{E3A68549-09F9-4279-B7CD-7F40B221BC3C}" srcOrd="3" destOrd="0" presId="urn:microsoft.com/office/officeart/2005/8/layout/StepDownProcess"/>
    <dgm:cxn modelId="{0A1896C9-0C15-415B-83A8-FAD48C6C4C1E}" type="presParOf" srcId="{BC73C7A2-8D8C-46E8-BB31-2A85C5E89823}" destId="{CF39067D-7452-45A4-9A63-C4CC9911143E}" srcOrd="4" destOrd="0" presId="urn:microsoft.com/office/officeart/2005/8/layout/StepDownProcess"/>
    <dgm:cxn modelId="{EDB66ACC-321E-4FF5-B395-142E46E4CE37}" type="presParOf" srcId="{CF39067D-7452-45A4-9A63-C4CC9911143E}" destId="{18841CC0-D62A-417E-826A-F0CF7EEB3585}" srcOrd="0" destOrd="0" presId="urn:microsoft.com/office/officeart/2005/8/layout/StepDownProcess"/>
    <dgm:cxn modelId="{0FC31D45-B53D-48C0-BE4D-99651CDBC094}" type="presParOf" srcId="{CF39067D-7452-45A4-9A63-C4CC9911143E}" destId="{DA589526-3E48-4267-B428-F29C97F4436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EA071-82C3-43FB-8A01-79CE3A8E33F3}">
      <dsp:nvSpPr>
        <dsp:cNvPr id="0" name=""/>
        <dsp:cNvSpPr/>
      </dsp:nvSpPr>
      <dsp:spPr>
        <a:xfrm rot="5400000">
          <a:off x="301431" y="1571472"/>
          <a:ext cx="1131998" cy="1288740"/>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C10324-BFB5-428D-91AC-C86D8616B85E}">
      <dsp:nvSpPr>
        <dsp:cNvPr id="0" name=""/>
        <dsp:cNvSpPr/>
      </dsp:nvSpPr>
      <dsp:spPr>
        <a:xfrm>
          <a:off x="0" y="326579"/>
          <a:ext cx="1905619" cy="133387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tr-TR" sz="3200" kern="1200" dirty="0" smtClean="0"/>
            <a:t>Önişleme </a:t>
          </a:r>
          <a:endParaRPr lang="tr-TR" sz="3200" kern="1200" dirty="0"/>
        </a:p>
      </dsp:txBody>
      <dsp:txXfrm>
        <a:off x="65126" y="391705"/>
        <a:ext cx="1775367" cy="1203619"/>
      </dsp:txXfrm>
    </dsp:sp>
    <dsp:sp modelId="{B0E99780-8727-4DD3-B2FB-3D25BA25D2A7}">
      <dsp:nvSpPr>
        <dsp:cNvPr id="0" name=""/>
        <dsp:cNvSpPr/>
      </dsp:nvSpPr>
      <dsp:spPr>
        <a:xfrm>
          <a:off x="1907139" y="443844"/>
          <a:ext cx="1385965" cy="1078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r>
            <a:rPr lang="tr-TR" sz="1700" kern="1200" dirty="0" err="1" smtClean="0"/>
            <a:t>Histogram</a:t>
          </a:r>
          <a:r>
            <a:rPr lang="tr-TR" sz="1700" kern="1200" dirty="0" smtClean="0"/>
            <a:t> Germe</a:t>
          </a:r>
          <a:endParaRPr lang="tr-TR" sz="1700" kern="1200" dirty="0"/>
        </a:p>
        <a:p>
          <a:pPr marL="171450" lvl="1" indent="-171450" algn="l" defTabSz="755650">
            <a:lnSpc>
              <a:spcPct val="90000"/>
            </a:lnSpc>
            <a:spcBef>
              <a:spcPct val="0"/>
            </a:spcBef>
            <a:spcAft>
              <a:spcPct val="15000"/>
            </a:spcAft>
            <a:buChar char="••"/>
          </a:pPr>
          <a:r>
            <a:rPr lang="tr-TR" sz="1700" kern="1200" dirty="0" err="1" smtClean="0"/>
            <a:t>Histogram</a:t>
          </a:r>
          <a:r>
            <a:rPr lang="tr-TR" sz="1700" kern="1200" dirty="0" smtClean="0"/>
            <a:t> Eşitleme </a:t>
          </a:r>
          <a:endParaRPr lang="tr-TR" sz="1700" kern="1200" dirty="0"/>
        </a:p>
      </dsp:txBody>
      <dsp:txXfrm>
        <a:off x="1907139" y="443844"/>
        <a:ext cx="1385965" cy="1078093"/>
      </dsp:txXfrm>
    </dsp:sp>
    <dsp:sp modelId="{9C449C35-5C67-42F3-BAB2-A93918D348FC}">
      <dsp:nvSpPr>
        <dsp:cNvPr id="0" name=""/>
        <dsp:cNvSpPr/>
      </dsp:nvSpPr>
      <dsp:spPr>
        <a:xfrm rot="5400000">
          <a:off x="1881392" y="3069850"/>
          <a:ext cx="1131998" cy="1288740"/>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4C431C-517D-4367-A5CB-626553D417F8}">
      <dsp:nvSpPr>
        <dsp:cNvPr id="0" name=""/>
        <dsp:cNvSpPr/>
      </dsp:nvSpPr>
      <dsp:spPr>
        <a:xfrm>
          <a:off x="1581481" y="1815007"/>
          <a:ext cx="1905619" cy="133387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tr-TR" sz="3200" kern="1200" dirty="0" smtClean="0"/>
            <a:t>İşleme </a:t>
          </a:r>
          <a:endParaRPr lang="tr-TR" sz="3200" kern="1200" dirty="0"/>
        </a:p>
      </dsp:txBody>
      <dsp:txXfrm>
        <a:off x="1646607" y="1880133"/>
        <a:ext cx="1775367" cy="1203619"/>
      </dsp:txXfrm>
    </dsp:sp>
    <dsp:sp modelId="{2A789E44-257F-402E-ADE0-4165EA9C2206}">
      <dsp:nvSpPr>
        <dsp:cNvPr id="0" name=""/>
        <dsp:cNvSpPr/>
      </dsp:nvSpPr>
      <dsp:spPr>
        <a:xfrm>
          <a:off x="3487100" y="1942222"/>
          <a:ext cx="1385965" cy="1078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r>
            <a:rPr lang="tr-TR" sz="1700" kern="1200" dirty="0" err="1" smtClean="0"/>
            <a:t>Eşikleme</a:t>
          </a:r>
          <a:r>
            <a:rPr lang="tr-TR" sz="1700" kern="1200" dirty="0" smtClean="0"/>
            <a:t> </a:t>
          </a:r>
          <a:endParaRPr lang="tr-TR" sz="1700" kern="1200" dirty="0"/>
        </a:p>
        <a:p>
          <a:pPr marL="171450" lvl="1" indent="-171450" algn="l" defTabSz="755650">
            <a:lnSpc>
              <a:spcPct val="90000"/>
            </a:lnSpc>
            <a:spcBef>
              <a:spcPct val="0"/>
            </a:spcBef>
            <a:spcAft>
              <a:spcPct val="15000"/>
            </a:spcAft>
            <a:buChar char="••"/>
          </a:pPr>
          <a:r>
            <a:rPr lang="tr-TR" sz="1700" kern="1200" dirty="0" smtClean="0"/>
            <a:t>Bağlantı Bileşen Etiketleme </a:t>
          </a:r>
          <a:endParaRPr lang="tr-TR" sz="1700" kern="1200" dirty="0"/>
        </a:p>
      </dsp:txBody>
      <dsp:txXfrm>
        <a:off x="3487100" y="1942222"/>
        <a:ext cx="1385965" cy="1078093"/>
      </dsp:txXfrm>
    </dsp:sp>
    <dsp:sp modelId="{18841CC0-D62A-417E-826A-F0CF7EEB3585}">
      <dsp:nvSpPr>
        <dsp:cNvPr id="0" name=""/>
        <dsp:cNvSpPr/>
      </dsp:nvSpPr>
      <dsp:spPr>
        <a:xfrm>
          <a:off x="3161442" y="3313385"/>
          <a:ext cx="1905619" cy="133387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tr-TR" sz="3200" kern="1200" dirty="0" smtClean="0"/>
            <a:t>Sonuçlar </a:t>
          </a:r>
          <a:endParaRPr lang="tr-TR" sz="3200" kern="1200" dirty="0"/>
        </a:p>
      </dsp:txBody>
      <dsp:txXfrm>
        <a:off x="3226568" y="3378511"/>
        <a:ext cx="1775367" cy="1203619"/>
      </dsp:txXfrm>
    </dsp:sp>
    <dsp:sp modelId="{DA589526-3E48-4267-B428-F29C97F4436F}">
      <dsp:nvSpPr>
        <dsp:cNvPr id="0" name=""/>
        <dsp:cNvSpPr/>
      </dsp:nvSpPr>
      <dsp:spPr>
        <a:xfrm>
          <a:off x="5146935" y="3440600"/>
          <a:ext cx="1226219" cy="1078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tr-TR" sz="1400" kern="1200" dirty="0" smtClean="0"/>
            <a:t>Gözeneklere ait </a:t>
          </a:r>
          <a:r>
            <a:rPr lang="tr-TR" sz="1400" kern="1200" dirty="0" err="1" smtClean="0"/>
            <a:t>Morfometrik</a:t>
          </a:r>
          <a:r>
            <a:rPr lang="tr-TR" sz="1400" kern="1200" dirty="0" smtClean="0"/>
            <a:t> ölçümler </a:t>
          </a:r>
          <a:endParaRPr lang="tr-TR" sz="1400" kern="1200" dirty="0"/>
        </a:p>
      </dsp:txBody>
      <dsp:txXfrm>
        <a:off x="5146935" y="3440600"/>
        <a:ext cx="1226219" cy="107809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876424" y="1332411"/>
            <a:ext cx="8791575" cy="2468880"/>
          </a:xfrm>
        </p:spPr>
        <p:txBody>
          <a:bodyPr>
            <a:normAutofit fontScale="90000"/>
          </a:bodyPr>
          <a:lstStyle/>
          <a:p>
            <a:pPr algn="ctr"/>
            <a:r>
              <a:rPr lang="tr-TR" dirty="0"/>
              <a:t>Görüntü işleme teknikleri kullanılarak ekmek doku analizi ve </a:t>
            </a:r>
            <a:r>
              <a:rPr lang="tr-TR" dirty="0" err="1"/>
              <a:t>arayüz</a:t>
            </a:r>
            <a:r>
              <a:rPr lang="tr-TR" dirty="0"/>
              <a:t> programının</a:t>
            </a:r>
            <a:br>
              <a:rPr lang="tr-TR" dirty="0"/>
            </a:br>
            <a:r>
              <a:rPr lang="tr-TR" dirty="0" smtClean="0"/>
              <a:t>ÖZETİ</a:t>
            </a:r>
            <a:endParaRPr lang="tr-TR" dirty="0"/>
          </a:p>
        </p:txBody>
      </p:sp>
      <p:sp>
        <p:nvSpPr>
          <p:cNvPr id="3" name="Alt Başlık 2"/>
          <p:cNvSpPr>
            <a:spLocks noGrp="1"/>
          </p:cNvSpPr>
          <p:nvPr>
            <p:ph type="subTitle" idx="1"/>
          </p:nvPr>
        </p:nvSpPr>
        <p:spPr>
          <a:xfrm>
            <a:off x="1876424" y="4297680"/>
            <a:ext cx="8791575" cy="960120"/>
          </a:xfrm>
        </p:spPr>
        <p:txBody>
          <a:bodyPr/>
          <a:lstStyle/>
          <a:p>
            <a:r>
              <a:rPr lang="tr-TR" dirty="0" err="1" smtClean="0"/>
              <a:t>İsra</a:t>
            </a:r>
            <a:r>
              <a:rPr lang="tr-TR" dirty="0" smtClean="0"/>
              <a:t> Yılmaz </a:t>
            </a:r>
          </a:p>
          <a:p>
            <a:r>
              <a:rPr lang="tr-TR" dirty="0" smtClean="0"/>
              <a:t>02200201070</a:t>
            </a:r>
            <a:endParaRPr lang="tr-TR" dirty="0"/>
          </a:p>
        </p:txBody>
      </p:sp>
    </p:spTree>
    <p:extLst>
      <p:ext uri="{BB962C8B-B14F-4D97-AF65-F5344CB8AC3E}">
        <p14:creationId xmlns:p14="http://schemas.microsoft.com/office/powerpoint/2010/main" val="218209497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2" y="618518"/>
            <a:ext cx="8786358" cy="661642"/>
          </a:xfrm>
        </p:spPr>
        <p:txBody>
          <a:bodyPr/>
          <a:lstStyle/>
          <a:p>
            <a:r>
              <a:rPr lang="tr-TR" dirty="0" smtClean="0"/>
              <a:t>1-gİRİŞ</a:t>
            </a:r>
            <a:endParaRPr lang="tr-TR" dirty="0"/>
          </a:p>
        </p:txBody>
      </p:sp>
      <p:sp>
        <p:nvSpPr>
          <p:cNvPr id="3" name="İçerik Yer Tutucusu 2"/>
          <p:cNvSpPr>
            <a:spLocks noGrp="1"/>
          </p:cNvSpPr>
          <p:nvPr>
            <p:ph idx="1"/>
          </p:nvPr>
        </p:nvSpPr>
        <p:spPr>
          <a:xfrm>
            <a:off x="1141412" y="1280160"/>
            <a:ext cx="9905999" cy="4511041"/>
          </a:xfrm>
        </p:spPr>
        <p:txBody>
          <a:bodyPr>
            <a:normAutofit/>
          </a:bodyPr>
          <a:lstStyle/>
          <a:p>
            <a:pPr marL="0" indent="0">
              <a:buNone/>
            </a:pPr>
            <a:r>
              <a:rPr lang="tr-TR" dirty="0"/>
              <a:t>Ekmek hamurunun pişirilmesi sırasında sıcaklık </a:t>
            </a:r>
            <a:r>
              <a:rPr lang="tr-TR" dirty="0" smtClean="0"/>
              <a:t>etkisiyle hava </a:t>
            </a:r>
            <a:r>
              <a:rPr lang="tr-TR" dirty="0"/>
              <a:t>kabarcıkları genleştikçe, ekmeğin gözenekli bir </a:t>
            </a:r>
            <a:r>
              <a:rPr lang="tr-TR" dirty="0" smtClean="0"/>
              <a:t>yapı haline </a:t>
            </a:r>
            <a:r>
              <a:rPr lang="tr-TR" dirty="0"/>
              <a:t>geldiği </a:t>
            </a:r>
            <a:r>
              <a:rPr lang="tr-TR" dirty="0" smtClean="0"/>
              <a:t>görülür. Ekmekteki katkı maddesi ekmeğin yapısının gözenekli olmasında etkilidir. </a:t>
            </a:r>
            <a:r>
              <a:rPr lang="tr-TR" dirty="0"/>
              <a:t>Öz miktarı ve kalitesi yetersiz </a:t>
            </a:r>
            <a:r>
              <a:rPr lang="tr-TR" dirty="0" smtClean="0"/>
              <a:t>olan unlardan </a:t>
            </a:r>
            <a:r>
              <a:rPr lang="tr-TR" dirty="0"/>
              <a:t>yapılan ekmekler, küçük hacimli, basık ve </a:t>
            </a:r>
            <a:r>
              <a:rPr lang="tr-TR" dirty="0" smtClean="0"/>
              <a:t>düzensiz bir </a:t>
            </a:r>
            <a:r>
              <a:rPr lang="tr-TR" dirty="0"/>
              <a:t>gözenek yapısına sahip olmakta, kabuk </a:t>
            </a:r>
            <a:r>
              <a:rPr lang="tr-TR" dirty="0" smtClean="0"/>
              <a:t>yapılarında düzensiz </a:t>
            </a:r>
            <a:r>
              <a:rPr lang="tr-TR" dirty="0"/>
              <a:t>çatlak ve yarıklar bulunmakta, ayrıca bu </a:t>
            </a:r>
            <a:r>
              <a:rPr lang="tr-TR" dirty="0" smtClean="0"/>
              <a:t>tip ekmekler </a:t>
            </a:r>
            <a:r>
              <a:rPr lang="tr-TR" dirty="0"/>
              <a:t>kısa </a:t>
            </a:r>
            <a:r>
              <a:rPr lang="tr-TR" dirty="0" smtClean="0"/>
              <a:t>sürede bayatlamaktadır. Bayatlama sürecinde ekmekte fiziksel olarak değişmeler meydana gelmektedir. </a:t>
            </a:r>
            <a:r>
              <a:rPr lang="tr-TR" dirty="0"/>
              <a:t>Bu değişmeler ; Bu değişmeler; tat ve koku </a:t>
            </a:r>
            <a:r>
              <a:rPr lang="tr-TR" dirty="0" smtClean="0"/>
              <a:t>değişimi, sertliğin artması, ekmek </a:t>
            </a:r>
            <a:r>
              <a:rPr lang="tr-TR" dirty="0"/>
              <a:t>içi ufalanmasının artması, ekmek içinin su </a:t>
            </a:r>
            <a:r>
              <a:rPr lang="tr-TR" dirty="0" smtClean="0"/>
              <a:t>bağlama kapasitesinin </a:t>
            </a:r>
            <a:r>
              <a:rPr lang="tr-TR" dirty="0"/>
              <a:t>azalması, </a:t>
            </a:r>
            <a:r>
              <a:rPr lang="tr-TR" dirty="0" smtClean="0"/>
              <a:t>ekmek </a:t>
            </a:r>
            <a:r>
              <a:rPr lang="tr-TR" dirty="0"/>
              <a:t>içinden çözünmüş </a:t>
            </a:r>
            <a:r>
              <a:rPr lang="tr-TR" dirty="0" smtClean="0"/>
              <a:t>nişasta miktarının </a:t>
            </a:r>
            <a:r>
              <a:rPr lang="tr-TR" dirty="0"/>
              <a:t>azalması olarak </a:t>
            </a:r>
            <a:r>
              <a:rPr lang="tr-TR" dirty="0" smtClean="0"/>
              <a:t>açıklanmıştır.</a:t>
            </a:r>
            <a:endParaRPr lang="tr-TR" dirty="0"/>
          </a:p>
        </p:txBody>
      </p:sp>
    </p:spTree>
    <p:extLst>
      <p:ext uri="{BB962C8B-B14F-4D97-AF65-F5344CB8AC3E}">
        <p14:creationId xmlns:p14="http://schemas.microsoft.com/office/powerpoint/2010/main" val="213748313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979714" y="718456"/>
            <a:ext cx="10371910" cy="5434149"/>
          </a:xfrm>
        </p:spPr>
        <p:txBody>
          <a:bodyPr/>
          <a:lstStyle/>
          <a:p>
            <a:r>
              <a:rPr lang="tr-TR" sz="1700" dirty="0" smtClean="0"/>
              <a:t>  </a:t>
            </a:r>
            <a:r>
              <a:rPr lang="tr-TR" sz="2000" dirty="0" smtClean="0"/>
              <a:t>DATEM </a:t>
            </a:r>
            <a:r>
              <a:rPr lang="tr-TR" sz="2000" dirty="0"/>
              <a:t>(</a:t>
            </a:r>
            <a:r>
              <a:rPr lang="tr-TR" sz="2000" dirty="0" err="1" smtClean="0"/>
              <a:t>Diacetyl</a:t>
            </a:r>
            <a:r>
              <a:rPr lang="tr-TR" sz="2000" dirty="0" smtClean="0"/>
              <a:t> </a:t>
            </a:r>
            <a:r>
              <a:rPr lang="tr-TR" sz="2000" dirty="0" err="1" smtClean="0"/>
              <a:t>tartaric</a:t>
            </a:r>
            <a:r>
              <a:rPr lang="tr-TR" sz="2000" dirty="0" smtClean="0"/>
              <a:t> </a:t>
            </a:r>
            <a:r>
              <a:rPr lang="tr-TR" sz="2000" dirty="0" err="1"/>
              <a:t>esters</a:t>
            </a:r>
            <a:r>
              <a:rPr lang="tr-TR" sz="2000" dirty="0"/>
              <a:t> of </a:t>
            </a:r>
            <a:r>
              <a:rPr lang="tr-TR" sz="2000" dirty="0" err="1"/>
              <a:t>monoglycerides</a:t>
            </a:r>
            <a:r>
              <a:rPr lang="tr-TR" sz="2000" dirty="0"/>
              <a:t>) maddesi de yapısında </a:t>
            </a:r>
            <a:r>
              <a:rPr lang="tr-TR" sz="2000" dirty="0" smtClean="0"/>
              <a:t>yağ bulunduran </a:t>
            </a:r>
            <a:r>
              <a:rPr lang="tr-TR" sz="2000" dirty="0"/>
              <a:t>bir katkı maddesi olup, beyaz ekmek, galeta </a:t>
            </a:r>
            <a:r>
              <a:rPr lang="tr-TR" sz="2000" dirty="0" smtClean="0"/>
              <a:t>gibi mayalı </a:t>
            </a:r>
            <a:r>
              <a:rPr lang="tr-TR" sz="2000" dirty="0"/>
              <a:t>hamurlar başta olmak üzere birçok un </a:t>
            </a:r>
            <a:r>
              <a:rPr lang="tr-TR" sz="2000" dirty="0" smtClean="0"/>
              <a:t>karışımlarında kullanılmaktadır. Yapısında </a:t>
            </a:r>
            <a:r>
              <a:rPr lang="tr-TR" sz="2000" dirty="0"/>
              <a:t>bulunan yağlar </a:t>
            </a:r>
            <a:r>
              <a:rPr lang="tr-TR" sz="2000" dirty="0" smtClean="0"/>
              <a:t>gözenekleri çevreleyip </a:t>
            </a:r>
            <a:r>
              <a:rPr lang="tr-TR" sz="2000" dirty="0"/>
              <a:t>hava geçişini engellediğinden, ekmeğin </a:t>
            </a:r>
            <a:r>
              <a:rPr lang="tr-TR" sz="2000" dirty="0" smtClean="0"/>
              <a:t>gözenekli yapı </a:t>
            </a:r>
            <a:r>
              <a:rPr lang="tr-TR" sz="2000" dirty="0"/>
              <a:t>alarak hacim kazanmasını sağlar. Bu yüzden ekmek </a:t>
            </a:r>
            <a:r>
              <a:rPr lang="tr-TR" sz="2000" dirty="0" smtClean="0"/>
              <a:t>içi doku </a:t>
            </a:r>
            <a:r>
              <a:rPr lang="tr-TR" sz="2000" dirty="0"/>
              <a:t>dağılımının belirlenmesi, gerek ekmeğin </a:t>
            </a:r>
            <a:r>
              <a:rPr lang="tr-TR" sz="2000" dirty="0" smtClean="0"/>
              <a:t>bayatlama süresinin </a:t>
            </a:r>
            <a:r>
              <a:rPr lang="tr-TR" sz="2000" dirty="0"/>
              <a:t>değerlendirilmesinde, gerek ekmek </a:t>
            </a:r>
            <a:r>
              <a:rPr lang="tr-TR" sz="2000" dirty="0" smtClean="0"/>
              <a:t>kalitesinin belirlenmesinde </a:t>
            </a:r>
            <a:r>
              <a:rPr lang="tr-TR" sz="2000" dirty="0"/>
              <a:t>kullanılan en önemli parametrelerden </a:t>
            </a:r>
            <a:r>
              <a:rPr lang="tr-TR" sz="2000" dirty="0" smtClean="0"/>
              <a:t>biridir.</a:t>
            </a:r>
          </a:p>
          <a:p>
            <a:r>
              <a:rPr lang="tr-TR" sz="2000" dirty="0" smtClean="0"/>
              <a:t>  Ekmek </a:t>
            </a:r>
            <a:r>
              <a:rPr lang="tr-TR" sz="2000" dirty="0"/>
              <a:t>kalitesinin belirlenmesine yönelik literatürde yapılmış değişik çalışmalar vardır. </a:t>
            </a:r>
            <a:r>
              <a:rPr lang="tr-TR" sz="2000" dirty="0" err="1"/>
              <a:t>Kamman</a:t>
            </a:r>
            <a:r>
              <a:rPr lang="tr-TR" sz="2000" dirty="0"/>
              <a:t> yapmış olduğu çalışmada ekmeğin gözenekli yapısının ve bu gözeneklere ait büyüklük, düzen, gözenek duvarı kalınlığı, şekil faktörü gibi parametrelerin ekmek kalitesine önemli etkisi olduğunu vurgulamıştır. </a:t>
            </a:r>
            <a:r>
              <a:rPr lang="tr-TR" sz="2000" dirty="0" err="1"/>
              <a:t>Ursula</a:t>
            </a:r>
            <a:r>
              <a:rPr lang="tr-TR" sz="2000" dirty="0"/>
              <a:t> </a:t>
            </a:r>
            <a:r>
              <a:rPr lang="tr-TR" sz="2000" dirty="0" err="1"/>
              <a:t>Gonzales</a:t>
            </a:r>
            <a:r>
              <a:rPr lang="tr-TR" sz="2000" dirty="0"/>
              <a:t> ve arkadaşlarının yapmış oldukları bir çalışmada ise, görüntü işleme tekniklerinden gri seviye eş oluşum matrisi, yakın komşuluk gri seviye fark matrisi ve spektrum bölgesinde </a:t>
            </a:r>
            <a:r>
              <a:rPr lang="tr-TR" sz="2000" dirty="0" err="1"/>
              <a:t>Fourier</a:t>
            </a:r>
            <a:r>
              <a:rPr lang="tr-TR" sz="2000" dirty="0"/>
              <a:t>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a:t>
            </a:r>
          </a:p>
          <a:p>
            <a:endParaRPr lang="tr-TR" sz="1700" dirty="0" smtClean="0"/>
          </a:p>
          <a:p>
            <a:endParaRPr lang="tr-TR" sz="1700" dirty="0" smtClean="0"/>
          </a:p>
          <a:p>
            <a:endParaRPr lang="tr-TR" dirty="0"/>
          </a:p>
        </p:txBody>
      </p:sp>
    </p:spTree>
    <p:extLst>
      <p:ext uri="{BB962C8B-B14F-4D97-AF65-F5344CB8AC3E}">
        <p14:creationId xmlns:p14="http://schemas.microsoft.com/office/powerpoint/2010/main" val="40726217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4270" y="802549"/>
            <a:ext cx="3856037" cy="500742"/>
          </a:xfrm>
        </p:spPr>
        <p:txBody>
          <a:bodyPr>
            <a:normAutofit fontScale="90000"/>
          </a:bodyPr>
          <a:lstStyle/>
          <a:p>
            <a:r>
              <a:rPr lang="tr-TR" dirty="0" smtClean="0"/>
              <a:t>YÖNTEM</a:t>
            </a:r>
            <a:endParaRPr lang="tr-TR" dirty="0"/>
          </a:p>
        </p:txBody>
      </p:sp>
      <p:pic>
        <p:nvPicPr>
          <p:cNvPr id="5" name="İçerik Yer Tutucusu 4"/>
          <p:cNvPicPr>
            <a:picLocks noGrp="1" noChangeAspect="1"/>
          </p:cNvPicPr>
          <p:nvPr>
            <p:ph idx="1"/>
          </p:nvPr>
        </p:nvPicPr>
        <p:blipFill>
          <a:blip r:embed="rId2"/>
          <a:stretch>
            <a:fillRect/>
          </a:stretch>
        </p:blipFill>
        <p:spPr>
          <a:xfrm>
            <a:off x="8097888" y="1303291"/>
            <a:ext cx="3005541" cy="3793400"/>
          </a:xfrm>
          <a:prstGeom prst="rect">
            <a:avLst/>
          </a:prstGeom>
        </p:spPr>
      </p:pic>
      <p:sp>
        <p:nvSpPr>
          <p:cNvPr id="4" name="Metin Yer Tutucusu 3"/>
          <p:cNvSpPr>
            <a:spLocks noGrp="1"/>
          </p:cNvSpPr>
          <p:nvPr>
            <p:ph type="body" sz="half" idx="2"/>
          </p:nvPr>
        </p:nvSpPr>
        <p:spPr>
          <a:xfrm>
            <a:off x="1264270" y="1717766"/>
            <a:ext cx="3856037" cy="3540034"/>
          </a:xfrm>
        </p:spPr>
        <p:txBody>
          <a:bodyPr>
            <a:normAutofit/>
          </a:bodyPr>
          <a:lstStyle/>
          <a:p>
            <a:r>
              <a:rPr lang="tr-TR" sz="2000" dirty="0"/>
              <a:t>Ham ekmek görüntüleri renkli olup bir resimde 4 </a:t>
            </a:r>
            <a:r>
              <a:rPr lang="tr-TR" sz="2000" dirty="0" smtClean="0"/>
              <a:t>farklı ekmek </a:t>
            </a:r>
            <a:r>
              <a:rPr lang="tr-TR" sz="2000" dirty="0"/>
              <a:t>görüntüsü yer almaktadır. Öncelikle her bir </a:t>
            </a:r>
            <a:r>
              <a:rPr lang="tr-TR" sz="2000" dirty="0" smtClean="0"/>
              <a:t>ekmek görüntüsü </a:t>
            </a:r>
            <a:r>
              <a:rPr lang="tr-TR" sz="2000" dirty="0"/>
              <a:t>ayrı bir görüntü olacak şekilde 104 farklı </a:t>
            </a:r>
            <a:r>
              <a:rPr lang="tr-TR" sz="2000" dirty="0" smtClean="0"/>
              <a:t>renkli ekmek </a:t>
            </a:r>
            <a:r>
              <a:rPr lang="tr-TR" sz="2000" dirty="0"/>
              <a:t>görüntüsü elde edilmiştir. Daha sonra elde </a:t>
            </a:r>
            <a:r>
              <a:rPr lang="tr-TR" sz="2000" dirty="0" smtClean="0"/>
              <a:t>edilen renkli </a:t>
            </a:r>
            <a:r>
              <a:rPr lang="tr-TR" sz="2000" dirty="0"/>
              <a:t>104 adet ekmek görüntüsü gri seviye </a:t>
            </a:r>
            <a:r>
              <a:rPr lang="tr-TR" sz="2000" dirty="0" smtClean="0"/>
              <a:t>görüntüsüne dönüştürülmüştür.</a:t>
            </a:r>
            <a:endParaRPr lang="tr-TR" sz="2000" dirty="0"/>
          </a:p>
        </p:txBody>
      </p:sp>
      <p:sp>
        <p:nvSpPr>
          <p:cNvPr id="7" name="Sağ Ok 6"/>
          <p:cNvSpPr/>
          <p:nvPr/>
        </p:nvSpPr>
        <p:spPr>
          <a:xfrm>
            <a:off x="5982788" y="2414148"/>
            <a:ext cx="1907177" cy="1787808"/>
          </a:xfrm>
          <a:prstGeom prst="rightArrow">
            <a:avLst/>
          </a:prstGeom>
          <a:solidFill>
            <a:schemeClr val="bg2">
              <a:lumMod val="60000"/>
              <a:lumOff val="40000"/>
            </a:schemeClr>
          </a:solidFill>
          <a:ln>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Gri Seviye Ekmek Görüntüsü</a:t>
            </a:r>
            <a:endParaRPr lang="tr-TR" dirty="0"/>
          </a:p>
        </p:txBody>
      </p:sp>
    </p:spTree>
    <p:extLst>
      <p:ext uri="{BB962C8B-B14F-4D97-AF65-F5344CB8AC3E}">
        <p14:creationId xmlns:p14="http://schemas.microsoft.com/office/powerpoint/2010/main" val="293518080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40968" y="783772"/>
            <a:ext cx="5024255" cy="5577840"/>
          </a:xfrm>
        </p:spPr>
        <p:txBody>
          <a:bodyPr/>
          <a:lstStyle/>
          <a:p>
            <a:pPr marL="0" indent="0">
              <a:buNone/>
            </a:pPr>
            <a:r>
              <a:rPr lang="tr-TR" dirty="0" err="1" smtClean="0"/>
              <a:t>Histogram</a:t>
            </a:r>
            <a:r>
              <a:rPr lang="tr-TR" dirty="0" smtClean="0"/>
              <a:t> Germe: </a:t>
            </a:r>
            <a:r>
              <a:rPr lang="tr-TR" dirty="0" err="1" smtClean="0"/>
              <a:t>Adaptif</a:t>
            </a:r>
            <a:r>
              <a:rPr lang="tr-TR" dirty="0" smtClean="0"/>
              <a:t> </a:t>
            </a:r>
            <a:r>
              <a:rPr lang="tr-TR" dirty="0" err="1"/>
              <a:t>histogram</a:t>
            </a:r>
            <a:r>
              <a:rPr lang="tr-TR" dirty="0"/>
              <a:t> eşitleme olarak da bilinen </a:t>
            </a:r>
            <a:r>
              <a:rPr lang="tr-TR" dirty="0" err="1" smtClean="0"/>
              <a:t>histogram</a:t>
            </a:r>
            <a:r>
              <a:rPr lang="tr-TR" dirty="0" smtClean="0"/>
              <a:t> germe </a:t>
            </a:r>
            <a:r>
              <a:rPr lang="tr-TR" dirty="0"/>
              <a:t>işlemi düşük kontrastlı resimlere uygulanan </a:t>
            </a:r>
            <a:r>
              <a:rPr lang="tr-TR" dirty="0" smtClean="0"/>
              <a:t>bir yöntem </a:t>
            </a:r>
            <a:r>
              <a:rPr lang="tr-TR" dirty="0"/>
              <a:t>olup </a:t>
            </a:r>
            <a:r>
              <a:rPr lang="tr-TR" dirty="0" err="1"/>
              <a:t>histogramı</a:t>
            </a:r>
            <a:r>
              <a:rPr lang="tr-TR" dirty="0"/>
              <a:t> geniş bir bölgeye yayma mantığına </a:t>
            </a:r>
            <a:r>
              <a:rPr lang="tr-TR" dirty="0" err="1" smtClean="0"/>
              <a:t>dayanmaktadır.Bu</a:t>
            </a:r>
            <a:r>
              <a:rPr lang="tr-TR" dirty="0" smtClean="0"/>
              <a:t> </a:t>
            </a:r>
            <a:r>
              <a:rPr lang="tr-TR" dirty="0"/>
              <a:t>yöntem sayesinde gri seviye görüntülerinin </a:t>
            </a:r>
            <a:r>
              <a:rPr lang="tr-TR" dirty="0" smtClean="0"/>
              <a:t>kontrastı iyileştirilmiştir</a:t>
            </a:r>
            <a:r>
              <a:rPr lang="tr-TR" dirty="0"/>
              <a:t>. </a:t>
            </a:r>
            <a:endParaRPr lang="tr-TR" dirty="0" smtClean="0"/>
          </a:p>
          <a:p>
            <a:pPr marL="0" indent="0">
              <a:buNone/>
            </a:pPr>
            <a:r>
              <a:rPr lang="tr-TR" dirty="0" err="1" smtClean="0"/>
              <a:t>Histogram</a:t>
            </a:r>
            <a:r>
              <a:rPr lang="tr-TR" dirty="0" smtClean="0"/>
              <a:t> Eşitleme: </a:t>
            </a:r>
            <a:r>
              <a:rPr lang="tr-TR" dirty="0" err="1" smtClean="0"/>
              <a:t>Histogram</a:t>
            </a:r>
            <a:r>
              <a:rPr lang="tr-TR" dirty="0" smtClean="0"/>
              <a:t> </a:t>
            </a:r>
            <a:r>
              <a:rPr lang="tr-TR" dirty="0"/>
              <a:t>eşitleme renk değerleri düzgün dağılımlı </a:t>
            </a:r>
            <a:r>
              <a:rPr lang="tr-TR" dirty="0" smtClean="0"/>
              <a:t>olmayan görüntüler </a:t>
            </a:r>
            <a:r>
              <a:rPr lang="tr-TR" dirty="0"/>
              <a:t>için uygun bir görüntü iyileştirme metodudur.</a:t>
            </a:r>
          </a:p>
          <a:p>
            <a:pPr marL="0" indent="0">
              <a:buNone/>
            </a:pPr>
            <a:endParaRPr lang="tr-TR" dirty="0"/>
          </a:p>
        </p:txBody>
      </p:sp>
      <p:pic>
        <p:nvPicPr>
          <p:cNvPr id="5" name="Resim 4"/>
          <p:cNvPicPr>
            <a:picLocks noChangeAspect="1"/>
          </p:cNvPicPr>
          <p:nvPr/>
        </p:nvPicPr>
        <p:blipFill>
          <a:blip r:embed="rId2"/>
          <a:stretch>
            <a:fillRect/>
          </a:stretch>
        </p:blipFill>
        <p:spPr>
          <a:xfrm>
            <a:off x="6086140" y="444137"/>
            <a:ext cx="1952625" cy="1815737"/>
          </a:xfrm>
          <a:prstGeom prst="rect">
            <a:avLst/>
          </a:prstGeom>
        </p:spPr>
      </p:pic>
      <p:pic>
        <p:nvPicPr>
          <p:cNvPr id="6" name="Resim 5"/>
          <p:cNvPicPr>
            <a:picLocks noChangeAspect="1"/>
          </p:cNvPicPr>
          <p:nvPr/>
        </p:nvPicPr>
        <p:blipFill>
          <a:blip r:embed="rId3"/>
          <a:stretch>
            <a:fillRect/>
          </a:stretch>
        </p:blipFill>
        <p:spPr>
          <a:xfrm>
            <a:off x="8795657" y="1210667"/>
            <a:ext cx="2632166" cy="4292225"/>
          </a:xfrm>
          <a:prstGeom prst="rect">
            <a:avLst/>
          </a:prstGeom>
        </p:spPr>
      </p:pic>
      <p:sp>
        <p:nvSpPr>
          <p:cNvPr id="7" name="Dikdörtgen 6"/>
          <p:cNvSpPr/>
          <p:nvPr/>
        </p:nvSpPr>
        <p:spPr>
          <a:xfrm>
            <a:off x="8795657" y="5652037"/>
            <a:ext cx="2632166" cy="369332"/>
          </a:xfrm>
          <a:prstGeom prst="rect">
            <a:avLst/>
          </a:prstGeom>
        </p:spPr>
        <p:txBody>
          <a:bodyPr wrap="square">
            <a:spAutoFit/>
          </a:bodyPr>
          <a:lstStyle/>
          <a:p>
            <a:r>
              <a:rPr lang="tr-TR" dirty="0"/>
              <a:t>Çalışmanın akış diyagramı</a:t>
            </a:r>
          </a:p>
        </p:txBody>
      </p:sp>
      <p:pic>
        <p:nvPicPr>
          <p:cNvPr id="9" name="Resim 8"/>
          <p:cNvPicPr>
            <a:picLocks noChangeAspect="1"/>
          </p:cNvPicPr>
          <p:nvPr/>
        </p:nvPicPr>
        <p:blipFill>
          <a:blip r:embed="rId4"/>
          <a:stretch>
            <a:fillRect/>
          </a:stretch>
        </p:blipFill>
        <p:spPr>
          <a:xfrm>
            <a:off x="6086138" y="3492350"/>
            <a:ext cx="1956108" cy="1776170"/>
          </a:xfrm>
          <a:prstGeom prst="rect">
            <a:avLst/>
          </a:prstGeom>
        </p:spPr>
      </p:pic>
      <p:sp>
        <p:nvSpPr>
          <p:cNvPr id="11" name="Dikdörtgen 10"/>
          <p:cNvSpPr/>
          <p:nvPr/>
        </p:nvSpPr>
        <p:spPr>
          <a:xfrm>
            <a:off x="6086138" y="2395445"/>
            <a:ext cx="1952625" cy="961334"/>
          </a:xfrm>
          <a:prstGeom prst="rect">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Histogram</a:t>
            </a:r>
            <a:r>
              <a:rPr lang="tr-TR" dirty="0"/>
              <a:t> germe </a:t>
            </a:r>
            <a:r>
              <a:rPr lang="tr-TR" dirty="0" smtClean="0"/>
              <a:t>örnek ekmek görüntüsü</a:t>
            </a:r>
            <a:endParaRPr lang="tr-TR" dirty="0"/>
          </a:p>
        </p:txBody>
      </p:sp>
      <p:sp>
        <p:nvSpPr>
          <p:cNvPr id="12" name="Dikdörtgen 11"/>
          <p:cNvSpPr/>
          <p:nvPr/>
        </p:nvSpPr>
        <p:spPr>
          <a:xfrm>
            <a:off x="6086138" y="5468453"/>
            <a:ext cx="1952625" cy="1106914"/>
          </a:xfrm>
          <a:prstGeom prst="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Histogramı</a:t>
            </a:r>
            <a:r>
              <a:rPr lang="tr-TR" dirty="0"/>
              <a:t> eşitlenmiş örnek ekmek görüntüsü</a:t>
            </a:r>
          </a:p>
        </p:txBody>
      </p:sp>
    </p:spTree>
    <p:extLst>
      <p:ext uri="{BB962C8B-B14F-4D97-AF65-F5344CB8AC3E}">
        <p14:creationId xmlns:p14="http://schemas.microsoft.com/office/powerpoint/2010/main" val="24925207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6706" y="609602"/>
            <a:ext cx="3386106" cy="1362890"/>
          </a:xfrm>
        </p:spPr>
        <p:txBody>
          <a:bodyPr>
            <a:normAutofit fontScale="90000"/>
          </a:bodyPr>
          <a:lstStyle/>
          <a:p>
            <a:r>
              <a:rPr lang="tr-TR" dirty="0" smtClean="0"/>
              <a:t>Gözeneklerin </a:t>
            </a:r>
            <a:r>
              <a:rPr lang="tr-TR" dirty="0"/>
              <a:t>Otomatik Olarak </a:t>
            </a:r>
            <a:r>
              <a:rPr lang="tr-TR" dirty="0" err="1"/>
              <a:t>Bölütlenmesi</a:t>
            </a:r>
            <a:endParaRPr lang="tr-TR" dirty="0"/>
          </a:p>
        </p:txBody>
      </p:sp>
      <p:sp>
        <p:nvSpPr>
          <p:cNvPr id="4" name="Metin Yer Tutucusu 3"/>
          <p:cNvSpPr>
            <a:spLocks noGrp="1"/>
          </p:cNvSpPr>
          <p:nvPr>
            <p:ph type="body" sz="half" idx="2"/>
          </p:nvPr>
        </p:nvSpPr>
        <p:spPr>
          <a:xfrm>
            <a:off x="1146706" y="1972492"/>
            <a:ext cx="3386106" cy="4451760"/>
          </a:xfrm>
        </p:spPr>
        <p:txBody>
          <a:bodyPr>
            <a:noAutofit/>
          </a:bodyPr>
          <a:lstStyle/>
          <a:p>
            <a:r>
              <a:rPr lang="tr-TR" sz="2400" dirty="0"/>
              <a:t>Bu kısımda ön işlemeden geçip, işlemeye hazır hale </a:t>
            </a:r>
            <a:r>
              <a:rPr lang="tr-TR" sz="2400" dirty="0" smtClean="0"/>
              <a:t>gelen görüntüler </a:t>
            </a:r>
            <a:r>
              <a:rPr lang="tr-TR" sz="2400" dirty="0"/>
              <a:t>öncelikle otsu yöntemiyle </a:t>
            </a:r>
            <a:r>
              <a:rPr lang="tr-TR" sz="2400" dirty="0" err="1"/>
              <a:t>eşiklenerek</a:t>
            </a:r>
            <a:r>
              <a:rPr lang="tr-TR" sz="2400" dirty="0"/>
              <a:t> </a:t>
            </a:r>
            <a:r>
              <a:rPr lang="tr-TR" sz="2400" dirty="0" smtClean="0"/>
              <a:t>ikili görüntü </a:t>
            </a:r>
            <a:r>
              <a:rPr lang="tr-TR" sz="2400" dirty="0"/>
              <a:t>haline dönüştürülmüştür. </a:t>
            </a:r>
            <a:r>
              <a:rPr lang="tr-TR" sz="2400" dirty="0" smtClean="0"/>
              <a:t>Otsu </a:t>
            </a:r>
            <a:r>
              <a:rPr lang="tr-TR" sz="2400" dirty="0"/>
              <a:t>yöntemi, gri seviye görüntüler üzerinde </a:t>
            </a:r>
            <a:r>
              <a:rPr lang="tr-TR" sz="2400" dirty="0" smtClean="0"/>
              <a:t>uygulanabilen bir </a:t>
            </a:r>
            <a:r>
              <a:rPr lang="tr-TR" sz="2400" dirty="0"/>
              <a:t>eşik belirleme yöntemidir. </a:t>
            </a:r>
          </a:p>
        </p:txBody>
      </p:sp>
      <p:graphicFrame>
        <p:nvGraphicFramePr>
          <p:cNvPr id="6" name="Diyagram 5"/>
          <p:cNvGraphicFramePr/>
          <p:nvPr>
            <p:extLst>
              <p:ext uri="{D42A27DB-BD31-4B8C-83A1-F6EECF244321}">
                <p14:modId xmlns:p14="http://schemas.microsoft.com/office/powerpoint/2010/main" val="870624987"/>
              </p:ext>
            </p:extLst>
          </p:nvPr>
        </p:nvGraphicFramePr>
        <p:xfrm>
          <a:off x="5068387" y="1567543"/>
          <a:ext cx="6374675" cy="4963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ikdörtgen 7"/>
          <p:cNvSpPr/>
          <p:nvPr/>
        </p:nvSpPr>
        <p:spPr>
          <a:xfrm>
            <a:off x="5068387" y="304801"/>
            <a:ext cx="1933304" cy="609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dirty="0" smtClean="0"/>
              <a:t>Veri Seti</a:t>
            </a:r>
          </a:p>
        </p:txBody>
      </p:sp>
      <p:sp>
        <p:nvSpPr>
          <p:cNvPr id="9" name="Aşağı Ok 8"/>
          <p:cNvSpPr/>
          <p:nvPr/>
        </p:nvSpPr>
        <p:spPr>
          <a:xfrm>
            <a:off x="5584370" y="1018903"/>
            <a:ext cx="901337" cy="796834"/>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Resim 11"/>
          <p:cNvPicPr>
            <a:picLocks noChangeAspect="1"/>
          </p:cNvPicPr>
          <p:nvPr/>
        </p:nvPicPr>
        <p:blipFill>
          <a:blip r:embed="rId7"/>
          <a:stretch>
            <a:fillRect/>
          </a:stretch>
        </p:blipFill>
        <p:spPr>
          <a:xfrm>
            <a:off x="9209314" y="239590"/>
            <a:ext cx="2090056" cy="2355460"/>
          </a:xfrm>
          <a:prstGeom prst="rect">
            <a:avLst/>
          </a:prstGeom>
        </p:spPr>
      </p:pic>
      <p:cxnSp>
        <p:nvCxnSpPr>
          <p:cNvPr id="14" name="Dirsek Bağlayıcısı 13"/>
          <p:cNvCxnSpPr/>
          <p:nvPr/>
        </p:nvCxnSpPr>
        <p:spPr>
          <a:xfrm rot="10800000">
            <a:off x="7102929" y="500745"/>
            <a:ext cx="1962695" cy="14717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38037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a:xfrm>
            <a:off x="1141413" y="200508"/>
            <a:ext cx="9905998" cy="504888"/>
          </a:xfrm>
        </p:spPr>
        <p:txBody>
          <a:bodyPr>
            <a:normAutofit fontScale="90000"/>
          </a:bodyPr>
          <a:lstStyle/>
          <a:p>
            <a:r>
              <a:rPr lang="tr-TR" dirty="0" smtClean="0"/>
              <a:t>ÖZET:</a:t>
            </a:r>
            <a:endParaRPr lang="tr-TR" dirty="0"/>
          </a:p>
        </p:txBody>
      </p:sp>
      <p:sp>
        <p:nvSpPr>
          <p:cNvPr id="3" name="İçerik Yer Tutucusu 2"/>
          <p:cNvSpPr>
            <a:spLocks noGrp="1"/>
          </p:cNvSpPr>
          <p:nvPr>
            <p:ph idx="1"/>
          </p:nvPr>
        </p:nvSpPr>
        <p:spPr>
          <a:xfrm>
            <a:off x="1141413" y="836024"/>
            <a:ext cx="9905999" cy="5760719"/>
          </a:xfrm>
        </p:spPr>
        <p:txBody>
          <a:bodyPr>
            <a:noAutofit/>
          </a:bodyPr>
          <a:lstStyle/>
          <a:p>
            <a:pPr marL="0" indent="0">
              <a:buNone/>
            </a:pPr>
            <a:r>
              <a:rPr lang="tr-TR" sz="1900" dirty="0"/>
              <a:t>Ekmek, insanlığın temel gıda maddesi olarak geçmişten günümüze kadar önemini ve vazgeçilmezliğini korumaktadır. Üretimi esnasında çeşitli aşamalardan geçerek sofralara gelen ekmek,  içerisine konulan maddelerin miktarı ve cinsine bağlı olarak farklı kalitede üretilebilmektedir. Ekmeğin </a:t>
            </a:r>
            <a:r>
              <a:rPr lang="tr-TR" sz="1900" dirty="0" err="1"/>
              <a:t>morfometrik</a:t>
            </a:r>
            <a:r>
              <a:rPr lang="tr-TR" sz="1900" dirty="0"/>
              <a:t> ölçümleri çok önemli olup, gözenek yapısı, gözenek sayısı, gözenek yoğunluğu, ve gözenek alanı gibi yapısal/</a:t>
            </a:r>
            <a:r>
              <a:rPr lang="tr-TR" sz="1900" dirty="0" err="1"/>
              <a:t>dokusal</a:t>
            </a:r>
            <a:r>
              <a:rPr lang="tr-TR" sz="1900" dirty="0"/>
              <a:t> özellikleri kaliteyi </a:t>
            </a:r>
            <a:r>
              <a:rPr lang="tr-TR" sz="1900" dirty="0" smtClean="0"/>
              <a:t>belirler. Bu </a:t>
            </a:r>
            <a:r>
              <a:rPr lang="tr-TR" sz="1900" dirty="0"/>
              <a:t>çalışmada DATEM (</a:t>
            </a:r>
            <a:r>
              <a:rPr lang="tr-TR" sz="1900" dirty="0" err="1"/>
              <a:t>Diacetil</a:t>
            </a:r>
            <a:r>
              <a:rPr lang="tr-TR" sz="1900" dirty="0"/>
              <a:t> </a:t>
            </a:r>
            <a:r>
              <a:rPr lang="tr-TR" sz="1900" dirty="0" err="1"/>
              <a:t>tartaric</a:t>
            </a:r>
            <a:r>
              <a:rPr lang="tr-TR" sz="1900" dirty="0"/>
              <a:t> </a:t>
            </a:r>
            <a:r>
              <a:rPr lang="tr-TR" sz="1900" dirty="0" err="1"/>
              <a:t>esters</a:t>
            </a:r>
            <a:r>
              <a:rPr lang="tr-TR" sz="1900" dirty="0"/>
              <a:t> of </a:t>
            </a:r>
            <a:r>
              <a:rPr lang="tr-TR" sz="1900" dirty="0" err="1"/>
              <a:t>monogliserid</a:t>
            </a:r>
            <a:r>
              <a:rPr lang="tr-TR" sz="1900" dirty="0"/>
              <a:t> ) katkı maddesinin, </a:t>
            </a:r>
            <a:r>
              <a:rPr lang="tr-TR" sz="1900" dirty="0" err="1"/>
              <a:t>fosfolipaz</a:t>
            </a:r>
            <a:r>
              <a:rPr lang="tr-TR" sz="1900" dirty="0"/>
              <a:t> (FL) enziminin ve </a:t>
            </a:r>
            <a:r>
              <a:rPr lang="tr-TR" sz="1900" dirty="0" err="1"/>
              <a:t>glikolipaz</a:t>
            </a:r>
            <a:r>
              <a:rPr lang="tr-TR" sz="1900" dirty="0"/>
              <a:t> (GL) enziminin doğrudan ekmek yapım yöntemiyle üretilmiş ekmeklerdeki kaliteye olan etkisi belirlenmiştir. Bu amaçla, görüntü işleme teknikleri kullanılarak ekmek gözeneklerinin </a:t>
            </a:r>
            <a:r>
              <a:rPr lang="tr-TR" sz="1900" dirty="0" err="1"/>
              <a:t>bölütlenmesi</a:t>
            </a:r>
            <a:r>
              <a:rPr lang="tr-TR" sz="1900" dirty="0"/>
              <a:t> temelli bir yazılım oluşturulmuştur. Bu sayede ekmeğe ait toplam gözenek sayısı, toplam gözenek alanı, toplam ekmek alanı, gözenek yoğunluğu ve boşluk oranı gibi </a:t>
            </a:r>
            <a:r>
              <a:rPr lang="tr-TR" sz="1900" dirty="0" err="1"/>
              <a:t>morfometrik</a:t>
            </a:r>
            <a:r>
              <a:rPr lang="tr-TR" sz="1900" dirty="0"/>
              <a:t> parametreler hesaplanmıştır. Otomatik </a:t>
            </a:r>
            <a:r>
              <a:rPr lang="tr-TR" sz="1900" dirty="0" err="1"/>
              <a:t>bölütlenen</a:t>
            </a:r>
            <a:r>
              <a:rPr lang="tr-TR" sz="1900" dirty="0"/>
              <a:t> gözenek görüntüleri uzman gıda mühendisi tarafından elle </a:t>
            </a:r>
            <a:r>
              <a:rPr lang="tr-TR" sz="1900" dirty="0" err="1"/>
              <a:t>bölütlenmiş</a:t>
            </a:r>
            <a:r>
              <a:rPr lang="tr-TR" sz="1900" dirty="0"/>
              <a:t> gözenek görüntüleriyle karşılaştırılarak ZSI (</a:t>
            </a:r>
            <a:r>
              <a:rPr lang="tr-TR" sz="1900" dirty="0" err="1"/>
              <a:t>Zijdenbos</a:t>
            </a:r>
            <a:r>
              <a:rPr lang="tr-TR" sz="1900" dirty="0"/>
              <a:t> </a:t>
            </a:r>
            <a:r>
              <a:rPr lang="tr-TR" sz="1900" dirty="0" err="1"/>
              <a:t>Similarity</a:t>
            </a:r>
            <a:r>
              <a:rPr lang="tr-TR" sz="1900" dirty="0"/>
              <a:t> Index) başarım indeksine göre çalışmanın başarısı test edilmiştir. Daha sonra geliştirilen yazılım ile </a:t>
            </a:r>
            <a:r>
              <a:rPr lang="tr-TR" sz="1900" dirty="0" err="1"/>
              <a:t>Matlab</a:t>
            </a:r>
            <a:r>
              <a:rPr lang="tr-TR" sz="1900" dirty="0"/>
              <a:t> GUI ortamında bir </a:t>
            </a:r>
            <a:r>
              <a:rPr lang="tr-TR" sz="1900" dirty="0" err="1"/>
              <a:t>arayüz</a:t>
            </a:r>
            <a:r>
              <a:rPr lang="tr-TR" sz="1900" dirty="0"/>
              <a:t> programı oluşturulmuştur.  Elde edilen sonuçlar </a:t>
            </a:r>
            <a:r>
              <a:rPr lang="tr-TR" sz="1900" dirty="0" err="1"/>
              <a:t>DATEM’in</a:t>
            </a:r>
            <a:r>
              <a:rPr lang="tr-TR" sz="1900" dirty="0"/>
              <a:t> ekmeğin gözenek yapısını, konsantrasyona bağlı olarak iyileştirip, ekmek hacmini arttırdığını göstermiştir. </a:t>
            </a:r>
            <a:r>
              <a:rPr lang="tr-TR" sz="1900" dirty="0" err="1"/>
              <a:t>FL’nin</a:t>
            </a:r>
            <a:r>
              <a:rPr lang="tr-TR" sz="1900" dirty="0"/>
              <a:t> 20 mg.kg-1 ve </a:t>
            </a:r>
            <a:r>
              <a:rPr lang="tr-TR" sz="1900" dirty="0" err="1"/>
              <a:t>GL’nin</a:t>
            </a:r>
            <a:r>
              <a:rPr lang="tr-TR" sz="1900" dirty="0"/>
              <a:t> 60 mg.kg-1 konsantrasyonlarında ise gözenek sayısı ve gözenek alanında artış olduğu da gözlemlenmiştir. </a:t>
            </a:r>
          </a:p>
        </p:txBody>
      </p:sp>
    </p:spTree>
    <p:extLst>
      <p:ext uri="{BB962C8B-B14F-4D97-AF65-F5344CB8AC3E}">
        <p14:creationId xmlns:p14="http://schemas.microsoft.com/office/powerpoint/2010/main" val="289255368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2" y="918963"/>
            <a:ext cx="6226038" cy="713893"/>
          </a:xfrm>
        </p:spPr>
        <p:txBody>
          <a:bodyPr/>
          <a:lstStyle/>
          <a:p>
            <a:r>
              <a:rPr lang="tr-TR" dirty="0"/>
              <a:t>3. </a:t>
            </a:r>
            <a:r>
              <a:rPr lang="tr-TR" dirty="0" err="1" smtClean="0"/>
              <a:t>SONUçlar</a:t>
            </a:r>
            <a:r>
              <a:rPr lang="tr-TR" dirty="0" smtClean="0"/>
              <a:t> </a:t>
            </a:r>
            <a:endParaRPr lang="tr-TR" dirty="0"/>
          </a:p>
        </p:txBody>
      </p:sp>
      <p:sp>
        <p:nvSpPr>
          <p:cNvPr id="3" name="İçerik Yer Tutucusu 2"/>
          <p:cNvSpPr>
            <a:spLocks noGrp="1"/>
          </p:cNvSpPr>
          <p:nvPr>
            <p:ph idx="1"/>
          </p:nvPr>
        </p:nvSpPr>
        <p:spPr>
          <a:xfrm>
            <a:off x="1141412" y="1972491"/>
            <a:ext cx="9905999" cy="3239589"/>
          </a:xfrm>
        </p:spPr>
        <p:txBody>
          <a:bodyPr>
            <a:noAutofit/>
          </a:bodyPr>
          <a:lstStyle/>
          <a:p>
            <a:pPr marL="0" indent="0">
              <a:buNone/>
            </a:pPr>
            <a:r>
              <a:rPr lang="tr-TR" dirty="0"/>
              <a:t>Yapılan çalışmada görüntü işleme teknikleri </a:t>
            </a:r>
            <a:r>
              <a:rPr lang="tr-TR" dirty="0" smtClean="0"/>
              <a:t>kullanılarak ekmek </a:t>
            </a:r>
            <a:r>
              <a:rPr lang="tr-TR" dirty="0"/>
              <a:t>gözenekleri </a:t>
            </a:r>
            <a:r>
              <a:rPr lang="tr-TR" dirty="0" err="1"/>
              <a:t>bölütlenmiştir</a:t>
            </a:r>
            <a:r>
              <a:rPr lang="tr-TR" dirty="0"/>
              <a:t>. Bu sayede ekmek </a:t>
            </a:r>
            <a:r>
              <a:rPr lang="tr-TR" dirty="0" smtClean="0"/>
              <a:t>doku özellikleri </a:t>
            </a:r>
            <a:r>
              <a:rPr lang="tr-TR" dirty="0"/>
              <a:t>belirlenerek katkı maddesinin cinsine, </a:t>
            </a:r>
            <a:r>
              <a:rPr lang="tr-TR" dirty="0" smtClean="0"/>
              <a:t>miktarına bağlı </a:t>
            </a:r>
            <a:r>
              <a:rPr lang="tr-TR" dirty="0"/>
              <a:t>olarak ekmek yapısında meydana gelen değişimler </a:t>
            </a:r>
            <a:r>
              <a:rPr lang="tr-TR" dirty="0" smtClean="0"/>
              <a:t>ve gözeneklere </a:t>
            </a:r>
            <a:r>
              <a:rPr lang="tr-TR" dirty="0"/>
              <a:t>ait sayısal veriler elde edilerek belirlenmiştir.</a:t>
            </a:r>
          </a:p>
          <a:p>
            <a:pPr marL="0" indent="0">
              <a:buNone/>
            </a:pPr>
            <a:r>
              <a:rPr lang="tr-TR" dirty="0" smtClean="0"/>
              <a:t>Elde </a:t>
            </a:r>
            <a:r>
              <a:rPr lang="tr-TR" dirty="0"/>
              <a:t>edilen sonuçlar FL ve GL </a:t>
            </a:r>
            <a:r>
              <a:rPr lang="tr-TR" dirty="0" err="1" smtClean="0"/>
              <a:t>lipaz</a:t>
            </a:r>
            <a:r>
              <a:rPr lang="tr-TR" dirty="0" smtClean="0"/>
              <a:t> enzimlerinin </a:t>
            </a:r>
            <a:r>
              <a:rPr lang="tr-TR" dirty="0"/>
              <a:t>DATEM kadar olmasa da ekmek </a:t>
            </a:r>
            <a:r>
              <a:rPr lang="tr-TR" dirty="0" smtClean="0"/>
              <a:t>hacmine olumlu </a:t>
            </a:r>
            <a:r>
              <a:rPr lang="tr-TR" dirty="0"/>
              <a:t>etki yaptığını </a:t>
            </a:r>
            <a:r>
              <a:rPr lang="tr-TR" dirty="0" smtClean="0"/>
              <a:t>göstermiştir.</a:t>
            </a:r>
            <a:endParaRPr lang="tr-TR" dirty="0"/>
          </a:p>
        </p:txBody>
      </p:sp>
    </p:spTree>
    <p:extLst>
      <p:ext uri="{BB962C8B-B14F-4D97-AF65-F5344CB8AC3E}">
        <p14:creationId xmlns:p14="http://schemas.microsoft.com/office/powerpoint/2010/main" val="295042336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TM04033919[[fn=Devre]]</Template>
  <TotalTime>458</TotalTime>
  <Words>752</Words>
  <Application>Microsoft Office PowerPoint</Application>
  <PresentationFormat>Geniş ekran</PresentationFormat>
  <Paragraphs>32</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Trebuchet MS</vt:lpstr>
      <vt:lpstr>Tw Cen MT</vt:lpstr>
      <vt:lpstr>Devre</vt:lpstr>
      <vt:lpstr>Görüntü işleme teknikleri kullanılarak ekmek doku analizi ve arayüz programının ÖZETİ</vt:lpstr>
      <vt:lpstr>1-gİRİŞ</vt:lpstr>
      <vt:lpstr>PowerPoint Sunusu</vt:lpstr>
      <vt:lpstr>YÖNTEM</vt:lpstr>
      <vt:lpstr>PowerPoint Sunusu</vt:lpstr>
      <vt:lpstr>Gözeneklerin Otomatik Olarak Bölütlenmesi</vt:lpstr>
      <vt:lpstr>ÖZET:</vt:lpstr>
      <vt:lpstr>3. SONUçlar </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Necmettin</dc:creator>
  <cp:lastModifiedBy>Necmettin</cp:lastModifiedBy>
  <cp:revision>17</cp:revision>
  <dcterms:created xsi:type="dcterms:W3CDTF">2022-11-08T08:54:51Z</dcterms:created>
  <dcterms:modified xsi:type="dcterms:W3CDTF">2022-11-08T16:33:42Z</dcterms:modified>
</cp:coreProperties>
</file>