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118949" y="1060269"/>
            <a:ext cx="8915399" cy="1839685"/>
          </a:xfrm>
        </p:spPr>
        <p:txBody>
          <a:bodyPr/>
          <a:lstStyle/>
          <a:p>
            <a:pPr algn="ctr"/>
            <a:r>
              <a:rPr lang="tr-TR" dirty="0" smtClean="0"/>
              <a:t>FİLTRE </a:t>
            </a:r>
            <a:br>
              <a:rPr lang="tr-TR" dirty="0" smtClean="0"/>
            </a:br>
            <a:r>
              <a:rPr lang="tr-TR" dirty="0" smtClean="0"/>
              <a:t>MAKALE SUNUMU</a:t>
            </a:r>
            <a:endParaRPr lang="tr-TR" dirty="0"/>
          </a:p>
        </p:txBody>
      </p:sp>
      <p:sp>
        <p:nvSpPr>
          <p:cNvPr id="3" name="Alt Başlık 2"/>
          <p:cNvSpPr>
            <a:spLocks noGrp="1"/>
          </p:cNvSpPr>
          <p:nvPr>
            <p:ph type="subTitle" idx="1"/>
          </p:nvPr>
        </p:nvSpPr>
        <p:spPr>
          <a:xfrm>
            <a:off x="2118949" y="4263573"/>
            <a:ext cx="8915399" cy="1362164"/>
          </a:xfrm>
        </p:spPr>
        <p:txBody>
          <a:bodyPr>
            <a:noAutofit/>
          </a:bodyPr>
          <a:lstStyle/>
          <a:p>
            <a:r>
              <a:rPr lang="tr-TR" sz="3600" dirty="0" smtClean="0">
                <a:solidFill>
                  <a:schemeClr val="accent1"/>
                </a:solidFill>
              </a:rPr>
              <a:t>İSRA YILMAZ </a:t>
            </a:r>
          </a:p>
          <a:p>
            <a:r>
              <a:rPr lang="tr-TR" sz="3600" dirty="0" smtClean="0">
                <a:solidFill>
                  <a:schemeClr val="accent1"/>
                </a:solidFill>
              </a:rPr>
              <a:t>02200201070</a:t>
            </a:r>
            <a:endParaRPr lang="tr-TR" sz="3600" dirty="0">
              <a:solidFill>
                <a:schemeClr val="accent1"/>
              </a:solidFill>
            </a:endParaRPr>
          </a:p>
        </p:txBody>
      </p:sp>
    </p:spTree>
    <p:extLst>
      <p:ext uri="{BB962C8B-B14F-4D97-AF65-F5344CB8AC3E}">
        <p14:creationId xmlns:p14="http://schemas.microsoft.com/office/powerpoint/2010/main" val="414501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9154" y="624110"/>
            <a:ext cx="8911687" cy="629924"/>
          </a:xfrm>
        </p:spPr>
        <p:txBody>
          <a:bodyPr>
            <a:normAutofit fontScale="90000"/>
          </a:bodyPr>
          <a:lstStyle/>
          <a:p>
            <a:r>
              <a:rPr lang="tr-TR" dirty="0" smtClean="0"/>
              <a:t>GİRİŞ</a:t>
            </a:r>
            <a:endParaRPr lang="tr-TR" dirty="0"/>
          </a:p>
        </p:txBody>
      </p:sp>
      <p:sp>
        <p:nvSpPr>
          <p:cNvPr id="3" name="İçerik Yer Tutucusu 2"/>
          <p:cNvSpPr>
            <a:spLocks noGrp="1"/>
          </p:cNvSpPr>
          <p:nvPr>
            <p:ph idx="1"/>
          </p:nvPr>
        </p:nvSpPr>
        <p:spPr>
          <a:xfrm>
            <a:off x="1809154" y="1254034"/>
            <a:ext cx="8915400" cy="5320937"/>
          </a:xfrm>
        </p:spPr>
        <p:txBody>
          <a:bodyPr>
            <a:noAutofit/>
          </a:bodyPr>
          <a:lstStyle/>
          <a:p>
            <a:r>
              <a:rPr lang="tr-TR" sz="2000" dirty="0"/>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a:t>
            </a:r>
            <a:r>
              <a:rPr lang="tr-TR" sz="2000" dirty="0" smtClean="0"/>
              <a:t>etmektedir. </a:t>
            </a:r>
            <a:r>
              <a:rPr lang="tr-TR" sz="2000" dirty="0"/>
              <a:t>2012 yılı TÜİK verilerine göre Türkiye sert çekirdekli meyve üretiminde 480 bin ton üretim kapasitesi ile kiraz %20’ </a:t>
            </a:r>
            <a:r>
              <a:rPr lang="tr-TR" sz="2000" dirty="0" err="1"/>
              <a:t>lik</a:t>
            </a:r>
            <a:r>
              <a:rPr lang="tr-TR" sz="2000" dirty="0"/>
              <a:t> bir paya sahiptir. Dünyadaki kiraz üretiminin ise %20’ si Türkiye de gerçekleşmektedir. Ayrıca dünya kiraz üretiminde ilk 6 ülke arasında Türkiye’nin üretimdeki payı %</a:t>
            </a:r>
            <a:r>
              <a:rPr lang="tr-TR" sz="2000" dirty="0" smtClean="0"/>
              <a:t>35’tir.</a:t>
            </a:r>
          </a:p>
          <a:p>
            <a:r>
              <a:rPr lang="tr-TR" sz="2000" dirty="0"/>
              <a:t>Dünya meyve ticaretinde belirli standartlara göre sınıflandırılmış kaliteli ürünler tercih edilmektedir</a:t>
            </a:r>
            <a:r>
              <a:rPr lang="tr-TR" sz="2000" dirty="0" smtClean="0"/>
              <a:t>.</a:t>
            </a:r>
          </a:p>
          <a:p>
            <a:r>
              <a:rPr lang="tr-TR" sz="2000" dirty="0"/>
              <a:t>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a:t>
            </a:r>
            <a:r>
              <a:rPr lang="tr-TR" sz="2000" dirty="0" smtClean="0"/>
              <a:t>vardır.</a:t>
            </a:r>
            <a:endParaRPr lang="tr-TR" sz="2000" dirty="0"/>
          </a:p>
        </p:txBody>
      </p:sp>
    </p:spTree>
    <p:extLst>
      <p:ext uri="{BB962C8B-B14F-4D97-AF65-F5344CB8AC3E}">
        <p14:creationId xmlns:p14="http://schemas.microsoft.com/office/powerpoint/2010/main" val="251472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883818" y="714102"/>
            <a:ext cx="8915400" cy="5251269"/>
          </a:xfrm>
        </p:spPr>
        <p:txBody>
          <a:bodyPr>
            <a:noAutofit/>
          </a:bodyPr>
          <a:lstStyle/>
          <a:p>
            <a:r>
              <a:rPr lang="tr-TR" sz="2100" dirty="0"/>
              <a:t>Görüntü, gölge, ışık ve çevresel faktörlerden oluşan tümleşik bir ifadedir. Bu tümleşik görüntülerdeki katmanları doğru ve kayıpsız şekilde analiz edebilmek için çeşitli filtre ve ışık kaynaklarına ihtiyaç </a:t>
            </a:r>
            <a:r>
              <a:rPr lang="tr-TR" sz="2100" dirty="0" smtClean="0"/>
              <a:t>vardır. </a:t>
            </a:r>
            <a:r>
              <a:rPr lang="tr-TR" sz="2100" dirty="0"/>
              <a:t>Görüntü işleme kısaca, kamera, tarayıcı vb. diğer cihazlar ile bilgisayar ortamına aktarılan görüntülerin belirli programlar aracılığı ile analiz </a:t>
            </a:r>
            <a:r>
              <a:rPr lang="tr-TR" sz="2100" dirty="0" smtClean="0"/>
              <a:t>edilmesidir. </a:t>
            </a:r>
            <a:r>
              <a:rPr lang="tr-TR" sz="2100" dirty="0"/>
              <a:t>Yapılan çalışmada, ülkemizde yaygın olarak yetiştirilen ve önemli ihracat ürünlerinden biri olan kiraz meyvesinin, </a:t>
            </a:r>
            <a:r>
              <a:rPr lang="tr-TR" sz="2100" dirty="0" err="1"/>
              <a:t>Matlab</a:t>
            </a:r>
            <a:r>
              <a:rPr lang="tr-TR" sz="2100" dirty="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 </a:t>
            </a:r>
          </a:p>
        </p:txBody>
      </p:sp>
    </p:spTree>
    <p:extLst>
      <p:ext uri="{BB962C8B-B14F-4D97-AF65-F5344CB8AC3E}">
        <p14:creationId xmlns:p14="http://schemas.microsoft.com/office/powerpoint/2010/main" val="61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6732" y="641526"/>
            <a:ext cx="8911687" cy="629926"/>
          </a:xfrm>
        </p:spPr>
        <p:txBody>
          <a:bodyPr>
            <a:normAutofit fontScale="90000"/>
          </a:bodyPr>
          <a:lstStyle/>
          <a:p>
            <a:r>
              <a:rPr lang="tr-TR" dirty="0" smtClean="0"/>
              <a:t>2-</a:t>
            </a:r>
            <a:r>
              <a:rPr lang="tr-TR" dirty="0"/>
              <a:t>Materyal ve Metot</a:t>
            </a:r>
          </a:p>
        </p:txBody>
      </p:sp>
      <p:sp>
        <p:nvSpPr>
          <p:cNvPr id="3" name="İçerik Yer Tutucusu 2"/>
          <p:cNvSpPr>
            <a:spLocks noGrp="1"/>
          </p:cNvSpPr>
          <p:nvPr>
            <p:ph idx="1"/>
          </p:nvPr>
        </p:nvSpPr>
        <p:spPr>
          <a:xfrm>
            <a:off x="1796732" y="1463038"/>
            <a:ext cx="8915400" cy="4728756"/>
          </a:xfrm>
        </p:spPr>
        <p:txBody>
          <a:bodyPr/>
          <a:lstStyle/>
          <a:p>
            <a:pPr marL="0" indent="0">
              <a:buNone/>
            </a:pPr>
            <a:r>
              <a:rPr lang="tr-TR" sz="2000" dirty="0" smtClean="0">
                <a:solidFill>
                  <a:schemeClr val="accent1"/>
                </a:solidFill>
              </a:rPr>
              <a:t>B-)Kiraz Meyvesi</a:t>
            </a:r>
          </a:p>
          <a:p>
            <a:r>
              <a:rPr lang="tr-TR" sz="2000" dirty="0" smtClean="0"/>
              <a:t>Latince </a:t>
            </a:r>
            <a:r>
              <a:rPr lang="tr-TR" sz="2000" dirty="0"/>
              <a:t>ismi 'Prunus </a:t>
            </a:r>
            <a:r>
              <a:rPr lang="tr-TR" sz="2000" dirty="0" err="1"/>
              <a:t>avium</a:t>
            </a:r>
            <a:r>
              <a:rPr lang="tr-TR" sz="2000" dirty="0"/>
              <a:t>' olan kiraz ağacı, Gülgiller familyasının bir üyesidir. Dünyada 1500 civarında çeşidi olan kiraz, tatlı aromalı, sulu ve sert çekirdekli bir meyve türüdür. Kiraz; kalsiyum, çinko, potasyum, </a:t>
            </a:r>
            <a:r>
              <a:rPr lang="tr-TR" sz="2000" dirty="0" err="1"/>
              <a:t>karotenoidler</a:t>
            </a:r>
            <a:r>
              <a:rPr lang="tr-TR" sz="2000" dirty="0"/>
              <a:t>, lif, ve C vitamini, demir, </a:t>
            </a:r>
            <a:r>
              <a:rPr lang="tr-TR" sz="2000" dirty="0" err="1"/>
              <a:t>tiamin</a:t>
            </a:r>
            <a:r>
              <a:rPr lang="tr-TR" sz="2000" dirty="0"/>
              <a:t>, </a:t>
            </a:r>
            <a:r>
              <a:rPr lang="tr-TR" sz="2000" dirty="0" err="1"/>
              <a:t>riboflavin</a:t>
            </a:r>
            <a:r>
              <a:rPr lang="tr-TR" sz="2000" dirty="0"/>
              <a:t>, </a:t>
            </a:r>
            <a:r>
              <a:rPr lang="tr-TR" sz="2000" dirty="0" err="1"/>
              <a:t>niasin</a:t>
            </a:r>
            <a:r>
              <a:rPr lang="tr-TR" sz="2000" dirty="0"/>
              <a:t>, magnezyum, E ve B6 vitaminleri bakımından zengin bir meyvedir. 2014-2018 yılları arası kiraz üretimi incelendiğinde, beş yıllık üretim ortalaması 570 bin ton olan Türkiye’nin dünya liderliğini aldığı, ikinci sırada ise 333 bin ton üretim ile ABD’nin ülkemizi takip ettiği görülmektedir. </a:t>
            </a:r>
            <a:endParaRPr lang="tr-TR" sz="2000" dirty="0" smtClean="0"/>
          </a:p>
          <a:p>
            <a:r>
              <a:rPr lang="tr-TR" sz="2000" dirty="0"/>
              <a:t>Türkiye 2018 yılında 84.087 ha ile toplam dünya kiraz alanının %19’unu ve 639.564 ton ile de toplam dünya kiraz üretiminin %25’ini oluşturarak Dünya Liderliğini sürdürmektedir.</a:t>
            </a:r>
            <a:endParaRPr lang="tr-TR" sz="2000" dirty="0">
              <a:solidFill>
                <a:schemeClr val="accent1"/>
              </a:solidFill>
            </a:endParaRPr>
          </a:p>
          <a:p>
            <a:endParaRPr lang="tr-TR" sz="2000" dirty="0" smtClean="0"/>
          </a:p>
          <a:p>
            <a:endParaRPr lang="tr-TR" dirty="0"/>
          </a:p>
        </p:txBody>
      </p:sp>
    </p:spTree>
    <p:extLst>
      <p:ext uri="{BB962C8B-B14F-4D97-AF65-F5344CB8AC3E}">
        <p14:creationId xmlns:p14="http://schemas.microsoft.com/office/powerpoint/2010/main" val="155687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idx="1"/>
          </p:nvPr>
        </p:nvSpPr>
        <p:spPr>
          <a:xfrm>
            <a:off x="1848713" y="653144"/>
            <a:ext cx="8915400" cy="5791200"/>
          </a:xfrm>
        </p:spPr>
        <p:txBody>
          <a:bodyPr>
            <a:normAutofit fontScale="85000" lnSpcReduction="20000"/>
          </a:bodyPr>
          <a:lstStyle/>
          <a:p>
            <a:pPr marL="0" indent="0">
              <a:buNone/>
            </a:pPr>
            <a:r>
              <a:rPr lang="tr-TR" sz="2500" dirty="0" smtClean="0">
                <a:solidFill>
                  <a:schemeClr val="accent1"/>
                </a:solidFill>
              </a:rPr>
              <a:t>B-)</a:t>
            </a:r>
            <a:r>
              <a:rPr lang="tr-TR" sz="2500" dirty="0">
                <a:solidFill>
                  <a:schemeClr val="accent1"/>
                </a:solidFill>
              </a:rPr>
              <a:t> Görüntü </a:t>
            </a:r>
            <a:r>
              <a:rPr lang="tr-TR" sz="2500" dirty="0" smtClean="0">
                <a:solidFill>
                  <a:schemeClr val="accent1"/>
                </a:solidFill>
              </a:rPr>
              <a:t>işleme</a:t>
            </a:r>
            <a:endParaRPr lang="tr-TR" sz="2200" dirty="0" smtClean="0"/>
          </a:p>
          <a:p>
            <a:r>
              <a:rPr lang="tr-TR" sz="2300" dirty="0" smtClean="0"/>
              <a:t>Görüntü </a:t>
            </a:r>
            <a:r>
              <a:rPr lang="tr-TR" sz="2300" dirty="0"/>
              <a:t>işleme, görüntüyü dijital form haline getirerek spesifik görüntü elde etmek yada </a:t>
            </a:r>
            <a:r>
              <a:rPr lang="tr-TR" sz="2300" dirty="0" err="1"/>
              <a:t>yazılımsal</a:t>
            </a:r>
            <a:r>
              <a:rPr lang="tr-TR" sz="2300" dirty="0"/>
              <a:t> olarak görüntü üzerinde istenilen sonucu elde etmek için kullanılan bir </a:t>
            </a:r>
            <a:r>
              <a:rPr lang="tr-TR" sz="2300" dirty="0" smtClean="0"/>
              <a:t>yöntemdir. </a:t>
            </a:r>
            <a:r>
              <a:rPr lang="tr-TR" sz="2300" dirty="0"/>
              <a:t>Günümüzde görüntü işleme tıp, askeri alanlar, güvenlik, yüz tanıma, duygu analizi, robotik, sınıflandırma gibi </a:t>
            </a:r>
            <a:r>
              <a:rPr lang="tr-TR" sz="2300" dirty="0" err="1"/>
              <a:t>pekçok</a:t>
            </a:r>
            <a:r>
              <a:rPr lang="tr-TR" sz="2300" dirty="0"/>
              <a:t> alanda </a:t>
            </a:r>
            <a:r>
              <a:rPr lang="tr-TR" sz="2300" dirty="0" smtClean="0"/>
              <a:t>kullanılmaktadır.</a:t>
            </a:r>
          </a:p>
          <a:p>
            <a:r>
              <a:rPr lang="tr-TR" sz="2300" dirty="0"/>
              <a:t>Görüntü işlemeyi matrisler üzerinde yapılan işlemler bütünü şeklinde de tanımlayabiliriz. Resimler çeşitli renklerin bir araya geldiği karelerden oluşmaktadır. Halbuki </a:t>
            </a:r>
            <a:r>
              <a:rPr lang="tr-TR" sz="2300" dirty="0" err="1"/>
              <a:t>resimi</a:t>
            </a:r>
            <a:r>
              <a:rPr lang="tr-TR" sz="2300" dirty="0"/>
              <a:t> en küçük parçalarına böldüğümüzde </a:t>
            </a:r>
            <a:r>
              <a:rPr lang="tr-TR" sz="2300" dirty="0" err="1"/>
              <a:t>pixsel</a:t>
            </a:r>
            <a:r>
              <a:rPr lang="tr-TR" sz="2300" dirty="0"/>
              <a:t> adını verdiğimiz matrislerden oluştuğunu görmekteyiz. Görüntü işleme yöntemlerinde pikseli oluşturan matris hücrelerinin üzerinden işlemler yapılmaktadır. </a:t>
            </a:r>
            <a:endParaRPr lang="tr-TR" sz="2300" dirty="0" smtClean="0"/>
          </a:p>
          <a:p>
            <a:r>
              <a:rPr lang="tr-TR" sz="2300" dirty="0"/>
              <a:t>Görüntü işlemede c, c++, </a:t>
            </a:r>
            <a:r>
              <a:rPr lang="tr-TR" sz="2300" dirty="0" err="1"/>
              <a:t>python</a:t>
            </a:r>
            <a:r>
              <a:rPr lang="tr-TR" sz="2300" dirty="0"/>
              <a:t> gibi yazılım dillerinin yanı sıra amaca uygun çeşitli kütüphanelerde kullanılmaktadır. </a:t>
            </a:r>
            <a:r>
              <a:rPr lang="tr-TR" sz="2300" dirty="0" err="1"/>
              <a:t>OpenCV</a:t>
            </a:r>
            <a:r>
              <a:rPr lang="tr-TR" sz="2300" dirty="0"/>
              <a:t> gibi popüler kütüphanelerin </a:t>
            </a:r>
            <a:r>
              <a:rPr lang="tr-TR" sz="2300" dirty="0" smtClean="0"/>
              <a:t>yanı sıra </a:t>
            </a:r>
            <a:r>
              <a:rPr lang="tr-TR" sz="2300" dirty="0"/>
              <a:t>MATLAB programlama </a:t>
            </a:r>
            <a:r>
              <a:rPr lang="tr-TR" sz="2300" dirty="0" err="1"/>
              <a:t>dilide</a:t>
            </a:r>
            <a:r>
              <a:rPr lang="tr-TR" sz="2300" dirty="0"/>
              <a:t> görüntü işlemede en çok kullanılan programlama dilleri arasındadır. MATLAB </a:t>
            </a:r>
            <a:r>
              <a:rPr lang="tr-TR" sz="2300" dirty="0" smtClean="0"/>
              <a:t>,1985’de </a:t>
            </a:r>
            <a:r>
              <a:rPr lang="tr-TR" sz="2300" dirty="0"/>
              <a:t>C.B </a:t>
            </a:r>
            <a:r>
              <a:rPr lang="tr-TR" sz="2300" dirty="0" err="1"/>
              <a:t>Moler</a:t>
            </a:r>
            <a:r>
              <a:rPr lang="tr-TR" sz="2300" dirty="0"/>
              <a:t> tarafından, özellikle matris temelli matematik ortamında kullanılmak üzere geliştirilmiş etkileşimli bir paket programlama dilidir. Yapılan çalışmada </a:t>
            </a:r>
            <a:r>
              <a:rPr lang="tr-TR" sz="2300" dirty="0" err="1"/>
              <a:t>Matlab</a:t>
            </a:r>
            <a:r>
              <a:rPr lang="tr-TR" sz="2300" dirty="0"/>
              <a:t> R2013a programı kullanılmıştır.</a:t>
            </a:r>
          </a:p>
        </p:txBody>
      </p:sp>
    </p:spTree>
    <p:extLst>
      <p:ext uri="{BB962C8B-B14F-4D97-AF65-F5344CB8AC3E}">
        <p14:creationId xmlns:p14="http://schemas.microsoft.com/office/powerpoint/2010/main" val="384097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3657" y="667653"/>
            <a:ext cx="8911687" cy="603799"/>
          </a:xfrm>
        </p:spPr>
        <p:txBody>
          <a:bodyPr>
            <a:normAutofit fontScale="90000"/>
          </a:bodyPr>
          <a:lstStyle/>
          <a:p>
            <a:r>
              <a:rPr lang="tr-TR" dirty="0" smtClean="0">
                <a:solidFill>
                  <a:schemeClr val="accent1"/>
                </a:solidFill>
              </a:rPr>
              <a:t>C-)Uygulama</a:t>
            </a:r>
            <a:endParaRPr lang="tr-TR" dirty="0">
              <a:solidFill>
                <a:schemeClr val="accent1"/>
              </a:solidFill>
            </a:endParaRPr>
          </a:p>
        </p:txBody>
      </p:sp>
      <p:sp>
        <p:nvSpPr>
          <p:cNvPr id="3" name="İçerik Yer Tutucusu 2"/>
          <p:cNvSpPr>
            <a:spLocks noGrp="1"/>
          </p:cNvSpPr>
          <p:nvPr>
            <p:ph idx="1"/>
          </p:nvPr>
        </p:nvSpPr>
        <p:spPr>
          <a:xfrm>
            <a:off x="1909944" y="1619795"/>
            <a:ext cx="8915400" cy="4125965"/>
          </a:xfrm>
        </p:spPr>
        <p:txBody>
          <a:bodyPr>
            <a:normAutofit/>
          </a:bodyPr>
          <a:lstStyle/>
          <a:p>
            <a:r>
              <a:rPr lang="tr-TR" sz="2800" dirty="0" smtClean="0"/>
              <a:t>Yapılan </a:t>
            </a:r>
            <a:r>
              <a:rPr lang="tr-TR" sz="2800" dirty="0"/>
              <a:t>çalışmada ülkemizde yaygın olarak yetiştirilen kiraz meyvesi ele alınmıştır. Kirazların görüntü işleme yöntemi ile sınıflandırılması için </a:t>
            </a:r>
            <a:r>
              <a:rPr lang="tr-TR" sz="2800" dirty="0" err="1"/>
              <a:t>Matlab</a:t>
            </a:r>
            <a:r>
              <a:rPr lang="tr-TR" sz="2800" dirty="0"/>
              <a:t> R2013a programı kullanılmıştır. Sınıflandırma işlemi yapılacak kirazlar Türk Standardı Tasarısı 793’de belirlenen veriler ve diğer kaynaklardan elde edilen boyut standartlarına göre </a:t>
            </a:r>
            <a:r>
              <a:rPr lang="tr-TR" sz="2800" dirty="0" smtClean="0"/>
              <a:t>sınıflandırılmıştır.</a:t>
            </a:r>
            <a:endParaRPr lang="tr-TR" sz="2800" dirty="0"/>
          </a:p>
        </p:txBody>
      </p:sp>
    </p:spTree>
    <p:extLst>
      <p:ext uri="{BB962C8B-B14F-4D97-AF65-F5344CB8AC3E}">
        <p14:creationId xmlns:p14="http://schemas.microsoft.com/office/powerpoint/2010/main" val="254674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13359" y="937619"/>
            <a:ext cx="8911687" cy="673467"/>
          </a:xfrm>
        </p:spPr>
        <p:txBody>
          <a:bodyPr/>
          <a:lstStyle/>
          <a:p>
            <a:r>
              <a:rPr lang="tr-TR" dirty="0"/>
              <a:t>3- Araştırma Sonuçları ve Tartışma</a:t>
            </a:r>
          </a:p>
        </p:txBody>
      </p:sp>
      <p:sp>
        <p:nvSpPr>
          <p:cNvPr id="3" name="İçerik Yer Tutucusu 2"/>
          <p:cNvSpPr>
            <a:spLocks noGrp="1"/>
          </p:cNvSpPr>
          <p:nvPr>
            <p:ph idx="1"/>
          </p:nvPr>
        </p:nvSpPr>
        <p:spPr>
          <a:xfrm>
            <a:off x="1713359" y="2264227"/>
            <a:ext cx="8915400" cy="2427793"/>
          </a:xfrm>
        </p:spPr>
        <p:txBody>
          <a:bodyPr>
            <a:normAutofit/>
          </a:bodyPr>
          <a:lstStyle/>
          <a:p>
            <a:r>
              <a:rPr lang="tr-TR" sz="2200" dirty="0"/>
              <a:t>Sınırları belirlenen kirazlar belirli işlemlerden geçirildikten sonra kirazlara ait alan bilgileri </a:t>
            </a:r>
            <a:r>
              <a:rPr lang="tr-TR" sz="2200" dirty="0" smtClean="0"/>
              <a:t>hesaplanmıştır.</a:t>
            </a:r>
          </a:p>
          <a:p>
            <a:r>
              <a:rPr lang="tr-TR" sz="2200" dirty="0"/>
              <a:t>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spTree>
    <p:extLst>
      <p:ext uri="{BB962C8B-B14F-4D97-AF65-F5344CB8AC3E}">
        <p14:creationId xmlns:p14="http://schemas.microsoft.com/office/powerpoint/2010/main" val="325821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00148" y="545733"/>
            <a:ext cx="8911687" cy="621216"/>
          </a:xfrm>
        </p:spPr>
        <p:txBody>
          <a:bodyPr>
            <a:normAutofit fontScale="90000"/>
          </a:bodyPr>
          <a:lstStyle/>
          <a:p>
            <a:r>
              <a:rPr lang="tr-TR" dirty="0" smtClean="0"/>
              <a:t>4-Sonuç</a:t>
            </a:r>
            <a:endParaRPr lang="tr-TR" dirty="0"/>
          </a:p>
        </p:txBody>
      </p:sp>
      <p:sp>
        <p:nvSpPr>
          <p:cNvPr id="3" name="İçerik Yer Tutucusu 2"/>
          <p:cNvSpPr>
            <a:spLocks noGrp="1"/>
          </p:cNvSpPr>
          <p:nvPr>
            <p:ph idx="1"/>
          </p:nvPr>
        </p:nvSpPr>
        <p:spPr>
          <a:xfrm>
            <a:off x="1600148" y="1166949"/>
            <a:ext cx="8915400" cy="5138057"/>
          </a:xfrm>
        </p:spPr>
        <p:txBody>
          <a:bodyPr>
            <a:noAutofit/>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dirty="0" smtClean="0"/>
              <a:t>daha da </a:t>
            </a:r>
            <a:r>
              <a:rPr lang="tr-TR" dirty="0"/>
              <a:t>arttırılacaktır. Yapılan çalışmada kiraz meyvesinin referans boyut değerleri isteğe göre değiştirilerek farklı boyutlarda sınıflama işlemleri </a:t>
            </a:r>
            <a:r>
              <a:rPr lang="tr-TR" dirty="0" smtClean="0"/>
              <a:t>de gerçekleştirilebilmektedir</a:t>
            </a:r>
            <a:r>
              <a:rPr lang="tr-TR" dirty="0"/>
              <a:t>.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endParaRPr lang="tr-TR" dirty="0" smtClean="0"/>
          </a:p>
          <a:p>
            <a:r>
              <a:rPr lang="tr-TR" dirty="0" smtClean="0"/>
              <a:t>Yapılan </a:t>
            </a:r>
            <a:r>
              <a:rPr lang="tr-TR" dirty="0"/>
              <a:t>çalışma ile farklı büyüklükteki meyveler sistem tarafından başarılı bir şekilde değerlendirilerek sınıflandırılmıştır. Bu sayede kalite ve pazarlama için önemli bir etken olan sınıflandırma işlemi gerçekleştirilmiştir. </a:t>
            </a:r>
            <a:r>
              <a:rPr lang="tr-TR" dirty="0" err="1"/>
              <a:t>Matlab</a:t>
            </a:r>
            <a:r>
              <a:rPr lang="tr-TR" dirty="0"/>
              <a:t> programında görüntü işleme yöntemleri ile kiraz meyvesinin sınıflandırılması üzerine yapılmış bu çalışma, diğer çalışmalar içinde bir örnek teşkil edecektir. </a:t>
            </a:r>
          </a:p>
        </p:txBody>
      </p:sp>
    </p:spTree>
    <p:extLst>
      <p:ext uri="{BB962C8B-B14F-4D97-AF65-F5344CB8AC3E}">
        <p14:creationId xmlns:p14="http://schemas.microsoft.com/office/powerpoint/2010/main" val="3768990167"/>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TotalTime>
  <Words>828</Words>
  <Application>Microsoft Office PowerPoint</Application>
  <PresentationFormat>Geniş ekran</PresentationFormat>
  <Paragraphs>24</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Century Gothic</vt:lpstr>
      <vt:lpstr>Wingdings 3</vt:lpstr>
      <vt:lpstr>Duman</vt:lpstr>
      <vt:lpstr>FİLTRE  MAKALE SUNUMU</vt:lpstr>
      <vt:lpstr>GİRİŞ</vt:lpstr>
      <vt:lpstr>PowerPoint Sunusu</vt:lpstr>
      <vt:lpstr>2-Materyal ve Metot</vt:lpstr>
      <vt:lpstr>PowerPoint Sunusu</vt:lpstr>
      <vt:lpstr>C-)Uygulama</vt:lpstr>
      <vt:lpstr>3- Araştırma Sonuçları ve Tartışma</vt:lpstr>
      <vt:lpstr>4-Sonuç</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FİLTRE MAKALE SUNUMU</dc:title>
  <dc:creator>İsra</dc:creator>
  <cp:lastModifiedBy>İsra</cp:lastModifiedBy>
  <cp:revision>4</cp:revision>
  <dcterms:created xsi:type="dcterms:W3CDTF">2022-11-15T18:24:54Z</dcterms:created>
  <dcterms:modified xsi:type="dcterms:W3CDTF">2022-11-15T18:56:54Z</dcterms:modified>
</cp:coreProperties>
</file>