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5" r:id="rId5"/>
    <p:sldId id="276" r:id="rId6"/>
    <p:sldId id="280" r:id="rId7"/>
    <p:sldId id="281" r:id="rId8"/>
    <p:sldId id="282" r:id="rId9"/>
    <p:sldId id="285" r:id="rId10"/>
    <p:sldId id="284" r:id="rId11"/>
    <p:sldId id="286" r:id="rId12"/>
    <p:sldId id="287" r:id="rId13"/>
    <p:sldId id="289" r:id="rId14"/>
    <p:sldId id="294" r:id="rId15"/>
    <p:sldId id="295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AFD"/>
    <a:srgbClr val="4F7BF7"/>
    <a:srgbClr val="F8F8F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04"/>
  </p:normalViewPr>
  <p:slideViewPr>
    <p:cSldViewPr snapToGrid="0" snapToObjects="1">
      <p:cViewPr varScale="1">
        <p:scale>
          <a:sx n="143" d="100"/>
          <a:sy n="143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493A284-0E0A-BE42-A6D3-4807019D1E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861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5E3BE2-527F-E04C-8766-9465A175E8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9A9BCDA-D4F0-9844-A1A4-552D21B997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FCFBDE6-2119-E242-89B3-E8D0DDB85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67A1AA-8237-A447-81E7-CB6ED3DBF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227E79-2B28-474B-B150-3672C894C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29271A-9065-A048-90EB-449F8E6362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A6404B-09D9-8441-9716-6722EE07C7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18CD765C-7DFA-FF40-9043-582DE67FD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A549ADD-C507-3846-8605-CE0B6D1C8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533AA1FF-615E-0149-B1BC-16174714BC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  <p:extLst>
      <p:ext uri="{BB962C8B-B14F-4D97-AF65-F5344CB8AC3E}">
        <p14:creationId xmlns:p14="http://schemas.microsoft.com/office/powerpoint/2010/main" val="326042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>
            <a:extLst>
              <a:ext uri="{FF2B5EF4-FFF2-40B4-BE49-F238E27FC236}">
                <a16:creationId xmlns:a16="http://schemas.microsoft.com/office/drawing/2014/main" id="{AFBD0C1F-9D8A-A940-8FA2-F3A6B47C6A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40FBE-D2EF-414A-B6E2-F5D9FCD15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A76A5C1-6510-4245-9E95-C79508884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7FB05A3-93E3-4246-BFDB-A0C22628D3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3368D6-B32F-2648-90B9-DE65DC40F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070C34-02A1-1C45-ADAF-CB12203A3D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FAD49E-1F1B-FF42-AE08-DBEDFB1C47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66561C3-2B4B-7A46-9113-B87D869FB2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7A9BEAFF-3751-5B41-9233-816D57C1E2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2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1B03F54-319E-D943-B0EC-3A3E69CD73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249462" TargetMode="External"/><Relationship Id="rId2" Type="http://schemas.openxmlformats.org/officeDocument/2006/relationships/hyperlink" Target="https://groups.google.com/forum/#!topic/v8-users/SfD5YSpU3G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8.dev/blog/cs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9B96F4-67C4-A942-8480-10EEE6E0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F3676-761E-A044-BF77-CE2294434E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4148" y="5816058"/>
            <a:ext cx="6603704" cy="285711"/>
          </a:xfrm>
        </p:spPr>
        <p:txBody>
          <a:bodyPr/>
          <a:lstStyle/>
          <a:p>
            <a:r>
              <a:rPr kumimoji="1" lang="zh-CN" altLang="en-US" dirty="0"/>
              <a:t>软件所智能软件研发中心 实习生 杨文章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22DA5-4CAE-3C4A-9582-AC8DE9A4C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2020/06/03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AD289-7AC6-49E6-8FCD-B41BEF256D99}"/>
              </a:ext>
            </a:extLst>
          </p:cNvPr>
          <p:cNvSpPr txBox="1"/>
          <p:nvPr/>
        </p:nvSpPr>
        <p:spPr>
          <a:xfrm>
            <a:off x="0" y="241564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V8</a:t>
            </a:r>
            <a:r>
              <a:rPr lang="zh-CN" altLang="en-US" sz="2800" dirty="0">
                <a:solidFill>
                  <a:schemeClr val="bg1"/>
                </a:solidFill>
              </a:rPr>
              <a:t>中</a:t>
            </a:r>
            <a:r>
              <a:rPr lang="en-US" altLang="zh-CN" sz="2800" dirty="0">
                <a:solidFill>
                  <a:schemeClr val="bg1"/>
                </a:solidFill>
              </a:rPr>
              <a:t>snapshot</a:t>
            </a:r>
            <a:r>
              <a:rPr lang="zh-CN" altLang="en-US" sz="2800" dirty="0">
                <a:solidFill>
                  <a:schemeClr val="bg1"/>
                </a:solidFill>
              </a:rPr>
              <a:t>的机制分析</a:t>
            </a:r>
          </a:p>
        </p:txBody>
      </p:sp>
    </p:spTree>
    <p:extLst>
      <p:ext uri="{BB962C8B-B14F-4D97-AF65-F5344CB8AC3E}">
        <p14:creationId xmlns:p14="http://schemas.microsoft.com/office/powerpoint/2010/main" val="1598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5B47E-E9CF-2246-9528-5578CFFF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4" y="1771632"/>
            <a:ext cx="6553200" cy="3797300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730EC7A-0B79-EC45-8DD0-9C5060CC3541}"/>
              </a:ext>
            </a:extLst>
          </p:cNvPr>
          <p:cNvSpPr txBox="1">
            <a:spLocks/>
          </p:cNvSpPr>
          <p:nvPr/>
        </p:nvSpPr>
        <p:spPr>
          <a:xfrm>
            <a:off x="7386918" y="3054510"/>
            <a:ext cx="4303059" cy="1231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创建好</a:t>
            </a:r>
            <a:r>
              <a:rPr kumimoji="1" lang="en-US" altLang="zh-CN" dirty="0">
                <a:solidFill>
                  <a:srgbClr val="509AFD"/>
                </a:solidFill>
              </a:rPr>
              <a:t>isolate</a:t>
            </a:r>
            <a:r>
              <a:rPr kumimoji="1" lang="zh-CN" altLang="en-US" dirty="0">
                <a:solidFill>
                  <a:srgbClr val="509AFD"/>
                </a:solidFill>
              </a:rPr>
              <a:t>，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之后，调用</a:t>
            </a:r>
            <a:r>
              <a:rPr kumimoji="1" lang="en-US" altLang="zh-CN" dirty="0" err="1">
                <a:solidFill>
                  <a:srgbClr val="509AFD"/>
                </a:solidFill>
              </a:rPr>
              <a:t>RunExtraCode</a:t>
            </a:r>
            <a:r>
              <a:rPr kumimoji="1" lang="zh-CN" altLang="en-US" dirty="0">
                <a:solidFill>
                  <a:srgbClr val="509AFD"/>
                </a:solidFill>
              </a:rPr>
              <a:t>去跑相应的代码。</a:t>
            </a:r>
            <a:endParaRPr kumimoji="1" lang="en-US" altLang="zh-CN" dirty="0">
              <a:solidFill>
                <a:srgbClr val="509A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730EC7A-0B79-EC45-8DD0-9C5060CC3541}"/>
              </a:ext>
            </a:extLst>
          </p:cNvPr>
          <p:cNvSpPr txBox="1">
            <a:spLocks/>
          </p:cNvSpPr>
          <p:nvPr/>
        </p:nvSpPr>
        <p:spPr>
          <a:xfrm>
            <a:off x="7386918" y="3054510"/>
            <a:ext cx="4303059" cy="1231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509AFD"/>
                </a:solidFill>
              </a:rPr>
              <a:t>Warm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up</a:t>
            </a:r>
            <a:r>
              <a:rPr kumimoji="1" lang="zh-CN" altLang="en-US" dirty="0">
                <a:solidFill>
                  <a:srgbClr val="509AFD"/>
                </a:solidFill>
              </a:rPr>
              <a:t>的代码把</a:t>
            </a:r>
            <a:r>
              <a:rPr kumimoji="1" lang="en-US" altLang="zh-CN" dirty="0">
                <a:solidFill>
                  <a:srgbClr val="509AFD"/>
                </a:solidFill>
              </a:rPr>
              <a:t>cold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blob</a:t>
            </a:r>
            <a:r>
              <a:rPr kumimoji="1" lang="zh-CN" altLang="en-US" dirty="0">
                <a:solidFill>
                  <a:srgbClr val="509AFD"/>
                </a:solidFill>
              </a:rPr>
              <a:t>作为输入，继续调用</a:t>
            </a:r>
            <a:r>
              <a:rPr kumimoji="1" lang="en-US" altLang="zh-CN" dirty="0" err="1">
                <a:solidFill>
                  <a:srgbClr val="509AFD"/>
                </a:solidFill>
              </a:rPr>
              <a:t>RunExtraCode</a:t>
            </a:r>
            <a:r>
              <a:rPr kumimoji="1" lang="zh-CN" altLang="en-US" dirty="0">
                <a:solidFill>
                  <a:srgbClr val="509AFD"/>
                </a:solidFill>
              </a:rPr>
              <a:t>更新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6F774-09F4-9746-87CD-0C4DEE5F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4" y="711182"/>
            <a:ext cx="67056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C730EC7A-0B79-EC45-8DD0-9C5060CC3541}"/>
              </a:ext>
            </a:extLst>
          </p:cNvPr>
          <p:cNvSpPr txBox="1">
            <a:spLocks/>
          </p:cNvSpPr>
          <p:nvPr/>
        </p:nvSpPr>
        <p:spPr>
          <a:xfrm>
            <a:off x="7386918" y="3054510"/>
            <a:ext cx="4303059" cy="1231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solidFill>
                  <a:srgbClr val="509AFD"/>
                </a:solidFill>
              </a:rPr>
              <a:t>RunExtraCode</a:t>
            </a:r>
            <a:r>
              <a:rPr kumimoji="1" lang="zh-CN" altLang="en-US" dirty="0">
                <a:solidFill>
                  <a:srgbClr val="509AFD"/>
                </a:solidFill>
              </a:rPr>
              <a:t> 先编译代码，然后调用虚拟机后端更新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3EBE8-2CE8-CD4B-9CDA-D1D4B127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4" y="1525120"/>
            <a:ext cx="6235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3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22DF4-01D9-BA4B-96A9-76150301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4" y="1093694"/>
            <a:ext cx="6362700" cy="5334000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DDEF94AF-BFC7-3543-9307-D19BBCA2B9D8}"/>
              </a:ext>
            </a:extLst>
          </p:cNvPr>
          <p:cNvSpPr txBox="1">
            <a:spLocks/>
          </p:cNvSpPr>
          <p:nvPr/>
        </p:nvSpPr>
        <p:spPr>
          <a:xfrm>
            <a:off x="7386918" y="3054510"/>
            <a:ext cx="4303059" cy="12315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最后生成对应的</a:t>
            </a:r>
            <a:r>
              <a:rPr kumimoji="1" lang="en-US" altLang="zh-CN" dirty="0">
                <a:solidFill>
                  <a:srgbClr val="509AFD"/>
                </a:solidFill>
              </a:rPr>
              <a:t>snapshot</a:t>
            </a:r>
            <a:r>
              <a:rPr kumimoji="1" lang="zh-CN" altLang="en-US" dirty="0">
                <a:solidFill>
                  <a:srgbClr val="509AFD"/>
                </a:solidFill>
              </a:rPr>
              <a:t>的</a:t>
            </a:r>
            <a:r>
              <a:rPr kumimoji="1" lang="en-US" altLang="zh-CN" dirty="0">
                <a:solidFill>
                  <a:srgbClr val="509AFD"/>
                </a:solidFill>
              </a:rPr>
              <a:t>cc</a:t>
            </a:r>
            <a:r>
              <a:rPr kumimoji="1" lang="zh-CN" altLang="en-US" dirty="0">
                <a:solidFill>
                  <a:srgbClr val="509AFD"/>
                </a:solidFill>
              </a:rPr>
              <a:t>代码</a:t>
            </a:r>
            <a:endParaRPr kumimoji="1" lang="en-US" altLang="zh-CN" dirty="0">
              <a:solidFill>
                <a:srgbClr val="509A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ABDC5-8626-B441-9E87-910C9DC2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4" y="653143"/>
            <a:ext cx="4724038" cy="27373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C6228-336A-A942-A71E-D104ECCECD90}"/>
              </a:ext>
            </a:extLst>
          </p:cNvPr>
          <p:cNvSpPr/>
          <p:nvPr/>
        </p:nvSpPr>
        <p:spPr>
          <a:xfrm>
            <a:off x="357234" y="1004047"/>
            <a:ext cx="1830154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r>
              <a:rPr lang="en-US" altLang="zh-CN" dirty="0"/>
              <a:t>::New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8B95A20-73F2-9644-9CA9-CA012B3F400A}"/>
              </a:ext>
            </a:extLst>
          </p:cNvPr>
          <p:cNvSpPr/>
          <p:nvPr/>
        </p:nvSpPr>
        <p:spPr>
          <a:xfrm>
            <a:off x="2294965" y="1174376"/>
            <a:ext cx="914400" cy="24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2D23BB-24CB-3647-8D71-C047CA6FC042}"/>
              </a:ext>
            </a:extLst>
          </p:cNvPr>
          <p:cNvSpPr/>
          <p:nvPr/>
        </p:nvSpPr>
        <p:spPr>
          <a:xfrm>
            <a:off x="3415553" y="1004047"/>
            <a:ext cx="1909482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NewContext</a:t>
            </a:r>
            <a:endParaRPr lang="en-US" dirty="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4F5DC66-2293-1A4C-96C7-125923B793EE}"/>
              </a:ext>
            </a:extLst>
          </p:cNvPr>
          <p:cNvSpPr/>
          <p:nvPr/>
        </p:nvSpPr>
        <p:spPr>
          <a:xfrm>
            <a:off x="4168588" y="1685365"/>
            <a:ext cx="286871" cy="735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684FF-C4D2-D84F-912E-613E5758A2F7}"/>
              </a:ext>
            </a:extLst>
          </p:cNvPr>
          <p:cNvSpPr/>
          <p:nvPr/>
        </p:nvSpPr>
        <p:spPr>
          <a:xfrm>
            <a:off x="3021106" y="2524844"/>
            <a:ext cx="2698376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isolate-&gt;bootstrapper()-&gt;</a:t>
            </a:r>
            <a:r>
              <a:rPr lang="en-US" altLang="zh-CN" dirty="0" err="1"/>
              <a:t>CreateEnvironment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8C2979B-00CD-2A44-9B7C-84E243205BED}"/>
              </a:ext>
            </a:extLst>
          </p:cNvPr>
          <p:cNvSpPr/>
          <p:nvPr/>
        </p:nvSpPr>
        <p:spPr>
          <a:xfrm>
            <a:off x="4168587" y="3687053"/>
            <a:ext cx="286871" cy="735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B2C1F-9662-E84A-90DB-08E25C387B88}"/>
              </a:ext>
            </a:extLst>
          </p:cNvPr>
          <p:cNvSpPr/>
          <p:nvPr/>
        </p:nvSpPr>
        <p:spPr>
          <a:xfrm>
            <a:off x="2962834" y="4556628"/>
            <a:ext cx="2698376" cy="68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Genesis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47DCC6-711A-2847-B9A2-7DE7D656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38" y="3466139"/>
            <a:ext cx="6057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79CF59-60A3-2E48-8A73-D7237C04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05" y="821550"/>
            <a:ext cx="5589968" cy="5091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93401B-57DF-D743-9D5E-9633B10FE052}"/>
              </a:ext>
            </a:extLst>
          </p:cNvPr>
          <p:cNvSpPr/>
          <p:nvPr/>
        </p:nvSpPr>
        <p:spPr>
          <a:xfrm>
            <a:off x="357234" y="1004047"/>
            <a:ext cx="1830154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r>
              <a:rPr lang="en-US" altLang="zh-CN" dirty="0"/>
              <a:t>::New</a:t>
            </a:r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1B3FAD7-65A9-4745-9E51-B3E778C08CBC}"/>
              </a:ext>
            </a:extLst>
          </p:cNvPr>
          <p:cNvSpPr/>
          <p:nvPr/>
        </p:nvSpPr>
        <p:spPr>
          <a:xfrm>
            <a:off x="2294965" y="1174376"/>
            <a:ext cx="914400" cy="24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369BF-F549-F943-8338-AABDB95DC60A}"/>
              </a:ext>
            </a:extLst>
          </p:cNvPr>
          <p:cNvSpPr/>
          <p:nvPr/>
        </p:nvSpPr>
        <p:spPr>
          <a:xfrm>
            <a:off x="3415553" y="1004047"/>
            <a:ext cx="1909482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NewContext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E377A2D-5D96-5549-BFA9-DD31A58849E7}"/>
              </a:ext>
            </a:extLst>
          </p:cNvPr>
          <p:cNvSpPr/>
          <p:nvPr/>
        </p:nvSpPr>
        <p:spPr>
          <a:xfrm>
            <a:off x="4168588" y="1685365"/>
            <a:ext cx="286871" cy="735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1B3CFE-EC43-FB49-A273-1C1ED132B064}"/>
              </a:ext>
            </a:extLst>
          </p:cNvPr>
          <p:cNvSpPr/>
          <p:nvPr/>
        </p:nvSpPr>
        <p:spPr>
          <a:xfrm>
            <a:off x="3021106" y="2524844"/>
            <a:ext cx="2698376" cy="94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isolate-&gt;bootstrapper()-&gt;</a:t>
            </a:r>
            <a:r>
              <a:rPr lang="en-US" altLang="zh-CN" dirty="0" err="1"/>
              <a:t>CreateEnvironment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AA18431-9CE8-6F49-A7D8-89A0F2FD0C3F}"/>
              </a:ext>
            </a:extLst>
          </p:cNvPr>
          <p:cNvSpPr/>
          <p:nvPr/>
        </p:nvSpPr>
        <p:spPr>
          <a:xfrm>
            <a:off x="4168587" y="3687053"/>
            <a:ext cx="286871" cy="735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8B0DE-1D5A-784D-82E8-D73F283B472B}"/>
              </a:ext>
            </a:extLst>
          </p:cNvPr>
          <p:cNvSpPr/>
          <p:nvPr/>
        </p:nvSpPr>
        <p:spPr>
          <a:xfrm>
            <a:off x="2962834" y="4556628"/>
            <a:ext cx="2698376" cy="68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179BE9-466B-3141-A0C6-07F034336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FBBA1-9B10-F74B-83C4-7B14A29DA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973AA-32E1-0E4E-8281-5140BCEEA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2020/6/3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6094ED78-FE69-EA43-B87D-6A46F3C1614B}"/>
              </a:ext>
            </a:extLst>
          </p:cNvPr>
          <p:cNvSpPr txBox="1">
            <a:spLocks/>
          </p:cNvSpPr>
          <p:nvPr/>
        </p:nvSpPr>
        <p:spPr>
          <a:xfrm>
            <a:off x="0" y="4989068"/>
            <a:ext cx="12192000" cy="3582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https://groups.google.com/forum/#!topic/v8-users/SfD5YSpU3Gw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252B6D84-AB71-0947-87C2-9134E065786C}"/>
              </a:ext>
            </a:extLst>
          </p:cNvPr>
          <p:cNvSpPr txBox="1">
            <a:spLocks/>
          </p:cNvSpPr>
          <p:nvPr/>
        </p:nvSpPr>
        <p:spPr>
          <a:xfrm>
            <a:off x="0" y="5455232"/>
            <a:ext cx="12192000" cy="3582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https://zhuanlan.zhihu.com/p/32249462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DFADF199-445D-9B4F-8519-8B35D9863ABF}"/>
              </a:ext>
            </a:extLst>
          </p:cNvPr>
          <p:cNvSpPr txBox="1">
            <a:spLocks/>
          </p:cNvSpPr>
          <p:nvPr/>
        </p:nvSpPr>
        <p:spPr>
          <a:xfrm>
            <a:off x="0" y="5921396"/>
            <a:ext cx="12192000" cy="3582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https://v8.dev/blog/csa</a:t>
            </a:r>
            <a:endParaRPr kumimoji="1"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FE04C2A-30A7-D644-BA4E-B5B3B3FE57C7}"/>
              </a:ext>
            </a:extLst>
          </p:cNvPr>
          <p:cNvSpPr txBox="1">
            <a:spLocks/>
          </p:cNvSpPr>
          <p:nvPr/>
        </p:nvSpPr>
        <p:spPr>
          <a:xfrm>
            <a:off x="5193505" y="45768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7683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78D1A5-9FA0-D640-A233-E5B612832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07C0D-FF0E-E04A-9F7A-56F3252E4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1280" y="1884904"/>
            <a:ext cx="7522743" cy="476331"/>
          </a:xfrm>
        </p:spPr>
        <p:txBody>
          <a:bodyPr/>
          <a:lstStyle/>
          <a:p>
            <a:r>
              <a:rPr kumimoji="1" lang="en-US" altLang="zh-CN" dirty="0"/>
              <a:t>1. V8 </a:t>
            </a:r>
            <a:r>
              <a:rPr kumimoji="1" lang="zh-CN" altLang="en-US" dirty="0"/>
              <a:t>执行环境模型分析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5FFF0-DE6D-9147-AC1E-344A5754A0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1281" y="3119648"/>
            <a:ext cx="4931943" cy="476331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900FC-616C-D146-BD3F-EFAA100E5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1279" y="2488005"/>
            <a:ext cx="7056580" cy="476331"/>
          </a:xfrm>
        </p:spPr>
        <p:txBody>
          <a:bodyPr/>
          <a:lstStyle/>
          <a:p>
            <a:r>
              <a:rPr kumimoji="1" lang="en-US" altLang="zh-CN" dirty="0"/>
              <a:t>2. V8 </a:t>
            </a:r>
            <a:r>
              <a:rPr kumimoji="1" lang="zh-CN" altLang="en-US" dirty="0"/>
              <a:t>执行环境模型缺点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01788-4977-4E7A-B0E2-906FF492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01" y="197129"/>
            <a:ext cx="4480948" cy="26215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4C0042E-27A9-1D4B-9CA1-25CAE2F1B09C}"/>
              </a:ext>
            </a:extLst>
          </p:cNvPr>
          <p:cNvSpPr txBox="1">
            <a:spLocks/>
          </p:cNvSpPr>
          <p:nvPr/>
        </p:nvSpPr>
        <p:spPr>
          <a:xfrm>
            <a:off x="1361281" y="3751291"/>
            <a:ext cx="4931943" cy="4763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4049059" cy="508680"/>
          </a:xfrm>
        </p:spPr>
        <p:txBody>
          <a:bodyPr/>
          <a:lstStyle/>
          <a:p>
            <a:r>
              <a:rPr kumimoji="1" lang="en-US" altLang="zh-CN" dirty="0"/>
              <a:t>1. V8 </a:t>
            </a:r>
            <a:r>
              <a:rPr kumimoji="1" lang="zh-CN" altLang="en-US" dirty="0"/>
              <a:t>执行环境模型分析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5E693-D4FA-6A44-87B0-3F425170E18A}"/>
              </a:ext>
            </a:extLst>
          </p:cNvPr>
          <p:cNvSpPr/>
          <p:nvPr/>
        </p:nvSpPr>
        <p:spPr>
          <a:xfrm>
            <a:off x="1353670" y="1491979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71A47-CEE7-314D-8BAC-71D0AC78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" y="570571"/>
            <a:ext cx="9753600" cy="495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028135-EC3A-974B-86B9-A76D2393848D}"/>
              </a:ext>
            </a:extLst>
          </p:cNvPr>
          <p:cNvSpPr/>
          <p:nvPr/>
        </p:nvSpPr>
        <p:spPr>
          <a:xfrm>
            <a:off x="7725353" y="1491978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DA3-111C-C744-ABEC-9E9CB718DE22}"/>
              </a:ext>
            </a:extLst>
          </p:cNvPr>
          <p:cNvSpPr/>
          <p:nvPr/>
        </p:nvSpPr>
        <p:spPr>
          <a:xfrm>
            <a:off x="4508691" y="1491978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5A03362-0BF8-CE42-8335-0264381D379C}"/>
              </a:ext>
            </a:extLst>
          </p:cNvPr>
          <p:cNvSpPr/>
          <p:nvPr/>
        </p:nvSpPr>
        <p:spPr>
          <a:xfrm>
            <a:off x="2537566" y="1146553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CA6E678-4111-944A-B93D-7DC67198AB29}"/>
              </a:ext>
            </a:extLst>
          </p:cNvPr>
          <p:cNvSpPr/>
          <p:nvPr/>
        </p:nvSpPr>
        <p:spPr>
          <a:xfrm>
            <a:off x="8926622" y="1180839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E0524AD-A5B2-B940-B0A0-E178751647BD}"/>
              </a:ext>
            </a:extLst>
          </p:cNvPr>
          <p:cNvSpPr/>
          <p:nvPr/>
        </p:nvSpPr>
        <p:spPr>
          <a:xfrm>
            <a:off x="5709962" y="1146553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D95456-94F4-DD43-98EE-891E8422842D}"/>
              </a:ext>
            </a:extLst>
          </p:cNvPr>
          <p:cNvGrpSpPr/>
          <p:nvPr/>
        </p:nvGrpSpPr>
        <p:grpSpPr>
          <a:xfrm>
            <a:off x="1075763" y="2330822"/>
            <a:ext cx="3065929" cy="2554941"/>
            <a:chOff x="1084729" y="2097740"/>
            <a:chExt cx="3065929" cy="2554941"/>
          </a:xfrm>
        </p:grpSpPr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8A80A884-47BC-F148-9AA9-6869F395747C}"/>
                </a:ext>
              </a:extLst>
            </p:cNvPr>
            <p:cNvSpPr/>
            <p:nvPr/>
          </p:nvSpPr>
          <p:spPr>
            <a:xfrm>
              <a:off x="1084729" y="2097740"/>
              <a:ext cx="3065929" cy="255494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A4DAAE-5923-1445-926D-6D17F317044C}"/>
                </a:ext>
              </a:extLst>
            </p:cNvPr>
            <p:cNvSpPr/>
            <p:nvPr/>
          </p:nvSpPr>
          <p:spPr>
            <a:xfrm>
              <a:off x="1748117" y="2689412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52263-02C1-E34D-84BB-7688D79B5C8F}"/>
                </a:ext>
              </a:extLst>
            </p:cNvPr>
            <p:cNvSpPr/>
            <p:nvPr/>
          </p:nvSpPr>
          <p:spPr>
            <a:xfrm>
              <a:off x="1748117" y="3774138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777AC6-40A3-A84F-A3B1-015D1E51BE04}"/>
                </a:ext>
              </a:extLst>
            </p:cNvPr>
            <p:cNvSpPr/>
            <p:nvPr/>
          </p:nvSpPr>
          <p:spPr>
            <a:xfrm>
              <a:off x="1748117" y="3231775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77550E-8B69-6C41-980D-1A0B17D7452F}"/>
              </a:ext>
            </a:extLst>
          </p:cNvPr>
          <p:cNvGrpSpPr/>
          <p:nvPr/>
        </p:nvGrpSpPr>
        <p:grpSpPr>
          <a:xfrm>
            <a:off x="4303059" y="2330822"/>
            <a:ext cx="3065929" cy="2554941"/>
            <a:chOff x="1084729" y="2097740"/>
            <a:chExt cx="3065929" cy="2554941"/>
          </a:xfrm>
        </p:grpSpPr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C1790652-79DF-2042-AA86-ABE1A6C32C69}"/>
                </a:ext>
              </a:extLst>
            </p:cNvPr>
            <p:cNvSpPr/>
            <p:nvPr/>
          </p:nvSpPr>
          <p:spPr>
            <a:xfrm>
              <a:off x="1084729" y="2097740"/>
              <a:ext cx="3065929" cy="255494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D732C7-2B5E-E644-83F5-FDDDC95FDA5F}"/>
                </a:ext>
              </a:extLst>
            </p:cNvPr>
            <p:cNvSpPr/>
            <p:nvPr/>
          </p:nvSpPr>
          <p:spPr>
            <a:xfrm>
              <a:off x="1748117" y="2689412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4A80CE-A9BD-4147-B341-5C07A1E1C0F0}"/>
                </a:ext>
              </a:extLst>
            </p:cNvPr>
            <p:cNvSpPr/>
            <p:nvPr/>
          </p:nvSpPr>
          <p:spPr>
            <a:xfrm>
              <a:off x="1748117" y="3774138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06D9A1-B147-0B48-89C7-6C64B56DB533}"/>
                </a:ext>
              </a:extLst>
            </p:cNvPr>
            <p:cNvSpPr/>
            <p:nvPr/>
          </p:nvSpPr>
          <p:spPr>
            <a:xfrm>
              <a:off x="1748117" y="3231775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6C392C-8DB2-A64B-87B2-EC81AC675513}"/>
              </a:ext>
            </a:extLst>
          </p:cNvPr>
          <p:cNvGrpSpPr/>
          <p:nvPr/>
        </p:nvGrpSpPr>
        <p:grpSpPr>
          <a:xfrm>
            <a:off x="7547172" y="2330822"/>
            <a:ext cx="3065929" cy="2554941"/>
            <a:chOff x="1084729" y="2097740"/>
            <a:chExt cx="3065929" cy="2554941"/>
          </a:xfrm>
        </p:grpSpPr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452C9B4C-4268-A144-A190-5B26A8738442}"/>
                </a:ext>
              </a:extLst>
            </p:cNvPr>
            <p:cNvSpPr/>
            <p:nvPr/>
          </p:nvSpPr>
          <p:spPr>
            <a:xfrm>
              <a:off x="1084729" y="2097740"/>
              <a:ext cx="3065929" cy="255494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EA717A-50E5-C142-B47F-C849AD18E501}"/>
                </a:ext>
              </a:extLst>
            </p:cNvPr>
            <p:cNvSpPr/>
            <p:nvPr/>
          </p:nvSpPr>
          <p:spPr>
            <a:xfrm>
              <a:off x="1748117" y="2689412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4CC9D2-C24D-6041-91BF-ADC371899C2B}"/>
                </a:ext>
              </a:extLst>
            </p:cNvPr>
            <p:cNvSpPr/>
            <p:nvPr/>
          </p:nvSpPr>
          <p:spPr>
            <a:xfrm>
              <a:off x="1748117" y="3774138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C4B2A6-4FE8-844E-AA4D-0084B29D8069}"/>
                </a:ext>
              </a:extLst>
            </p:cNvPr>
            <p:cNvSpPr/>
            <p:nvPr/>
          </p:nvSpPr>
          <p:spPr>
            <a:xfrm>
              <a:off x="1748117" y="3231775"/>
              <a:ext cx="1721223" cy="268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r>
                <a:rPr lang="zh-CN" altLang="en-US" dirty="0"/>
                <a:t> </a:t>
              </a:r>
              <a:r>
                <a:rPr lang="en-US" altLang="zh-CN" dirty="0"/>
                <a:t>Context</a:t>
              </a:r>
              <a:endParaRPr lang="en-US" dirty="0"/>
            </a:p>
          </p:txBody>
        </p:sp>
      </p:grpSp>
      <p:sp>
        <p:nvSpPr>
          <p:cNvPr id="35" name="Down Arrow 34">
            <a:extLst>
              <a:ext uri="{FF2B5EF4-FFF2-40B4-BE49-F238E27FC236}">
                <a16:creationId xmlns:a16="http://schemas.microsoft.com/office/drawing/2014/main" id="{721FD775-CD59-DC4D-83AA-9AEB9EB67760}"/>
              </a:ext>
            </a:extLst>
          </p:cNvPr>
          <p:cNvSpPr/>
          <p:nvPr/>
        </p:nvSpPr>
        <p:spPr>
          <a:xfrm>
            <a:off x="2545973" y="1942309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BE292EEC-CC25-BE4E-9994-A1FE67AB44CB}"/>
              </a:ext>
            </a:extLst>
          </p:cNvPr>
          <p:cNvSpPr/>
          <p:nvPr/>
        </p:nvSpPr>
        <p:spPr>
          <a:xfrm>
            <a:off x="8926622" y="1908086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DDF484FF-79E6-FA43-A00D-5806131402B1}"/>
              </a:ext>
            </a:extLst>
          </p:cNvPr>
          <p:cNvSpPr/>
          <p:nvPr/>
        </p:nvSpPr>
        <p:spPr>
          <a:xfrm>
            <a:off x="5709960" y="1926121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4049059" cy="508680"/>
          </a:xfrm>
        </p:spPr>
        <p:txBody>
          <a:bodyPr/>
          <a:lstStyle/>
          <a:p>
            <a:r>
              <a:rPr kumimoji="1" lang="en-US" altLang="zh-CN" dirty="0"/>
              <a:t>1. V8 </a:t>
            </a:r>
            <a:r>
              <a:rPr kumimoji="1" lang="zh-CN" altLang="en-US" dirty="0"/>
              <a:t>执行环境模型分析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4E7D596-C5FD-F045-BDAD-125EF6D25494}"/>
              </a:ext>
            </a:extLst>
          </p:cNvPr>
          <p:cNvSpPr txBox="1">
            <a:spLocks/>
          </p:cNvSpPr>
          <p:nvPr/>
        </p:nvSpPr>
        <p:spPr>
          <a:xfrm>
            <a:off x="733751" y="1104975"/>
            <a:ext cx="4483708" cy="47633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509AFD"/>
                </a:solidFill>
              </a:rPr>
              <a:t>V8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 的作用是什么？</a:t>
            </a: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AE483DB8-70FF-A04F-898E-9E6CA391C4D5}"/>
              </a:ext>
            </a:extLst>
          </p:cNvPr>
          <p:cNvSpPr txBox="1">
            <a:spLocks/>
          </p:cNvSpPr>
          <p:nvPr/>
        </p:nvSpPr>
        <p:spPr>
          <a:xfrm>
            <a:off x="626175" y="2033138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因为</a:t>
            </a:r>
            <a:r>
              <a:rPr kumimoji="1" lang="en-US" altLang="zh-CN" dirty="0">
                <a:solidFill>
                  <a:srgbClr val="509AFD"/>
                </a:solidFill>
              </a:rPr>
              <a:t>JS</a:t>
            </a:r>
            <a:r>
              <a:rPr kumimoji="1" lang="zh-CN" altLang="en-US" dirty="0">
                <a:solidFill>
                  <a:srgbClr val="509AFD"/>
                </a:solidFill>
              </a:rPr>
              <a:t>中使用标准库非常简单，所有的方法和类全都是全局对象，而且</a:t>
            </a:r>
            <a:r>
              <a:rPr kumimoji="1" lang="en-US" altLang="zh-CN" dirty="0">
                <a:solidFill>
                  <a:srgbClr val="509AFD"/>
                </a:solidFill>
              </a:rPr>
              <a:t>JS</a:t>
            </a:r>
            <a:r>
              <a:rPr kumimoji="1" lang="zh-CN" altLang="en-US" dirty="0">
                <a:solidFill>
                  <a:srgbClr val="509AFD"/>
                </a:solidFill>
              </a:rPr>
              <a:t>又是一门十分开放灵活的脚本语言，可以说到处存在着</a:t>
            </a:r>
            <a:r>
              <a:rPr kumimoji="1" lang="en-US" altLang="zh-CN" dirty="0">
                <a:solidFill>
                  <a:srgbClr val="509AFD"/>
                </a:solidFill>
              </a:rPr>
              <a:t>hack</a:t>
            </a:r>
            <a:r>
              <a:rPr kumimoji="1" lang="zh-CN" altLang="en-US" dirty="0">
                <a:solidFill>
                  <a:srgbClr val="509AFD"/>
                </a:solidFill>
              </a:rPr>
              <a:t>（</a:t>
            </a:r>
            <a:r>
              <a:rPr kumimoji="1" lang="en-US" altLang="zh-CN" dirty="0" err="1">
                <a:solidFill>
                  <a:srgbClr val="509AFD"/>
                </a:solidFill>
              </a:rPr>
              <a:t>polyfill</a:t>
            </a:r>
            <a:r>
              <a:rPr kumimoji="1" lang="zh-CN" altLang="en-US" dirty="0">
                <a:solidFill>
                  <a:srgbClr val="509AFD"/>
                </a:solidFill>
              </a:rPr>
              <a:t>）。</a:t>
            </a: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zh-CN" altLang="en-US" dirty="0">
                <a:solidFill>
                  <a:srgbClr val="509AFD"/>
                </a:solidFill>
              </a:rPr>
              <a:t>所以为了隔离执行环境，比如全局的变量，对标准库做的修改等。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ABA35D-32A6-3141-BC2C-43929D04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88" y="1104975"/>
            <a:ext cx="4622800" cy="2717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0AEDD-C2B6-034F-BFC0-3E75AF87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488" y="4323977"/>
            <a:ext cx="2463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4049059" cy="508680"/>
          </a:xfrm>
        </p:spPr>
        <p:txBody>
          <a:bodyPr/>
          <a:lstStyle/>
          <a:p>
            <a:r>
              <a:rPr kumimoji="1" lang="en-US" altLang="zh-CN" dirty="0"/>
              <a:t>1. V8 </a:t>
            </a:r>
            <a:r>
              <a:rPr kumimoji="1" lang="zh-CN" altLang="en-US" dirty="0"/>
              <a:t>执行环境模型分析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4E7D596-C5FD-F045-BDAD-125EF6D25494}"/>
              </a:ext>
            </a:extLst>
          </p:cNvPr>
          <p:cNvSpPr txBox="1">
            <a:spLocks/>
          </p:cNvSpPr>
          <p:nvPr/>
        </p:nvSpPr>
        <p:spPr>
          <a:xfrm>
            <a:off x="254000" y="1104974"/>
            <a:ext cx="6388847" cy="1127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不熟悉</a:t>
            </a:r>
            <a:r>
              <a:rPr kumimoji="1" lang="en-US" altLang="zh-CN" dirty="0">
                <a:solidFill>
                  <a:srgbClr val="509AFD"/>
                </a:solidFill>
              </a:rPr>
              <a:t>web</a:t>
            </a:r>
            <a:r>
              <a:rPr kumimoji="1" lang="zh-CN" altLang="en-US" dirty="0">
                <a:solidFill>
                  <a:srgbClr val="509AFD"/>
                </a:solidFill>
              </a:rPr>
              <a:t>开发的同学会问，难道我不知道自己修改了哪些全局对象吗？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B5D6D0A-1B25-B048-98E1-A42A0E63BA10}"/>
              </a:ext>
            </a:extLst>
          </p:cNvPr>
          <p:cNvSpPr txBox="1">
            <a:spLocks/>
          </p:cNvSpPr>
          <p:nvPr/>
        </p:nvSpPr>
        <p:spPr>
          <a:xfrm>
            <a:off x="254000" y="2418621"/>
            <a:ext cx="6272307" cy="7907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509AFD"/>
                </a:solidFill>
              </a:rPr>
              <a:t>web</a:t>
            </a:r>
            <a:r>
              <a:rPr kumimoji="1" lang="zh-CN" altLang="en-US" dirty="0">
                <a:solidFill>
                  <a:srgbClr val="509AFD"/>
                </a:solidFill>
              </a:rPr>
              <a:t>是一个很复杂的环境，比如</a:t>
            </a:r>
            <a:r>
              <a:rPr kumimoji="1" lang="en-US" altLang="zh-CN" dirty="0">
                <a:solidFill>
                  <a:srgbClr val="509AFD"/>
                </a:solidFill>
              </a:rPr>
              <a:t>&lt;</a:t>
            </a:r>
            <a:r>
              <a:rPr kumimoji="1" lang="en-US" altLang="zh-CN" dirty="0" err="1">
                <a:solidFill>
                  <a:srgbClr val="509AFD"/>
                </a:solidFill>
              </a:rPr>
              <a:t>iframe</a:t>
            </a:r>
            <a:r>
              <a:rPr kumimoji="1" lang="en-US" altLang="zh-CN" dirty="0">
                <a:solidFill>
                  <a:srgbClr val="509AFD"/>
                </a:solidFill>
              </a:rPr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0F176-3213-7E47-9E83-D4E9B887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35" y="3724369"/>
            <a:ext cx="25908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68E19-BCB9-264C-947F-AB408907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017" y="3381469"/>
            <a:ext cx="3162300" cy="331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BC237-A361-D84E-B3F2-52DE684D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235" y="1183340"/>
            <a:ext cx="5463848" cy="193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F6525-4C82-4347-88E7-40FCC2A940B5}"/>
              </a:ext>
            </a:extLst>
          </p:cNvPr>
          <p:cNvSpPr txBox="1"/>
          <p:nvPr/>
        </p:nvSpPr>
        <p:spPr>
          <a:xfrm>
            <a:off x="357234" y="4616824"/>
            <a:ext cx="168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同公司不同部门负责的模块</a:t>
            </a:r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9A4E14F-2F59-5B48-BA21-FE56D2421368}"/>
              </a:ext>
            </a:extLst>
          </p:cNvPr>
          <p:cNvSpPr/>
          <p:nvPr/>
        </p:nvSpPr>
        <p:spPr>
          <a:xfrm>
            <a:off x="1940929" y="4774142"/>
            <a:ext cx="1247588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85E68-CE41-C34B-A911-FF05CC6DB8B3}"/>
              </a:ext>
            </a:extLst>
          </p:cNvPr>
          <p:cNvSpPr txBox="1"/>
          <p:nvPr/>
        </p:nvSpPr>
        <p:spPr>
          <a:xfrm>
            <a:off x="10255624" y="4570657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页面小广告嵌入</a:t>
            </a:r>
            <a:endParaRPr lang="en-US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F7D5C05C-768A-BF43-9826-C9892307F9E3}"/>
              </a:ext>
            </a:extLst>
          </p:cNvPr>
          <p:cNvSpPr/>
          <p:nvPr/>
        </p:nvSpPr>
        <p:spPr>
          <a:xfrm>
            <a:off x="9592235" y="4616824"/>
            <a:ext cx="663389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4049059" cy="508680"/>
          </a:xfrm>
        </p:spPr>
        <p:txBody>
          <a:bodyPr/>
          <a:lstStyle/>
          <a:p>
            <a:r>
              <a:rPr kumimoji="1" lang="en-US" altLang="zh-CN" dirty="0"/>
              <a:t>1. V8 </a:t>
            </a:r>
            <a:r>
              <a:rPr kumimoji="1" lang="zh-CN" altLang="en-US" dirty="0"/>
              <a:t>执行环境模型分析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C0466-55B8-9C4D-A6B2-0969F52AB00F}"/>
              </a:ext>
            </a:extLst>
          </p:cNvPr>
          <p:cNvSpPr/>
          <p:nvPr/>
        </p:nvSpPr>
        <p:spPr>
          <a:xfrm>
            <a:off x="1353670" y="1491979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B6D27-8284-FA4F-875A-AD5A53F8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6" y="570571"/>
            <a:ext cx="9753600" cy="495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D2C9DA-586E-8E45-B2FA-B77D45BFDAB8}"/>
              </a:ext>
            </a:extLst>
          </p:cNvPr>
          <p:cNvSpPr/>
          <p:nvPr/>
        </p:nvSpPr>
        <p:spPr>
          <a:xfrm>
            <a:off x="7725353" y="1491978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2F98E6-E38A-E543-AF14-2F971E7CF122}"/>
              </a:ext>
            </a:extLst>
          </p:cNvPr>
          <p:cNvSpPr/>
          <p:nvPr/>
        </p:nvSpPr>
        <p:spPr>
          <a:xfrm>
            <a:off x="4508691" y="1491978"/>
            <a:ext cx="2510117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isolate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5347F12-A6BB-0340-8C4C-8A4F36E5DFFF}"/>
              </a:ext>
            </a:extLst>
          </p:cNvPr>
          <p:cNvSpPr/>
          <p:nvPr/>
        </p:nvSpPr>
        <p:spPr>
          <a:xfrm>
            <a:off x="2537566" y="1146553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C83F604-51DB-CB45-8B52-FA3D46CAEC01}"/>
              </a:ext>
            </a:extLst>
          </p:cNvPr>
          <p:cNvSpPr/>
          <p:nvPr/>
        </p:nvSpPr>
        <p:spPr>
          <a:xfrm>
            <a:off x="8926622" y="1180839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869E823E-4C40-FB48-9204-3F6A1920CF23}"/>
              </a:ext>
            </a:extLst>
          </p:cNvPr>
          <p:cNvSpPr/>
          <p:nvPr/>
        </p:nvSpPr>
        <p:spPr>
          <a:xfrm>
            <a:off x="5709962" y="1146553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6AC4827-E9EA-5541-BB0F-B7B19CDF7A23}"/>
              </a:ext>
            </a:extLst>
          </p:cNvPr>
          <p:cNvSpPr/>
          <p:nvPr/>
        </p:nvSpPr>
        <p:spPr>
          <a:xfrm>
            <a:off x="2545973" y="1942309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D47E6A05-9B7E-274F-AC2C-E29F41190A4A}"/>
              </a:ext>
            </a:extLst>
          </p:cNvPr>
          <p:cNvSpPr/>
          <p:nvPr/>
        </p:nvSpPr>
        <p:spPr>
          <a:xfrm>
            <a:off x="8926622" y="1908086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1527B68-21F2-3444-9C22-2B6E8ECBC1BC}"/>
              </a:ext>
            </a:extLst>
          </p:cNvPr>
          <p:cNvSpPr/>
          <p:nvPr/>
        </p:nvSpPr>
        <p:spPr>
          <a:xfrm>
            <a:off x="5709960" y="1926121"/>
            <a:ext cx="107577" cy="264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A7D0A4-37AE-A14A-BB67-03CE5FE57A96}"/>
              </a:ext>
            </a:extLst>
          </p:cNvPr>
          <p:cNvGrpSpPr/>
          <p:nvPr/>
        </p:nvGrpSpPr>
        <p:grpSpPr>
          <a:xfrm>
            <a:off x="1049983" y="2222886"/>
            <a:ext cx="3074892" cy="4527178"/>
            <a:chOff x="1049983" y="2222886"/>
            <a:chExt cx="3074892" cy="45271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4386E0-919D-A348-A197-61F0A97467EF}"/>
                </a:ext>
              </a:extLst>
            </p:cNvPr>
            <p:cNvGrpSpPr/>
            <p:nvPr/>
          </p:nvGrpSpPr>
          <p:grpSpPr>
            <a:xfrm>
              <a:off x="1049983" y="2222886"/>
              <a:ext cx="3074892" cy="4527178"/>
              <a:chOff x="1049983" y="2222886"/>
              <a:chExt cx="3074892" cy="452717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C966DE-D62E-DF48-90D0-A8D8CC7A3EFB}"/>
                  </a:ext>
                </a:extLst>
              </p:cNvPr>
              <p:cNvSpPr/>
              <p:nvPr/>
            </p:nvSpPr>
            <p:spPr>
              <a:xfrm>
                <a:off x="1550893" y="2752165"/>
                <a:ext cx="2070847" cy="981633"/>
              </a:xfrm>
              <a:prstGeom prst="rect">
                <a:avLst/>
              </a:prstGeom>
              <a:solidFill>
                <a:srgbClr val="509A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iframe</a:t>
                </a:r>
                <a:endParaRPr lang="en-US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2C8383-2950-CE41-9518-38F0D095F01B}"/>
                  </a:ext>
                </a:extLst>
              </p:cNvPr>
              <p:cNvGrpSpPr/>
              <p:nvPr/>
            </p:nvGrpSpPr>
            <p:grpSpPr>
              <a:xfrm>
                <a:off x="1049983" y="2222886"/>
                <a:ext cx="3074892" cy="4527178"/>
                <a:chOff x="1084729" y="2097740"/>
                <a:chExt cx="3065929" cy="2554941"/>
              </a:xfrm>
            </p:grpSpPr>
            <p:sp>
              <p:nvSpPr>
                <p:cNvPr id="35" name="Frame 34">
                  <a:extLst>
                    <a:ext uri="{FF2B5EF4-FFF2-40B4-BE49-F238E27FC236}">
                      <a16:creationId xmlns:a16="http://schemas.microsoft.com/office/drawing/2014/main" id="{73198F38-A4ED-0843-80FB-391D4FB90B46}"/>
                    </a:ext>
                  </a:extLst>
                </p:cNvPr>
                <p:cNvSpPr/>
                <p:nvPr/>
              </p:nvSpPr>
              <p:spPr>
                <a:xfrm>
                  <a:off x="1084729" y="2097740"/>
                  <a:ext cx="3065929" cy="2554941"/>
                </a:xfrm>
                <a:prstGeom prst="fram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B217396-527A-E849-9238-660BF5B10EC5}"/>
                    </a:ext>
                  </a:extLst>
                </p:cNvPr>
                <p:cNvSpPr/>
                <p:nvPr/>
              </p:nvSpPr>
              <p:spPr>
                <a:xfrm>
                  <a:off x="1936553" y="2447661"/>
                  <a:ext cx="1308848" cy="15589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Context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7ADFFE-0E1E-F849-BADF-A827C18F51E2}"/>
                </a:ext>
              </a:extLst>
            </p:cNvPr>
            <p:cNvSpPr/>
            <p:nvPr/>
          </p:nvSpPr>
          <p:spPr>
            <a:xfrm>
              <a:off x="1550893" y="4007220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AE55DD-5E83-E44E-9EC4-33DC33660750}"/>
                </a:ext>
              </a:extLst>
            </p:cNvPr>
            <p:cNvSpPr/>
            <p:nvPr/>
          </p:nvSpPr>
          <p:spPr>
            <a:xfrm>
              <a:off x="1550892" y="5159473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942A86-0631-C348-B1CE-12D309D337CA}"/>
                </a:ext>
              </a:extLst>
            </p:cNvPr>
            <p:cNvSpPr/>
            <p:nvPr/>
          </p:nvSpPr>
          <p:spPr>
            <a:xfrm>
              <a:off x="1904297" y="5255383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C7A3EE-164D-4443-81B0-2B3E8F9B2A5E}"/>
                </a:ext>
              </a:extLst>
            </p:cNvPr>
            <p:cNvSpPr/>
            <p:nvPr/>
          </p:nvSpPr>
          <p:spPr>
            <a:xfrm>
              <a:off x="1904297" y="4098368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B8256A-3C91-F040-9DD9-A452AB20292A}"/>
              </a:ext>
            </a:extLst>
          </p:cNvPr>
          <p:cNvGrpSpPr/>
          <p:nvPr/>
        </p:nvGrpSpPr>
        <p:grpSpPr>
          <a:xfrm>
            <a:off x="4375889" y="2222886"/>
            <a:ext cx="3074892" cy="4527178"/>
            <a:chOff x="1049983" y="2222886"/>
            <a:chExt cx="3074892" cy="452717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D3FC0FA-6F7A-DF4D-A9B2-1F9F22C88630}"/>
                </a:ext>
              </a:extLst>
            </p:cNvPr>
            <p:cNvGrpSpPr/>
            <p:nvPr/>
          </p:nvGrpSpPr>
          <p:grpSpPr>
            <a:xfrm>
              <a:off x="1049983" y="2222886"/>
              <a:ext cx="3074892" cy="4527178"/>
              <a:chOff x="1049983" y="2222886"/>
              <a:chExt cx="3074892" cy="452717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A5D2147-995E-2D42-8888-C7BC47884779}"/>
                  </a:ext>
                </a:extLst>
              </p:cNvPr>
              <p:cNvSpPr/>
              <p:nvPr/>
            </p:nvSpPr>
            <p:spPr>
              <a:xfrm>
                <a:off x="1550893" y="2752165"/>
                <a:ext cx="2070847" cy="981633"/>
              </a:xfrm>
              <a:prstGeom prst="rect">
                <a:avLst/>
              </a:prstGeom>
              <a:solidFill>
                <a:srgbClr val="509A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iframe</a:t>
                </a:r>
                <a:endParaRPr lang="en-US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8D3A292-BA3E-1D40-9933-D3B3A8FCA8B5}"/>
                  </a:ext>
                </a:extLst>
              </p:cNvPr>
              <p:cNvGrpSpPr/>
              <p:nvPr/>
            </p:nvGrpSpPr>
            <p:grpSpPr>
              <a:xfrm>
                <a:off x="1049983" y="2222886"/>
                <a:ext cx="3074892" cy="4527178"/>
                <a:chOff x="1084729" y="2097740"/>
                <a:chExt cx="3065929" cy="2554941"/>
              </a:xfrm>
            </p:grpSpPr>
            <p:sp>
              <p:nvSpPr>
                <p:cNvPr id="46" name="Frame 45">
                  <a:extLst>
                    <a:ext uri="{FF2B5EF4-FFF2-40B4-BE49-F238E27FC236}">
                      <a16:creationId xmlns:a16="http://schemas.microsoft.com/office/drawing/2014/main" id="{304D416F-F8F8-8B42-860B-0CC1F6AD60A1}"/>
                    </a:ext>
                  </a:extLst>
                </p:cNvPr>
                <p:cNvSpPr/>
                <p:nvPr/>
              </p:nvSpPr>
              <p:spPr>
                <a:xfrm>
                  <a:off x="1084729" y="2097740"/>
                  <a:ext cx="3065929" cy="2554941"/>
                </a:xfrm>
                <a:prstGeom prst="fram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4C5F0C-791B-654F-A7B4-95F91A0EAD2A}"/>
                    </a:ext>
                  </a:extLst>
                </p:cNvPr>
                <p:cNvSpPr/>
                <p:nvPr/>
              </p:nvSpPr>
              <p:spPr>
                <a:xfrm>
                  <a:off x="1936553" y="2447661"/>
                  <a:ext cx="1308848" cy="15589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Context</a:t>
                  </a:r>
                  <a:endParaRPr lang="en-US" dirty="0"/>
                </a:p>
              </p:txBody>
            </p:sp>
          </p:grp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896EB8-7E82-CC41-BE27-0CEF157E2BB6}"/>
                </a:ext>
              </a:extLst>
            </p:cNvPr>
            <p:cNvSpPr/>
            <p:nvPr/>
          </p:nvSpPr>
          <p:spPr>
            <a:xfrm>
              <a:off x="1550893" y="4007220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66238-49C0-984B-B150-0178607A8FCF}"/>
                </a:ext>
              </a:extLst>
            </p:cNvPr>
            <p:cNvSpPr/>
            <p:nvPr/>
          </p:nvSpPr>
          <p:spPr>
            <a:xfrm>
              <a:off x="1550892" y="5159473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F4165D-13D0-3140-982B-562210ABEE53}"/>
                </a:ext>
              </a:extLst>
            </p:cNvPr>
            <p:cNvSpPr/>
            <p:nvPr/>
          </p:nvSpPr>
          <p:spPr>
            <a:xfrm>
              <a:off x="1904297" y="5255383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5BEC19-E18E-6240-B18C-36F5BA60CC97}"/>
                </a:ext>
              </a:extLst>
            </p:cNvPr>
            <p:cNvSpPr/>
            <p:nvPr/>
          </p:nvSpPr>
          <p:spPr>
            <a:xfrm>
              <a:off x="1904297" y="4098368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A2D606-64C5-FC4A-8619-4E0305404195}"/>
              </a:ext>
            </a:extLst>
          </p:cNvPr>
          <p:cNvGrpSpPr/>
          <p:nvPr/>
        </p:nvGrpSpPr>
        <p:grpSpPr>
          <a:xfrm>
            <a:off x="7701795" y="2222886"/>
            <a:ext cx="3074892" cy="4527178"/>
            <a:chOff x="1049983" y="2222886"/>
            <a:chExt cx="3074892" cy="452717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66EF64-767B-9D42-A1AB-01608AE1EB3A}"/>
                </a:ext>
              </a:extLst>
            </p:cNvPr>
            <p:cNvGrpSpPr/>
            <p:nvPr/>
          </p:nvGrpSpPr>
          <p:grpSpPr>
            <a:xfrm>
              <a:off x="1049983" y="2222886"/>
              <a:ext cx="3074892" cy="4527178"/>
              <a:chOff x="1049983" y="2222886"/>
              <a:chExt cx="3074892" cy="452717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B43762-78D9-264D-B206-C6A17E7A1FC4}"/>
                  </a:ext>
                </a:extLst>
              </p:cNvPr>
              <p:cNvSpPr/>
              <p:nvPr/>
            </p:nvSpPr>
            <p:spPr>
              <a:xfrm>
                <a:off x="1550893" y="2752165"/>
                <a:ext cx="2070847" cy="981633"/>
              </a:xfrm>
              <a:prstGeom prst="rect">
                <a:avLst/>
              </a:prstGeom>
              <a:solidFill>
                <a:srgbClr val="509A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iframe</a:t>
                </a:r>
                <a:endParaRPr lang="en-US" dirty="0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D3949AD-697F-0547-BF17-CDF8990207F3}"/>
                  </a:ext>
                </a:extLst>
              </p:cNvPr>
              <p:cNvGrpSpPr/>
              <p:nvPr/>
            </p:nvGrpSpPr>
            <p:grpSpPr>
              <a:xfrm>
                <a:off x="1049983" y="2222886"/>
                <a:ext cx="3074892" cy="4527178"/>
                <a:chOff x="1084729" y="2097740"/>
                <a:chExt cx="3065929" cy="2554941"/>
              </a:xfrm>
            </p:grpSpPr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07A22E1C-DFBB-9943-95F2-3BDB1C48BDF5}"/>
                    </a:ext>
                  </a:extLst>
                </p:cNvPr>
                <p:cNvSpPr/>
                <p:nvPr/>
              </p:nvSpPr>
              <p:spPr>
                <a:xfrm>
                  <a:off x="1084729" y="2097740"/>
                  <a:ext cx="3065929" cy="2554941"/>
                </a:xfrm>
                <a:prstGeom prst="fram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8DC3538-9D33-6F4E-BA88-3721B94C3AB8}"/>
                    </a:ext>
                  </a:extLst>
                </p:cNvPr>
                <p:cNvSpPr/>
                <p:nvPr/>
              </p:nvSpPr>
              <p:spPr>
                <a:xfrm>
                  <a:off x="1936553" y="2447661"/>
                  <a:ext cx="1308848" cy="15589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Context</a:t>
                  </a:r>
                  <a:endParaRPr lang="en-US" dirty="0"/>
                </a:p>
              </p:txBody>
            </p: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30DB00-D6CD-0842-B54A-8E0AFE52DBF8}"/>
                </a:ext>
              </a:extLst>
            </p:cNvPr>
            <p:cNvSpPr/>
            <p:nvPr/>
          </p:nvSpPr>
          <p:spPr>
            <a:xfrm>
              <a:off x="1550893" y="4007220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91A37F-92AE-4242-8976-17F18D2B89A5}"/>
                </a:ext>
              </a:extLst>
            </p:cNvPr>
            <p:cNvSpPr/>
            <p:nvPr/>
          </p:nvSpPr>
          <p:spPr>
            <a:xfrm>
              <a:off x="1550892" y="5159473"/>
              <a:ext cx="2070847" cy="981633"/>
            </a:xfrm>
            <a:prstGeom prst="rect">
              <a:avLst/>
            </a:prstGeom>
            <a:solidFill>
              <a:srgbClr val="509A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iframe</a:t>
              </a:r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B10A80F-250F-C142-9643-689BF3A5C5EC}"/>
                </a:ext>
              </a:extLst>
            </p:cNvPr>
            <p:cNvSpPr/>
            <p:nvPr/>
          </p:nvSpPr>
          <p:spPr>
            <a:xfrm>
              <a:off x="1904297" y="5255383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84C9AD-82C4-5E4D-A989-24515EA2841C}"/>
                </a:ext>
              </a:extLst>
            </p:cNvPr>
            <p:cNvSpPr/>
            <p:nvPr/>
          </p:nvSpPr>
          <p:spPr>
            <a:xfrm>
              <a:off x="1904297" y="4098368"/>
              <a:ext cx="1312674" cy="2762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45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4049059" cy="508680"/>
          </a:xfrm>
        </p:spPr>
        <p:txBody>
          <a:bodyPr/>
          <a:lstStyle/>
          <a:p>
            <a:r>
              <a:rPr kumimoji="1" lang="en-US" altLang="zh-CN" dirty="0"/>
              <a:t>2. V8 </a:t>
            </a:r>
            <a:r>
              <a:rPr kumimoji="1" lang="zh-CN" altLang="en-US" dirty="0"/>
              <a:t>执行环境模型缺点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58" name="文本占位符 2">
            <a:extLst>
              <a:ext uri="{FF2B5EF4-FFF2-40B4-BE49-F238E27FC236}">
                <a16:creationId xmlns:a16="http://schemas.microsoft.com/office/drawing/2014/main" id="{8F2BEAB7-98C7-974A-B6F3-C8B4D502B6B3}"/>
              </a:ext>
            </a:extLst>
          </p:cNvPr>
          <p:cNvSpPr txBox="1">
            <a:spLocks/>
          </p:cNvSpPr>
          <p:nvPr/>
        </p:nvSpPr>
        <p:spPr>
          <a:xfrm>
            <a:off x="254001" y="1262174"/>
            <a:ext cx="4049058" cy="5317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新页面的载入是频繁的。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zh-CN" altLang="en-US" dirty="0">
                <a:solidFill>
                  <a:srgbClr val="509AFD"/>
                </a:solidFill>
              </a:rPr>
              <a:t>每个页面都可能有大量的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。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zh-CN" altLang="en-US" dirty="0">
                <a:solidFill>
                  <a:srgbClr val="509AFD"/>
                </a:solidFill>
              </a:rPr>
              <a:t>每个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的都需要完成相应的方法挂载，全局对象初始化等。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E7BDF0E-769D-FD49-99BA-C38CA58EE1CA}"/>
              </a:ext>
            </a:extLst>
          </p:cNvPr>
          <p:cNvSpPr/>
          <p:nvPr/>
        </p:nvSpPr>
        <p:spPr>
          <a:xfrm>
            <a:off x="4303059" y="2232211"/>
            <a:ext cx="2510119" cy="175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每版</a:t>
            </a:r>
            <a:r>
              <a:rPr lang="en-US" altLang="zh-CN" dirty="0"/>
              <a:t>v8</a:t>
            </a:r>
            <a:r>
              <a:rPr lang="zh-CN" altLang="en-US" dirty="0"/>
              <a:t>里面</a:t>
            </a:r>
            <a:r>
              <a:rPr lang="en-US" altLang="zh-CN" dirty="0"/>
              <a:t>Context</a:t>
            </a:r>
            <a:r>
              <a:rPr lang="zh-CN" altLang="en-US" dirty="0"/>
              <a:t>初始化内容是固定的</a:t>
            </a:r>
            <a:endParaRPr lang="en-US" dirty="0"/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B3E1DDA7-10A0-734C-9B76-8C65C8A8EBE2}"/>
              </a:ext>
            </a:extLst>
          </p:cNvPr>
          <p:cNvSpPr txBox="1">
            <a:spLocks/>
          </p:cNvSpPr>
          <p:nvPr/>
        </p:nvSpPr>
        <p:spPr>
          <a:xfrm>
            <a:off x="7153832" y="1262174"/>
            <a:ext cx="4049058" cy="5317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解决方案</a:t>
            </a:r>
            <a:r>
              <a:rPr kumimoji="1" lang="en-US" altLang="zh-CN" dirty="0">
                <a:solidFill>
                  <a:srgbClr val="509AFD"/>
                </a:solidFill>
              </a:rPr>
              <a:t>: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Ahead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of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time</a:t>
            </a: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zh-CN" altLang="en-US" dirty="0">
                <a:solidFill>
                  <a:srgbClr val="509AFD"/>
                </a:solidFill>
              </a:rPr>
              <a:t>标准库在构建</a:t>
            </a:r>
            <a:r>
              <a:rPr kumimoji="1" lang="en-US" altLang="zh-CN" dirty="0">
                <a:solidFill>
                  <a:srgbClr val="509AFD"/>
                </a:solidFill>
              </a:rPr>
              <a:t>v8</a:t>
            </a:r>
            <a:r>
              <a:rPr kumimoji="1" lang="zh-CN" altLang="en-US" dirty="0">
                <a:solidFill>
                  <a:srgbClr val="509AFD"/>
                </a:solidFill>
              </a:rPr>
              <a:t>时就已经是</a:t>
            </a:r>
            <a:r>
              <a:rPr kumimoji="1" lang="en-US" altLang="zh-CN" dirty="0">
                <a:solidFill>
                  <a:srgbClr val="509AFD"/>
                </a:solidFill>
              </a:rPr>
              <a:t>CSA</a:t>
            </a:r>
            <a:r>
              <a:rPr kumimoji="1" lang="zh-CN" altLang="en-US" dirty="0">
                <a:solidFill>
                  <a:srgbClr val="509AFD"/>
                </a:solidFill>
              </a:rPr>
              <a:t>的形式，创建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的时候只需要把二进制的文件加载进内存相应位置，跳过初始化</a:t>
            </a:r>
            <a:r>
              <a:rPr kumimoji="1" lang="en-US" altLang="zh-CN" dirty="0">
                <a:solidFill>
                  <a:srgbClr val="509AFD"/>
                </a:solidFill>
              </a:rPr>
              <a:t>Context</a:t>
            </a:r>
            <a:r>
              <a:rPr kumimoji="1" lang="zh-CN" altLang="en-US" dirty="0">
                <a:solidFill>
                  <a:srgbClr val="509AFD"/>
                </a:solidFill>
              </a:rPr>
              <a:t>的各项操作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zh-CN" altLang="en-US" dirty="0">
                <a:solidFill>
                  <a:srgbClr val="509AFD"/>
                </a:solidFill>
              </a:rPr>
              <a:t>这就是</a:t>
            </a:r>
            <a:r>
              <a:rPr kumimoji="1" lang="en-US" altLang="zh-CN" dirty="0">
                <a:solidFill>
                  <a:srgbClr val="509AFD"/>
                </a:solidFill>
              </a:rPr>
              <a:t>snapshot</a:t>
            </a:r>
            <a:r>
              <a:rPr kumimoji="1" lang="zh-CN" altLang="en-US" dirty="0">
                <a:solidFill>
                  <a:srgbClr val="509AFD"/>
                </a:solidFill>
              </a:rPr>
              <a:t>。</a:t>
            </a:r>
            <a:endParaRPr kumimoji="1" lang="en-US" altLang="zh-CN" dirty="0">
              <a:solidFill>
                <a:srgbClr val="509A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F2E2E-2E3A-D34A-913C-F9A850B37D67}"/>
              </a:ext>
            </a:extLst>
          </p:cNvPr>
          <p:cNvSpPr/>
          <p:nvPr/>
        </p:nvSpPr>
        <p:spPr>
          <a:xfrm>
            <a:off x="2671482" y="2883511"/>
            <a:ext cx="1900518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SnapshotCreator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8903597-4DB3-0A48-A400-FA580F00CE37}"/>
              </a:ext>
            </a:extLst>
          </p:cNvPr>
          <p:cNvSpPr/>
          <p:nvPr/>
        </p:nvSpPr>
        <p:spPr>
          <a:xfrm>
            <a:off x="4947419" y="3026948"/>
            <a:ext cx="1722322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RunExtraCode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9CBF6-6459-DF4F-A235-D1415A505897}"/>
              </a:ext>
            </a:extLst>
          </p:cNvPr>
          <p:cNvSpPr/>
          <p:nvPr/>
        </p:nvSpPr>
        <p:spPr>
          <a:xfrm>
            <a:off x="6887601" y="2883511"/>
            <a:ext cx="1900518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Blob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6F473-1550-7C4B-ADED-3F02DF8A698E}"/>
              </a:ext>
            </a:extLst>
          </p:cNvPr>
          <p:cNvSpPr/>
          <p:nvPr/>
        </p:nvSpPr>
        <p:spPr>
          <a:xfrm>
            <a:off x="6887601" y="5057063"/>
            <a:ext cx="1900518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SnapshotCreator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2A8FED2-F41F-1148-A25A-03076572239A}"/>
              </a:ext>
            </a:extLst>
          </p:cNvPr>
          <p:cNvSpPr/>
          <p:nvPr/>
        </p:nvSpPr>
        <p:spPr>
          <a:xfrm rot="5400000">
            <a:off x="7274438" y="4118665"/>
            <a:ext cx="1237129" cy="484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4E29B-2A4B-9642-9A59-A02541E2912F}"/>
              </a:ext>
            </a:extLst>
          </p:cNvPr>
          <p:cNvSpPr/>
          <p:nvPr/>
        </p:nvSpPr>
        <p:spPr>
          <a:xfrm>
            <a:off x="10138720" y="5057063"/>
            <a:ext cx="1900518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Warm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3502FF7F-096A-A149-AE53-D48C4CA57EA6}"/>
              </a:ext>
            </a:extLst>
          </p:cNvPr>
          <p:cNvSpPr/>
          <p:nvPr/>
        </p:nvSpPr>
        <p:spPr>
          <a:xfrm>
            <a:off x="8909819" y="5251120"/>
            <a:ext cx="914400" cy="357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3F1CD-83C3-AF45-B37C-C89547B74017}"/>
              </a:ext>
            </a:extLst>
          </p:cNvPr>
          <p:cNvSpPr/>
          <p:nvPr/>
        </p:nvSpPr>
        <p:spPr>
          <a:xfrm>
            <a:off x="156488" y="2883510"/>
            <a:ext cx="1216212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7145182-68EF-8F4B-A5F1-E7587BCEE72F}"/>
              </a:ext>
            </a:extLst>
          </p:cNvPr>
          <p:cNvSpPr/>
          <p:nvPr/>
        </p:nvSpPr>
        <p:spPr>
          <a:xfrm>
            <a:off x="1560959" y="3040394"/>
            <a:ext cx="922264" cy="363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C14BCD5B-FFF5-474E-B865-D226CEC8D83B}"/>
              </a:ext>
            </a:extLst>
          </p:cNvPr>
          <p:cNvSpPr/>
          <p:nvPr/>
        </p:nvSpPr>
        <p:spPr>
          <a:xfrm>
            <a:off x="4876800" y="5251120"/>
            <a:ext cx="1706001" cy="357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RunExtraCode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56D17-9311-9F44-969C-1C8A6BCB9593}"/>
              </a:ext>
            </a:extLst>
          </p:cNvPr>
          <p:cNvSpPr/>
          <p:nvPr/>
        </p:nvSpPr>
        <p:spPr>
          <a:xfrm>
            <a:off x="2671482" y="5057063"/>
            <a:ext cx="1900518" cy="70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Warm</a:t>
            </a:r>
            <a:r>
              <a:rPr lang="zh-CN" altLang="en-US" dirty="0"/>
              <a:t> </a:t>
            </a:r>
            <a:r>
              <a:rPr lang="en-US" altLang="zh-CN" dirty="0"/>
              <a:t>Blob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2B04E-CCFE-DB40-93B7-486FD1D8C5D1}"/>
              </a:ext>
            </a:extLst>
          </p:cNvPr>
          <p:cNvSpPr/>
          <p:nvPr/>
        </p:nvSpPr>
        <p:spPr>
          <a:xfrm>
            <a:off x="4876800" y="932272"/>
            <a:ext cx="1834776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r>
              <a:rPr lang="zh-CN" altLang="en-US" dirty="0"/>
              <a:t>  </a:t>
            </a:r>
            <a:r>
              <a:rPr lang="en-US" altLang="zh-CN" dirty="0"/>
              <a:t>Context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D6078-09E4-754F-A0DB-65F7DB59196D}"/>
              </a:ext>
            </a:extLst>
          </p:cNvPr>
          <p:cNvGrpSpPr/>
          <p:nvPr/>
        </p:nvGrpSpPr>
        <p:grpSpPr>
          <a:xfrm>
            <a:off x="8614517" y="842905"/>
            <a:ext cx="1219200" cy="1219200"/>
            <a:chOff x="6167718" y="815788"/>
            <a:chExt cx="1219200" cy="1219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F9D50A-27C1-E24F-B8C1-F2FF2348B88F}"/>
                </a:ext>
              </a:extLst>
            </p:cNvPr>
            <p:cNvSpPr/>
            <p:nvPr/>
          </p:nvSpPr>
          <p:spPr>
            <a:xfrm>
              <a:off x="6167718" y="8157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2BBA45-B974-EE45-9560-391A854A504F}"/>
                </a:ext>
              </a:extLst>
            </p:cNvPr>
            <p:cNvSpPr/>
            <p:nvPr/>
          </p:nvSpPr>
          <p:spPr>
            <a:xfrm>
              <a:off x="6320118" y="9681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7713E0-221D-E944-8352-BED67CDEC530}"/>
                </a:ext>
              </a:extLst>
            </p:cNvPr>
            <p:cNvSpPr/>
            <p:nvPr/>
          </p:nvSpPr>
          <p:spPr>
            <a:xfrm>
              <a:off x="6472518" y="11205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Builtins</a:t>
              </a:r>
              <a:endParaRPr lang="en-US" dirty="0"/>
            </a:p>
          </p:txBody>
        </p:sp>
      </p:grpSp>
      <p:sp>
        <p:nvSpPr>
          <p:cNvPr id="8" name="Left Arrow 7">
            <a:extLst>
              <a:ext uri="{FF2B5EF4-FFF2-40B4-BE49-F238E27FC236}">
                <a16:creationId xmlns:a16="http://schemas.microsoft.com/office/drawing/2014/main" id="{D2C973BD-4398-BA4F-8ABF-60A6C1882F2F}"/>
              </a:ext>
            </a:extLst>
          </p:cNvPr>
          <p:cNvSpPr/>
          <p:nvPr/>
        </p:nvSpPr>
        <p:spPr>
          <a:xfrm>
            <a:off x="7038239" y="1157312"/>
            <a:ext cx="1030941" cy="410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install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CEE653-6324-9345-8287-7F06482A77CC}"/>
              </a:ext>
            </a:extLst>
          </p:cNvPr>
          <p:cNvSpPr/>
          <p:nvPr/>
        </p:nvSpPr>
        <p:spPr>
          <a:xfrm rot="5400000">
            <a:off x="5355973" y="2144103"/>
            <a:ext cx="905213" cy="53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FFFBF-8180-F747-806D-5B5EFC8A70BD}"/>
              </a:ext>
            </a:extLst>
          </p:cNvPr>
          <p:cNvSpPr/>
          <p:nvPr/>
        </p:nvSpPr>
        <p:spPr>
          <a:xfrm>
            <a:off x="10425953" y="653143"/>
            <a:ext cx="148814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torque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BEB808-5722-B54C-B210-048BF1DF1940}"/>
              </a:ext>
            </a:extLst>
          </p:cNvPr>
          <p:cNvSpPr/>
          <p:nvPr/>
        </p:nvSpPr>
        <p:spPr>
          <a:xfrm>
            <a:off x="10425953" y="1625783"/>
            <a:ext cx="1488141" cy="69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csa</a:t>
            </a:r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34F0A7A5-CAC2-E64F-865D-F062129C1D7A}"/>
              </a:ext>
            </a:extLst>
          </p:cNvPr>
          <p:cNvSpPr/>
          <p:nvPr/>
        </p:nvSpPr>
        <p:spPr>
          <a:xfrm>
            <a:off x="9950824" y="932272"/>
            <a:ext cx="367552" cy="215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56832BD-AD8E-B34D-AD54-C6BF195CC43F}"/>
              </a:ext>
            </a:extLst>
          </p:cNvPr>
          <p:cNvSpPr/>
          <p:nvPr/>
        </p:nvSpPr>
        <p:spPr>
          <a:xfrm>
            <a:off x="9950824" y="1748925"/>
            <a:ext cx="367552" cy="215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5322047" cy="508680"/>
          </a:xfrm>
        </p:spPr>
        <p:txBody>
          <a:bodyPr/>
          <a:lstStyle/>
          <a:p>
            <a:r>
              <a:rPr kumimoji="1" lang="en-US" altLang="zh-CN" dirty="0"/>
              <a:t>3. V8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mksnapshot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snapshot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C3952D-FBBF-FC4B-B321-AA9E2A78E5DC}"/>
              </a:ext>
            </a:extLst>
          </p:cNvPr>
          <p:cNvSpPr txBox="1">
            <a:spLocks/>
          </p:cNvSpPr>
          <p:nvPr/>
        </p:nvSpPr>
        <p:spPr>
          <a:xfrm>
            <a:off x="357234" y="2232211"/>
            <a:ext cx="4519566" cy="33367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BDE4B-EFC3-2E48-8F82-7373608D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1387303"/>
            <a:ext cx="5791200" cy="1003300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3054D9CC-091C-8245-9749-242779A94269}"/>
              </a:ext>
            </a:extLst>
          </p:cNvPr>
          <p:cNvSpPr txBox="1">
            <a:spLocks/>
          </p:cNvSpPr>
          <p:nvPr/>
        </p:nvSpPr>
        <p:spPr>
          <a:xfrm>
            <a:off x="357234" y="2885887"/>
            <a:ext cx="6384225" cy="34163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509AFD"/>
                </a:solidFill>
              </a:rPr>
              <a:t>生成</a:t>
            </a:r>
            <a:r>
              <a:rPr kumimoji="1" lang="en-US" altLang="zh-CN" dirty="0">
                <a:solidFill>
                  <a:srgbClr val="509AFD"/>
                </a:solidFill>
              </a:rPr>
              <a:t>snapshot</a:t>
            </a:r>
            <a:r>
              <a:rPr kumimoji="1" lang="zh-CN" altLang="en-US" dirty="0">
                <a:solidFill>
                  <a:srgbClr val="509AFD"/>
                </a:solidFill>
              </a:rPr>
              <a:t>主要有两个过程</a:t>
            </a:r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en-US" altLang="zh-CN" dirty="0">
                <a:solidFill>
                  <a:srgbClr val="509AFD"/>
                </a:solidFill>
              </a:rPr>
              <a:t>1.</a:t>
            </a:r>
            <a:r>
              <a:rPr kumimoji="1" lang="zh-CN" altLang="en-US" dirty="0">
                <a:solidFill>
                  <a:srgbClr val="509AFD"/>
                </a:solidFill>
              </a:rPr>
              <a:t>载入</a:t>
            </a:r>
            <a:r>
              <a:rPr kumimoji="1" lang="en-US" altLang="zh-CN" dirty="0">
                <a:solidFill>
                  <a:srgbClr val="509AFD"/>
                </a:solidFill>
              </a:rPr>
              <a:t>embedding</a:t>
            </a:r>
            <a:r>
              <a:rPr kumimoji="1" lang="zh-CN" altLang="en-US" dirty="0">
                <a:solidFill>
                  <a:srgbClr val="509AFD"/>
                </a:solidFill>
              </a:rPr>
              <a:t>的代码，生成</a:t>
            </a:r>
            <a:r>
              <a:rPr kumimoji="1" lang="en-US" altLang="zh-CN" dirty="0">
                <a:solidFill>
                  <a:srgbClr val="509AFD"/>
                </a:solidFill>
              </a:rPr>
              <a:t>cold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code</a:t>
            </a:r>
          </a:p>
          <a:p>
            <a:r>
              <a:rPr kumimoji="1" lang="en-US" altLang="zh-CN" dirty="0">
                <a:solidFill>
                  <a:srgbClr val="509AFD"/>
                </a:solidFill>
              </a:rPr>
              <a:t>2.</a:t>
            </a:r>
            <a:r>
              <a:rPr kumimoji="1" lang="zh-CN" altLang="en-US" dirty="0">
                <a:solidFill>
                  <a:srgbClr val="509AFD"/>
                </a:solidFill>
              </a:rPr>
              <a:t>载入</a:t>
            </a:r>
            <a:r>
              <a:rPr kumimoji="1" lang="en-US" altLang="zh-CN" dirty="0">
                <a:solidFill>
                  <a:srgbClr val="509AFD"/>
                </a:solidFill>
              </a:rPr>
              <a:t>warm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up</a:t>
            </a:r>
            <a:r>
              <a:rPr kumimoji="1" lang="zh-CN" altLang="en-US" dirty="0">
                <a:solidFill>
                  <a:srgbClr val="509AFD"/>
                </a:solidFill>
              </a:rPr>
              <a:t>代码， 生成</a:t>
            </a:r>
            <a:r>
              <a:rPr kumimoji="1" lang="en-US" altLang="zh-CN" dirty="0">
                <a:solidFill>
                  <a:srgbClr val="509AFD"/>
                </a:solidFill>
              </a:rPr>
              <a:t>warm</a:t>
            </a:r>
            <a:r>
              <a:rPr kumimoji="1" lang="zh-CN" altLang="en-US" dirty="0">
                <a:solidFill>
                  <a:srgbClr val="509AFD"/>
                </a:solidFill>
              </a:rPr>
              <a:t> </a:t>
            </a:r>
            <a:r>
              <a:rPr kumimoji="1" lang="en-US" altLang="zh-CN" dirty="0">
                <a:solidFill>
                  <a:srgbClr val="509AFD"/>
                </a:solidFill>
              </a:rPr>
              <a:t>code</a:t>
            </a:r>
          </a:p>
          <a:p>
            <a:endParaRPr kumimoji="1" lang="en-US" altLang="zh-CN" dirty="0">
              <a:solidFill>
                <a:srgbClr val="509AFD"/>
              </a:solidFill>
            </a:endParaRPr>
          </a:p>
          <a:p>
            <a:r>
              <a:rPr kumimoji="1" lang="en-US" altLang="zh-CN" dirty="0">
                <a:solidFill>
                  <a:srgbClr val="509AFD"/>
                </a:solidFill>
              </a:rPr>
              <a:t>Snapshot</a:t>
            </a:r>
            <a:r>
              <a:rPr kumimoji="1" lang="zh-CN" altLang="en-US" dirty="0">
                <a:solidFill>
                  <a:srgbClr val="509AFD"/>
                </a:solidFill>
              </a:rPr>
              <a:t>不仅有标准库代码，还可以用于制作各种第三方的庞大</a:t>
            </a:r>
            <a:r>
              <a:rPr kumimoji="1" lang="en-US" altLang="zh-CN" dirty="0">
                <a:solidFill>
                  <a:srgbClr val="509AFD"/>
                </a:solidFill>
              </a:rPr>
              <a:t>runtime</a:t>
            </a:r>
            <a:r>
              <a:rPr kumimoji="1" lang="zh-CN" altLang="en-US" dirty="0">
                <a:solidFill>
                  <a:srgbClr val="509AFD"/>
                </a:solidFill>
              </a:rPr>
              <a:t>，比如</a:t>
            </a:r>
            <a:r>
              <a:rPr kumimoji="1" lang="en-US" altLang="zh-CN" dirty="0">
                <a:solidFill>
                  <a:srgbClr val="509AFD"/>
                </a:solidFill>
              </a:rPr>
              <a:t>Atom</a:t>
            </a:r>
            <a:r>
              <a:rPr kumimoji="1" lang="zh-CN" altLang="en-US" dirty="0">
                <a:solidFill>
                  <a:srgbClr val="509AFD"/>
                </a:solidFill>
              </a:rPr>
              <a:t>和</a:t>
            </a:r>
            <a:r>
              <a:rPr kumimoji="1" lang="en-US" altLang="zh-CN" dirty="0">
                <a:solidFill>
                  <a:srgbClr val="509AFD"/>
                </a:solidFill>
              </a:rPr>
              <a:t>Nodejs</a:t>
            </a:r>
            <a:r>
              <a:rPr kumimoji="1" lang="zh-CN" altLang="en-US" dirty="0">
                <a:solidFill>
                  <a:srgbClr val="509AFD"/>
                </a:solidFill>
              </a:rPr>
              <a:t>会定制自己的</a:t>
            </a:r>
            <a:r>
              <a:rPr kumimoji="1" lang="en-US" altLang="zh-CN" dirty="0">
                <a:solidFill>
                  <a:srgbClr val="509AFD"/>
                </a:solidFill>
              </a:rPr>
              <a:t>snapshot</a:t>
            </a:r>
            <a:r>
              <a:rPr kumimoji="1" lang="zh-CN" altLang="en-US" dirty="0">
                <a:solidFill>
                  <a:srgbClr val="509AFD"/>
                </a:solidFill>
              </a:rPr>
              <a:t>加快启动速度</a:t>
            </a:r>
            <a:endParaRPr kumimoji="1" lang="en-US" altLang="zh-CN" dirty="0">
              <a:solidFill>
                <a:srgbClr val="509AF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C7ED7-5498-794F-A69C-A5EA9058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42" y="1129906"/>
            <a:ext cx="4622800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CA0BA-D31B-8644-A06B-01CDC419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82" y="4304907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686E7-D7B0-3F4E-8F6C-0B2500E7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597" y="4197332"/>
            <a:ext cx="3746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5642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555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Microsoft YaHei</vt:lpstr>
      <vt:lpstr>Arial</vt:lpstr>
      <vt:lpstr>普通样式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107</cp:revision>
  <dcterms:created xsi:type="dcterms:W3CDTF">2019-02-09T09:05:59Z</dcterms:created>
  <dcterms:modified xsi:type="dcterms:W3CDTF">2020-06-06T09:52:43Z</dcterms:modified>
</cp:coreProperties>
</file>