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C5B1E5-B3EF-4D9C-8A74-4C4E37C766A0}">
  <a:tblStyle styleId="{39C5B1E5-B3EF-4D9C-8A74-4C4E37C76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6"/>
  </p:normalViewPr>
  <p:slideViewPr>
    <p:cSldViewPr snapToGrid="0" snapToObjects="1">
      <p:cViewPr varScale="1">
        <p:scale>
          <a:sx n="108" d="100"/>
          <a:sy n="108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961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9326db7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9326db7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0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7960356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79603560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4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796035601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796035601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105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7757227a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7757227a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1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79603560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79603560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E_flag i386 x86_64置空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16-bit instructions to be freely intermixed with 32-bit instructions, with the latter now able to start on any 16-bit boundary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Compressed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Chapter 12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0848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79603560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796035601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ELF header通过</a:t>
            </a:r>
            <a:r>
              <a:rPr lang="en">
                <a:solidFill>
                  <a:schemeClr val="dk1"/>
                </a:solidFill>
              </a:rPr>
              <a:t>section header offset e_shoff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SHT_NULL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that it is mandatory for the first header table entry (index 0, named </a:t>
            </a:r>
            <a:r>
              <a:rPr lang="en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SHN_UNDEF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), which is magic.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48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796035601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796035601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26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79603560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79603560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type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Relocation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symbol table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sh_offset of the ELF header gives the starting position.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sh_entsize and sh_size from the ELF header say that we have 7 entries, each 0x40 bytes long.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table takes bytes from 0x40 to 0x40 + 7 + 0x40 - 1 = 0x1FF.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498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79603560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79603560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sh_name: index of section name in section header string table.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sh_type: section type.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 is supplied by the section to which the relocations apply. Thus a relocation section for .text normally will have the name .rel.text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名称由重定位所适用的部分提供。 因此，.text的重定位节通常将具有名称.rel.text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3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796035601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b796035601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20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79603560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79603560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sh_name: index of section name in section header string table.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sh_type: section type.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 is supplied by the section to which the relocations apply. Thus a relocation section for .text normally will have the name .rel.text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27D98"/>
                </a:solidFill>
                <a:highlight>
                  <a:srgbClr val="FFFFFF"/>
                </a:highlight>
              </a:rPr>
              <a:t>addend: This field specifies a constant addend to be added to compute the value to be stored in a given relocation reference.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重定位条目描述了如何更改以下指令和数据字段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9326db7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9326db7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</p:txBody>
      </p:sp>
    </p:spTree>
    <p:extLst>
      <p:ext uri="{BB962C8B-B14F-4D97-AF65-F5344CB8AC3E}">
        <p14:creationId xmlns:p14="http://schemas.microsoft.com/office/powerpoint/2010/main" val="1346275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796035601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796035601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重定位条目描述了如何更改以下指令和数据字段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6177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796035601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796035601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重定位条目描述了如何更改以下指令和数据字段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AUIPC+JALR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R_RISCV_CALL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and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R_RISCV_CALL_PLT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relocations are associated with pairs of instructions (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AUIPC+JALR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 generated by the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or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pseudoinstructions.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96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796035601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796035601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重定位条目描述了如何更改以下指令和数据字段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AUIPC+JALR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R_RISCV_CALL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and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R_RISCV_CALL_PLT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relocations are associated with pairs of instructions (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AUIPC+JALR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 generated by the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or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pseudoinstructions.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796035601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796035601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chemeClr val="dk1"/>
                </a:solidFill>
              </a:rPr>
              <a:t>重定位条目描述了如何更改以下指令和数据字段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AUIPC+JALR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R_RISCV_CALL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and </a:t>
            </a:r>
            <a:r>
              <a:rPr lang="en" sz="1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R_RISCV_CALL_PLT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relocations are associated with pairs of instructions (</a:t>
            </a:r>
            <a:r>
              <a:rPr lang="en" sz="1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AUIPC+JALR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) generated by the </a:t>
            </a:r>
            <a:r>
              <a:rPr lang="en" sz="1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or </a:t>
            </a:r>
            <a:r>
              <a:rPr lang="en" sz="1000" dirty="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pseudoinstructions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3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796035601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796035601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重定位条目描述了如何更改以下指令和数据字段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AUIPC+JALR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R_RISCV_CALL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and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R_RISCV_CALL_PLT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relocations are associated with pairs of instructions (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AUIPC+JALR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) generated by the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or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pseudoinstructions.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95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796035601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796035601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56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796035601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796035601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615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7757227a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b7757227a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通用寄存器 r0 r1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094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79603560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79603560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781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79603560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79603560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4292E"/>
                </a:solidFill>
                <a:highlight>
                  <a:srgbClr val="FFFFFF"/>
                </a:highlight>
              </a:rPr>
              <a:t>Hardware Floating-point Calling Convention</a:t>
            </a:r>
            <a:endParaRPr sz="1700"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DCE68"/>
                </a:highlight>
              </a:rPr>
              <a:t> width of a floating-point register in the ABI</a:t>
            </a:r>
            <a:endParaRPr sz="1700" b="1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Fa0 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42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964fc495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964fc495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564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79603560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79603560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59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79603560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b79603560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77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79603560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79603560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non-trival副本构造函数，析构函数或vtable的C ++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7071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796035601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796035601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405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796035601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796035601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通过引用传递，并在参数列表中替换为地址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6829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b796035601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b796035601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32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796035601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796035601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通过引用传递，并在参数列表中替换为地址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5229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b79603560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b79603560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24243"/>
                </a:solidFill>
                <a:highlight>
                  <a:srgbClr val="E5E5E5"/>
                </a:highlight>
              </a:rPr>
              <a:t>complier doesn't know the absolute address of any symbol but it still must know what addressing mode to use as some addressing modes may require scratch registers to operate.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3604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796035601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796035601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3"/>
                </a:solidFill>
                <a:highlight>
                  <a:srgbClr val="E5E5E5"/>
                </a:highlight>
              </a:rPr>
              <a:t>complier doesn't know the absolute address of any symbol but it still must know what addressing mode to use as some addressing modes may require scratch registers to operate.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54479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796035601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796035601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3"/>
                </a:solidFill>
                <a:highlight>
                  <a:srgbClr val="E5E5E5"/>
                </a:highlight>
              </a:rPr>
              <a:t>complier doesn't know the absolute address of any symbol but it still must know what addressing mode to use as some addressing modes may require scratch registers to operate.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051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64fc495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64fc495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9050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b796035601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b796035601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3"/>
                </a:solidFill>
                <a:highlight>
                  <a:srgbClr val="E5E5E5"/>
                </a:highlight>
              </a:rPr>
              <a:t>complier doesn't know the absolute address of any symbol but it still must know what addressing mode to use as some addressing modes may require scratch registers to operate.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3550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b796035601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b796035601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7757227a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7757227a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4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7757227a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7757227a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Generate position-independent code (PIC) suitable for use in a shared library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65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64fc495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64fc495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23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964fc4956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964fc4956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9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964fc495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964fc495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3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89200" y="1124525"/>
            <a:ext cx="77421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 to RISC-V ABI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556914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PLCT Tech Report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Sinan Lin 林思南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sinan.lin@aalto.fi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ELF (Executable and linkable file format)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310525" y="1496875"/>
            <a:ext cx="4586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ELF Header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information about the binary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Information needed for linking object files in order to build an 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Segments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Chunks of information to prepare the executable to be loaded into memory.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6128875" y="4553775"/>
            <a:ext cx="45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main.o</a:t>
            </a:r>
            <a:endParaRPr/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550" y="1617350"/>
            <a:ext cx="285750" cy="26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/>
        </p:nvSpPr>
        <p:spPr>
          <a:xfrm>
            <a:off x="4693888" y="2767125"/>
            <a:ext cx="458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Sections</a:t>
            </a:r>
            <a:endParaRPr sz="1200"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5747775" y="1380538"/>
          <a:ext cx="2342325" cy="3217065"/>
        </p:xfrm>
        <a:graphic>
          <a:graphicData uri="http://schemas.openxmlformats.org/drawingml/2006/table">
            <a:tbl>
              <a:tblPr>
                <a:noFill/>
                <a:tableStyleId>{39C5B1E5-B3EF-4D9C-8A74-4C4E37C766A0}</a:tableStyleId>
              </a:tblPr>
              <a:tblGrid>
                <a:gridCol w="2342325"/>
              </a:tblGrid>
              <a:tr h="2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ELF Header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.shstrtab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.strtab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.symtab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.comment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.bss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.note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.data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.rela.text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.text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section header table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ELF (Executable and linkable file format)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310525" y="1496875"/>
            <a:ext cx="4586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ELF Header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information about the binary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Information needed for linking object files in order to build an 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Segments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Chunks of information to prepare the executable to be loaded into memory.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6128875" y="4553775"/>
            <a:ext cx="45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main.o</a:t>
            </a:r>
            <a:endParaRPr/>
          </a:p>
        </p:txBody>
      </p:sp>
      <p:pic>
        <p:nvPicPr>
          <p:cNvPr id="258" name="Google Shape;2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550" y="1617350"/>
            <a:ext cx="285750" cy="2668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23"/>
          <p:cNvGraphicFramePr/>
          <p:nvPr/>
        </p:nvGraphicFramePr>
        <p:xfrm>
          <a:off x="5747775" y="1380538"/>
          <a:ext cx="2342325" cy="3217065"/>
        </p:xfrm>
        <a:graphic>
          <a:graphicData uri="http://schemas.openxmlformats.org/drawingml/2006/table">
            <a:tbl>
              <a:tblPr>
                <a:noFill/>
                <a:tableStyleId>{39C5B1E5-B3EF-4D9C-8A74-4C4E37C766A0}</a:tableStyleId>
              </a:tblPr>
              <a:tblGrid>
                <a:gridCol w="2342325"/>
              </a:tblGrid>
              <a:tr h="2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ELF Header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.shstrtab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.strtab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.symtab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.comment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.bss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.note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.data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.rela.text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.text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2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section header table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260" name="Google Shape;260;p23"/>
          <p:cNvSpPr/>
          <p:nvPr/>
        </p:nvSpPr>
        <p:spPr>
          <a:xfrm>
            <a:off x="806825" y="1576300"/>
            <a:ext cx="1083300" cy="2241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806825" y="2013575"/>
            <a:ext cx="848700" cy="2241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4693888" y="2767125"/>
            <a:ext cx="458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Sections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ELF Header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4"/>
          <p:cNvPicPr preferRelativeResize="0"/>
          <p:nvPr/>
        </p:nvPicPr>
        <p:blipFill rotWithShape="1">
          <a:blip r:embed="rId3">
            <a:alphaModFix/>
          </a:blip>
          <a:srcRect t="209" b="209"/>
          <a:stretch/>
        </p:blipFill>
        <p:spPr>
          <a:xfrm>
            <a:off x="368670" y="1281725"/>
            <a:ext cx="4105080" cy="24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725" y="1251650"/>
            <a:ext cx="4301725" cy="241653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5637175" y="3710325"/>
            <a:ext cx="45861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riscv-glibc/elf/elf.h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71" name="Google Shape;271;p24"/>
          <p:cNvCxnSpPr/>
          <p:nvPr/>
        </p:nvCxnSpPr>
        <p:spPr>
          <a:xfrm rot="10800000" flipH="1">
            <a:off x="3130175" y="1934900"/>
            <a:ext cx="2301000" cy="37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24"/>
          <p:cNvCxnSpPr/>
          <p:nvPr/>
        </p:nvCxnSpPr>
        <p:spPr>
          <a:xfrm rot="10800000" flipH="1">
            <a:off x="4226225" y="2599775"/>
            <a:ext cx="592200" cy="24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24"/>
          <p:cNvSpPr txBox="1"/>
          <p:nvPr/>
        </p:nvSpPr>
        <p:spPr>
          <a:xfrm>
            <a:off x="1877375" y="3668175"/>
            <a:ext cx="45861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main.o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ELF Header with RISC-V specification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5"/>
          <p:cNvPicPr preferRelativeResize="0"/>
          <p:nvPr/>
        </p:nvPicPr>
        <p:blipFill rotWithShape="1">
          <a:blip r:embed="rId3">
            <a:alphaModFix/>
          </a:blip>
          <a:srcRect t="209" b="209"/>
          <a:stretch/>
        </p:blipFill>
        <p:spPr>
          <a:xfrm>
            <a:off x="433500" y="1237313"/>
            <a:ext cx="4002900" cy="23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/>
        </p:nvSpPr>
        <p:spPr>
          <a:xfrm>
            <a:off x="1534083" y="3490361"/>
            <a:ext cx="22089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readelf -h main.o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4840800" y="1248428"/>
            <a:ext cx="4303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e_machine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EM_RISCV (243) for RISC-V ELF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e_flags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092" y="1988238"/>
            <a:ext cx="2837833" cy="6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 txBox="1"/>
          <p:nvPr/>
        </p:nvSpPr>
        <p:spPr>
          <a:xfrm>
            <a:off x="4893250" y="2601438"/>
            <a:ext cx="4303200" cy="20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EF_RISCV_RVC (0x0001)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EF_RISCV_FLOAT_ABI_SOFT (0x0000)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EF_RISCV_FLOAT_ABI_SINGLE (0x0002)</a:t>
            </a:r>
            <a:endParaRPr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EF_RISCV_FLOAT_ABI_DOUBLE (0x0004)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EF_RISCV_FLOAT_ABI_QUAD (0x0006)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EF_RISCV_FLOAT_ABI (0x0006)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EF_RISCV_RVE (0x0008)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EF_RISCV_TSO (0x0010)</a:t>
            </a:r>
            <a:endParaRPr dirty="0"/>
          </a:p>
        </p:txBody>
      </p:sp>
      <p:sp>
        <p:nvSpPr>
          <p:cNvPr id="284" name="Google Shape;284;p25"/>
          <p:cNvSpPr txBox="1"/>
          <p:nvPr/>
        </p:nvSpPr>
        <p:spPr>
          <a:xfrm>
            <a:off x="537600" y="3775453"/>
            <a:ext cx="43032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RVC allows instructions to be aligned to 16-bit boundaries, the linker is permitted to use RVC instructions such as C.JAL in the relaxation process. (‘C’ Standard Extension)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ILP64D: Integer calling-convention with hardware floating-point calling convention for FLEN=64</a:t>
            </a:r>
            <a:endParaRPr sz="1200" dirty="0"/>
          </a:p>
        </p:txBody>
      </p:sp>
      <p:sp>
        <p:nvSpPr>
          <p:cNvPr id="285" name="Google Shape;285;p25"/>
          <p:cNvSpPr/>
          <p:nvPr/>
        </p:nvSpPr>
        <p:spPr>
          <a:xfrm>
            <a:off x="2607275" y="2749175"/>
            <a:ext cx="1568700" cy="16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2607275" y="2154500"/>
            <a:ext cx="396000" cy="16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 l="544" r="544"/>
          <a:stretch/>
        </p:blipFill>
        <p:spPr>
          <a:xfrm>
            <a:off x="454562" y="1486567"/>
            <a:ext cx="3695501" cy="220873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311700" y="3632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Section header table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5736175" y="4312613"/>
            <a:ext cx="45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of main.o</a:t>
            </a:r>
            <a:endParaRPr/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675" y="976425"/>
            <a:ext cx="285750" cy="30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/>
        </p:nvSpPr>
        <p:spPr>
          <a:xfrm>
            <a:off x="4332563" y="2317188"/>
            <a:ext cx="458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Sections</a:t>
            </a:r>
            <a:endParaRPr sz="1200"/>
          </a:p>
        </p:txBody>
      </p:sp>
      <p:sp>
        <p:nvSpPr>
          <p:cNvPr id="296" name="Google Shape;296;p26"/>
          <p:cNvSpPr/>
          <p:nvPr/>
        </p:nvSpPr>
        <p:spPr>
          <a:xfrm>
            <a:off x="536362" y="2816267"/>
            <a:ext cx="3207300" cy="12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536362" y="3345067"/>
            <a:ext cx="2536500" cy="12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536362" y="3470467"/>
            <a:ext cx="2536500" cy="12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7762850" y="901000"/>
            <a:ext cx="3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3571437" y="2523142"/>
            <a:ext cx="60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0x1F0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01" name="Google Shape;301;p26"/>
          <p:cNvGraphicFramePr/>
          <p:nvPr/>
        </p:nvGraphicFramePr>
        <p:xfrm>
          <a:off x="5518700" y="611463"/>
          <a:ext cx="2342325" cy="3728405"/>
        </p:xfrm>
        <a:graphic>
          <a:graphicData uri="http://schemas.openxmlformats.org/drawingml/2006/table">
            <a:tbl>
              <a:tblPr>
                <a:noFill/>
                <a:tableStyleId>{39C5B1E5-B3EF-4D9C-8A74-4C4E37C766A0}</a:tableStyleId>
              </a:tblPr>
              <a:tblGrid>
                <a:gridCol w="2342325"/>
              </a:tblGrid>
              <a:tr h="28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ELF Header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.shstrtab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.strtab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.symtab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.comment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.bss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.note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.data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.rela.text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.text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section header table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Google Shape;306;p27"/>
          <p:cNvGraphicFramePr/>
          <p:nvPr/>
        </p:nvGraphicFramePr>
        <p:xfrm>
          <a:off x="4193275" y="420538"/>
          <a:ext cx="2342325" cy="3728405"/>
        </p:xfrm>
        <a:graphic>
          <a:graphicData uri="http://schemas.openxmlformats.org/drawingml/2006/table">
            <a:tbl>
              <a:tblPr>
                <a:noFill/>
                <a:tableStyleId>{39C5B1E5-B3EF-4D9C-8A74-4C4E37C766A0}</a:tableStyleId>
              </a:tblPr>
              <a:tblGrid>
                <a:gridCol w="2342325"/>
              </a:tblGrid>
              <a:tr h="28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ELF Header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.shstrtab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.strtab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.symtab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.comment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.bss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.note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.data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.rela.text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.text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section header table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307" name="Google Shape;307;p27"/>
          <p:cNvSpPr txBox="1"/>
          <p:nvPr/>
        </p:nvSpPr>
        <p:spPr>
          <a:xfrm>
            <a:off x="7554350" y="2273200"/>
            <a:ext cx="1247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1430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e_shoff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0x1f0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1318700" y="3167450"/>
            <a:ext cx="31416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1430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e_shoff - (2 * e_shentsize)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0x170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391475" y="309875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look-up for </a:t>
            </a:r>
            <a:r>
              <a:rPr lang="en">
                <a:solidFill>
                  <a:srgbClr val="FF0000"/>
                </a:solidFill>
              </a:rPr>
              <a:t>.rela.text</a:t>
            </a:r>
            <a:r>
              <a:rPr lang="en">
                <a:solidFill>
                  <a:schemeClr val="dk1"/>
                </a:solidFill>
              </a:rPr>
              <a:t> section</a:t>
            </a:r>
            <a:endParaRPr/>
          </a:p>
        </p:txBody>
      </p:sp>
      <p:grpSp>
        <p:nvGrpSpPr>
          <p:cNvPr id="310" name="Google Shape;310;p27"/>
          <p:cNvGrpSpPr/>
          <p:nvPr/>
        </p:nvGrpSpPr>
        <p:grpSpPr>
          <a:xfrm>
            <a:off x="6533125" y="577225"/>
            <a:ext cx="970850" cy="3419900"/>
            <a:chOff x="6533125" y="577225"/>
            <a:chExt cx="970850" cy="3419900"/>
          </a:xfrm>
        </p:grpSpPr>
        <p:cxnSp>
          <p:nvCxnSpPr>
            <p:cNvPr id="311" name="Google Shape;311;p27"/>
            <p:cNvCxnSpPr/>
            <p:nvPr/>
          </p:nvCxnSpPr>
          <p:spPr>
            <a:xfrm rot="-5400000" flipH="1">
              <a:off x="6102225" y="1013575"/>
              <a:ext cx="1838100" cy="965400"/>
            </a:xfrm>
            <a:prstGeom prst="curvedConnector3">
              <a:avLst>
                <a:gd name="adj1" fmla="val 10089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27"/>
            <p:cNvCxnSpPr/>
            <p:nvPr/>
          </p:nvCxnSpPr>
          <p:spPr>
            <a:xfrm rot="-5400000">
              <a:off x="6222175" y="2715375"/>
              <a:ext cx="1592700" cy="970800"/>
            </a:xfrm>
            <a:prstGeom prst="curvedConnector3">
              <a:avLst>
                <a:gd name="adj1" fmla="val 582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sp>
        <p:nvSpPr>
          <p:cNvPr id="313" name="Google Shape;313;p27"/>
          <p:cNvSpPr/>
          <p:nvPr/>
        </p:nvSpPr>
        <p:spPr>
          <a:xfrm>
            <a:off x="3763620" y="3053525"/>
            <a:ext cx="429550" cy="954525"/>
          </a:xfrm>
          <a:custGeom>
            <a:avLst/>
            <a:gdLst/>
            <a:ahLst/>
            <a:cxnLst/>
            <a:rect l="l" t="t" r="r" b="b"/>
            <a:pathLst>
              <a:path w="17182" h="38181" extrusionOk="0">
                <a:moveTo>
                  <a:pt x="17182" y="38181"/>
                </a:moveTo>
                <a:cubicBezTo>
                  <a:pt x="13036" y="38181"/>
                  <a:pt x="8114" y="37840"/>
                  <a:pt x="5182" y="34908"/>
                </a:cubicBezTo>
                <a:cubicBezTo>
                  <a:pt x="703" y="30429"/>
                  <a:pt x="-364" y="22893"/>
                  <a:pt x="164" y="16581"/>
                </a:cubicBezTo>
                <a:cubicBezTo>
                  <a:pt x="807" y="8894"/>
                  <a:pt x="8595" y="0"/>
                  <a:pt x="16309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14" name="Google Shape;314;p27"/>
          <p:cNvSpPr txBox="1"/>
          <p:nvPr/>
        </p:nvSpPr>
        <p:spPr>
          <a:xfrm>
            <a:off x="4585750" y="4189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 of main.o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  <p:bldP spid="3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Sections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4949225" y="3455350"/>
            <a:ext cx="45861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riscv-glibc/elf/elf.h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75" y="1481150"/>
            <a:ext cx="4474850" cy="19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781475" y="1621650"/>
            <a:ext cx="45861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Type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Virtual address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 Offset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Size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Alignment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Relocation section</a:t>
            </a:r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3">
            <a:alphaModFix/>
          </a:blip>
          <a:srcRect t="1662" b="1653"/>
          <a:stretch/>
        </p:blipFill>
        <p:spPr>
          <a:xfrm>
            <a:off x="896550" y="1773100"/>
            <a:ext cx="6862500" cy="14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/>
        </p:nvSpPr>
        <p:spPr>
          <a:xfrm>
            <a:off x="1061738" y="1249188"/>
            <a:ext cx="627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   </a:t>
            </a:r>
            <a:r>
              <a:rPr lang="en">
                <a:solidFill>
                  <a:schemeClr val="dk1"/>
                </a:solidFill>
              </a:rPr>
              <a:t>Type    </a:t>
            </a:r>
            <a:r>
              <a:rPr lang="en"/>
              <a:t>Virtual address    Link    Info</a:t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255050" y="2233725"/>
            <a:ext cx="612600" cy="12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9"/>
          <p:cNvSpPr txBox="1"/>
          <p:nvPr/>
        </p:nvSpPr>
        <p:spPr>
          <a:xfrm>
            <a:off x="1061750" y="1249188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Name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2176950" y="2233725"/>
            <a:ext cx="288300" cy="12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9"/>
          <p:cNvSpPr txBox="1"/>
          <p:nvPr/>
        </p:nvSpPr>
        <p:spPr>
          <a:xfrm>
            <a:off x="1731150" y="1249200"/>
            <a:ext cx="5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Type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2327075" y="1249188"/>
            <a:ext cx="14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Virtual address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3061475" y="2233725"/>
            <a:ext cx="890400" cy="126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3223350" y="3122700"/>
            <a:ext cx="22089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readelf -S main.o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6838550" y="2235375"/>
            <a:ext cx="152700" cy="1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7154600" y="2235375"/>
            <a:ext cx="152700" cy="1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p31"/>
          <p:cNvGraphicFramePr/>
          <p:nvPr/>
        </p:nvGraphicFramePr>
        <p:xfrm>
          <a:off x="5336275" y="572938"/>
          <a:ext cx="2342325" cy="3728405"/>
        </p:xfrm>
        <a:graphic>
          <a:graphicData uri="http://schemas.openxmlformats.org/drawingml/2006/table">
            <a:tbl>
              <a:tblPr>
                <a:noFill/>
                <a:tableStyleId>{39C5B1E5-B3EF-4D9C-8A74-4C4E37C766A0}</a:tableStyleId>
              </a:tblPr>
              <a:tblGrid>
                <a:gridCol w="2342325"/>
              </a:tblGrid>
              <a:tr h="28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ELF Header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.shstrtab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.strtab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.symtab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.comment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.bss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.note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.data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.rela.text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.text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  <a:tr h="312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section header table</a:t>
                      </a:r>
                      <a:endParaRPr sz="12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354" name="Google Shape;354;p31"/>
          <p:cNvSpPr txBox="1"/>
          <p:nvPr/>
        </p:nvSpPr>
        <p:spPr>
          <a:xfrm>
            <a:off x="391475" y="309875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look-up in </a:t>
            </a:r>
            <a:r>
              <a:rPr lang="en">
                <a:solidFill>
                  <a:srgbClr val="FF0000"/>
                </a:solidFill>
              </a:rPr>
              <a:t>.rela.text</a:t>
            </a:r>
            <a:r>
              <a:rPr lang="en">
                <a:solidFill>
                  <a:schemeClr val="dk1"/>
                </a:solidFill>
              </a:rPr>
              <a:t> section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4724596" y="1662325"/>
            <a:ext cx="595225" cy="1543600"/>
          </a:xfrm>
          <a:custGeom>
            <a:avLst/>
            <a:gdLst/>
            <a:ahLst/>
            <a:cxnLst/>
            <a:rect l="l" t="t" r="r" b="b"/>
            <a:pathLst>
              <a:path w="23809" h="61744" extrusionOk="0">
                <a:moveTo>
                  <a:pt x="23809" y="61744"/>
                </a:moveTo>
                <a:cubicBezTo>
                  <a:pt x="15005" y="58542"/>
                  <a:pt x="3532" y="54214"/>
                  <a:pt x="1118" y="45163"/>
                </a:cubicBezTo>
                <a:cubicBezTo>
                  <a:pt x="-3183" y="29039"/>
                  <a:pt x="6030" y="0"/>
                  <a:pt x="2271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6" name="Google Shape;356;p31"/>
          <p:cNvSpPr/>
          <p:nvPr/>
        </p:nvSpPr>
        <p:spPr>
          <a:xfrm>
            <a:off x="5072968" y="3238650"/>
            <a:ext cx="235925" cy="294550"/>
          </a:xfrm>
          <a:custGeom>
            <a:avLst/>
            <a:gdLst/>
            <a:ahLst/>
            <a:cxnLst/>
            <a:rect l="l" t="t" r="r" b="b"/>
            <a:pathLst>
              <a:path w="9437" h="11782" extrusionOk="0">
                <a:moveTo>
                  <a:pt x="9001" y="0"/>
                </a:moveTo>
                <a:cubicBezTo>
                  <a:pt x="5745" y="0"/>
                  <a:pt x="415" y="691"/>
                  <a:pt x="56" y="3927"/>
                </a:cubicBezTo>
                <a:cubicBezTo>
                  <a:pt x="-394" y="7981"/>
                  <a:pt x="5359" y="11782"/>
                  <a:pt x="9437" y="1178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7" name="Google Shape;357;p31"/>
          <p:cNvSpPr txBox="1"/>
          <p:nvPr/>
        </p:nvSpPr>
        <p:spPr>
          <a:xfrm>
            <a:off x="3773300" y="2234025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sh_link</a:t>
            </a:r>
            <a:r>
              <a:rPr lang="en" dirty="0"/>
              <a:t>=7</a:t>
            </a:r>
            <a:endParaRPr dirty="0"/>
          </a:p>
        </p:txBody>
      </p:sp>
      <p:sp>
        <p:nvSpPr>
          <p:cNvPr id="358" name="Google Shape;358;p31"/>
          <p:cNvSpPr txBox="1"/>
          <p:nvPr/>
        </p:nvSpPr>
        <p:spPr>
          <a:xfrm>
            <a:off x="4144200" y="3275900"/>
            <a:ext cx="160345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sh_info</a:t>
            </a:r>
            <a:r>
              <a:rPr lang="en" dirty="0"/>
              <a:t>=1</a:t>
            </a:r>
            <a:endParaRPr dirty="0"/>
          </a:p>
        </p:txBody>
      </p:sp>
      <p:sp>
        <p:nvSpPr>
          <p:cNvPr id="359" name="Google Shape;359;p31"/>
          <p:cNvSpPr txBox="1"/>
          <p:nvPr/>
        </p:nvSpPr>
        <p:spPr>
          <a:xfrm>
            <a:off x="391475" y="1393600"/>
            <a:ext cx="3336900" cy="22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00925" bIns="91425" anchor="t" anchorCtr="0">
            <a:noAutofit/>
          </a:bodyPr>
          <a:lstStyle/>
          <a:p>
            <a:pPr marL="0" lvl="0" indent="0" algn="l" rtl="0">
              <a:lnSpc>
                <a:spcPct val="16875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the relocation section is linked to two other sections. One of them is the symbol table, where the symbols that will be relocated are held.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Relocation table entry</a:t>
            </a: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4960350" y="1849488"/>
            <a:ext cx="430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rela.text section in main.o</a:t>
            </a:r>
            <a:endParaRPr sz="1200"/>
          </a:p>
        </p:txBody>
      </p:sp>
      <p:pic>
        <p:nvPicPr>
          <p:cNvPr id="345" name="Google Shape;3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50" y="1348875"/>
            <a:ext cx="4472525" cy="5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0550" y="2191700"/>
            <a:ext cx="4472525" cy="9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 txBox="1"/>
          <p:nvPr/>
        </p:nvSpPr>
        <p:spPr>
          <a:xfrm>
            <a:off x="131650" y="1788750"/>
            <a:ext cx="383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>
                <a:solidFill>
                  <a:schemeClr val="dk1"/>
                </a:solidFill>
              </a:rPr>
              <a:t>location where a relocation will take place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- index of symbol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- relocation type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- addend</a:t>
            </a:r>
            <a:endParaRPr sz="1200" dirty="0">
              <a:solidFill>
                <a:srgbClr val="627D9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4936200" y="317431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riscv-glibc/elf/elf.h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2750" y="1031375"/>
            <a:ext cx="8518500" cy="3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ELF and RISC-V specification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RISC-V processor-specific ABI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65375" y="163650"/>
            <a:ext cx="3333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Contents of table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Relocation type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25" y="1178013"/>
            <a:ext cx="7384326" cy="24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3"/>
          <p:cNvSpPr txBox="1"/>
          <p:nvPr/>
        </p:nvSpPr>
        <p:spPr>
          <a:xfrm>
            <a:off x="3189550" y="3675575"/>
            <a:ext cx="314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rgbClr val="24292E"/>
                </a:solidFill>
              </a:rPr>
              <a:t>Relocations type in RISC-V</a:t>
            </a:r>
            <a:endParaRPr sz="1200"/>
          </a:p>
        </p:txBody>
      </p:sp>
      <p:sp>
        <p:nvSpPr>
          <p:cNvPr id="377" name="Google Shape;377;p33"/>
          <p:cNvSpPr txBox="1"/>
          <p:nvPr/>
        </p:nvSpPr>
        <p:spPr>
          <a:xfrm>
            <a:off x="784175" y="4095325"/>
            <a:ext cx="3141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 dirty="0"/>
              <a:t>0~58     Defined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dirty="0"/>
              <a:t>59~255 Reserved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Relocation type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4"/>
          <p:cNvSpPr txBox="1"/>
          <p:nvPr/>
        </p:nvSpPr>
        <p:spPr>
          <a:xfrm>
            <a:off x="2186125" y="1907701"/>
            <a:ext cx="422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rgbClr val="24292E"/>
                </a:solidFill>
              </a:rPr>
              <a:t>Relocations type </a:t>
            </a:r>
            <a:r>
              <a:rPr lang="en" sz="1200" i="1" dirty="0">
                <a:solidFill>
                  <a:srgbClr val="24292E"/>
                </a:solidFill>
              </a:rPr>
              <a:t>R_RISCV_CALL and R_RISCV_RELEX</a:t>
            </a:r>
            <a:endParaRPr sz="1200" i="1" dirty="0"/>
          </a:p>
        </p:txBody>
      </p:sp>
      <p:sp>
        <p:nvSpPr>
          <p:cNvPr id="384" name="Google Shape;384;p34"/>
          <p:cNvSpPr txBox="1"/>
          <p:nvPr/>
        </p:nvSpPr>
        <p:spPr>
          <a:xfrm>
            <a:off x="5994375" y="2874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"/>
          <p:cNvSpPr txBox="1"/>
          <p:nvPr/>
        </p:nvSpPr>
        <p:spPr>
          <a:xfrm>
            <a:off x="6027100" y="3267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4"/>
          <p:cNvSpPr txBox="1"/>
          <p:nvPr/>
        </p:nvSpPr>
        <p:spPr>
          <a:xfrm>
            <a:off x="376350" y="3725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75" y="1129159"/>
            <a:ext cx="6866451" cy="9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 txBox="1"/>
          <p:nvPr/>
        </p:nvSpPr>
        <p:spPr>
          <a:xfrm>
            <a:off x="784225" y="2543138"/>
            <a:ext cx="35127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 type field: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the immediate field in a J-type instruction</a:t>
            </a:r>
            <a:endParaRPr sz="1200" dirty="0"/>
          </a:p>
        </p:txBody>
      </p:sp>
      <p:sp>
        <p:nvSpPr>
          <p:cNvPr id="389" name="Google Shape;389;p34"/>
          <p:cNvSpPr/>
          <p:nvPr/>
        </p:nvSpPr>
        <p:spPr>
          <a:xfrm>
            <a:off x="4863475" y="1144475"/>
            <a:ext cx="621900" cy="7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5545575" y="1144475"/>
            <a:ext cx="714900" cy="7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833300" y="3193100"/>
            <a:ext cx="3098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R_RISCV_CALL is associated with pairs of instructions (AUIPC+JALR) generated by the CALL or TAIL </a:t>
            </a:r>
            <a:r>
              <a:rPr lang="en" sz="1200" dirty="0" smtClean="0"/>
              <a:t>pseudo</a:t>
            </a:r>
            <a:r>
              <a:rPr lang="zh-CN" altLang="en-US" sz="1200" dirty="0" smtClean="0"/>
              <a:t> </a:t>
            </a:r>
            <a:r>
              <a:rPr lang="en" sz="1200" dirty="0" smtClean="0"/>
              <a:t>instructions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auipc</a:t>
            </a:r>
            <a:r>
              <a:rPr lang="en" sz="1200" dirty="0"/>
              <a:t> x1,      &lt;hi20bits&gt;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jalr</a:t>
            </a:r>
            <a:r>
              <a:rPr lang="en" sz="1200" dirty="0"/>
              <a:t>    x0, x1, &lt;lo12bits&gt;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Calculation symbols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5994375" y="2874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 txBox="1"/>
          <p:nvPr/>
        </p:nvSpPr>
        <p:spPr>
          <a:xfrm>
            <a:off x="6027100" y="3267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9" name="Google Shape;3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00" y="1951462"/>
            <a:ext cx="3939075" cy="14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5"/>
          <p:cNvSpPr txBox="1"/>
          <p:nvPr/>
        </p:nvSpPr>
        <p:spPr>
          <a:xfrm>
            <a:off x="4663500" y="30137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354175" y="1168100"/>
            <a:ext cx="58806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Concat main.o and add.o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riscv64-unknown-linux-gnu-ld -relocatable main.o add.o -o main_concat.o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riscv64-unknown-linux-gnu-readelf -rs main_concat.o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2" name="Google Shape;4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75" y="1951450"/>
            <a:ext cx="4358699" cy="190858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5"/>
          <p:cNvSpPr/>
          <p:nvPr/>
        </p:nvSpPr>
        <p:spPr>
          <a:xfrm>
            <a:off x="827800" y="3626250"/>
            <a:ext cx="910800" cy="1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408775" y="2245950"/>
            <a:ext cx="718500" cy="1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5089575" y="3146250"/>
            <a:ext cx="260100" cy="19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5089575" y="2922300"/>
            <a:ext cx="260100" cy="19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5"/>
          <p:cNvSpPr txBox="1"/>
          <p:nvPr/>
        </p:nvSpPr>
        <p:spPr>
          <a:xfrm>
            <a:off x="5016800" y="3522600"/>
            <a:ext cx="314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0xe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 = 0x26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= 0x0</a:t>
            </a:r>
            <a:endParaRPr dirty="0"/>
          </a:p>
        </p:txBody>
      </p:sp>
      <p:sp>
        <p:nvSpPr>
          <p:cNvPr id="408" name="Google Shape;408;p35"/>
          <p:cNvSpPr txBox="1"/>
          <p:nvPr/>
        </p:nvSpPr>
        <p:spPr>
          <a:xfrm>
            <a:off x="5016800" y="4327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S+A-P = 0x18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/>
      <p:bldP spid="4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 txBox="1">
            <a:spLocks noGrp="1"/>
          </p:cNvSpPr>
          <p:nvPr>
            <p:ph type="title"/>
          </p:nvPr>
        </p:nvSpPr>
        <p:spPr>
          <a:xfrm>
            <a:off x="311700" y="3413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Symbols calculation for R_RISCV_CALL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5994375" y="2874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6027100" y="3267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6"/>
          <p:cNvSpPr txBox="1"/>
          <p:nvPr/>
        </p:nvSpPr>
        <p:spPr>
          <a:xfrm>
            <a:off x="0" y="2675850"/>
            <a:ext cx="63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0x18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146500" y="3750950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riscv64-unknown-linux-gnu-objdump -Dr main_concat.o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4902250" y="1767275"/>
            <a:ext cx="314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0xe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0x26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0x0</a:t>
            </a:r>
            <a:endParaRPr/>
          </a:p>
        </p:txBody>
      </p:sp>
      <p:sp>
        <p:nvSpPr>
          <p:cNvPr id="419" name="Google Shape;419;p36"/>
          <p:cNvSpPr txBox="1"/>
          <p:nvPr/>
        </p:nvSpPr>
        <p:spPr>
          <a:xfrm>
            <a:off x="4902250" y="2538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S+A-P = 0x18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408775" y="2314950"/>
            <a:ext cx="709200" cy="1060500"/>
          </a:xfrm>
          <a:prstGeom prst="bracePair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421" name="Google Shape;4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0" y="1210625"/>
            <a:ext cx="2964448" cy="24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6"/>
          <p:cNvSpPr/>
          <p:nvPr/>
        </p:nvSpPr>
        <p:spPr>
          <a:xfrm>
            <a:off x="735075" y="2273550"/>
            <a:ext cx="136500" cy="1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6"/>
          <p:cNvSpPr/>
          <p:nvPr/>
        </p:nvSpPr>
        <p:spPr>
          <a:xfrm>
            <a:off x="616025" y="3293925"/>
            <a:ext cx="1129500" cy="12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title"/>
          </p:nvPr>
        </p:nvSpPr>
        <p:spPr>
          <a:xfrm>
            <a:off x="311700" y="3413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R_RISCV_REL</a:t>
            </a: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X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5994375" y="2874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6027100" y="3267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70125" y="4055750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riscv64-unknown-linux-gnu-objdump -Dr main_concat.o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2" name="Google Shape;4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50" y="1515425"/>
            <a:ext cx="2964448" cy="24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250" y="1593537"/>
            <a:ext cx="3816501" cy="2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 txBox="1"/>
          <p:nvPr/>
        </p:nvSpPr>
        <p:spPr>
          <a:xfrm>
            <a:off x="4592275" y="3934325"/>
            <a:ext cx="3816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riscv64-unknown-linux-gnu-objdump -Dr a.out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691450" y="2563813"/>
            <a:ext cx="28089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/>
          <p:nvPr/>
        </p:nvSpPr>
        <p:spPr>
          <a:xfrm>
            <a:off x="6812775" y="2859475"/>
            <a:ext cx="1363200" cy="14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/>
          <p:nvPr/>
        </p:nvSpPr>
        <p:spPr>
          <a:xfrm>
            <a:off x="4534950" y="1013850"/>
            <a:ext cx="37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Linker optimization -- Relocation Relaxation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/>
        </p:nvSpPr>
        <p:spPr>
          <a:xfrm>
            <a:off x="184200" y="184500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331450" y="435425"/>
            <a:ext cx="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595450" y="655425"/>
            <a:ext cx="5880600" cy="13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Compile without linker optimization with flag -mno-relax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riscv64-unknown-linux-gnu-gcc -c -mno-relax main.c -o main.o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riscv64-unknown-linux-gnu-gcc -c add.c -o add.o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riscv64-unknown-linux-gnu-ld main.o add.o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5" name="Google Shape;445;p38"/>
          <p:cNvGrpSpPr/>
          <p:nvPr/>
        </p:nvGrpSpPr>
        <p:grpSpPr>
          <a:xfrm>
            <a:off x="2271513" y="1681675"/>
            <a:ext cx="4204525" cy="2121300"/>
            <a:chOff x="703250" y="1324475"/>
            <a:chExt cx="4204525" cy="2121300"/>
          </a:xfrm>
        </p:grpSpPr>
        <p:pic>
          <p:nvPicPr>
            <p:cNvPr id="446" name="Google Shape;446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3250" y="1324475"/>
              <a:ext cx="3609925" cy="2121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38"/>
            <p:cNvSpPr txBox="1"/>
            <p:nvPr/>
          </p:nvSpPr>
          <p:spPr>
            <a:xfrm>
              <a:off x="4313175" y="2415350"/>
              <a:ext cx="59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0x18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2665950" y="2535375"/>
              <a:ext cx="1489200" cy="109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38"/>
          <p:cNvSpPr txBox="1"/>
          <p:nvPr/>
        </p:nvSpPr>
        <p:spPr>
          <a:xfrm>
            <a:off x="2094500" y="3802975"/>
            <a:ext cx="41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riscv64-unknown-linux-gnu-objdump -Dr a.out</a:t>
            </a:r>
            <a:endParaRPr/>
          </a:p>
        </p:txBody>
      </p:sp>
      <p:sp>
        <p:nvSpPr>
          <p:cNvPr id="450" name="Google Shape;450;p38"/>
          <p:cNvSpPr txBox="1"/>
          <p:nvPr/>
        </p:nvSpPr>
        <p:spPr>
          <a:xfrm>
            <a:off x="266000" y="222725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Without </a:t>
            </a:r>
            <a:r>
              <a:rPr lang="en" dirty="0" smtClean="0"/>
              <a:t>R_RISCV_REL</a:t>
            </a:r>
            <a:r>
              <a:rPr lang="en-US" altLang="zh-CN" dirty="0" smtClean="0"/>
              <a:t>A</a:t>
            </a:r>
            <a:r>
              <a:rPr lang="en" dirty="0" smtClean="0"/>
              <a:t>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75" y="1090225"/>
            <a:ext cx="7423450" cy="10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9"/>
          <p:cNvSpPr txBox="1"/>
          <p:nvPr/>
        </p:nvSpPr>
        <p:spPr>
          <a:xfrm>
            <a:off x="184200" y="184500"/>
            <a:ext cx="31416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331450" y="435425"/>
            <a:ext cx="5400" cy="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2949600" y="2111325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entry address</a:t>
            </a:r>
            <a:endParaRPr/>
          </a:p>
        </p:txBody>
      </p:sp>
      <p:sp>
        <p:nvSpPr>
          <p:cNvPr id="459" name="Google Shape;459;p39"/>
          <p:cNvSpPr txBox="1"/>
          <p:nvPr/>
        </p:nvSpPr>
        <p:spPr>
          <a:xfrm>
            <a:off x="206025" y="333550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address of entry point?</a:t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2420500" y="1291750"/>
            <a:ext cx="2198100" cy="15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/>
          <p:nvPr/>
        </p:nvSpPr>
        <p:spPr>
          <a:xfrm>
            <a:off x="469750" y="400150"/>
            <a:ext cx="45861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ABI (Application Binary Interface)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High-level ABI (Itanium C++ ABI)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 demangling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Layout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Generic ABI (UNIX System V ABI)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call	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Function Calling Sequence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Processor-specific ABI (RISC-V psABI)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Register Convention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Procedure Calling Convention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 type details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6" name="Google Shape;4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000" y="1196750"/>
            <a:ext cx="2795600" cy="17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0"/>
          <p:cNvSpPr/>
          <p:nvPr/>
        </p:nvSpPr>
        <p:spPr>
          <a:xfrm>
            <a:off x="5581425" y="1888250"/>
            <a:ext cx="843900" cy="309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0"/>
          <p:cNvSpPr/>
          <p:nvPr/>
        </p:nvSpPr>
        <p:spPr>
          <a:xfrm>
            <a:off x="5597350" y="2396500"/>
            <a:ext cx="708600" cy="15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5597350" y="2222289"/>
            <a:ext cx="708600" cy="15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0"/>
          <p:cNvSpPr txBox="1"/>
          <p:nvPr/>
        </p:nvSpPr>
        <p:spPr>
          <a:xfrm>
            <a:off x="5055850" y="3254900"/>
            <a:ext cx="458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</a:rPr>
              <a:t>Name </a:t>
            </a:r>
            <a:r>
              <a:rPr lang="en" sz="1050" dirty="0" err="1">
                <a:solidFill>
                  <a:srgbClr val="569CD6"/>
                </a:solidFill>
              </a:rPr>
              <a:t>demangling</a:t>
            </a:r>
            <a:r>
              <a:rPr lang="en" sz="1050" dirty="0">
                <a:solidFill>
                  <a:srgbClr val="569CD6"/>
                </a:solidFill>
              </a:rPr>
              <a:t> in C++ ABI</a:t>
            </a:r>
            <a:endParaRPr sz="1050" dirty="0">
              <a:solidFill>
                <a:srgbClr val="569CD6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dirty="0">
                <a:solidFill>
                  <a:srgbClr val="569CD6"/>
                </a:solidFill>
              </a:rPr>
              <a:t>call</a:t>
            </a:r>
            <a:r>
              <a:rPr lang="en" sz="1050" dirty="0">
                <a:solidFill>
                  <a:srgbClr val="D4D4D4"/>
                </a:solidFill>
              </a:rPr>
              <a:t>   </a:t>
            </a: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_Z3addii</a:t>
            </a:r>
            <a:endParaRPr sz="10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Riscv64-unknown-linux-gnu-c++</a:t>
            </a:r>
            <a:r>
              <a:rPr lang="en" sz="10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filt</a:t>
            </a: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_Z3addii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&gt;&gt; add(</a:t>
            </a:r>
            <a:r>
              <a:rPr lang="en" sz="1100" dirty="0" err="1"/>
              <a:t>int</a:t>
            </a:r>
            <a:r>
              <a:rPr lang="en" sz="1100" dirty="0"/>
              <a:t>, </a:t>
            </a:r>
            <a:r>
              <a:rPr lang="en" sz="1100" dirty="0" err="1"/>
              <a:t>int</a:t>
            </a:r>
            <a:r>
              <a:rPr lang="en" sz="1100" dirty="0"/>
              <a:t>)</a:t>
            </a:r>
            <a:endParaRPr sz="1100" dirty="0"/>
          </a:p>
        </p:txBody>
      </p:sp>
      <p:sp>
        <p:nvSpPr>
          <p:cNvPr id="472" name="Google Shape;472;p40"/>
          <p:cNvSpPr txBox="1"/>
          <p:nvPr/>
        </p:nvSpPr>
        <p:spPr>
          <a:xfrm>
            <a:off x="6233150" y="2854700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 animBg="1"/>
      <p:bldP spid="467" grpId="1" animBg="1"/>
      <p:bldP spid="468" grpId="0" animBg="1"/>
      <p:bldP spid="469" grpId="0" animBg="1"/>
      <p:bldP spid="4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Register Convention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5" y="1276075"/>
            <a:ext cx="3996024" cy="273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1"/>
          <p:cNvSpPr txBox="1"/>
          <p:nvPr/>
        </p:nvSpPr>
        <p:spPr>
          <a:xfrm>
            <a:off x="2922350" y="4012300"/>
            <a:ext cx="314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RISC-V psABI: Integer Register Convention</a:t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640505" y="3326170"/>
            <a:ext cx="2176200" cy="19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1"/>
          <p:cNvSpPr txBox="1"/>
          <p:nvPr/>
        </p:nvSpPr>
        <p:spPr>
          <a:xfrm>
            <a:off x="393525" y="4259625"/>
            <a:ext cx="35442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frame pointer: s0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integer registers </a:t>
            </a:r>
            <a:r>
              <a:rPr lang="en" sz="1200" dirty="0" err="1"/>
              <a:t>tp</a:t>
            </a:r>
            <a:r>
              <a:rPr lang="en" sz="1200" dirty="0"/>
              <a:t> and </a:t>
            </a:r>
            <a:r>
              <a:rPr lang="en" sz="1200" dirty="0" err="1"/>
              <a:t>gp</a:t>
            </a:r>
            <a:r>
              <a:rPr lang="en" sz="1200" dirty="0"/>
              <a:t> should not be modified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pic>
        <p:nvPicPr>
          <p:cNvPr id="482" name="Google Shape;4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274" y="1723350"/>
            <a:ext cx="4380801" cy="195723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1"/>
          <p:cNvSpPr/>
          <p:nvPr/>
        </p:nvSpPr>
        <p:spPr>
          <a:xfrm>
            <a:off x="4591025" y="2889575"/>
            <a:ext cx="2509200" cy="190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Named ABIs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9" name="Google Shape;4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00" y="1214224"/>
            <a:ext cx="7274724" cy="29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2"/>
          <p:cNvSpPr txBox="1"/>
          <p:nvPr/>
        </p:nvSpPr>
        <p:spPr>
          <a:xfrm>
            <a:off x="2507725" y="3890556"/>
            <a:ext cx="34416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1200" dirty="0"/>
              <a:t>RISC-V ELF </a:t>
            </a:r>
            <a:r>
              <a:rPr lang="en" sz="1200" dirty="0" err="1"/>
              <a:t>psABI</a:t>
            </a:r>
            <a:r>
              <a:rPr lang="en" sz="1200" dirty="0"/>
              <a:t> specification named ABI</a:t>
            </a:r>
            <a:endParaRPr sz="1200" dirty="0"/>
          </a:p>
        </p:txBody>
      </p:sp>
      <p:sp>
        <p:nvSpPr>
          <p:cNvPr id="491" name="Google Shape;491;p42"/>
          <p:cNvSpPr/>
          <p:nvPr/>
        </p:nvSpPr>
        <p:spPr>
          <a:xfrm>
            <a:off x="1018725" y="3638500"/>
            <a:ext cx="420000" cy="207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1018725" y="2220025"/>
            <a:ext cx="474600" cy="207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2"/>
          <p:cNvSpPr txBox="1"/>
          <p:nvPr/>
        </p:nvSpPr>
        <p:spPr>
          <a:xfrm>
            <a:off x="111350" y="2636440"/>
            <a:ext cx="314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Default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ABI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2895025" y="2944450"/>
            <a:ext cx="2667000" cy="18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4160125" y="3375025"/>
            <a:ext cx="540300" cy="18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956575" y="963625"/>
            <a:ext cx="2069100" cy="2520900"/>
            <a:chOff x="5558675" y="958450"/>
            <a:chExt cx="2069100" cy="2520900"/>
          </a:xfrm>
        </p:grpSpPr>
        <p:sp>
          <p:nvSpPr>
            <p:cNvPr id="72" name="Google Shape;72;p15"/>
            <p:cNvSpPr/>
            <p:nvPr/>
          </p:nvSpPr>
          <p:spPr>
            <a:xfrm>
              <a:off x="5558675" y="958450"/>
              <a:ext cx="2069100" cy="252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main.c</a:t>
              </a:r>
              <a:endParaRPr/>
            </a:p>
          </p:txBody>
        </p:sp>
        <p:pic>
          <p:nvPicPr>
            <p:cNvPr id="73" name="Google Shape;7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17625" y="1303575"/>
              <a:ext cx="1949700" cy="21162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5"/>
          <p:cNvGrpSpPr/>
          <p:nvPr/>
        </p:nvGrpSpPr>
        <p:grpSpPr>
          <a:xfrm>
            <a:off x="3560150" y="1497000"/>
            <a:ext cx="1949700" cy="1058700"/>
            <a:chOff x="3902550" y="1138700"/>
            <a:chExt cx="1949700" cy="1058700"/>
          </a:xfrm>
        </p:grpSpPr>
        <p:sp>
          <p:nvSpPr>
            <p:cNvPr id="75" name="Google Shape;75;p15"/>
            <p:cNvSpPr/>
            <p:nvPr/>
          </p:nvSpPr>
          <p:spPr>
            <a:xfrm>
              <a:off x="3902550" y="1138700"/>
              <a:ext cx="1949700" cy="105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add.h</a:t>
              </a: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29663" y="1463725"/>
              <a:ext cx="1895475" cy="676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5980625" y="1315200"/>
            <a:ext cx="1989300" cy="1422300"/>
            <a:chOff x="367400" y="425000"/>
            <a:chExt cx="1989300" cy="1422300"/>
          </a:xfrm>
        </p:grpSpPr>
        <p:sp>
          <p:nvSpPr>
            <p:cNvPr id="78" name="Google Shape;78;p15"/>
            <p:cNvSpPr/>
            <p:nvPr/>
          </p:nvSpPr>
          <p:spPr>
            <a:xfrm>
              <a:off x="367400" y="425000"/>
              <a:ext cx="1989300" cy="142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add.c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9" name="Google Shape;7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4300" y="814213"/>
              <a:ext cx="1895475" cy="9520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5"/>
          <p:cNvSpPr txBox="1"/>
          <p:nvPr/>
        </p:nvSpPr>
        <p:spPr>
          <a:xfrm>
            <a:off x="310525" y="326450"/>
            <a:ext cx="458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1. Write down source code</a:t>
            </a:r>
            <a:endParaRPr sz="1600"/>
          </a:p>
        </p:txBody>
      </p:sp>
      <p:sp>
        <p:nvSpPr>
          <p:cNvPr id="81" name="Google Shape;81;p15"/>
          <p:cNvSpPr txBox="1"/>
          <p:nvPr/>
        </p:nvSpPr>
        <p:spPr>
          <a:xfrm>
            <a:off x="941575" y="3586025"/>
            <a:ext cx="20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sys_exit(add(100, 155))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 type details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324" y="1186775"/>
            <a:ext cx="4860850" cy="3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3"/>
          <p:cNvSpPr txBox="1"/>
          <p:nvPr/>
        </p:nvSpPr>
        <p:spPr>
          <a:xfrm>
            <a:off x="2697675" y="4343311"/>
            <a:ext cx="3141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200" dirty="0"/>
              <a:t>C type sizes and alignments in RISC-V 64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Procedure Calling Convention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4"/>
          <p:cNvSpPr txBox="1"/>
          <p:nvPr/>
        </p:nvSpPr>
        <p:spPr>
          <a:xfrm>
            <a:off x="419975" y="1238150"/>
            <a:ext cx="4983298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sz="1600" dirty="0"/>
              <a:t>Integer Calling Convention</a:t>
            </a:r>
            <a:endParaRPr sz="16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sz="1600" dirty="0"/>
              <a:t>Hardware Floating-point Calling Convention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Integer Calling Convention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632400" y="1085825"/>
            <a:ext cx="577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base integer calling convention provides eight argument registers, a0-a7, the first two of which are also used to return values.</a:t>
            </a:r>
            <a:endParaRPr/>
          </a:p>
        </p:txBody>
      </p:sp>
      <p:sp>
        <p:nvSpPr>
          <p:cNvPr id="515" name="Google Shape;515;p45"/>
          <p:cNvSpPr txBox="1"/>
          <p:nvPr/>
        </p:nvSpPr>
        <p:spPr>
          <a:xfrm>
            <a:off x="371700" y="4698219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*Assume registers are available</a:t>
            </a:r>
            <a:endParaRPr dirty="0"/>
          </a:p>
        </p:txBody>
      </p:sp>
      <p:sp>
        <p:nvSpPr>
          <p:cNvPr id="516" name="Google Shape;516;p45"/>
          <p:cNvSpPr txBox="1"/>
          <p:nvPr/>
        </p:nvSpPr>
        <p:spPr>
          <a:xfrm>
            <a:off x="1891425" y="2339000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&lt; XLEN</a:t>
            </a:r>
            <a:endParaRPr/>
          </a:p>
        </p:txBody>
      </p:sp>
      <p:sp>
        <p:nvSpPr>
          <p:cNvPr id="517" name="Google Shape;517;p45"/>
          <p:cNvSpPr txBox="1"/>
          <p:nvPr/>
        </p:nvSpPr>
        <p:spPr>
          <a:xfrm>
            <a:off x="371700" y="42703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XLEN=32bits for ILP32* ABI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XLEN=64bits for ILP64* ABI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3599600" y="2354450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passed in a single argument register</a:t>
            </a:r>
            <a:endParaRPr sz="1200" dirty="0"/>
          </a:p>
        </p:txBody>
      </p:sp>
      <p:sp>
        <p:nvSpPr>
          <p:cNvPr id="519" name="Google Shape;519;p45"/>
          <p:cNvSpPr txBox="1"/>
          <p:nvPr/>
        </p:nvSpPr>
        <p:spPr>
          <a:xfrm>
            <a:off x="2874475" y="2798888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li   a0, imm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call func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549625" y="2770500"/>
            <a:ext cx="107729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Aggregate/Scalars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Integer Calling Convention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6"/>
          <p:cNvSpPr txBox="1"/>
          <p:nvPr/>
        </p:nvSpPr>
        <p:spPr>
          <a:xfrm>
            <a:off x="632400" y="1085825"/>
            <a:ext cx="577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base integer calling convention provides eight argument registers, a0-a7, the first two of which are also used to return values.</a:t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311700" y="4774200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*Assume registers are available</a:t>
            </a:r>
            <a:endParaRPr sz="1200" dirty="0"/>
          </a:p>
        </p:txBody>
      </p:sp>
      <p:sp>
        <p:nvSpPr>
          <p:cNvPr id="528" name="Google Shape;528;p46"/>
          <p:cNvSpPr txBox="1"/>
          <p:nvPr/>
        </p:nvSpPr>
        <p:spPr>
          <a:xfrm>
            <a:off x="1891425" y="2339000"/>
            <a:ext cx="314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 &lt;= XLEN</a:t>
            </a:r>
            <a:endParaRPr sz="1100"/>
          </a:p>
        </p:txBody>
      </p:sp>
      <p:sp>
        <p:nvSpPr>
          <p:cNvPr id="529" name="Google Shape;529;p46"/>
          <p:cNvSpPr txBox="1"/>
          <p:nvPr/>
        </p:nvSpPr>
        <p:spPr>
          <a:xfrm>
            <a:off x="371700" y="42703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XLEN=32bits for ILP32* ABI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XLEN=64bits for ILP64* ABI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0" name="Google Shape;530;p46"/>
          <p:cNvSpPr txBox="1"/>
          <p:nvPr/>
        </p:nvSpPr>
        <p:spPr>
          <a:xfrm>
            <a:off x="3594125" y="2354450"/>
            <a:ext cx="30000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passed in a single argument register</a:t>
            </a:r>
            <a:endParaRPr sz="1100" dirty="0"/>
          </a:p>
        </p:txBody>
      </p:sp>
      <p:sp>
        <p:nvSpPr>
          <p:cNvPr id="531" name="Google Shape;531;p46"/>
          <p:cNvSpPr txBox="1"/>
          <p:nvPr/>
        </p:nvSpPr>
        <p:spPr>
          <a:xfrm>
            <a:off x="1733200" y="2653463"/>
            <a:ext cx="314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 in (XLEN, 2*XLEN]</a:t>
            </a:r>
            <a:endParaRPr sz="1100"/>
          </a:p>
        </p:txBody>
      </p:sp>
      <p:sp>
        <p:nvSpPr>
          <p:cNvPr id="532" name="Google Shape;532;p46"/>
          <p:cNvSpPr txBox="1"/>
          <p:nvPr/>
        </p:nvSpPr>
        <p:spPr>
          <a:xfrm>
            <a:off x="3594125" y="2568875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passed in a pair of argument registers for low bits and high bits</a:t>
            </a:r>
            <a:endParaRPr sz="1100" dirty="0"/>
          </a:p>
        </p:txBody>
      </p:sp>
      <p:sp>
        <p:nvSpPr>
          <p:cNvPr id="533" name="Google Shape;533;p46"/>
          <p:cNvSpPr txBox="1"/>
          <p:nvPr/>
        </p:nvSpPr>
        <p:spPr>
          <a:xfrm>
            <a:off x="2814450" y="317545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ld  a0, %lo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ld  a1, %hi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 call  func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46"/>
          <p:cNvSpPr txBox="1"/>
          <p:nvPr/>
        </p:nvSpPr>
        <p:spPr>
          <a:xfrm>
            <a:off x="549625" y="2770500"/>
            <a:ext cx="916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Aggregate/Scalars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Integer Calling Convention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632400" y="1085825"/>
            <a:ext cx="577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base integer calling convention provides eight argument registers, a0-a7, the first two of which are also used to return values.</a:t>
            </a:r>
            <a:endParaRPr/>
          </a:p>
        </p:txBody>
      </p:sp>
      <p:sp>
        <p:nvSpPr>
          <p:cNvPr id="541" name="Google Shape;541;p47"/>
          <p:cNvSpPr txBox="1"/>
          <p:nvPr/>
        </p:nvSpPr>
        <p:spPr>
          <a:xfrm>
            <a:off x="311700" y="4774200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*Assume registers are available</a:t>
            </a:r>
            <a:endParaRPr sz="1200"/>
          </a:p>
        </p:txBody>
      </p:sp>
      <p:sp>
        <p:nvSpPr>
          <p:cNvPr id="542" name="Google Shape;542;p47"/>
          <p:cNvSpPr txBox="1"/>
          <p:nvPr/>
        </p:nvSpPr>
        <p:spPr>
          <a:xfrm>
            <a:off x="506563" y="2630507"/>
            <a:ext cx="916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Aggregate/Scalars</a:t>
            </a:r>
            <a:endParaRPr sz="1200" dirty="0"/>
          </a:p>
        </p:txBody>
      </p:sp>
      <p:sp>
        <p:nvSpPr>
          <p:cNvPr id="543" name="Google Shape;543;p47"/>
          <p:cNvSpPr txBox="1"/>
          <p:nvPr/>
        </p:nvSpPr>
        <p:spPr>
          <a:xfrm>
            <a:off x="1891425" y="2339000"/>
            <a:ext cx="314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 &lt;= XLEN</a:t>
            </a:r>
            <a:endParaRPr sz="1100"/>
          </a:p>
        </p:txBody>
      </p:sp>
      <p:sp>
        <p:nvSpPr>
          <p:cNvPr id="544" name="Google Shape;544;p47"/>
          <p:cNvSpPr txBox="1"/>
          <p:nvPr/>
        </p:nvSpPr>
        <p:spPr>
          <a:xfrm>
            <a:off x="371700" y="42703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XLEN=32bits for ILP32* ABI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XLEN=64bits for ILP64* ABI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45" name="Google Shape;545;p47"/>
          <p:cNvSpPr txBox="1"/>
          <p:nvPr/>
        </p:nvSpPr>
        <p:spPr>
          <a:xfrm>
            <a:off x="3594125" y="2299475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passed in a single argument register</a:t>
            </a:r>
            <a:endParaRPr sz="1200"/>
          </a:p>
        </p:txBody>
      </p:sp>
      <p:sp>
        <p:nvSpPr>
          <p:cNvPr id="546" name="Google Shape;546;p47"/>
          <p:cNvSpPr txBox="1"/>
          <p:nvPr/>
        </p:nvSpPr>
        <p:spPr>
          <a:xfrm>
            <a:off x="1740900" y="2675514"/>
            <a:ext cx="314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 in (XLEN, 2*XLEN]</a:t>
            </a:r>
            <a:endParaRPr sz="1100"/>
          </a:p>
        </p:txBody>
      </p:sp>
      <p:sp>
        <p:nvSpPr>
          <p:cNvPr id="547" name="Google Shape;547;p47"/>
          <p:cNvSpPr txBox="1"/>
          <p:nvPr/>
        </p:nvSpPr>
        <p:spPr>
          <a:xfrm>
            <a:off x="3594125" y="2568875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passed in a pair of argument registers for low bits and high bits</a:t>
            </a:r>
            <a:endParaRPr sz="1200"/>
          </a:p>
        </p:txBody>
      </p:sp>
      <p:sp>
        <p:nvSpPr>
          <p:cNvPr id="548" name="Google Shape;548;p47"/>
          <p:cNvSpPr txBox="1"/>
          <p:nvPr/>
        </p:nvSpPr>
        <p:spPr>
          <a:xfrm>
            <a:off x="1891425" y="3007475"/>
            <a:ext cx="145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 &gt; 2*XLEN</a:t>
            </a:r>
            <a:endParaRPr sz="1100"/>
          </a:p>
        </p:txBody>
      </p:sp>
      <p:sp>
        <p:nvSpPr>
          <p:cNvPr id="549" name="Google Shape;549;p47"/>
          <p:cNvSpPr txBox="1"/>
          <p:nvPr/>
        </p:nvSpPr>
        <p:spPr>
          <a:xfrm>
            <a:off x="3594125" y="2970475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passed by reference and are replaced in the argument list with the address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Hardware Floating-point Calling Convention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8"/>
          <p:cNvSpPr txBox="1"/>
          <p:nvPr/>
        </p:nvSpPr>
        <p:spPr>
          <a:xfrm>
            <a:off x="850575" y="1040650"/>
            <a:ext cx="577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hardware floating-point calling convention adds eight floating-point argument registers, fa0-fa7, the first two of which are also used to return values.</a:t>
            </a:r>
            <a:endParaRPr/>
          </a:p>
        </p:txBody>
      </p:sp>
      <p:sp>
        <p:nvSpPr>
          <p:cNvPr id="556" name="Google Shape;556;p48"/>
          <p:cNvSpPr txBox="1"/>
          <p:nvPr/>
        </p:nvSpPr>
        <p:spPr>
          <a:xfrm>
            <a:off x="360800" y="4602725"/>
            <a:ext cx="30000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*Assume registers are available</a:t>
            </a:r>
            <a:endParaRPr sz="1100" dirty="0"/>
          </a:p>
        </p:txBody>
      </p:sp>
      <p:sp>
        <p:nvSpPr>
          <p:cNvPr id="557" name="Google Shape;557;p48"/>
          <p:cNvSpPr txBox="1"/>
          <p:nvPr/>
        </p:nvSpPr>
        <p:spPr>
          <a:xfrm>
            <a:off x="604175" y="2693000"/>
            <a:ext cx="9165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Scalars</a:t>
            </a:r>
            <a:endParaRPr sz="1100"/>
          </a:p>
        </p:txBody>
      </p:sp>
      <p:sp>
        <p:nvSpPr>
          <p:cNvPr id="558" name="Google Shape;558;p48"/>
          <p:cNvSpPr txBox="1"/>
          <p:nvPr/>
        </p:nvSpPr>
        <p:spPr>
          <a:xfrm>
            <a:off x="1891425" y="2339000"/>
            <a:ext cx="314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size &lt;= FLEN</a:t>
            </a:r>
            <a:endParaRPr sz="1100"/>
          </a:p>
        </p:txBody>
      </p:sp>
      <p:sp>
        <p:nvSpPr>
          <p:cNvPr id="559" name="Google Shape;559;p48"/>
          <p:cNvSpPr txBox="1"/>
          <p:nvPr/>
        </p:nvSpPr>
        <p:spPr>
          <a:xfrm>
            <a:off x="360800" y="4153475"/>
            <a:ext cx="513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FLEN is the width of a floating-point register in the ABI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ILP64 and ILP32 ABI do not support hardware floating-point calling convention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60" name="Google Shape;560;p48"/>
          <p:cNvSpPr txBox="1"/>
          <p:nvPr/>
        </p:nvSpPr>
        <p:spPr>
          <a:xfrm>
            <a:off x="3594125" y="2299475"/>
            <a:ext cx="40461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passed in a single argument floating point register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561" name="Google Shape;561;p48"/>
          <p:cNvSpPr txBox="1"/>
          <p:nvPr/>
        </p:nvSpPr>
        <p:spPr>
          <a:xfrm>
            <a:off x="1891425" y="2970475"/>
            <a:ext cx="145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Otherwise</a:t>
            </a:r>
            <a:endParaRPr sz="1100"/>
          </a:p>
        </p:txBody>
      </p:sp>
      <p:sp>
        <p:nvSpPr>
          <p:cNvPr id="562" name="Google Shape;562;p48"/>
          <p:cNvSpPr txBox="1"/>
          <p:nvPr/>
        </p:nvSpPr>
        <p:spPr>
          <a:xfrm>
            <a:off x="3594125" y="2970475"/>
            <a:ext cx="33099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passed according to the integer calling convention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Hardware Floating-point Calling Convention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9"/>
          <p:cNvSpPr txBox="1"/>
          <p:nvPr/>
        </p:nvSpPr>
        <p:spPr>
          <a:xfrm>
            <a:off x="850575" y="1040650"/>
            <a:ext cx="577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hardware floating-point calling convention adds eight floating-point argument registers, fa0-fa7, the first two of which are also used to return values.</a:t>
            </a:r>
            <a:endParaRPr/>
          </a:p>
        </p:txBody>
      </p:sp>
      <p:sp>
        <p:nvSpPr>
          <p:cNvPr id="569" name="Google Shape;569;p49"/>
          <p:cNvSpPr txBox="1"/>
          <p:nvPr/>
        </p:nvSpPr>
        <p:spPr>
          <a:xfrm>
            <a:off x="425300" y="4051975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*Assume registers are available, and sizes of fp are all less or equal then FLEN</a:t>
            </a:r>
            <a:endParaRPr sz="1100"/>
          </a:p>
        </p:txBody>
      </p:sp>
      <p:sp>
        <p:nvSpPr>
          <p:cNvPr id="570" name="Google Shape;570;p49"/>
          <p:cNvSpPr txBox="1"/>
          <p:nvPr/>
        </p:nvSpPr>
        <p:spPr>
          <a:xfrm>
            <a:off x="686249" y="2747825"/>
            <a:ext cx="916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mtClean="0"/>
              <a:t>Aggregate</a:t>
            </a:r>
            <a:endParaRPr sz="1200" dirty="0"/>
          </a:p>
        </p:txBody>
      </p:sp>
      <p:sp>
        <p:nvSpPr>
          <p:cNvPr id="571" name="Google Shape;571;p49"/>
          <p:cNvSpPr txBox="1"/>
          <p:nvPr/>
        </p:nvSpPr>
        <p:spPr>
          <a:xfrm>
            <a:off x="1891425" y="2101495"/>
            <a:ext cx="31416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One floating point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Two floating point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One floating-point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and one integer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Otherwise</a:t>
            </a:r>
            <a:endParaRPr sz="1200" dirty="0"/>
          </a:p>
        </p:txBody>
      </p:sp>
      <p:sp>
        <p:nvSpPr>
          <p:cNvPr id="572" name="Google Shape;572;p49"/>
          <p:cNvSpPr txBox="1"/>
          <p:nvPr/>
        </p:nvSpPr>
        <p:spPr>
          <a:xfrm>
            <a:off x="3577775" y="2068470"/>
            <a:ext cx="45591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passed as though it were a standalone floating-point real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passed in two floating-point registers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passed in a floating-point register and an integer register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passed according to the integer calling convention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573" name="Google Shape;573;p49"/>
          <p:cNvSpPr txBox="1"/>
          <p:nvPr/>
        </p:nvSpPr>
        <p:spPr>
          <a:xfrm>
            <a:off x="2196375" y="3697975"/>
            <a:ext cx="145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Code models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0"/>
          <p:cNvSpPr txBox="1"/>
          <p:nvPr/>
        </p:nvSpPr>
        <p:spPr>
          <a:xfrm>
            <a:off x="730950" y="1313550"/>
            <a:ext cx="36696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code model determines what these addressing templates look like, and thus which relocations are emitted.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Small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smtClean="0"/>
              <a:t>Medium</a:t>
            </a:r>
            <a:endParaRPr lang="en-US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smtClean="0"/>
              <a:t>Compact</a:t>
            </a:r>
            <a:endParaRPr dirty="0"/>
          </a:p>
        </p:txBody>
      </p:sp>
      <p:sp>
        <p:nvSpPr>
          <p:cNvPr id="580" name="Google Shape;580;p50"/>
          <p:cNvSpPr txBox="1"/>
          <p:nvPr/>
        </p:nvSpPr>
        <p:spPr>
          <a:xfrm>
            <a:off x="4777300" y="3657575"/>
            <a:ext cx="588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riscv64-unknown-linux-gnu-objdump -Dr main_concat.o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1" name="Google Shape;5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25" y="1117250"/>
            <a:ext cx="2964448" cy="24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0"/>
          <p:cNvSpPr/>
          <p:nvPr/>
        </p:nvSpPr>
        <p:spPr>
          <a:xfrm>
            <a:off x="5398625" y="2192913"/>
            <a:ext cx="28089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0"/>
          <p:cNvSpPr txBox="1"/>
          <p:nvPr/>
        </p:nvSpPr>
        <p:spPr>
          <a:xfrm>
            <a:off x="5284050" y="637225"/>
            <a:ext cx="314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Code models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1"/>
          <p:cNvSpPr txBox="1"/>
          <p:nvPr/>
        </p:nvSpPr>
        <p:spPr>
          <a:xfrm>
            <a:off x="610950" y="1119553"/>
            <a:ext cx="3669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Small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address the whole RV32 address space or the lower 2 </a:t>
            </a:r>
            <a:r>
              <a:rPr lang="en" sz="1200" dirty="0" err="1"/>
              <a:t>GiB</a:t>
            </a:r>
            <a:r>
              <a:rPr lang="en" sz="1200" dirty="0"/>
              <a:t> of the RV64 address space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 err="1">
                <a:sym typeface="Courier New"/>
              </a:rPr>
              <a:t>lui</a:t>
            </a:r>
            <a:r>
              <a:rPr lang="en" sz="1200" dirty="0"/>
              <a:t> and </a:t>
            </a:r>
            <a:r>
              <a:rPr lang="en" sz="1200" dirty="0" err="1">
                <a:sym typeface="Courier New"/>
              </a:rPr>
              <a:t>ld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/>
              <a:t>or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 err="1">
                <a:sym typeface="Courier New"/>
              </a:rPr>
              <a:t>st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/>
              <a:t>instruction pair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Medium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Compact</a:t>
            </a:r>
            <a:endParaRPr sz="1200" dirty="0"/>
          </a:p>
        </p:txBody>
      </p:sp>
      <p:sp>
        <p:nvSpPr>
          <p:cNvPr id="590" name="Google Shape;590;p51"/>
          <p:cNvSpPr txBox="1"/>
          <p:nvPr/>
        </p:nvSpPr>
        <p:spPr>
          <a:xfrm>
            <a:off x="5087675" y="975425"/>
            <a:ext cx="3414600" cy="2339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global_symbol[2];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return global_symbol[0] !=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-mcmodel=medlow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      a5,%hi(global_symbol)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       a0,%lo(global_symbol)(a5)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snez  a0,a0</a:t>
            </a:r>
            <a:endParaRPr/>
          </a:p>
        </p:txBody>
      </p:sp>
      <p:sp>
        <p:nvSpPr>
          <p:cNvPr id="591" name="Google Shape;591;p51"/>
          <p:cNvSpPr txBox="1"/>
          <p:nvPr/>
        </p:nvSpPr>
        <p:spPr>
          <a:xfrm>
            <a:off x="848075" y="3210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24243"/>
                </a:solidFill>
              </a:rPr>
              <a:t>Relocation Type:</a:t>
            </a:r>
            <a:endParaRPr sz="1200" dirty="0">
              <a:solidFill>
                <a:srgbClr val="4242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24243"/>
                </a:solidFill>
              </a:rPr>
              <a:t>R_RISCV_HI20</a:t>
            </a:r>
            <a:endParaRPr sz="1200" dirty="0">
              <a:solidFill>
                <a:srgbClr val="4242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24243"/>
                </a:solidFill>
              </a:rPr>
              <a:t>R_RISCV_LO12_I </a:t>
            </a:r>
            <a:endParaRPr dirty="0"/>
          </a:p>
        </p:txBody>
      </p:sp>
      <p:pic>
        <p:nvPicPr>
          <p:cNvPr id="592" name="Google Shape;5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70" y="3948950"/>
            <a:ext cx="3909151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Code models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2"/>
          <p:cNvSpPr txBox="1"/>
          <p:nvPr/>
        </p:nvSpPr>
        <p:spPr>
          <a:xfrm>
            <a:off x="660050" y="1193550"/>
            <a:ext cx="3669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Small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address the whole RV32 address space or the lower 2 </a:t>
            </a:r>
            <a:r>
              <a:rPr lang="en" sz="1200" dirty="0" err="1"/>
              <a:t>GiB</a:t>
            </a:r>
            <a:r>
              <a:rPr lang="en" sz="1200" dirty="0"/>
              <a:t> of the RV64 address space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 err="1">
                <a:sym typeface="Courier New"/>
              </a:rPr>
              <a:t>lui</a:t>
            </a:r>
            <a:r>
              <a:rPr lang="en" sz="1200" dirty="0"/>
              <a:t> and </a:t>
            </a:r>
            <a:r>
              <a:rPr lang="en" sz="1200" dirty="0" err="1">
                <a:sym typeface="Courier New"/>
              </a:rPr>
              <a:t>ld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/>
              <a:t>or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 err="1">
                <a:sym typeface="Courier New"/>
              </a:rPr>
              <a:t>st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/>
              <a:t>instruction pair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Medium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address the range between -2 </a:t>
            </a:r>
            <a:r>
              <a:rPr lang="en" sz="1200" dirty="0" err="1"/>
              <a:t>GiB</a:t>
            </a:r>
            <a:r>
              <a:rPr lang="en" sz="1200" dirty="0"/>
              <a:t> and +2 </a:t>
            </a:r>
            <a:r>
              <a:rPr lang="en" sz="1200" dirty="0" err="1"/>
              <a:t>GiB</a:t>
            </a:r>
            <a:r>
              <a:rPr lang="en" sz="1200" dirty="0"/>
              <a:t> from its position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 err="1">
                <a:sym typeface="Courier New"/>
              </a:rPr>
              <a:t>auipc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/>
              <a:t>and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 err="1">
                <a:sym typeface="Courier New"/>
              </a:rPr>
              <a:t>ld</a:t>
            </a:r>
            <a:r>
              <a:rPr lang="en" sz="1200" dirty="0">
                <a:sym typeface="Courier New"/>
              </a:rPr>
              <a:t> or </a:t>
            </a:r>
            <a:r>
              <a:rPr lang="en" sz="1200" dirty="0" err="1">
                <a:sym typeface="Courier New"/>
              </a:rPr>
              <a:t>st</a:t>
            </a:r>
            <a:r>
              <a:rPr lang="en" sz="1200" dirty="0">
                <a:sym typeface="Courier New"/>
              </a:rPr>
              <a:t> 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Compact</a:t>
            </a:r>
            <a:endParaRPr sz="1200" dirty="0"/>
          </a:p>
        </p:txBody>
      </p:sp>
      <p:sp>
        <p:nvSpPr>
          <p:cNvPr id="599" name="Google Shape;599;p52"/>
          <p:cNvSpPr txBox="1"/>
          <p:nvPr/>
        </p:nvSpPr>
        <p:spPr>
          <a:xfrm>
            <a:off x="5087675" y="975425"/>
            <a:ext cx="3594600" cy="2555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global_symbol[2];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return global_symbol[0] !=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-mcmodel=medany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.LA0: auipc	 a5, %pcrel_hi(global_symbol)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	 a5,a5,%pcrel_lo(.LA0)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	a5,0(a5)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snez	a5,a5</a:t>
            </a:r>
            <a:endParaRPr/>
          </a:p>
        </p:txBody>
      </p:sp>
      <p:pic>
        <p:nvPicPr>
          <p:cNvPr id="600" name="Google Shape;6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75" y="4289450"/>
            <a:ext cx="3723275" cy="5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2"/>
          <p:cNvSpPr txBox="1"/>
          <p:nvPr/>
        </p:nvSpPr>
        <p:spPr>
          <a:xfrm>
            <a:off x="953275" y="3597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3"/>
                </a:solidFill>
              </a:rPr>
              <a:t>Relocation Type:</a:t>
            </a:r>
            <a:endParaRPr sz="1200">
              <a:solidFill>
                <a:srgbClr val="4242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3"/>
                </a:solidFill>
              </a:rPr>
              <a:t>R_RISCV_PCREL_HI20</a:t>
            </a:r>
            <a:endParaRPr sz="1200">
              <a:solidFill>
                <a:srgbClr val="4242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4243"/>
                </a:solidFill>
              </a:rPr>
              <a:t>R_RISCV_PCREL_LO12_I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541364" y="447423"/>
            <a:ext cx="1575413" cy="1971596"/>
            <a:chOff x="5558675" y="958450"/>
            <a:chExt cx="2069100" cy="2520900"/>
          </a:xfrm>
        </p:grpSpPr>
        <p:sp>
          <p:nvSpPr>
            <p:cNvPr id="87" name="Google Shape;87;p16"/>
            <p:cNvSpPr/>
            <p:nvPr/>
          </p:nvSpPr>
          <p:spPr>
            <a:xfrm>
              <a:off x="5558675" y="958450"/>
              <a:ext cx="2069100" cy="252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main.c</a:t>
              </a:r>
              <a:endParaRPr/>
            </a:p>
          </p:txBody>
        </p:sp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23718" y="1434958"/>
              <a:ext cx="1951570" cy="19594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6"/>
          <p:cNvGrpSpPr/>
          <p:nvPr/>
        </p:nvGrpSpPr>
        <p:grpSpPr>
          <a:xfrm>
            <a:off x="541390" y="2571911"/>
            <a:ext cx="1575358" cy="867711"/>
            <a:chOff x="3902550" y="1138700"/>
            <a:chExt cx="1949700" cy="1058700"/>
          </a:xfrm>
        </p:grpSpPr>
        <p:sp>
          <p:nvSpPr>
            <p:cNvPr id="90" name="Google Shape;90;p16"/>
            <p:cNvSpPr/>
            <p:nvPr/>
          </p:nvSpPr>
          <p:spPr>
            <a:xfrm>
              <a:off x="3902550" y="1138700"/>
              <a:ext cx="1949700" cy="105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add.h</a:t>
              </a:r>
              <a:endParaRPr/>
            </a:p>
          </p:txBody>
        </p:sp>
        <p:pic>
          <p:nvPicPr>
            <p:cNvPr id="91" name="Google Shape;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29666" y="1546507"/>
              <a:ext cx="1895483" cy="59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6"/>
          <p:cNvGrpSpPr/>
          <p:nvPr/>
        </p:nvGrpSpPr>
        <p:grpSpPr>
          <a:xfrm>
            <a:off x="541386" y="3592498"/>
            <a:ext cx="1575327" cy="1073268"/>
            <a:chOff x="367400" y="425000"/>
            <a:chExt cx="1989300" cy="1422300"/>
          </a:xfrm>
        </p:grpSpPr>
        <p:sp>
          <p:nvSpPr>
            <p:cNvPr id="93" name="Google Shape;93;p16"/>
            <p:cNvSpPr/>
            <p:nvPr/>
          </p:nvSpPr>
          <p:spPr>
            <a:xfrm>
              <a:off x="367400" y="425000"/>
              <a:ext cx="1989300" cy="142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add.c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4" name="Google Shape;9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4300" y="814213"/>
              <a:ext cx="1895475" cy="9520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6"/>
          <p:cNvSpPr txBox="1"/>
          <p:nvPr/>
        </p:nvSpPr>
        <p:spPr>
          <a:xfrm>
            <a:off x="4468525" y="1188225"/>
            <a:ext cx="45861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Preprocessor expands macros 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riscv64-unknown-linux-gnu-cpp -P main.c -o main.i riscv64-unknown-linux-gnu-cpp -P add.c  -o add.i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607025" y="17104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add.i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607025" y="311537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main.i</a:t>
            </a:r>
            <a:endParaRPr/>
          </a:p>
        </p:txBody>
      </p:sp>
      <p:cxnSp>
        <p:nvCxnSpPr>
          <p:cNvPr id="98" name="Google Shape;98;p16"/>
          <p:cNvCxnSpPr>
            <a:stCxn id="88" idx="3"/>
            <a:endCxn id="96" idx="1"/>
          </p:cNvCxnSpPr>
          <p:nvPr/>
        </p:nvCxnSpPr>
        <p:spPr>
          <a:xfrm>
            <a:off x="2076813" y="1586325"/>
            <a:ext cx="530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stCxn id="93" idx="3"/>
            <a:endCxn id="97" idx="1"/>
          </p:cNvCxnSpPr>
          <p:nvPr/>
        </p:nvCxnSpPr>
        <p:spPr>
          <a:xfrm rot="10800000" flipH="1">
            <a:off x="2116713" y="3469732"/>
            <a:ext cx="490200" cy="6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>
            <a:endCxn id="96" idx="1"/>
          </p:cNvCxnSpPr>
          <p:nvPr/>
        </p:nvCxnSpPr>
        <p:spPr>
          <a:xfrm rot="10800000" flipH="1">
            <a:off x="1723225" y="2064725"/>
            <a:ext cx="883800" cy="9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6"/>
          <p:cNvCxnSpPr>
            <a:stCxn id="90" idx="3"/>
            <a:endCxn id="97" idx="1"/>
          </p:cNvCxnSpPr>
          <p:nvPr/>
        </p:nvCxnSpPr>
        <p:spPr>
          <a:xfrm>
            <a:off x="2116748" y="3005767"/>
            <a:ext cx="49020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6"/>
          <p:cNvSpPr txBox="1"/>
          <p:nvPr/>
        </p:nvSpPr>
        <p:spPr>
          <a:xfrm>
            <a:off x="4557900" y="238875"/>
            <a:ext cx="458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2. Use preprocessor to expand macro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Code models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3"/>
          <p:cNvSpPr txBox="1"/>
          <p:nvPr/>
        </p:nvSpPr>
        <p:spPr>
          <a:xfrm>
            <a:off x="660050" y="1193550"/>
            <a:ext cx="36696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Small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/>
              <a:t>address the whole RV32 address space or the lower 2 </a:t>
            </a:r>
            <a:r>
              <a:rPr lang="en" sz="1200" dirty="0" err="1"/>
              <a:t>GiB</a:t>
            </a:r>
            <a:r>
              <a:rPr lang="en" sz="1200" dirty="0"/>
              <a:t> of the RV64 address space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 err="1">
                <a:sym typeface="Courier New"/>
              </a:rPr>
              <a:t>lui</a:t>
            </a:r>
            <a:r>
              <a:rPr lang="en" sz="1200" dirty="0"/>
              <a:t> and </a:t>
            </a:r>
            <a:r>
              <a:rPr lang="en" sz="1200" dirty="0" err="1">
                <a:sym typeface="Courier New"/>
              </a:rPr>
              <a:t>ld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/>
              <a:t>or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 err="1">
                <a:sym typeface="Courier New"/>
              </a:rPr>
              <a:t>st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/>
              <a:t>instruction pair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Medium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address the range between -2 </a:t>
            </a:r>
            <a:r>
              <a:rPr lang="en" sz="1200" dirty="0" err="1"/>
              <a:t>GiB</a:t>
            </a:r>
            <a:r>
              <a:rPr lang="en" sz="1200" dirty="0"/>
              <a:t> and +2 </a:t>
            </a:r>
            <a:r>
              <a:rPr lang="en" sz="1200" dirty="0" err="1"/>
              <a:t>GiB</a:t>
            </a:r>
            <a:r>
              <a:rPr lang="en" sz="1200" dirty="0"/>
              <a:t> from its position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 err="1">
                <a:sym typeface="Courier New"/>
              </a:rPr>
              <a:t>auipc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/>
              <a:t>and</a:t>
            </a:r>
            <a:r>
              <a:rPr lang="en" sz="1200" dirty="0">
                <a:sym typeface="Courier New"/>
              </a:rPr>
              <a:t> </a:t>
            </a:r>
            <a:r>
              <a:rPr lang="en" sz="1200" dirty="0" err="1">
                <a:sym typeface="Courier New"/>
              </a:rPr>
              <a:t>ld</a:t>
            </a:r>
            <a:r>
              <a:rPr lang="en" sz="1200" dirty="0">
                <a:sym typeface="Courier New"/>
              </a:rPr>
              <a:t> or </a:t>
            </a:r>
            <a:r>
              <a:rPr lang="en" sz="1200" dirty="0" err="1">
                <a:sym typeface="Courier New"/>
              </a:rPr>
              <a:t>st</a:t>
            </a:r>
            <a:r>
              <a:rPr lang="en" sz="1200" dirty="0">
                <a:sym typeface="Courier New"/>
              </a:rPr>
              <a:t> 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Compact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 dirty="0"/>
              <a:t>address the whole 64-bit address space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-"/>
            </a:pPr>
            <a:r>
              <a:rPr lang="en" sz="1200" dirty="0" err="1">
                <a:sym typeface="Courier New"/>
              </a:rPr>
              <a:t>lui</a:t>
            </a:r>
            <a:r>
              <a:rPr lang="en" sz="1200" dirty="0"/>
              <a:t> and </a:t>
            </a:r>
            <a:r>
              <a:rPr lang="en" sz="1200" dirty="0" err="1">
                <a:sym typeface="Courier New"/>
              </a:rPr>
              <a:t>addi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613" name="Google Shape;613;p54"/>
          <p:cNvSpPr txBox="1"/>
          <p:nvPr/>
        </p:nvSpPr>
        <p:spPr>
          <a:xfrm>
            <a:off x="545425" y="1609925"/>
            <a:ext cx="7896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RISC-V Instruction Set Manual Volume I: User-Level ISA, page 67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RISC-V ELF psABI specification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SYSTEM V APPLICATION BINARY INTERFACE MIPS RISC Processor, page 4-16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CppCon 2019: Louis Dionne “The C++ ABI From the Ground Up”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CppCon 2017: Michael Spencer “My Little Object File: How Linkers Implement C++”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Itanium C++ ABI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All Aboard, Part 4: The RISC-V Code Models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7"/>
          <p:cNvGrpSpPr/>
          <p:nvPr/>
        </p:nvGrpSpPr>
        <p:grpSpPr>
          <a:xfrm>
            <a:off x="541364" y="447423"/>
            <a:ext cx="1575413" cy="1971596"/>
            <a:chOff x="5558675" y="958450"/>
            <a:chExt cx="2069100" cy="2520900"/>
          </a:xfrm>
        </p:grpSpPr>
        <p:sp>
          <p:nvSpPr>
            <p:cNvPr id="108" name="Google Shape;108;p17"/>
            <p:cNvSpPr/>
            <p:nvPr/>
          </p:nvSpPr>
          <p:spPr>
            <a:xfrm>
              <a:off x="5558675" y="958450"/>
              <a:ext cx="2069100" cy="252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main.c</a:t>
              </a:r>
              <a:endParaRPr/>
            </a:p>
          </p:txBody>
        </p:sp>
        <p:pic>
          <p:nvPicPr>
            <p:cNvPr id="109" name="Google Shape;10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23718" y="1434958"/>
              <a:ext cx="1951570" cy="195940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7"/>
          <p:cNvGrpSpPr/>
          <p:nvPr/>
        </p:nvGrpSpPr>
        <p:grpSpPr>
          <a:xfrm>
            <a:off x="541390" y="2571911"/>
            <a:ext cx="1575358" cy="867711"/>
            <a:chOff x="3902550" y="1138700"/>
            <a:chExt cx="1949700" cy="1058700"/>
          </a:xfrm>
        </p:grpSpPr>
        <p:sp>
          <p:nvSpPr>
            <p:cNvPr id="111" name="Google Shape;111;p17"/>
            <p:cNvSpPr/>
            <p:nvPr/>
          </p:nvSpPr>
          <p:spPr>
            <a:xfrm>
              <a:off x="3902550" y="1138700"/>
              <a:ext cx="1949700" cy="1058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add.h</a:t>
              </a:r>
              <a:endParaRPr/>
            </a:p>
          </p:txBody>
        </p:sp>
        <p:pic>
          <p:nvPicPr>
            <p:cNvPr id="112" name="Google Shape;11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29666" y="1556238"/>
              <a:ext cx="1895483" cy="5934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17"/>
          <p:cNvGrpSpPr/>
          <p:nvPr/>
        </p:nvGrpSpPr>
        <p:grpSpPr>
          <a:xfrm>
            <a:off x="541386" y="3592498"/>
            <a:ext cx="1575327" cy="1073268"/>
            <a:chOff x="367400" y="425000"/>
            <a:chExt cx="1989300" cy="1422300"/>
          </a:xfrm>
        </p:grpSpPr>
        <p:sp>
          <p:nvSpPr>
            <p:cNvPr id="114" name="Google Shape;114;p17"/>
            <p:cNvSpPr/>
            <p:nvPr/>
          </p:nvSpPr>
          <p:spPr>
            <a:xfrm>
              <a:off x="367400" y="425000"/>
              <a:ext cx="1989300" cy="142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add.c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5" name="Google Shape;11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4300" y="814213"/>
              <a:ext cx="1895475" cy="95206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6" name="Google Shape;116;p17"/>
          <p:cNvCxnSpPr>
            <a:stCxn id="109" idx="3"/>
            <a:endCxn id="117" idx="1"/>
          </p:cNvCxnSpPr>
          <p:nvPr/>
        </p:nvCxnSpPr>
        <p:spPr>
          <a:xfrm rot="10800000" flipH="1">
            <a:off x="2076813" y="1581825"/>
            <a:ext cx="482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7"/>
          <p:cNvCxnSpPr>
            <a:stCxn id="114" idx="3"/>
            <a:endCxn id="119" idx="1"/>
          </p:cNvCxnSpPr>
          <p:nvPr/>
        </p:nvCxnSpPr>
        <p:spPr>
          <a:xfrm rot="10800000" flipH="1">
            <a:off x="2116713" y="3501832"/>
            <a:ext cx="442500" cy="6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7"/>
          <p:cNvCxnSpPr>
            <a:stCxn id="111" idx="3"/>
            <a:endCxn id="117" idx="1"/>
          </p:cNvCxnSpPr>
          <p:nvPr/>
        </p:nvCxnSpPr>
        <p:spPr>
          <a:xfrm rot="10800000" flipH="1">
            <a:off x="2116748" y="1581667"/>
            <a:ext cx="442500" cy="142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7"/>
          <p:cNvCxnSpPr>
            <a:stCxn id="111" idx="3"/>
            <a:endCxn id="119" idx="1"/>
          </p:cNvCxnSpPr>
          <p:nvPr/>
        </p:nvCxnSpPr>
        <p:spPr>
          <a:xfrm>
            <a:off x="2116748" y="3005767"/>
            <a:ext cx="4425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2559225" y="2516050"/>
            <a:ext cx="2019000" cy="1971600"/>
            <a:chOff x="2606925" y="2731025"/>
            <a:chExt cx="2019000" cy="1971600"/>
          </a:xfrm>
        </p:grpSpPr>
        <p:sp>
          <p:nvSpPr>
            <p:cNvPr id="119" name="Google Shape;119;p17"/>
            <p:cNvSpPr/>
            <p:nvPr/>
          </p:nvSpPr>
          <p:spPr>
            <a:xfrm>
              <a:off x="2606925" y="2731025"/>
              <a:ext cx="2019000" cy="1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main.i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3" name="Google Shape;12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99537" y="3046088"/>
              <a:ext cx="1849732" cy="1619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17"/>
          <p:cNvGrpSpPr/>
          <p:nvPr/>
        </p:nvGrpSpPr>
        <p:grpSpPr>
          <a:xfrm>
            <a:off x="2559125" y="958021"/>
            <a:ext cx="1909175" cy="1247471"/>
            <a:chOff x="2670700" y="1356125"/>
            <a:chExt cx="2130300" cy="1343100"/>
          </a:xfrm>
        </p:grpSpPr>
        <p:sp>
          <p:nvSpPr>
            <p:cNvPr id="117" name="Google Shape;117;p17"/>
            <p:cNvSpPr/>
            <p:nvPr/>
          </p:nvSpPr>
          <p:spPr>
            <a:xfrm>
              <a:off x="2670700" y="1356125"/>
              <a:ext cx="2130300" cy="134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add.i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46962" y="1678138"/>
              <a:ext cx="2009775" cy="981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7"/>
          <p:cNvSpPr txBox="1"/>
          <p:nvPr/>
        </p:nvSpPr>
        <p:spPr>
          <a:xfrm>
            <a:off x="4626000" y="958025"/>
            <a:ext cx="45861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Preprocessor expands macros 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riscv64-unknown-linux-gnu-cpp -P main.c -o main.i riscv64-unknown-linux-gnu-cpp -P add.c  -o add.i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557900" y="238875"/>
            <a:ext cx="458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2. Use preprocessor to expand macro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8"/>
          <p:cNvGrpSpPr/>
          <p:nvPr/>
        </p:nvGrpSpPr>
        <p:grpSpPr>
          <a:xfrm>
            <a:off x="2612400" y="2841600"/>
            <a:ext cx="2495700" cy="1786200"/>
            <a:chOff x="4319925" y="1414675"/>
            <a:chExt cx="2495700" cy="1786200"/>
          </a:xfrm>
        </p:grpSpPr>
        <p:sp>
          <p:nvSpPr>
            <p:cNvPr id="133" name="Google Shape;133;p18"/>
            <p:cNvSpPr/>
            <p:nvPr/>
          </p:nvSpPr>
          <p:spPr>
            <a:xfrm>
              <a:off x="4319925" y="1414675"/>
              <a:ext cx="2495700" cy="17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main.s</a:t>
              </a:r>
              <a:endParaRPr/>
            </a:p>
          </p:txBody>
        </p:sp>
        <p:pic>
          <p:nvPicPr>
            <p:cNvPr id="134" name="Google Shape;13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4475" y="1721050"/>
              <a:ext cx="2328800" cy="1423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8"/>
          <p:cNvGrpSpPr/>
          <p:nvPr/>
        </p:nvGrpSpPr>
        <p:grpSpPr>
          <a:xfrm>
            <a:off x="2612400" y="646575"/>
            <a:ext cx="1484700" cy="1971600"/>
            <a:chOff x="4311850" y="841375"/>
            <a:chExt cx="1484700" cy="1971600"/>
          </a:xfrm>
        </p:grpSpPr>
        <p:sp>
          <p:nvSpPr>
            <p:cNvPr id="136" name="Google Shape;136;p18"/>
            <p:cNvSpPr/>
            <p:nvPr/>
          </p:nvSpPr>
          <p:spPr>
            <a:xfrm>
              <a:off x="4311850" y="841375"/>
              <a:ext cx="1484700" cy="197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add.s</a:t>
              </a:r>
              <a:endParaRPr/>
            </a:p>
          </p:txBody>
        </p:sp>
        <p:pic>
          <p:nvPicPr>
            <p:cNvPr id="137" name="Google Shape;13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5825" y="1188900"/>
              <a:ext cx="1367500" cy="1593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8"/>
          <p:cNvSpPr/>
          <p:nvPr/>
        </p:nvSpPr>
        <p:spPr>
          <a:xfrm>
            <a:off x="268450" y="23301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add.h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68450" y="14998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add.c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68450" y="31604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409300" y="18774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add.i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1409300" y="27782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main.i</a:t>
            </a:r>
            <a:endParaRPr/>
          </a:p>
        </p:txBody>
      </p:sp>
      <p:cxnSp>
        <p:nvCxnSpPr>
          <p:cNvPr id="143" name="Google Shape;143;p18"/>
          <p:cNvCxnSpPr>
            <a:stCxn id="139" idx="3"/>
            <a:endCxn id="141" idx="1"/>
          </p:cNvCxnSpPr>
          <p:nvPr/>
        </p:nvCxnSpPr>
        <p:spPr>
          <a:xfrm>
            <a:off x="1080550" y="1854125"/>
            <a:ext cx="3288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18"/>
          <p:cNvCxnSpPr>
            <a:endCxn id="142" idx="1"/>
          </p:cNvCxnSpPr>
          <p:nvPr/>
        </p:nvCxnSpPr>
        <p:spPr>
          <a:xfrm rot="10800000" flipH="1">
            <a:off x="1080500" y="3132525"/>
            <a:ext cx="3288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8"/>
          <p:cNvCxnSpPr>
            <a:stCxn id="138" idx="3"/>
            <a:endCxn id="141" idx="1"/>
          </p:cNvCxnSpPr>
          <p:nvPr/>
        </p:nvCxnSpPr>
        <p:spPr>
          <a:xfrm rot="10800000" flipH="1">
            <a:off x="1080550" y="2231725"/>
            <a:ext cx="3288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8"/>
          <p:cNvCxnSpPr>
            <a:endCxn id="142" idx="1"/>
          </p:cNvCxnSpPr>
          <p:nvPr/>
        </p:nvCxnSpPr>
        <p:spPr>
          <a:xfrm>
            <a:off x="1080500" y="2684325"/>
            <a:ext cx="328800" cy="4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8"/>
          <p:cNvCxnSpPr>
            <a:stCxn id="141" idx="3"/>
            <a:endCxn id="136" idx="1"/>
          </p:cNvCxnSpPr>
          <p:nvPr/>
        </p:nvCxnSpPr>
        <p:spPr>
          <a:xfrm rot="10800000" flipH="1">
            <a:off x="2221400" y="1632325"/>
            <a:ext cx="390900" cy="5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18"/>
          <p:cNvCxnSpPr>
            <a:endCxn id="133" idx="1"/>
          </p:cNvCxnSpPr>
          <p:nvPr/>
        </p:nvCxnSpPr>
        <p:spPr>
          <a:xfrm>
            <a:off x="2221500" y="3134700"/>
            <a:ext cx="390900" cy="6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8"/>
          <p:cNvSpPr txBox="1"/>
          <p:nvPr/>
        </p:nvSpPr>
        <p:spPr>
          <a:xfrm>
            <a:off x="4794100" y="1021125"/>
            <a:ext cx="42438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gcc generates assembly 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riscv64-unknown-linux-gnu-gcc -S main.i -o main.s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riscv64-unknown-linux-gnu-gcc -S add.i -o add.s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275675" y="262775"/>
            <a:ext cx="458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3. GCC compiles source code to assembly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4730625" y="375350"/>
            <a:ext cx="458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4. Assembler converts code to object file</a:t>
            </a:r>
            <a:endParaRPr sz="1600"/>
          </a:p>
        </p:txBody>
      </p:sp>
      <p:sp>
        <p:nvSpPr>
          <p:cNvPr id="156" name="Google Shape;156;p19"/>
          <p:cNvSpPr txBox="1"/>
          <p:nvPr/>
        </p:nvSpPr>
        <p:spPr>
          <a:xfrm>
            <a:off x="4901775" y="1023225"/>
            <a:ext cx="42438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converts assembly code into object code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riscv64-unknown-linux-gnu-as main.s -o main.o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riscv64-unknown-linux-gnu-as add.s  -o add.o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053825" y="22456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add.o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053825" y="3146013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main.o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631275" y="26979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add.h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631275" y="18676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add.c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31275" y="35282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772125" y="22452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add.i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772125" y="31460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main.i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912975" y="22452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add.s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2912975" y="314602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main.s</a:t>
            </a:r>
            <a:endParaRPr/>
          </a:p>
        </p:txBody>
      </p:sp>
      <p:cxnSp>
        <p:nvCxnSpPr>
          <p:cNvPr id="166" name="Google Shape;166;p19"/>
          <p:cNvCxnSpPr>
            <a:stCxn id="160" idx="3"/>
            <a:endCxn id="162" idx="1"/>
          </p:cNvCxnSpPr>
          <p:nvPr/>
        </p:nvCxnSpPr>
        <p:spPr>
          <a:xfrm>
            <a:off x="1443375" y="2221925"/>
            <a:ext cx="3288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9"/>
          <p:cNvCxnSpPr>
            <a:endCxn id="163" idx="1"/>
          </p:cNvCxnSpPr>
          <p:nvPr/>
        </p:nvCxnSpPr>
        <p:spPr>
          <a:xfrm rot="10800000" flipH="1">
            <a:off x="1443325" y="3500325"/>
            <a:ext cx="3288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9"/>
          <p:cNvCxnSpPr>
            <a:stCxn id="159" idx="3"/>
            <a:endCxn id="162" idx="1"/>
          </p:cNvCxnSpPr>
          <p:nvPr/>
        </p:nvCxnSpPr>
        <p:spPr>
          <a:xfrm rot="10800000" flipH="1">
            <a:off x="1443375" y="2599525"/>
            <a:ext cx="3288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9"/>
          <p:cNvCxnSpPr>
            <a:endCxn id="163" idx="1"/>
          </p:cNvCxnSpPr>
          <p:nvPr/>
        </p:nvCxnSpPr>
        <p:spPr>
          <a:xfrm>
            <a:off x="1443325" y="3052125"/>
            <a:ext cx="328800" cy="4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9"/>
          <p:cNvCxnSpPr>
            <a:stCxn id="162" idx="3"/>
            <a:endCxn id="164" idx="1"/>
          </p:cNvCxnSpPr>
          <p:nvPr/>
        </p:nvCxnSpPr>
        <p:spPr>
          <a:xfrm>
            <a:off x="2584225" y="2599525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2584225" y="3502625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3725075" y="2599525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3725075" y="3502625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725" y="2128900"/>
            <a:ext cx="2731691" cy="22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976" y="2846438"/>
            <a:ext cx="3299736" cy="20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422475" y="346200"/>
            <a:ext cx="5036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5. Linker combines object files and emits executable file</a:t>
            </a:r>
            <a:endParaRPr sz="1600"/>
          </a:p>
        </p:txBody>
      </p:sp>
      <p:sp>
        <p:nvSpPr>
          <p:cNvPr id="181" name="Google Shape;181;p20"/>
          <p:cNvSpPr/>
          <p:nvPr/>
        </p:nvSpPr>
        <p:spPr>
          <a:xfrm>
            <a:off x="4020850" y="210347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add.o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4020850" y="3003888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main.o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7302075" y="25558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a.out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6272375" y="1272513"/>
            <a:ext cx="1457100" cy="6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 standard library</a:t>
            </a:r>
            <a:endParaRPr sz="1200"/>
          </a:p>
        </p:txBody>
      </p:sp>
      <p:sp>
        <p:nvSpPr>
          <p:cNvPr id="185" name="Google Shape;185;p20"/>
          <p:cNvSpPr/>
          <p:nvPr/>
        </p:nvSpPr>
        <p:spPr>
          <a:xfrm>
            <a:off x="4885125" y="1246013"/>
            <a:ext cx="1147500" cy="6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Runtime library (ctr0, ctr1)</a:t>
            </a:r>
            <a:endParaRPr sz="1100"/>
          </a:p>
        </p:txBody>
      </p:sp>
      <p:cxnSp>
        <p:nvCxnSpPr>
          <p:cNvPr id="186" name="Google Shape;186;p20"/>
          <p:cNvCxnSpPr>
            <a:stCxn id="187" idx="3"/>
            <a:endCxn id="183" idx="1"/>
          </p:cNvCxnSpPr>
          <p:nvPr/>
        </p:nvCxnSpPr>
        <p:spPr>
          <a:xfrm>
            <a:off x="6891084" y="291011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0"/>
          <p:cNvCxnSpPr>
            <a:stCxn id="184" idx="2"/>
            <a:endCxn id="187" idx="0"/>
          </p:cNvCxnSpPr>
          <p:nvPr/>
        </p:nvCxnSpPr>
        <p:spPr>
          <a:xfrm flipH="1">
            <a:off x="6175025" y="1885713"/>
            <a:ext cx="825900" cy="3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0"/>
          <p:cNvCxnSpPr>
            <a:stCxn id="185" idx="2"/>
            <a:endCxn id="187" idx="0"/>
          </p:cNvCxnSpPr>
          <p:nvPr/>
        </p:nvCxnSpPr>
        <p:spPr>
          <a:xfrm>
            <a:off x="5458875" y="1859213"/>
            <a:ext cx="7161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0"/>
          <p:cNvCxnSpPr>
            <a:stCxn id="181" idx="3"/>
            <a:endCxn id="187" idx="1"/>
          </p:cNvCxnSpPr>
          <p:nvPr/>
        </p:nvCxnSpPr>
        <p:spPr>
          <a:xfrm>
            <a:off x="4832950" y="2457775"/>
            <a:ext cx="625800" cy="4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0"/>
          <p:cNvCxnSpPr>
            <a:stCxn id="182" idx="3"/>
            <a:endCxn id="187" idx="1"/>
          </p:cNvCxnSpPr>
          <p:nvPr/>
        </p:nvCxnSpPr>
        <p:spPr>
          <a:xfrm rot="10800000" flipH="1">
            <a:off x="4832950" y="2909988"/>
            <a:ext cx="625800" cy="4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0"/>
          <p:cNvSpPr/>
          <p:nvPr/>
        </p:nvSpPr>
        <p:spPr>
          <a:xfrm>
            <a:off x="5458884" y="2265560"/>
            <a:ext cx="1432200" cy="128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Linker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4518875" y="1023288"/>
            <a:ext cx="4243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ld converts object files into executable file</a:t>
            </a: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riscv64-unknown-linux-gnu-ld -static main.o add.o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98300" y="25558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add.h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98300" y="17255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add.c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598300" y="33861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739150" y="21031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add.i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739150" y="30039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main.i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2880000" y="21031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add.s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880000" y="30039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main.s</a:t>
            </a:r>
            <a:endParaRPr/>
          </a:p>
        </p:txBody>
      </p:sp>
      <p:cxnSp>
        <p:nvCxnSpPr>
          <p:cNvPr id="200" name="Google Shape;200;p20"/>
          <p:cNvCxnSpPr>
            <a:stCxn id="194" idx="3"/>
            <a:endCxn id="196" idx="1"/>
          </p:cNvCxnSpPr>
          <p:nvPr/>
        </p:nvCxnSpPr>
        <p:spPr>
          <a:xfrm>
            <a:off x="1410400" y="2079800"/>
            <a:ext cx="3288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20"/>
          <p:cNvCxnSpPr>
            <a:endCxn id="197" idx="1"/>
          </p:cNvCxnSpPr>
          <p:nvPr/>
        </p:nvCxnSpPr>
        <p:spPr>
          <a:xfrm rot="10800000" flipH="1">
            <a:off x="1410350" y="3358200"/>
            <a:ext cx="3288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0"/>
          <p:cNvCxnSpPr>
            <a:stCxn id="193" idx="3"/>
            <a:endCxn id="196" idx="1"/>
          </p:cNvCxnSpPr>
          <p:nvPr/>
        </p:nvCxnSpPr>
        <p:spPr>
          <a:xfrm rot="10800000" flipH="1">
            <a:off x="1410400" y="2457400"/>
            <a:ext cx="3288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0"/>
          <p:cNvCxnSpPr>
            <a:endCxn id="197" idx="1"/>
          </p:cNvCxnSpPr>
          <p:nvPr/>
        </p:nvCxnSpPr>
        <p:spPr>
          <a:xfrm>
            <a:off x="1410350" y="2910000"/>
            <a:ext cx="328800" cy="4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0"/>
          <p:cNvCxnSpPr>
            <a:stCxn id="196" idx="3"/>
            <a:endCxn id="198" idx="1"/>
          </p:cNvCxnSpPr>
          <p:nvPr/>
        </p:nvCxnSpPr>
        <p:spPr>
          <a:xfrm>
            <a:off x="2551250" y="2457400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0"/>
          <p:cNvCxnSpPr/>
          <p:nvPr/>
        </p:nvCxnSpPr>
        <p:spPr>
          <a:xfrm>
            <a:off x="2551250" y="3360500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3692100" y="2457400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0"/>
          <p:cNvCxnSpPr/>
          <p:nvPr/>
        </p:nvCxnSpPr>
        <p:spPr>
          <a:xfrm>
            <a:off x="3692100" y="3360500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20"/>
          <p:cNvSpPr txBox="1"/>
          <p:nvPr/>
        </p:nvSpPr>
        <p:spPr>
          <a:xfrm>
            <a:off x="4832950" y="3862825"/>
            <a:ext cx="45861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Evaluate result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qemu-riscv64 a.out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echo $?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&gt;&gt; 255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4020850" y="2332075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add.o</a:t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4020850" y="3232488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main.o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7302075" y="27844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a.out</a:t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6272375" y="1501113"/>
            <a:ext cx="1457100" cy="6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 standard library</a:t>
            </a:r>
            <a:endParaRPr sz="1200"/>
          </a:p>
        </p:txBody>
      </p:sp>
      <p:sp>
        <p:nvSpPr>
          <p:cNvPr id="217" name="Google Shape;217;p21"/>
          <p:cNvSpPr/>
          <p:nvPr/>
        </p:nvSpPr>
        <p:spPr>
          <a:xfrm>
            <a:off x="4885125" y="1474613"/>
            <a:ext cx="1147500" cy="61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Runtime library (ctr0, ctr1)</a:t>
            </a:r>
            <a:endParaRPr sz="1100"/>
          </a:p>
        </p:txBody>
      </p:sp>
      <p:cxnSp>
        <p:nvCxnSpPr>
          <p:cNvPr id="218" name="Google Shape;218;p21"/>
          <p:cNvCxnSpPr>
            <a:stCxn id="219" idx="3"/>
            <a:endCxn id="215" idx="1"/>
          </p:cNvCxnSpPr>
          <p:nvPr/>
        </p:nvCxnSpPr>
        <p:spPr>
          <a:xfrm>
            <a:off x="6891084" y="313871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1"/>
          <p:cNvCxnSpPr>
            <a:stCxn id="216" idx="2"/>
            <a:endCxn id="219" idx="0"/>
          </p:cNvCxnSpPr>
          <p:nvPr/>
        </p:nvCxnSpPr>
        <p:spPr>
          <a:xfrm flipH="1">
            <a:off x="6175025" y="2114313"/>
            <a:ext cx="825900" cy="37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1"/>
          <p:cNvCxnSpPr>
            <a:stCxn id="217" idx="2"/>
            <a:endCxn id="219" idx="0"/>
          </p:cNvCxnSpPr>
          <p:nvPr/>
        </p:nvCxnSpPr>
        <p:spPr>
          <a:xfrm>
            <a:off x="5458875" y="2087813"/>
            <a:ext cx="7161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21"/>
          <p:cNvCxnSpPr>
            <a:stCxn id="213" idx="3"/>
            <a:endCxn id="219" idx="1"/>
          </p:cNvCxnSpPr>
          <p:nvPr/>
        </p:nvCxnSpPr>
        <p:spPr>
          <a:xfrm>
            <a:off x="4832950" y="2686375"/>
            <a:ext cx="625800" cy="4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1"/>
          <p:cNvCxnSpPr>
            <a:stCxn id="214" idx="3"/>
            <a:endCxn id="219" idx="1"/>
          </p:cNvCxnSpPr>
          <p:nvPr/>
        </p:nvCxnSpPr>
        <p:spPr>
          <a:xfrm rot="10800000" flipH="1">
            <a:off x="4832950" y="3138588"/>
            <a:ext cx="625800" cy="4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1"/>
          <p:cNvSpPr/>
          <p:nvPr/>
        </p:nvSpPr>
        <p:spPr>
          <a:xfrm>
            <a:off x="5458884" y="2494160"/>
            <a:ext cx="1432200" cy="128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Linker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598300" y="27844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add.h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98300" y="19541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add.c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598300" y="36147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1739150" y="23317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add.i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739150" y="32325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main.i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2880000" y="23317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add.s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80000" y="3232500"/>
            <a:ext cx="812100" cy="7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main.s</a:t>
            </a:r>
            <a:endParaRPr/>
          </a:p>
        </p:txBody>
      </p:sp>
      <p:cxnSp>
        <p:nvCxnSpPr>
          <p:cNvPr id="231" name="Google Shape;231;p21"/>
          <p:cNvCxnSpPr>
            <a:stCxn id="225" idx="3"/>
            <a:endCxn id="227" idx="1"/>
          </p:cNvCxnSpPr>
          <p:nvPr/>
        </p:nvCxnSpPr>
        <p:spPr>
          <a:xfrm>
            <a:off x="1410400" y="2308400"/>
            <a:ext cx="328800" cy="3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1"/>
          <p:cNvCxnSpPr>
            <a:endCxn id="228" idx="1"/>
          </p:cNvCxnSpPr>
          <p:nvPr/>
        </p:nvCxnSpPr>
        <p:spPr>
          <a:xfrm rot="10800000" flipH="1">
            <a:off x="1410350" y="3586800"/>
            <a:ext cx="328800" cy="3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1"/>
          <p:cNvCxnSpPr>
            <a:stCxn id="224" idx="3"/>
            <a:endCxn id="227" idx="1"/>
          </p:cNvCxnSpPr>
          <p:nvPr/>
        </p:nvCxnSpPr>
        <p:spPr>
          <a:xfrm rot="10800000" flipH="1">
            <a:off x="1410400" y="2686000"/>
            <a:ext cx="3288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1"/>
          <p:cNvCxnSpPr>
            <a:endCxn id="228" idx="1"/>
          </p:cNvCxnSpPr>
          <p:nvPr/>
        </p:nvCxnSpPr>
        <p:spPr>
          <a:xfrm>
            <a:off x="1410350" y="3138600"/>
            <a:ext cx="328800" cy="4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1"/>
          <p:cNvCxnSpPr>
            <a:stCxn id="227" idx="3"/>
            <a:endCxn id="229" idx="1"/>
          </p:cNvCxnSpPr>
          <p:nvPr/>
        </p:nvCxnSpPr>
        <p:spPr>
          <a:xfrm>
            <a:off x="2551250" y="2686000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2551250" y="3589100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1"/>
          <p:cNvCxnSpPr/>
          <p:nvPr/>
        </p:nvCxnSpPr>
        <p:spPr>
          <a:xfrm>
            <a:off x="3692100" y="2686000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21"/>
          <p:cNvCxnSpPr/>
          <p:nvPr/>
        </p:nvCxnSpPr>
        <p:spPr>
          <a:xfrm>
            <a:off x="3692100" y="3589100"/>
            <a:ext cx="32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 txBox="1"/>
          <p:nvPr/>
        </p:nvSpPr>
        <p:spPr>
          <a:xfrm>
            <a:off x="407425" y="603250"/>
            <a:ext cx="5517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RISC-V specification in ELF format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>
                <a:solidFill>
                  <a:schemeClr val="dk1"/>
                </a:solidFill>
              </a:rPr>
              <a:t>RISC-V ABI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900374" y="3138600"/>
            <a:ext cx="1060200" cy="955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2130</Words>
  <Application>Microsoft Macintosh PowerPoint</Application>
  <PresentationFormat>全屏显示(16:9)</PresentationFormat>
  <Paragraphs>492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Arial</vt:lpstr>
      <vt:lpstr>Old Standard TT</vt:lpstr>
      <vt:lpstr>Courier New</vt:lpstr>
      <vt:lpstr>Paperback</vt:lpstr>
      <vt:lpstr>Introduction to RISC-V ABI</vt:lpstr>
      <vt:lpstr>Contents of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ELF (Executable and linkable file format)</vt:lpstr>
      <vt:lpstr>ELF (Executable and linkable file format)</vt:lpstr>
      <vt:lpstr>ELF Header</vt:lpstr>
      <vt:lpstr>ELF Header with RISC-V specification</vt:lpstr>
      <vt:lpstr>Section header table</vt:lpstr>
      <vt:lpstr>PowerPoint 演示文稿</vt:lpstr>
      <vt:lpstr>Sections</vt:lpstr>
      <vt:lpstr>Relocation section</vt:lpstr>
      <vt:lpstr>PowerPoint 演示文稿</vt:lpstr>
      <vt:lpstr>Relocation table entry</vt:lpstr>
      <vt:lpstr>Relocation type</vt:lpstr>
      <vt:lpstr>Relocation type</vt:lpstr>
      <vt:lpstr>Calculation symbols</vt:lpstr>
      <vt:lpstr>Symbols calculation for R_RISCV_CALL</vt:lpstr>
      <vt:lpstr>R_RISCV_RELAX</vt:lpstr>
      <vt:lpstr>PowerPoint 演示文稿</vt:lpstr>
      <vt:lpstr>PowerPoint 演示文稿</vt:lpstr>
      <vt:lpstr>PowerPoint 演示文稿</vt:lpstr>
      <vt:lpstr>Register Convention</vt:lpstr>
      <vt:lpstr>Named ABIs </vt:lpstr>
      <vt:lpstr>C type details</vt:lpstr>
      <vt:lpstr>Procedure Calling Convention </vt:lpstr>
      <vt:lpstr>Integer Calling Convention</vt:lpstr>
      <vt:lpstr>Integer Calling Convention</vt:lpstr>
      <vt:lpstr>Integer Calling Convention</vt:lpstr>
      <vt:lpstr>Hardware Floating-point Calling Convention </vt:lpstr>
      <vt:lpstr>Hardware Floating-point Calling Convention </vt:lpstr>
      <vt:lpstr>Code models </vt:lpstr>
      <vt:lpstr>Code models </vt:lpstr>
      <vt:lpstr>Code models </vt:lpstr>
      <vt:lpstr>Code models 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RISC-V ABI</dc:title>
  <cp:lastModifiedBy>Sinan Lin</cp:lastModifiedBy>
  <cp:revision>7</cp:revision>
  <dcterms:modified xsi:type="dcterms:W3CDTF">2021-01-22T07:23:44Z</dcterms:modified>
</cp:coreProperties>
</file>