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3"/>
    <p:sldId id="260" r:id="rId4"/>
    <p:sldId id="261" r:id="rId5"/>
    <p:sldId id="350" r:id="rId7"/>
    <p:sldId id="351" r:id="rId8"/>
    <p:sldId id="352" r:id="rId9"/>
    <p:sldId id="347" r:id="rId10"/>
    <p:sldId id="265" r:id="rId11"/>
    <p:sldId id="266" r:id="rId12"/>
    <p:sldId id="279" r:id="rId13"/>
    <p:sldId id="267" r:id="rId14"/>
    <p:sldId id="278" r:id="rId15"/>
    <p:sldId id="326" r:id="rId16"/>
    <p:sldId id="270" r:id="rId17"/>
    <p:sldId id="329" r:id="rId18"/>
    <p:sldId id="271" r:id="rId19"/>
    <p:sldId id="330" r:id="rId20"/>
    <p:sldId id="322" r:id="rId21"/>
    <p:sldId id="328" r:id="rId22"/>
    <p:sldId id="323" r:id="rId23"/>
    <p:sldId id="325" r:id="rId24"/>
    <p:sldId id="274" r:id="rId25"/>
    <p:sldId id="272" r:id="rId26"/>
    <p:sldId id="344" r:id="rId27"/>
    <p:sldId id="345" r:id="rId28"/>
    <p:sldId id="259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509AFD"/>
    <a:srgbClr val="4F7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08"/>
    <p:restoredTop sz="94718"/>
  </p:normalViewPr>
  <p:slideViewPr>
    <p:cSldViewPr snapToGrid="0" snapToObjects="1">
      <p:cViewPr varScale="1">
        <p:scale>
          <a:sx n="98" d="100"/>
          <a:sy n="98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首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4001" y="4984501"/>
            <a:ext cx="11685450" cy="474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智能软件研究中心通用</a:t>
            </a:r>
            <a:r>
              <a:rPr kumimoji="1" lang="en-US" altLang="zh-CN" dirty="0"/>
              <a:t>PPT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782389" y="5816058"/>
            <a:ext cx="6603704" cy="2857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软件所智能软件中心</a:t>
            </a:r>
            <a:r>
              <a:rPr kumimoji="1" lang="en-US" altLang="zh-CN" dirty="0"/>
              <a:t>PLCT</a:t>
            </a:r>
            <a:r>
              <a:rPr kumimoji="1" lang="zh-CN" altLang="en-US" dirty="0"/>
              <a:t>实验室 </a:t>
            </a:r>
            <a:r>
              <a:rPr kumimoji="1" lang="en-US" altLang="zh-CN" dirty="0"/>
              <a:t>XXX</a:t>
            </a:r>
            <a:r>
              <a:rPr kumimoji="1" lang="zh-CN" altLang="en-US" dirty="0"/>
              <a:t> 实习生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5321300" y="6458701"/>
            <a:ext cx="1549400" cy="2857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2019/02/25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6138" y="132260"/>
            <a:ext cx="4483100" cy="266700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91951" y="328205"/>
            <a:ext cx="1493777" cy="6137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4F7BF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目 录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1361281" y="1884904"/>
            <a:ext cx="3488510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01</a:t>
            </a:r>
            <a:r>
              <a:rPr kumimoji="1" lang="zh-CN" altLang="en-US" dirty="0"/>
              <a:t> 项目介绍</a:t>
            </a:r>
            <a:endParaRPr kumimoji="1" lang="zh-CN" altLang="en-US" dirty="0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1361280" y="2577869"/>
            <a:ext cx="3488511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02</a:t>
            </a:r>
            <a:r>
              <a:rPr kumimoji="1" lang="zh-CN" altLang="en-US" dirty="0"/>
              <a:t> 项目计划</a:t>
            </a:r>
            <a:endParaRPr kumimoji="1" lang="zh-CN" altLang="en-US" dirty="0"/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1361280" y="3270834"/>
            <a:ext cx="3488512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03</a:t>
            </a:r>
            <a:r>
              <a:rPr kumimoji="1" lang="zh-CN" altLang="en-US" dirty="0"/>
              <a:t> 项目所需人力</a:t>
            </a:r>
            <a:endParaRPr kumimoji="1" lang="zh-CN" altLang="en-US" dirty="0"/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1361280" y="3963799"/>
            <a:ext cx="3488512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04</a:t>
            </a:r>
            <a:r>
              <a:rPr kumimoji="1" lang="zh-CN" altLang="en-US" dirty="0"/>
              <a:t> 项目市场用户调研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254000" y="144865"/>
            <a:ext cx="2118810" cy="396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01</a:t>
            </a:r>
            <a:r>
              <a:rPr kumimoji="1" lang="zh-CN" altLang="en-US" dirty="0"/>
              <a:t> 项目介绍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82264" y="107767"/>
            <a:ext cx="4483100" cy="266700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254000" y="1031631"/>
            <a:ext cx="3784761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副标题：本项目介绍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254000" y="1698171"/>
            <a:ext cx="11332754" cy="44152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正文：本项目内容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结束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662266" y="2660249"/>
            <a:ext cx="2867467" cy="6966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谢 谢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5193505" y="3716080"/>
            <a:ext cx="1804988" cy="35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欢迎交流合作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5193505" y="4074292"/>
            <a:ext cx="1804988" cy="35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2019/2/25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普通备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810915" y="112123"/>
            <a:ext cx="4263517" cy="25363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5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1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3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5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7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29.xml"/><Relationship Id="rId2" Type="http://schemas.openxmlformats.org/officeDocument/2006/relationships/image" Target="../media/image21.png"/><Relationship Id="rId1" Type="http://schemas.openxmlformats.org/officeDocument/2006/relationships/tags" Target="../tags/tag28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0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3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6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8.xml"/><Relationship Id="rId2" Type="http://schemas.openxmlformats.org/officeDocument/2006/relationships/image" Target="../media/image5.png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9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软件所智能软件中心</a:t>
            </a:r>
            <a:r>
              <a:rPr kumimoji="1" lang="en-US" altLang="zh-CN" dirty="0">
                <a:sym typeface="+mn-ea"/>
              </a:rPr>
              <a:t>PLCT</a:t>
            </a:r>
            <a:r>
              <a:rPr kumimoji="1" lang="zh-CN" altLang="en-US" dirty="0">
                <a:sym typeface="+mn-ea"/>
              </a:rPr>
              <a:t>实验室 王鹏 实习生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/>
              <a:t>2020//02/19</a:t>
            </a:r>
            <a:endParaRPr kumimoji="1"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/>
          <p:nvPr>
            <p:ph type="subTitle" idx="1"/>
          </p:nvPr>
        </p:nvSpPr>
        <p:spPr>
          <a:xfrm>
            <a:off x="8329930" y="1808480"/>
            <a:ext cx="3566160" cy="1870710"/>
          </a:xfrm>
        </p:spPr>
        <p:txBody>
          <a:bodyPr/>
          <a:p>
            <a:r>
              <a:rPr lang="zh-CN" altLang="en-US">
                <a:sym typeface="+mn-ea"/>
              </a:rPr>
              <a:t>算术运算指令子集</a:t>
            </a:r>
            <a:endParaRPr lang="en-US" altLang="zh-CN"/>
          </a:p>
          <a:p>
            <a:r>
              <a:rPr lang="en-US" altLang="zh-CN"/>
              <a:t>RISCVFormatsC910.td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815" y="814070"/>
            <a:ext cx="7696200" cy="4610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635" y="912495"/>
            <a:ext cx="8785225" cy="4003040"/>
          </a:xfrm>
          <a:prstGeom prst="rect">
            <a:avLst/>
          </a:prstGeom>
        </p:spPr>
      </p:pic>
      <p:sp>
        <p:nvSpPr>
          <p:cNvPr id="6" name="副标题 5"/>
          <p:cNvSpPr/>
          <p:nvPr>
            <p:ph type="subTitle" idx="1"/>
          </p:nvPr>
        </p:nvSpPr>
        <p:spPr>
          <a:xfrm>
            <a:off x="3302635" y="5297170"/>
            <a:ext cx="4594225" cy="915035"/>
          </a:xfrm>
        </p:spPr>
        <p:txBody>
          <a:bodyPr/>
          <a:p>
            <a:r>
              <a:rPr lang="zh-CN" altLang="en-US">
                <a:sym typeface="+mn-ea"/>
              </a:rPr>
              <a:t>算术运算指令子集</a:t>
            </a:r>
            <a:endParaRPr lang="en-US" altLang="zh-CN"/>
          </a:p>
          <a:p>
            <a:r>
              <a:rPr lang="en-US" altLang="zh-CN"/>
              <a:t>RISCVInstrInfoC910.td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1616710"/>
            <a:ext cx="11324590" cy="3879215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/>
        </p:nvSpPr>
        <p:spPr>
          <a:xfrm>
            <a:off x="441325" y="664210"/>
            <a:ext cx="5236845" cy="703580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3200" dirty="0">
                <a:solidFill>
                  <a:schemeClr val="accent1"/>
                </a:solidFill>
              </a:rPr>
              <a:t>show asm </a:t>
            </a:r>
            <a:r>
              <a:rPr kumimoji="1" lang="en-US" altLang="zh-CN" sz="3200" dirty="0">
                <a:solidFill>
                  <a:schemeClr val="accent1"/>
                </a:solidFill>
              </a:rPr>
              <a:t>encoding</a:t>
            </a:r>
            <a:endParaRPr kumimoji="1" lang="zh-CN" altLang="en-US" sz="3200" dirty="0">
              <a:solidFill>
                <a:schemeClr val="accent1"/>
              </a:solidFill>
            </a:endParaRPr>
          </a:p>
          <a:p>
            <a:endParaRPr kumimoji="1" lang="zh-CN" alt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606425" y="1799590"/>
            <a:ext cx="10852150" cy="4010660"/>
          </a:xfrm>
        </p:spPr>
        <p:txBody>
          <a:bodyPr/>
          <a:lstStyle/>
          <a:p>
            <a:pPr algn="l"/>
            <a:r>
              <a:rPr lang="zh-CN" altLang="en-US">
                <a:solidFill>
                  <a:schemeClr val="tx1"/>
                </a:solidFill>
              </a:rPr>
              <a:t>机器模式控制寄存器（</a:t>
            </a:r>
            <a:r>
              <a:rPr lang="en-US" altLang="zh-CN">
                <a:solidFill>
                  <a:schemeClr val="tx1"/>
                </a:solidFill>
              </a:rPr>
              <a:t>12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超级用户模式控制寄存器（</a:t>
            </a:r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用户模式控制寄存器（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测试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machine-csr-names.s     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supervisor-csr-names.s  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user-csr-names.s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41325" y="664210"/>
            <a:ext cx="7140575" cy="703580"/>
          </a:xfrm>
        </p:spPr>
        <p:txBody>
          <a:bodyPr>
            <a:noAutofit/>
          </a:bodyPr>
          <a:p>
            <a:r>
              <a:rPr kumimoji="1" lang="en-US" altLang="zh-CN" sz="3200" dirty="0">
                <a:solidFill>
                  <a:schemeClr val="accent1"/>
                </a:solidFill>
                <a:sym typeface="+mn-ea"/>
              </a:rPr>
              <a:t>0</a:t>
            </a:r>
            <a:r>
              <a:rPr kumimoji="1" lang="en-US" altLang="zh-CN" sz="3200" dirty="0">
                <a:solidFill>
                  <a:schemeClr val="accent1"/>
                </a:solidFill>
                <a:sym typeface="+mn-ea"/>
              </a:rPr>
              <a:t>3 </a:t>
            </a:r>
            <a:r>
              <a:rPr kumimoji="1" lang="zh-CN" altLang="en-US" sz="3200" dirty="0">
                <a:solidFill>
                  <a:schemeClr val="accent1"/>
                </a:solidFill>
                <a:sym typeface="+mn-ea"/>
              </a:rPr>
              <a:t>玄铁</a:t>
            </a:r>
            <a:r>
              <a:rPr kumimoji="1" lang="en-US" altLang="zh-CN" sz="3200" dirty="0">
                <a:solidFill>
                  <a:schemeClr val="accent1"/>
                </a:solidFill>
                <a:sym typeface="+mn-ea"/>
              </a:rPr>
              <a:t>C910</a:t>
            </a:r>
            <a:r>
              <a:rPr kumimoji="1" lang="zh-CN" altLang="en-US" sz="3200" dirty="0">
                <a:solidFill>
                  <a:schemeClr val="accent1"/>
                </a:solidFill>
                <a:sym typeface="+mn-ea"/>
              </a:rPr>
              <a:t>状态寄存器扩展</a:t>
            </a:r>
            <a:endParaRPr kumimoji="1" lang="zh-CN" alt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035" y="399415"/>
            <a:ext cx="7702550" cy="6058535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/>
        </p:nvSpPr>
        <p:spPr>
          <a:xfrm>
            <a:off x="8884920" y="1292860"/>
            <a:ext cx="3123565" cy="2042795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6" name="副标题 5"/>
          <p:cNvSpPr/>
          <p:nvPr>
            <p:ph type="subTitle" idx="1"/>
          </p:nvPr>
        </p:nvSpPr>
        <p:spPr>
          <a:xfrm>
            <a:off x="8329930" y="1808480"/>
            <a:ext cx="3566160" cy="1870710"/>
          </a:xfrm>
        </p:spPr>
        <p:txBody>
          <a:bodyPr/>
          <a:p>
            <a:r>
              <a:rPr lang="zh-CN" altLang="en-US">
                <a:sym typeface="+mn-ea"/>
              </a:rPr>
              <a:t>2.5.1.2 玄铁 C910 扩展机器模式控制寄存器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540" y="1174115"/>
            <a:ext cx="10237470" cy="42551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3965" y="988060"/>
            <a:ext cx="9041130" cy="4927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8575" y="1131570"/>
            <a:ext cx="9434195" cy="45948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0195" y="747395"/>
            <a:ext cx="8569325" cy="52711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2125" y="576580"/>
            <a:ext cx="8093075" cy="59035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 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320165" y="3374390"/>
            <a:ext cx="7986395" cy="758825"/>
          </a:xfrm>
        </p:spPr>
        <p:txBody>
          <a:bodyPr>
            <a:noAutofit/>
          </a:bodyPr>
          <a:lstStyle/>
          <a:p>
            <a:r>
              <a:rPr kumimoji="1" lang="en-US" altLang="zh-CN" sz="3600" dirty="0"/>
              <a:t>02 </a:t>
            </a:r>
            <a:r>
              <a:rPr kumimoji="1" lang="zh-CN" altLang="en-US" sz="3600" dirty="0"/>
              <a:t>玄铁</a:t>
            </a:r>
            <a:r>
              <a:rPr kumimoji="1" lang="en-US" altLang="zh-CN" sz="3600" dirty="0"/>
              <a:t>C910</a:t>
            </a:r>
            <a:r>
              <a:rPr kumimoji="1" lang="zh-CN" altLang="en-US" sz="3600" dirty="0"/>
              <a:t>指令集扩展</a:t>
            </a:r>
            <a:endParaRPr kumimoji="1" lang="zh-CN" altLang="en-US" sz="36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320165" y="4827905"/>
            <a:ext cx="7813675" cy="1194435"/>
          </a:xfrm>
        </p:spPr>
        <p:txBody>
          <a:bodyPr>
            <a:noAutofit/>
          </a:bodyPr>
          <a:lstStyle/>
          <a:p>
            <a:r>
              <a:rPr kumimoji="1" lang="en-US" altLang="zh-CN" sz="3600" dirty="0"/>
              <a:t>03 </a:t>
            </a:r>
            <a:r>
              <a:rPr kumimoji="1" lang="zh-CN" altLang="en-US" sz="3600" dirty="0"/>
              <a:t>玄铁</a:t>
            </a:r>
            <a:r>
              <a:rPr kumimoji="1" lang="en-US" altLang="zh-CN" sz="3600" dirty="0"/>
              <a:t>C910</a:t>
            </a:r>
            <a:r>
              <a:rPr kumimoji="1" lang="zh-CN" altLang="en-US" sz="3600" dirty="0"/>
              <a:t>状态寄存器扩展</a:t>
            </a:r>
            <a:endParaRPr kumimoji="1" lang="zh-CN" altLang="en-US" sz="3600" dirty="0"/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1320165" y="1921510"/>
            <a:ext cx="7986395" cy="7588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600" dirty="0"/>
              <a:t>01 </a:t>
            </a:r>
            <a:r>
              <a:rPr kumimoji="1" lang="zh-CN" altLang="en-US" sz="3600" dirty="0"/>
              <a:t>玄铁</a:t>
            </a:r>
            <a:r>
              <a:rPr kumimoji="1" lang="en-US" altLang="zh-CN" sz="3600" dirty="0"/>
              <a:t>C910 processor in llvm</a:t>
            </a:r>
            <a:endParaRPr kumimoji="1" lang="en-US" altLang="zh-CN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6390" y="1207770"/>
            <a:ext cx="9089390" cy="44049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9820" y="509270"/>
            <a:ext cx="6242050" cy="60039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897890" y="5014595"/>
            <a:ext cx="10852150" cy="969010"/>
          </a:xfrm>
        </p:spPr>
        <p:txBody>
          <a:bodyPr/>
          <a:lstStyle/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user-csr-names.s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763905"/>
            <a:ext cx="6622415" cy="38893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" y="1620520"/>
            <a:ext cx="11993880" cy="33502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606425" y="1781175"/>
            <a:ext cx="10852150" cy="4029075"/>
          </a:xfrm>
        </p:spPr>
        <p:txBody>
          <a:bodyPr/>
          <a:lstStyle/>
          <a:p>
            <a:pPr algn="l"/>
            <a:r>
              <a:rPr lang="en-US" altLang="zh-CN">
                <a:sym typeface="+mn-ea"/>
              </a:rPr>
              <a:t>llvm</a:t>
            </a:r>
            <a:r>
              <a:rPr lang="zh-CN" altLang="en-US">
                <a:sym typeface="+mn-ea"/>
              </a:rPr>
              <a:t>学习手册指导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https://github.com/llvm/llvm-project/blob/master/llvm/docs/tutorial</a:t>
            </a:r>
            <a:endParaRPr lang="zh-CN" altLang="en-US"/>
          </a:p>
          <a:p>
            <a:pPr algn="l"/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ym typeface="+mn-ea"/>
              </a:rPr>
              <a:t>llvm学习笔记（3）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https://blog.csdn.net/wuhui_gdnt/article/details/62884600</a:t>
            </a:r>
            <a:endParaRPr lang="zh-CN" altLang="en-US"/>
          </a:p>
          <a:p>
            <a:pPr algn="l"/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《玄铁C910指令集手册》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/>
        </p:nvSpPr>
        <p:spPr>
          <a:xfrm>
            <a:off x="441325" y="664210"/>
            <a:ext cx="3460750" cy="703580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200" dirty="0">
                <a:solidFill>
                  <a:schemeClr val="accent1"/>
                </a:solidFill>
                <a:sym typeface="+mn-ea"/>
              </a:rPr>
              <a:t>04 </a:t>
            </a:r>
            <a:r>
              <a:rPr kumimoji="1" lang="zh-CN" altLang="en-US" sz="3200" dirty="0">
                <a:solidFill>
                  <a:schemeClr val="accent1"/>
                </a:solidFill>
                <a:sym typeface="+mn-ea"/>
              </a:rPr>
              <a:t>参考资料</a:t>
            </a:r>
            <a:r>
              <a:rPr kumimoji="1" lang="en-US" sz="3200" dirty="0">
                <a:solidFill>
                  <a:schemeClr val="accent1"/>
                </a:solidFill>
                <a:sym typeface="+mn-ea"/>
              </a:rPr>
              <a:t> </a:t>
            </a:r>
            <a:endParaRPr kumimoji="1" lang="en-US" altLang="zh-CN" sz="3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kumimoji="1" lang="en-US" altLang="zh-CN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/>
        </p:nvSpPr>
        <p:spPr>
          <a:xfrm>
            <a:off x="441325" y="664210"/>
            <a:ext cx="2131060" cy="703580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200" dirty="0">
                <a:solidFill>
                  <a:schemeClr val="accent1"/>
                </a:solidFill>
                <a:sym typeface="+mn-ea"/>
              </a:rPr>
              <a:t>0</a:t>
            </a:r>
            <a:r>
              <a:rPr kumimoji="1" lang="en-US" sz="3200" dirty="0">
                <a:solidFill>
                  <a:schemeClr val="accent1"/>
                </a:solidFill>
                <a:sym typeface="+mn-ea"/>
              </a:rPr>
              <a:t>5 </a:t>
            </a:r>
            <a:r>
              <a:rPr kumimoji="1" lang="zh-CN" altLang="en-US" sz="3200" dirty="0">
                <a:solidFill>
                  <a:schemeClr val="accent1"/>
                </a:solidFill>
                <a:sym typeface="+mn-ea"/>
              </a:rPr>
              <a:t>勘误</a:t>
            </a:r>
            <a:endParaRPr kumimoji="1" lang="en-US" altLang="zh-CN" sz="3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kumimoji="1" lang="en-US" altLang="zh-CN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0585" y="1367790"/>
            <a:ext cx="7910830" cy="46202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谢 谢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欢迎交流合作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2019/02/25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41325" y="664210"/>
            <a:ext cx="7631430" cy="703580"/>
          </a:xfrm>
        </p:spPr>
        <p:txBody>
          <a:bodyPr>
            <a:noAutofit/>
          </a:bodyPr>
          <a:p>
            <a:r>
              <a:rPr kumimoji="1" lang="en-US" altLang="zh-CN" sz="3200" dirty="0">
                <a:solidFill>
                  <a:schemeClr val="accent1"/>
                </a:solidFill>
                <a:sym typeface="+mn-ea"/>
              </a:rPr>
              <a:t>01 </a:t>
            </a:r>
            <a:r>
              <a:rPr kumimoji="1" lang="zh-CN" altLang="en-US" sz="3200" dirty="0">
                <a:solidFill>
                  <a:schemeClr val="accent1"/>
                </a:solidFill>
                <a:sym typeface="+mn-ea"/>
              </a:rPr>
              <a:t>玄铁</a:t>
            </a:r>
            <a:r>
              <a:rPr kumimoji="1" lang="en-US" altLang="zh-CN" sz="3200" dirty="0">
                <a:solidFill>
                  <a:schemeClr val="accent1"/>
                </a:solidFill>
                <a:sym typeface="+mn-ea"/>
              </a:rPr>
              <a:t>C910 processor in llvm</a:t>
            </a:r>
            <a:endParaRPr kumimoji="1" lang="en-US" altLang="zh-CN" sz="3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kumimoji="1" lang="en-US" altLang="zh-CN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7" name="副标题 6"/>
          <p:cNvSpPr/>
          <p:nvPr>
            <p:ph type="subTitle" idx="1"/>
          </p:nvPr>
        </p:nvSpPr>
        <p:spPr>
          <a:xfrm>
            <a:off x="2018030" y="5240020"/>
            <a:ext cx="7938770" cy="680085"/>
          </a:xfrm>
        </p:spPr>
        <p:txBody>
          <a:bodyPr/>
          <a:p>
            <a:r>
              <a:rPr lang="zh-CN" altLang="en-US"/>
              <a:t>对</a:t>
            </a:r>
            <a:r>
              <a:rPr lang="en-US" altLang="zh-CN"/>
              <a:t>mcpu=c910</a:t>
            </a:r>
            <a:r>
              <a:rPr lang="zh-CN" altLang="en-US"/>
              <a:t>在</a:t>
            </a:r>
            <a:r>
              <a:rPr lang="en-US" altLang="zh-CN"/>
              <a:t>RISCV</a:t>
            </a:r>
            <a:r>
              <a:rPr lang="zh-CN" altLang="en-US"/>
              <a:t>目录下进行定义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325" y="1877060"/>
            <a:ext cx="11336655" cy="27419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533400" y="5450840"/>
            <a:ext cx="10924540" cy="978535"/>
          </a:xfrm>
        </p:spPr>
        <p:txBody>
          <a:bodyPr/>
          <a:lstStyle/>
          <a:p>
            <a:pPr algn="l"/>
            <a:r>
              <a:rPr lang="en-US" altLang="zh-CN">
                <a:solidFill>
                  <a:schemeClr val="tx1"/>
                </a:solidFill>
              </a:rPr>
              <a:t>RISCV.td</a:t>
            </a:r>
            <a:r>
              <a:rPr lang="zh-CN" altLang="en-US">
                <a:solidFill>
                  <a:schemeClr val="tx1"/>
                </a:solidFill>
              </a:rPr>
              <a:t>中添加</a:t>
            </a:r>
            <a:r>
              <a:rPr lang="en-US" altLang="zh-CN">
                <a:solidFill>
                  <a:schemeClr val="tx1"/>
                </a:solidFill>
              </a:rPr>
              <a:t>C910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5" y="605155"/>
            <a:ext cx="10829925" cy="44894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0840" y="821055"/>
            <a:ext cx="8644890" cy="5699760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/>
        </p:nvSpPr>
        <p:spPr>
          <a:xfrm>
            <a:off x="395605" y="117475"/>
            <a:ext cx="6676390" cy="703580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RISCV/RISCVSubtarget.h</a:t>
            </a:r>
            <a:endParaRPr kumimoji="1" lang="en-US" altLang="zh-CN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095" y="982345"/>
            <a:ext cx="10093325" cy="43472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606425" y="1799590"/>
            <a:ext cx="10852150" cy="4010660"/>
          </a:xfrm>
        </p:spPr>
        <p:txBody>
          <a:bodyPr/>
          <a:lstStyle/>
          <a:p>
            <a:pPr algn="l"/>
            <a:r>
              <a:rPr lang="zh-CN" altLang="en-US">
                <a:solidFill>
                  <a:schemeClr val="tx1"/>
                </a:solidFill>
              </a:rPr>
              <a:t>同步指令子集（</a:t>
            </a:r>
            <a:r>
              <a:rPr lang="en-US" altLang="zh-CN">
                <a:solidFill>
                  <a:schemeClr val="tx1"/>
                </a:solidFill>
              </a:rPr>
              <a:t>4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Cache指令子集（</a:t>
            </a:r>
            <a:r>
              <a:rPr lang="en-US" altLang="zh-CN">
                <a:solidFill>
                  <a:schemeClr val="tx1"/>
                </a:solidFill>
              </a:rPr>
              <a:t>20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算术运算指令子集（</a:t>
            </a:r>
            <a:r>
              <a:rPr lang="en-US" altLang="zh-CN">
                <a:solidFill>
                  <a:schemeClr val="tx1"/>
                </a:solidFill>
              </a:rPr>
              <a:t>11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位操作指令子集（</a:t>
            </a:r>
            <a:r>
              <a:rPr lang="en-US" altLang="zh-CN">
                <a:solidFill>
                  <a:schemeClr val="tx1"/>
                </a:solidFill>
              </a:rPr>
              <a:t>8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存储指令子集（</a:t>
            </a:r>
            <a:r>
              <a:rPr lang="en-US" altLang="zh-CN">
                <a:solidFill>
                  <a:schemeClr val="tx1"/>
                </a:solidFill>
              </a:rPr>
              <a:t>57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测试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c910-valid.s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41325" y="664210"/>
            <a:ext cx="7631430" cy="703580"/>
          </a:xfrm>
        </p:spPr>
        <p:txBody>
          <a:bodyPr>
            <a:noAutofit/>
          </a:bodyPr>
          <a:p>
            <a:r>
              <a:rPr kumimoji="1" lang="en-US" altLang="zh-CN" sz="3200" dirty="0">
                <a:solidFill>
                  <a:schemeClr val="accent1"/>
                </a:solidFill>
                <a:sym typeface="+mn-ea"/>
              </a:rPr>
              <a:t>0</a:t>
            </a:r>
            <a:r>
              <a:rPr kumimoji="1" lang="en-US" altLang="zh-CN" sz="3200" dirty="0">
                <a:solidFill>
                  <a:schemeClr val="accent1"/>
                </a:solidFill>
                <a:sym typeface="+mn-ea"/>
              </a:rPr>
              <a:t>2 </a:t>
            </a:r>
            <a:r>
              <a:rPr kumimoji="1" lang="zh-CN" altLang="en-US" sz="3200" dirty="0">
                <a:solidFill>
                  <a:schemeClr val="accent1"/>
                </a:solidFill>
                <a:sym typeface="+mn-ea"/>
              </a:rPr>
              <a:t>玄铁</a:t>
            </a:r>
            <a:r>
              <a:rPr kumimoji="1" lang="en-US" altLang="zh-CN" sz="3200" dirty="0">
                <a:solidFill>
                  <a:schemeClr val="accent1"/>
                </a:solidFill>
                <a:sym typeface="+mn-ea"/>
              </a:rPr>
              <a:t>C910</a:t>
            </a:r>
            <a:r>
              <a:rPr kumimoji="1" lang="zh-CN" altLang="en-US" sz="3200" dirty="0">
                <a:solidFill>
                  <a:schemeClr val="accent1"/>
                </a:solidFill>
                <a:sym typeface="+mn-ea"/>
              </a:rPr>
              <a:t>指令集扩展</a:t>
            </a:r>
            <a:endParaRPr kumimoji="1" lang="zh-CN" altLang="en-US" sz="3200" dirty="0">
              <a:solidFill>
                <a:schemeClr val="accent1"/>
              </a:solidFill>
            </a:endParaRPr>
          </a:p>
          <a:p>
            <a:endParaRPr kumimoji="1" lang="en-US" altLang="zh-CN" sz="3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kumimoji="1" lang="en-US" altLang="zh-CN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9075" y="901700"/>
            <a:ext cx="8595360" cy="4198620"/>
          </a:xfrm>
          <a:prstGeom prst="rect">
            <a:avLst/>
          </a:prstGeom>
        </p:spPr>
      </p:pic>
      <p:sp>
        <p:nvSpPr>
          <p:cNvPr id="6" name="副标题 5"/>
          <p:cNvSpPr/>
          <p:nvPr>
            <p:ph type="subTitle" idx="1"/>
          </p:nvPr>
        </p:nvSpPr>
        <p:spPr>
          <a:xfrm>
            <a:off x="4312920" y="5488305"/>
            <a:ext cx="3566160" cy="677545"/>
          </a:xfrm>
        </p:spPr>
        <p:txBody>
          <a:bodyPr/>
          <a:p>
            <a:r>
              <a:rPr lang="zh-CN" altLang="en-US">
                <a:sym typeface="+mn-ea"/>
              </a:rPr>
              <a:t>算术运算指令子集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5080" y="895985"/>
            <a:ext cx="6735445" cy="5357495"/>
          </a:xfrm>
          <a:prstGeom prst="rect">
            <a:avLst/>
          </a:prstGeom>
        </p:spPr>
      </p:pic>
      <p:sp>
        <p:nvSpPr>
          <p:cNvPr id="6" name="副标题 5"/>
          <p:cNvSpPr/>
          <p:nvPr>
            <p:ph type="subTitle" idx="1"/>
          </p:nvPr>
        </p:nvSpPr>
        <p:spPr>
          <a:xfrm>
            <a:off x="8329930" y="1808480"/>
            <a:ext cx="3566160" cy="1870710"/>
          </a:xfrm>
        </p:spPr>
        <p:txBody>
          <a:bodyPr/>
          <a:p>
            <a:r>
              <a:rPr lang="zh-CN" altLang="en-US">
                <a:sym typeface="+mn-ea"/>
              </a:rPr>
              <a:t>算术运算指令子集</a:t>
            </a:r>
            <a:endParaRPr lang="en-US" altLang="zh-CN"/>
          </a:p>
          <a:p>
            <a:r>
              <a:rPr lang="en-US" altLang="zh-CN"/>
              <a:t>RISCVInstrInfoC910.td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8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8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31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3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heme/theme1.xml><?xml version="1.0" encoding="utf-8"?>
<a:theme xmlns:a="http://schemas.openxmlformats.org/drawingml/2006/main" name="普通样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727</Words>
  <Application>WPS 演示</Application>
  <PresentationFormat>Widescreen</PresentationFormat>
  <Paragraphs>86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Arial Unicode MS</vt:lpstr>
      <vt:lpstr>Calibri</vt:lpstr>
      <vt:lpstr>等线</vt:lpstr>
      <vt:lpstr>等线 Light</vt:lpstr>
      <vt:lpstr>普通样式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William</cp:lastModifiedBy>
  <cp:revision>111</cp:revision>
  <dcterms:created xsi:type="dcterms:W3CDTF">2019-02-09T09:05:00Z</dcterms:created>
  <dcterms:modified xsi:type="dcterms:W3CDTF">2020-04-01T08:11:46Z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