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9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77" r:id="rId21"/>
    <p:sldId id="278" r:id="rId22"/>
    <p:sldId id="280" r:id="rId23"/>
    <p:sldId id="26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509AFD"/>
    <a:srgbClr val="597DE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3"/>
    <p:restoredTop sz="94697"/>
  </p:normalViewPr>
  <p:slideViewPr>
    <p:cSldViewPr snapToGrid="0" snapToObjects="1">
      <p:cViewPr varScale="1">
        <p:scale>
          <a:sx n="86" d="100"/>
          <a:sy n="86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C64E4-94CC-4F4C-BB55-CCE5AED133CA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4C09B-1C1E-8E49-99F6-BD416D5583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72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97D0FB8-0D20-B34C-8C8E-3DB5E64AF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2BFEC3-9B26-5E4E-AB54-0197BA9989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19714" y="191030"/>
            <a:ext cx="4483100" cy="2667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E0E992C-45E4-B246-AF57-1021C41F0999}"/>
              </a:ext>
            </a:extLst>
          </p:cNvPr>
          <p:cNvSpPr/>
          <p:nvPr userDrawn="1"/>
        </p:nvSpPr>
        <p:spPr>
          <a:xfrm>
            <a:off x="4208300" y="5809630"/>
            <a:ext cx="3775393" cy="45719"/>
          </a:xfrm>
          <a:prstGeom prst="rect">
            <a:avLst/>
          </a:prstGeom>
          <a:solidFill>
            <a:srgbClr val="509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AEF7B4D-2BB3-E046-8EDE-6813FE0BBB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87701" y="5242197"/>
            <a:ext cx="4216593" cy="4770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智能软件项目讲课培训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1B3CD5F1-B62F-B749-B2D5-40F3E66FF1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64804" y="5990345"/>
            <a:ext cx="3862388" cy="2580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  吴敬征</a:t>
            </a:r>
          </a:p>
        </p:txBody>
      </p:sp>
      <p:sp>
        <p:nvSpPr>
          <p:cNvPr id="14" name="文本占位符 12">
            <a:extLst>
              <a:ext uri="{FF2B5EF4-FFF2-40B4-BE49-F238E27FC236}">
                <a16:creationId xmlns:a16="http://schemas.microsoft.com/office/drawing/2014/main" id="{F2877AE7-948E-8345-823A-AAD19CE61E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64804" y="6272278"/>
            <a:ext cx="3862388" cy="2580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666666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54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182676-BB99-9D46-9485-4B046941D4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5B07C9-B6C7-434C-9ACD-F489313CA0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19714" y="191030"/>
            <a:ext cx="4483100" cy="266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80C469-7A6E-5B42-AAC5-44DA311618D9}"/>
              </a:ext>
            </a:extLst>
          </p:cNvPr>
          <p:cNvSpPr txBox="1"/>
          <p:nvPr userDrawn="1"/>
        </p:nvSpPr>
        <p:spPr>
          <a:xfrm>
            <a:off x="5207265" y="11611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0DBE80-EBA4-034E-B499-610EECC474FE}"/>
              </a:ext>
            </a:extLst>
          </p:cNvPr>
          <p:cNvSpPr txBox="1"/>
          <p:nvPr userDrawn="1"/>
        </p:nvSpPr>
        <p:spPr>
          <a:xfrm>
            <a:off x="5297034" y="99633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415F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kumimoji="1" lang="zh-CN" altLang="en-US" sz="1200" dirty="0">
              <a:solidFill>
                <a:srgbClr val="415F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FEF1889-526B-5441-BB81-00B6CC40B0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6491" y="2705185"/>
            <a:ext cx="4393696" cy="34585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97DE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 智能软件编程的主要平台</a:t>
            </a:r>
          </a:p>
        </p:txBody>
      </p:sp>
    </p:spTree>
    <p:extLst>
      <p:ext uri="{BB962C8B-B14F-4D97-AF65-F5344CB8AC3E}">
        <p14:creationId xmlns:p14="http://schemas.microsoft.com/office/powerpoint/2010/main" val="272461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EFFD69-0C92-BA43-BCBC-757B903711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4737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7EA60A8-D54F-9143-AFCE-FA51E38303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0136" y="191031"/>
            <a:ext cx="4483100" cy="266700"/>
          </a:xfrm>
          <a:prstGeom prst="rect">
            <a:avLst/>
          </a:prstGeom>
        </p:spPr>
      </p:pic>
      <p:sp>
        <p:nvSpPr>
          <p:cNvPr id="5" name="文本占位符 7">
            <a:extLst>
              <a:ext uri="{FF2B5EF4-FFF2-40B4-BE49-F238E27FC236}">
                <a16:creationId xmlns:a16="http://schemas.microsoft.com/office/drawing/2014/main" id="{C47C4B54-CBC5-094C-ABC1-D688A0F526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136" y="908111"/>
            <a:ext cx="4393696" cy="4077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 智能软件编程的主要平台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43B4A7A-B9A6-F346-96CE-31B669D89C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136" y="1766224"/>
            <a:ext cx="2739676" cy="312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C94B58-7893-D84E-B4CC-407FD5BB39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136" y="2279561"/>
            <a:ext cx="10985197" cy="412123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1800"/>
            </a:lvl2pPr>
            <a:lvl3pPr>
              <a:defRPr sz="1600"/>
            </a:lvl3pPr>
          </a:lstStyle>
          <a:p>
            <a:r>
              <a:rPr kumimoji="1" lang="zh-CN" altLang="en-US" dirty="0"/>
              <a:t>正文：本项目介绍</a:t>
            </a:r>
            <a:r>
              <a:rPr kumimoji="1" lang="en-US" altLang="zh-CN" dirty="0"/>
              <a:t>...</a:t>
            </a:r>
          </a:p>
          <a:p>
            <a:pPr lvl="1"/>
            <a:r>
              <a:rPr kumimoji="1" lang="zh-Hans" altLang="en-US" dirty="0"/>
              <a:t>第二级</a:t>
            </a:r>
            <a:endParaRPr kumimoji="1" lang="en-US" altLang="zh-Hans" dirty="0"/>
          </a:p>
          <a:p>
            <a:pPr lvl="2"/>
            <a:r>
              <a:rPr kumimoji="1" lang="zh-Hans" altLang="en-US" dirty="0"/>
              <a:t>第三级</a:t>
            </a:r>
            <a:endParaRPr kumimoji="1" lang="zh-CN" altLang="en-US" dirty="0"/>
          </a:p>
        </p:txBody>
      </p:sp>
      <p:sp>
        <p:nvSpPr>
          <p:cNvPr id="8" name="页脚占位符 1">
            <a:extLst>
              <a:ext uri="{FF2B5EF4-FFF2-40B4-BE49-F238E27FC236}">
                <a16:creationId xmlns:a16="http://schemas.microsoft.com/office/drawing/2014/main" id="{869B9BAE-1064-9B45-8B4E-B4FD844F3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ABA3-3C49-CE4C-BD6C-904F01C0E85A}" type="slidenum">
              <a:rPr kumimoji="1" lang="zh-CN" altLang="en-US" smtClean="0"/>
              <a:pPr/>
              <a:t>‹#›</a:t>
            </a:fld>
            <a:fld id="{64158923-DB5E-CA48-B13D-E106F557C076}" type="slidenum">
              <a:rPr kumimoji="1" lang="zh-CN" altLang="en-US" smtClean="0"/>
              <a:pPr/>
              <a:t>‹#›</a:t>
            </a:fld>
            <a:r>
              <a:rPr kumimoji="1" lang="en-US" altLang="zh-CN" dirty="0"/>
              <a:t>/</a:t>
            </a:r>
            <a:r>
              <a:rPr kumimoji="1" lang="en-US" altLang="zh-Hans" dirty="0"/>
              <a:t>40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9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559FAB-9C2D-E448-8CB1-BBAEA27C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10D451-0A81-0E48-BE81-6BAE7610FD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19714" y="191030"/>
            <a:ext cx="4483100" cy="2667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26B5081-7C09-6942-8DF6-5A407F2472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0888" y="3085728"/>
            <a:ext cx="2630223" cy="686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7E4DC46-356E-F04D-80B8-D05340999B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9213" y="4011253"/>
            <a:ext cx="2754312" cy="2667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46D32ADC-09B2-8F44-B709-46EDCB1C48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53013" y="4316912"/>
            <a:ext cx="2085975" cy="2667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04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11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03C8ACF-DA5C-BA4E-AD97-41A243AA12D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60609"/>
            <a:ext cx="1219200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9DD881-A347-234E-BFB2-700162C08AD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0136" y="191031"/>
            <a:ext cx="4483100" cy="266700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1B1D8BC-8B2B-464F-A2A0-13735D59D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DC86D-54DC-A849-B3C0-FAE51BE09773}" type="slidenum">
              <a:rPr kumimoji="1" lang="en-US" altLang="zh-CN" smtClean="0"/>
              <a:pPr/>
              <a:t>‹#›</a:t>
            </a:fld>
            <a:r>
              <a:rPr kumimoji="1" lang="en-US" altLang="zh-CN" dirty="0"/>
              <a:t>‹#›/</a:t>
            </a:r>
            <a:r>
              <a:rPr kumimoji="1" lang="en-US" altLang="zh-Hans" dirty="0"/>
              <a:t>4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9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github.com/google/xls" TargetMode="External"/><Relationship Id="rId2" Type="http://schemas.openxmlformats.org/officeDocument/2006/relationships/hyperlink" Target="google.github.io/xl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B4C6AC-804B-DC4E-BCD0-98507AFBD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Hans" sz="2400" dirty="0"/>
              <a:t>Google XLS</a:t>
            </a:r>
            <a:r>
              <a:rPr kumimoji="1" lang="zh-CN" altLang="en-US" sz="2400" dirty="0"/>
              <a:t>项目简介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AC9BF-2CC7-0E4F-82C6-E3ED604085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智能软件研究中心</a:t>
            </a:r>
            <a:r>
              <a:rPr kumimoji="1" lang="zh-Hans" altLang="en-US" dirty="0"/>
              <a:t>  </a:t>
            </a:r>
            <a:r>
              <a:rPr kumimoji="1" lang="zh-CN" altLang="en-US" dirty="0"/>
              <a:t>陈嘉炜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75EB9-2F92-9445-AE69-138A6D02A3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22</a:t>
            </a:r>
            <a:r>
              <a:rPr kumimoji="1" lang="en-US" altLang="zh-Hans" dirty="0"/>
              <a:t>22</a:t>
            </a:r>
            <a:r>
              <a:rPr kumimoji="1" lang="en-US" altLang="zh-CN" dirty="0"/>
              <a:t>/09/23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31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</a:t>
            </a:r>
            <a:r>
              <a:rPr kumimoji="1" lang="zh-CN" altLang="en-US" dirty="0"/>
              <a:t>优化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6164" y="1981354"/>
            <a:ext cx="9423056" cy="4101737"/>
          </a:xfrm>
        </p:spPr>
        <p:txBody>
          <a:bodyPr/>
          <a:lstStyle/>
          <a:p>
            <a:r>
              <a:rPr lang="zh-CN" altLang="en-US" b="0" i="0" dirty="0">
                <a:effectLst/>
                <a:latin typeface="Roboto"/>
              </a:rPr>
              <a:t>算术和移位运算优化</a:t>
            </a:r>
            <a:endParaRPr lang="en-US" altLang="zh-CN" b="0" i="0" dirty="0">
              <a:effectLst/>
              <a:latin typeface="Roboto"/>
            </a:endParaRPr>
          </a:p>
          <a:p>
            <a:pPr marL="0" indent="457200" algn="l">
              <a:lnSpc>
                <a:spcPct val="100000"/>
              </a:lnSpc>
              <a:buNone/>
            </a:pPr>
            <a:r>
              <a:rPr lang="zh-CN" altLang="en-US" b="0" i="0" dirty="0">
                <a:effectLst/>
                <a:latin typeface="Roboto"/>
              </a:rPr>
              <a:t>大多数算术运算符支持混合位宽度，其中操作数宽度可能彼此不同，也可能与结果不同。当进行位运算时，可以通过拆分组合位进行针对运算时间成本的优化。</a:t>
            </a:r>
            <a:endParaRPr lang="en-US" altLang="zh-CN" b="0" i="0" dirty="0">
              <a:effectLst/>
              <a:latin typeface="Roboto"/>
            </a:endParaRPr>
          </a:p>
          <a:p>
            <a:pPr marL="0" indent="457200" algn="l">
              <a:lnSpc>
                <a:spcPct val="100000"/>
              </a:lnSpc>
              <a:buNone/>
            </a:pPr>
            <a:endParaRPr lang="zh-CN" altLang="en-US" b="0" i="0" dirty="0">
              <a:effectLst/>
              <a:latin typeface="Roboto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10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  <p:pic>
        <p:nvPicPr>
          <p:cNvPr id="4098" name="Picture 2" descr="画画">
            <a:extLst>
              <a:ext uri="{FF2B5EF4-FFF2-40B4-BE49-F238E27FC236}">
                <a16:creationId xmlns:a16="http://schemas.microsoft.com/office/drawing/2014/main" id="{D6CF177A-1754-4AA2-9FA2-1CD0533B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3375025"/>
            <a:ext cx="77819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53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</a:t>
            </a:r>
            <a:r>
              <a:rPr kumimoji="1" lang="zh-CN" altLang="en-US" dirty="0"/>
              <a:t>优化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4472" y="1875616"/>
            <a:ext cx="9423056" cy="4101737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i="0" dirty="0">
                <a:effectLst/>
                <a:latin typeface="Roboto"/>
              </a:rPr>
              <a:t>强度优化</a:t>
            </a:r>
            <a:endParaRPr lang="en-US" altLang="zh-CN" b="0" i="0" dirty="0">
              <a:effectLst/>
              <a:latin typeface="Roboto"/>
            </a:endParaRPr>
          </a:p>
          <a:p>
            <a:r>
              <a:rPr lang="zh-CN" altLang="en-US" b="0" i="0" dirty="0">
                <a:effectLst/>
                <a:latin typeface="Roboto"/>
              </a:rPr>
              <a:t>算术比较强度降低</a:t>
            </a:r>
            <a:endParaRPr lang="en-US" altLang="zh-CN" b="0" i="0" dirty="0">
              <a:effectLst/>
              <a:latin typeface="Roboto"/>
            </a:endParaRPr>
          </a:p>
          <a:p>
            <a:pPr indent="0" algn="l">
              <a:buNone/>
            </a:pPr>
            <a:r>
              <a:rPr lang="zh-CN" altLang="en-US" b="0" i="0" dirty="0">
                <a:effectLst/>
                <a:latin typeface="Roboto"/>
              </a:rPr>
              <a:t>当针对常数进行算术比较时，通常情况下为算术比较的强度可能会降低为更易于布尔分析的模式，这样可以加快比较速度；例如，与掩码常量进行比较：</a:t>
            </a:r>
            <a:endParaRPr lang="en-US" altLang="zh-CN" b="0" i="0" dirty="0">
              <a:effectLst/>
              <a:latin typeface="Roboto"/>
            </a:endParaRPr>
          </a:p>
          <a:p>
            <a:pPr indent="0" algn="l">
              <a:buNone/>
            </a:pPr>
            <a:endParaRPr lang="en-US" altLang="zh-CN" b="0" i="0" dirty="0">
              <a:effectLst/>
              <a:latin typeface="Roboto"/>
            </a:endParaRPr>
          </a:p>
          <a:p>
            <a:pPr indent="0" algn="l">
              <a:buNone/>
            </a:pPr>
            <a:r>
              <a:rPr lang="en-US" altLang="zh-CN" b="0" i="0" dirty="0">
                <a:solidFill>
                  <a:srgbClr val="36464E"/>
                </a:solidFill>
                <a:effectLst/>
                <a:latin typeface="Roboto Mono"/>
              </a:rPr>
              <a:t>			u4:0bwxyz &gt; u4:0b0011</a:t>
            </a:r>
            <a:endParaRPr lang="en-US" altLang="zh-CN" b="0" i="0" dirty="0">
              <a:effectLst/>
              <a:latin typeface="Roboto"/>
            </a:endParaRPr>
          </a:p>
          <a:p>
            <a:endParaRPr lang="en-US" altLang="zh-CN" b="0" i="0" dirty="0">
              <a:effectLst/>
              <a:latin typeface="Roboto"/>
            </a:endParaRPr>
          </a:p>
          <a:p>
            <a:pPr indent="0" algn="l">
              <a:buNone/>
            </a:pPr>
            <a:endParaRPr lang="en-US" altLang="zh-CN" b="0" i="0" dirty="0">
              <a:solidFill>
                <a:srgbClr val="36464E"/>
              </a:solidFill>
              <a:effectLst/>
              <a:latin typeface="Roboto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11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81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</a:t>
            </a:r>
            <a:r>
              <a:rPr kumimoji="1" lang="zh-CN" altLang="en-US" dirty="0"/>
              <a:t>优化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6063" y="1678712"/>
            <a:ext cx="9423056" cy="4101737"/>
          </a:xfrm>
        </p:spPr>
        <p:txBody>
          <a:bodyPr/>
          <a:lstStyle/>
          <a:p>
            <a:r>
              <a:rPr lang="en-US" altLang="zh-CN" dirty="0">
                <a:latin typeface="Roboto"/>
              </a:rPr>
              <a:t>slice</a:t>
            </a:r>
            <a:r>
              <a:rPr lang="zh-CN" altLang="en-US" b="0" i="0" dirty="0">
                <a:effectLst/>
                <a:latin typeface="Roboto"/>
              </a:rPr>
              <a:t>优化</a:t>
            </a:r>
          </a:p>
          <a:p>
            <a:pPr marL="0" indent="0">
              <a:buNone/>
            </a:pPr>
            <a:r>
              <a:rPr lang="en-US" altLang="zh-CN" dirty="0">
                <a:latin typeface="Roboto"/>
              </a:rPr>
              <a:t>       </a:t>
            </a:r>
            <a:r>
              <a:rPr lang="zh-CN" altLang="en-US" b="0" i="0" dirty="0">
                <a:effectLst/>
                <a:latin typeface="Roboto"/>
              </a:rPr>
              <a:t>位切片操作通过从其操作数中选择一个连续的位子集来缩小值。切片是零成本操作</a:t>
            </a:r>
            <a:r>
              <a:rPr lang="en-US" altLang="zh-CN" b="0" i="0" dirty="0">
                <a:effectLst/>
                <a:latin typeface="Roboto"/>
              </a:rPr>
              <a:t>(</a:t>
            </a:r>
            <a:r>
              <a:rPr lang="zh-CN" altLang="en-US" b="0" i="0" dirty="0">
                <a:effectLst/>
                <a:latin typeface="Roboto"/>
              </a:rPr>
              <a:t>只需指定</a:t>
            </a:r>
            <a:r>
              <a:rPr lang="en-US" altLang="zh-CN" b="0" i="0" dirty="0">
                <a:effectLst/>
                <a:latin typeface="Roboto"/>
              </a:rPr>
              <a:t>slice</a:t>
            </a:r>
            <a:r>
              <a:rPr lang="zh-CN" altLang="en-US" b="0" i="0" dirty="0">
                <a:effectLst/>
                <a:latin typeface="Roboto"/>
              </a:rPr>
              <a:t>起点与大小</a:t>
            </a:r>
            <a:r>
              <a:rPr lang="en-US" altLang="zh-CN" b="0" i="0" dirty="0">
                <a:effectLst/>
                <a:latin typeface="Roboto"/>
              </a:rPr>
              <a:t>)</a:t>
            </a:r>
            <a:r>
              <a:rPr lang="zh-CN" altLang="en-US" b="0" i="0" dirty="0">
                <a:effectLst/>
                <a:latin typeface="Roboto"/>
              </a:rPr>
              <a:t>，因为不执行任何计算。但是，优化</a:t>
            </a:r>
            <a:r>
              <a:rPr lang="en-US" altLang="zh-CN" dirty="0">
                <a:latin typeface="Roboto"/>
              </a:rPr>
              <a:t>slice</a:t>
            </a:r>
            <a:r>
              <a:rPr lang="zh-CN" altLang="en-US" b="0" i="0" dirty="0">
                <a:effectLst/>
                <a:latin typeface="Roboto"/>
              </a:rPr>
              <a:t>会干扰优化，提升位片会缩小其他操作的范围，从而降低计算</a:t>
            </a:r>
            <a:r>
              <a:rPr lang="zh-CN" altLang="en-US" dirty="0">
                <a:latin typeface="Roboto"/>
              </a:rPr>
              <a:t>时间</a:t>
            </a:r>
            <a:r>
              <a:rPr lang="zh-CN" altLang="en-US" b="0" i="0" dirty="0">
                <a:effectLst/>
                <a:latin typeface="Roboto"/>
              </a:rPr>
              <a:t>成本。</a:t>
            </a:r>
            <a:endParaRPr lang="en-US" altLang="zh-CN" b="0" i="0" dirty="0">
              <a:effectLst/>
              <a:latin typeface="Roboto"/>
            </a:endParaRPr>
          </a:p>
          <a:p>
            <a:pPr marL="0" indent="0">
              <a:buNone/>
            </a:pPr>
            <a:r>
              <a:rPr lang="zh-CN" altLang="en-US" b="0" i="0" dirty="0">
                <a:effectLst/>
                <a:latin typeface="Roboto"/>
              </a:rPr>
              <a:t>   </a:t>
            </a:r>
            <a:endParaRPr lang="en-US" altLang="zh-CN" b="0" i="0" dirty="0">
              <a:solidFill>
                <a:srgbClr val="36464E"/>
              </a:solidFill>
              <a:effectLst/>
              <a:latin typeface="Roboto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12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  <p:pic>
        <p:nvPicPr>
          <p:cNvPr id="6146" name="Picture 2" descr="画画">
            <a:extLst>
              <a:ext uri="{FF2B5EF4-FFF2-40B4-BE49-F238E27FC236}">
                <a16:creationId xmlns:a16="http://schemas.microsoft.com/office/drawing/2014/main" id="{AC2935AB-1739-4C7D-AA4C-F42E6A3C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491" y="2953633"/>
            <a:ext cx="6934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画画">
            <a:extLst>
              <a:ext uri="{FF2B5EF4-FFF2-40B4-BE49-F238E27FC236}">
                <a16:creationId xmlns:a16="http://schemas.microsoft.com/office/drawing/2014/main" id="{979948CD-9EE9-48DD-BF79-E3223E2BB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18" y="4154701"/>
            <a:ext cx="6934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画画">
            <a:extLst>
              <a:ext uri="{FF2B5EF4-FFF2-40B4-BE49-F238E27FC236}">
                <a16:creationId xmlns:a16="http://schemas.microsoft.com/office/drawing/2014/main" id="{46987A12-6C01-49FE-B99A-C81F2FD6F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18" y="5316717"/>
            <a:ext cx="6934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7888DF9-F1C4-4461-9BFC-1CFC5115F24E}"/>
              </a:ext>
            </a:extLst>
          </p:cNvPr>
          <p:cNvSpPr txBox="1"/>
          <p:nvPr/>
        </p:nvSpPr>
        <p:spPr>
          <a:xfrm>
            <a:off x="9039318" y="3227816"/>
            <a:ext cx="2945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Roboto"/>
              </a:rPr>
              <a:t>将符号扩展值的</a:t>
            </a:r>
            <a:r>
              <a:rPr lang="en-US" altLang="zh-CN" dirty="0">
                <a:latin typeface="Roboto"/>
              </a:rPr>
              <a:t>slice</a:t>
            </a:r>
            <a:r>
              <a:rPr lang="zh-CN" altLang="en-US" b="0" i="0" dirty="0">
                <a:effectLst/>
                <a:latin typeface="Roboto"/>
              </a:rPr>
              <a:t>替换为原始值的</a:t>
            </a:r>
            <a:r>
              <a:rPr lang="en-US" altLang="zh-CN" dirty="0">
                <a:latin typeface="Roboto"/>
              </a:rPr>
              <a:t>slice</a:t>
            </a:r>
            <a:r>
              <a:rPr lang="zh-CN" altLang="en-US" b="0" i="0" dirty="0">
                <a:effectLst/>
                <a:latin typeface="Roboto"/>
              </a:rPr>
              <a:t>。</a:t>
            </a:r>
            <a:endParaRPr lang="en-US" altLang="zh-CN" b="0" i="0" dirty="0">
              <a:effectLst/>
              <a:latin typeface="Roboto"/>
            </a:endParaRPr>
          </a:p>
          <a:p>
            <a:endParaRPr lang="en-US" altLang="zh-CN" dirty="0">
              <a:latin typeface="Roboto"/>
            </a:endParaRPr>
          </a:p>
          <a:p>
            <a:endParaRPr lang="en-US" altLang="zh-CN" dirty="0">
              <a:latin typeface="Roboto"/>
            </a:endParaRPr>
          </a:p>
          <a:p>
            <a:endParaRPr lang="en-US" altLang="zh-CN" b="0" i="0" dirty="0">
              <a:effectLst/>
              <a:latin typeface="Roboto"/>
            </a:endParaRPr>
          </a:p>
          <a:p>
            <a:r>
              <a:rPr lang="zh-CN" altLang="en-US" b="0" i="0" dirty="0">
                <a:effectLst/>
                <a:latin typeface="Roboto"/>
              </a:rPr>
              <a:t>从原始值中切出最高有效位，并对结果进行符号扩展。</a:t>
            </a:r>
            <a:endParaRPr lang="en-US" altLang="zh-CN" b="0" i="0" dirty="0">
              <a:effectLst/>
              <a:latin typeface="Roboto"/>
            </a:endParaRPr>
          </a:p>
          <a:p>
            <a:endParaRPr lang="en-US" altLang="zh-CN" dirty="0">
              <a:latin typeface="Roboto"/>
            </a:endParaRPr>
          </a:p>
          <a:p>
            <a:endParaRPr lang="en-US" altLang="zh-CN" dirty="0">
              <a:latin typeface="Roboto"/>
            </a:endParaRPr>
          </a:p>
          <a:p>
            <a:r>
              <a:rPr lang="zh-CN" altLang="en-US" b="0" i="0" dirty="0">
                <a:effectLst/>
                <a:latin typeface="Roboto"/>
              </a:rPr>
              <a:t>从原始值中切出符号位并对其进行符号扩展。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20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</a:t>
            </a:r>
            <a:r>
              <a:rPr kumimoji="1" lang="zh-CN" altLang="en-US" dirty="0"/>
              <a:t>优化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6063" y="1678712"/>
            <a:ext cx="9423056" cy="4101737"/>
          </a:xfrm>
        </p:spPr>
        <p:txBody>
          <a:bodyPr/>
          <a:lstStyle/>
          <a:p>
            <a:pPr algn="l"/>
            <a:r>
              <a:rPr lang="zh-CN" altLang="en-US" b="0" i="0" dirty="0">
                <a:effectLst/>
                <a:latin typeface="Roboto"/>
              </a:rPr>
              <a:t>选择优化</a:t>
            </a:r>
            <a:endParaRPr lang="en-US" altLang="zh-CN" b="0" i="0" dirty="0">
              <a:effectLst/>
              <a:latin typeface="Roboto"/>
            </a:endParaRPr>
          </a:p>
          <a:p>
            <a:pPr algn="l"/>
            <a:endParaRPr lang="zh-CN" altLang="en-US" b="0" i="0" dirty="0">
              <a:effectLst/>
              <a:latin typeface="Roboto"/>
            </a:endParaRPr>
          </a:p>
          <a:p>
            <a:pPr marL="0" indent="0">
              <a:buNone/>
            </a:pPr>
            <a:r>
              <a:rPr lang="en-US" altLang="zh-CN" dirty="0">
                <a:latin typeface="Roboto"/>
              </a:rPr>
              <a:t>       </a:t>
            </a:r>
            <a:r>
              <a:rPr lang="en-US" altLang="zh-CN" b="0" i="0" dirty="0">
                <a:effectLst/>
                <a:latin typeface="Roboto"/>
              </a:rPr>
              <a:t>XLS</a:t>
            </a:r>
            <a:r>
              <a:rPr lang="zh-CN" altLang="en-US" b="0" i="0" dirty="0">
                <a:effectLst/>
                <a:latin typeface="Roboto"/>
              </a:rPr>
              <a:t>支持两种选择操作： </a:t>
            </a:r>
            <a:r>
              <a:rPr lang="en-US" altLang="zh-CN" b="0" i="0" dirty="0">
                <a:effectLst/>
                <a:latin typeface="Roboto"/>
              </a:rPr>
              <a:t>Select</a:t>
            </a:r>
            <a:r>
              <a:rPr lang="zh-CN" altLang="en-US" b="0" i="0" dirty="0">
                <a:effectLst/>
                <a:latin typeface="Roboto"/>
              </a:rPr>
              <a:t>与</a:t>
            </a:r>
            <a:r>
              <a:rPr lang="en-US" altLang="zh-CN" b="0" i="0" dirty="0" err="1">
                <a:effectLst/>
                <a:latin typeface="Roboto"/>
              </a:rPr>
              <a:t>OneHotSelect</a:t>
            </a:r>
            <a:endParaRPr lang="en-US" altLang="zh-CN" b="0" i="0" dirty="0">
              <a:effectLst/>
              <a:latin typeface="Roboto"/>
            </a:endParaRPr>
          </a:p>
          <a:p>
            <a:pPr marL="0" indent="457200">
              <a:buNone/>
            </a:pPr>
            <a:endParaRPr lang="en-US" altLang="zh-CN" b="0" i="0" dirty="0">
              <a:effectLst/>
              <a:latin typeface="Roboto"/>
            </a:endParaRPr>
          </a:p>
          <a:p>
            <a:pPr marL="0" indent="457200">
              <a:buNone/>
            </a:pPr>
            <a:r>
              <a:rPr lang="en-US" altLang="zh-CN" b="0" i="0" dirty="0">
                <a:effectLst/>
                <a:latin typeface="Roboto"/>
              </a:rPr>
              <a:t>Select</a:t>
            </a:r>
            <a:r>
              <a:rPr lang="zh-CN" altLang="en-US" b="0" i="0" dirty="0">
                <a:effectLst/>
                <a:latin typeface="Roboto"/>
              </a:rPr>
              <a:t>是传统的多路复用器</a:t>
            </a:r>
            <a:r>
              <a:rPr lang="en-US" altLang="zh-CN" b="0" i="0" dirty="0">
                <a:effectLst/>
                <a:latin typeface="Roboto"/>
              </a:rPr>
              <a:t>,</a:t>
            </a:r>
            <a:r>
              <a:rPr lang="zh-CN" altLang="en-US" b="0" i="0" dirty="0">
                <a:effectLst/>
                <a:latin typeface="Roboto"/>
              </a:rPr>
              <a:t>从二进制编码选择器的</a:t>
            </a:r>
            <a:r>
              <a:rPr lang="en-US" altLang="zh-CN" b="0" i="0" dirty="0">
                <a:effectLst/>
                <a:latin typeface="Roboto"/>
              </a:rPr>
              <a:t>n</a:t>
            </a:r>
            <a:r>
              <a:rPr lang="zh-CN" altLang="en-US" b="0" i="0" dirty="0">
                <a:effectLst/>
                <a:latin typeface="Roboto"/>
              </a:rPr>
              <a:t>个输入中进行选择。</a:t>
            </a:r>
            <a:endParaRPr lang="en-US" altLang="zh-CN" b="0" i="0" dirty="0">
              <a:effectLst/>
              <a:latin typeface="Roboto"/>
            </a:endParaRPr>
          </a:p>
          <a:p>
            <a:pPr marL="0" indent="457200">
              <a:buNone/>
            </a:pPr>
            <a:endParaRPr lang="zh-CN" altLang="en-US" b="0" i="0" dirty="0">
              <a:effectLst/>
              <a:latin typeface="Roboto"/>
            </a:endParaRPr>
          </a:p>
          <a:p>
            <a:pPr marL="0" indent="457200">
              <a:buNone/>
            </a:pPr>
            <a:r>
              <a:rPr lang="en-US" altLang="zh-CN" b="0" i="0" dirty="0" err="1">
                <a:effectLst/>
                <a:latin typeface="Roboto"/>
              </a:rPr>
              <a:t>OneHotSelect</a:t>
            </a:r>
            <a:r>
              <a:rPr lang="zh-CN" altLang="en-US" b="0" i="0" dirty="0">
                <a:effectLst/>
                <a:latin typeface="Roboto"/>
              </a:rPr>
              <a:t>中</a:t>
            </a:r>
            <a:r>
              <a:rPr lang="en-US" altLang="zh-CN" dirty="0" err="1">
                <a:latin typeface="Roboto"/>
              </a:rPr>
              <a:t>OneHot</a:t>
            </a:r>
            <a:r>
              <a:rPr lang="zh-CN" altLang="en-US" dirty="0">
                <a:latin typeface="Roboto"/>
              </a:rPr>
              <a:t>指一个选项占一位，对比</a:t>
            </a:r>
            <a:r>
              <a:rPr lang="en-US" altLang="zh-CN" dirty="0">
                <a:latin typeface="Roboto"/>
              </a:rPr>
              <a:t>Select</a:t>
            </a:r>
            <a:r>
              <a:rPr lang="zh-CN" altLang="en-US" dirty="0">
                <a:latin typeface="Roboto"/>
              </a:rPr>
              <a:t>的</a:t>
            </a:r>
            <a:r>
              <a:rPr lang="en-US" altLang="zh-CN" dirty="0">
                <a:latin typeface="Roboto"/>
              </a:rPr>
              <a:t>n</a:t>
            </a:r>
            <a:r>
              <a:rPr lang="zh-CN" altLang="en-US" dirty="0">
                <a:latin typeface="Roboto"/>
              </a:rPr>
              <a:t>个输入选择，</a:t>
            </a:r>
            <a:r>
              <a:rPr lang="zh-CN" altLang="en-US" b="0" i="0" dirty="0">
                <a:effectLst/>
                <a:latin typeface="Roboto"/>
              </a:rPr>
              <a:t>通常</a:t>
            </a:r>
            <a:r>
              <a:rPr lang="en-US" altLang="zh-CN" b="0" i="0" dirty="0" err="1">
                <a:effectLst/>
                <a:latin typeface="Roboto"/>
              </a:rPr>
              <a:t>OneHotSelect</a:t>
            </a:r>
            <a:r>
              <a:rPr lang="zh-CN" altLang="en-US" b="0" i="0" dirty="0">
                <a:effectLst/>
                <a:latin typeface="Roboto"/>
              </a:rPr>
              <a:t>具有更低的延迟和内存占用。</a:t>
            </a:r>
          </a:p>
          <a:p>
            <a:pPr marL="0" indent="0">
              <a:buNone/>
            </a:pPr>
            <a:endParaRPr lang="zh-CN" altLang="en-US" b="0" i="0" dirty="0">
              <a:effectLst/>
              <a:latin typeface="Roboto"/>
            </a:endParaRPr>
          </a:p>
          <a:p>
            <a:pPr marL="0" indent="0">
              <a:buNone/>
            </a:pPr>
            <a:r>
              <a:rPr lang="zh-CN" altLang="en-US" b="0" i="0" dirty="0">
                <a:effectLst/>
                <a:latin typeface="Roboto"/>
              </a:rPr>
              <a:t>  </a:t>
            </a:r>
            <a:endParaRPr lang="en-US" altLang="zh-CN" b="0" i="0" dirty="0">
              <a:solidFill>
                <a:srgbClr val="36464E"/>
              </a:solidFill>
              <a:effectLst/>
              <a:latin typeface="Roboto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13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64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</a:t>
            </a:r>
            <a:r>
              <a:rPr kumimoji="1" lang="zh-CN" altLang="en-US" dirty="0"/>
              <a:t>优化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6063" y="1678712"/>
            <a:ext cx="9423056" cy="4101737"/>
          </a:xfrm>
        </p:spPr>
        <p:txBody>
          <a:bodyPr/>
          <a:lstStyle/>
          <a:p>
            <a:pPr algn="l"/>
            <a:r>
              <a:rPr lang="zh-CN" altLang="en-US" b="0" i="0" dirty="0">
                <a:effectLst/>
                <a:latin typeface="Roboto"/>
              </a:rPr>
              <a:t>选择优化</a:t>
            </a:r>
          </a:p>
          <a:p>
            <a:pPr marL="0" indent="0">
              <a:buNone/>
            </a:pPr>
            <a:r>
              <a:rPr lang="en-US" altLang="zh-CN" dirty="0">
                <a:latin typeface="Roboto"/>
              </a:rPr>
              <a:t>       </a:t>
            </a:r>
            <a:r>
              <a:rPr lang="en-US" altLang="zh-CN" b="0" i="0" dirty="0">
                <a:effectLst/>
                <a:latin typeface="Roboto"/>
              </a:rPr>
              <a:t>Select</a:t>
            </a:r>
            <a:r>
              <a:rPr lang="zh-CN" altLang="en-US" b="0" i="0" dirty="0">
                <a:effectLst/>
                <a:latin typeface="Roboto"/>
              </a:rPr>
              <a:t>前端可以产生线性二进制操作链，以从多个不同的值中进行选择。这等效于</a:t>
            </a:r>
            <a:r>
              <a:rPr lang="en-US" altLang="zh-CN" b="0" i="0" dirty="0">
                <a:effectLst/>
                <a:latin typeface="Roboto"/>
              </a:rPr>
              <a:t>C ++</a:t>
            </a:r>
            <a:r>
              <a:rPr lang="zh-CN" altLang="en-US" b="0" i="0" dirty="0">
                <a:effectLst/>
                <a:latin typeface="Roboto"/>
              </a:rPr>
              <a:t>中的嵌套三元运算符，可以通过将</a:t>
            </a:r>
            <a:r>
              <a:rPr lang="en-US" altLang="zh-CN" b="0" i="0" dirty="0">
                <a:effectLst/>
                <a:latin typeface="Roboto"/>
              </a:rPr>
              <a:t>Select</a:t>
            </a:r>
            <a:r>
              <a:rPr lang="zh-CN" altLang="en-US" b="0" i="0" dirty="0">
                <a:effectLst/>
                <a:latin typeface="Roboto"/>
              </a:rPr>
              <a:t>链转换为单个链的</a:t>
            </a:r>
            <a:r>
              <a:rPr lang="en-US" altLang="zh-CN" b="0" i="0" dirty="0" err="1">
                <a:effectLst/>
                <a:latin typeface="Roboto"/>
              </a:rPr>
              <a:t>OneHotSelect</a:t>
            </a:r>
            <a:r>
              <a:rPr lang="zh-CN" altLang="en-US" b="0" i="0" dirty="0">
                <a:effectLst/>
                <a:latin typeface="Roboto"/>
              </a:rPr>
              <a:t>来减少选择操作带来的延迟。</a:t>
            </a:r>
          </a:p>
          <a:p>
            <a:pPr marL="0" indent="0">
              <a:buNone/>
            </a:pPr>
            <a:endParaRPr lang="zh-CN" altLang="en-US" b="0" i="0" dirty="0">
              <a:effectLst/>
              <a:latin typeface="Roboto"/>
            </a:endParaRPr>
          </a:p>
          <a:p>
            <a:pPr marL="0" indent="0">
              <a:buNone/>
            </a:pPr>
            <a:r>
              <a:rPr lang="zh-CN" altLang="en-US" b="0" i="0" dirty="0">
                <a:effectLst/>
                <a:latin typeface="Roboto"/>
              </a:rPr>
              <a:t>  </a:t>
            </a:r>
            <a:endParaRPr lang="en-US" altLang="zh-CN" b="0" i="0" dirty="0">
              <a:solidFill>
                <a:srgbClr val="36464E"/>
              </a:solidFill>
              <a:effectLst/>
              <a:latin typeface="Roboto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14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  <p:pic>
        <p:nvPicPr>
          <p:cNvPr id="11266" name="Picture 2" descr="画画">
            <a:extLst>
              <a:ext uri="{FF2B5EF4-FFF2-40B4-BE49-F238E27FC236}">
                <a16:creationId xmlns:a16="http://schemas.microsoft.com/office/drawing/2014/main" id="{67860998-2184-4853-9758-250F77A45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63" y="3015055"/>
            <a:ext cx="37147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画画">
            <a:extLst>
              <a:ext uri="{FF2B5EF4-FFF2-40B4-BE49-F238E27FC236}">
                <a16:creationId xmlns:a16="http://schemas.microsoft.com/office/drawing/2014/main" id="{27588A45-AF31-41C7-ACAE-EF1FB5C9E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591" y="3568087"/>
            <a:ext cx="28956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55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</a:t>
            </a:r>
            <a:r>
              <a:rPr kumimoji="1" lang="zh-CN" altLang="en-US" dirty="0"/>
              <a:t>项目构建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6063" y="1678712"/>
            <a:ext cx="9423056" cy="4101737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6464E"/>
                </a:solidFill>
                <a:effectLst/>
                <a:latin typeface="Roboto"/>
              </a:rPr>
              <a:t>目前项目支持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Roboto"/>
              </a:rPr>
              <a:t>ubuntu</a:t>
            </a:r>
            <a:r>
              <a:rPr lang="zh-CN" altLang="en-US" b="0" i="0" dirty="0">
                <a:solidFill>
                  <a:srgbClr val="36464E"/>
                </a:solidFill>
                <a:effectLst/>
                <a:latin typeface="Roboto"/>
              </a:rPr>
              <a:t>系统下构建运行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Roboto"/>
              </a:rPr>
              <a:t>(</a:t>
            </a:r>
            <a:r>
              <a:rPr lang="zh-CN" altLang="en-US" b="0" i="0" dirty="0">
                <a:solidFill>
                  <a:srgbClr val="36464E"/>
                </a:solidFill>
                <a:effectLst/>
                <a:latin typeface="Roboto"/>
              </a:rPr>
              <a:t>官方建议版本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22.04)</a:t>
            </a:r>
          </a:p>
          <a:p>
            <a:pPr algn="l"/>
            <a:endParaRPr lang="en-US" altLang="zh-CN" dirty="0">
              <a:solidFill>
                <a:srgbClr val="36464E"/>
              </a:solidFill>
              <a:latin typeface="Roboto"/>
            </a:endParaRPr>
          </a:p>
          <a:p>
            <a:pPr algn="l"/>
            <a:r>
              <a:rPr lang="zh-CN" altLang="en-US" dirty="0">
                <a:solidFill>
                  <a:srgbClr val="36464E"/>
                </a:solidFill>
                <a:latin typeface="Roboto"/>
              </a:rPr>
              <a:t>项目依赖：</a:t>
            </a:r>
            <a:r>
              <a:rPr lang="en-US" altLang="zh-CN" dirty="0" err="1"/>
              <a:t>jdk</a:t>
            </a:r>
            <a:r>
              <a:rPr lang="zh-CN" altLang="en-US" dirty="0"/>
              <a:t>与</a:t>
            </a:r>
            <a:r>
              <a:rPr lang="en-US" altLang="zh-CN" dirty="0" err="1"/>
              <a:t>bazel</a:t>
            </a:r>
            <a:r>
              <a:rPr lang="en-US" altLang="zh-CN" dirty="0"/>
              <a:t>(16.04</a:t>
            </a:r>
            <a:r>
              <a:rPr lang="zh-CN" altLang="en-US" dirty="0"/>
              <a:t>对应</a:t>
            </a:r>
            <a:r>
              <a:rPr lang="en-US" altLang="zh-CN" dirty="0"/>
              <a:t>jdk8,18.04</a:t>
            </a:r>
            <a:r>
              <a:rPr lang="zh-CN" altLang="en-US" dirty="0"/>
              <a:t>对应</a:t>
            </a:r>
            <a:r>
              <a:rPr lang="en-US" altLang="zh-CN" dirty="0"/>
              <a:t>jdk11,22.04</a:t>
            </a:r>
            <a:r>
              <a:rPr lang="zh-CN" altLang="en-US" dirty="0"/>
              <a:t>对应</a:t>
            </a:r>
            <a:r>
              <a:rPr lang="en-US" altLang="zh-CN" dirty="0"/>
              <a:t>jdk14)</a:t>
            </a:r>
            <a:endParaRPr lang="en-US" altLang="zh-CN" dirty="0">
              <a:solidFill>
                <a:srgbClr val="36464E"/>
              </a:solidFill>
              <a:latin typeface="Roboto"/>
            </a:endParaRPr>
          </a:p>
          <a:p>
            <a:pPr algn="l"/>
            <a:endParaRPr lang="en-US" altLang="zh-CN" dirty="0">
              <a:solidFill>
                <a:srgbClr val="36464E"/>
              </a:solidFill>
              <a:latin typeface="Roboto"/>
            </a:endParaRPr>
          </a:p>
          <a:p>
            <a:pPr algn="l"/>
            <a:endParaRPr lang="en-US" altLang="zh-CN" dirty="0">
              <a:solidFill>
                <a:srgbClr val="36464E"/>
              </a:solidFill>
              <a:latin typeface="Roboto"/>
            </a:endParaRPr>
          </a:p>
          <a:p>
            <a:pPr algn="l"/>
            <a:endParaRPr lang="en-US" altLang="zh-CN" dirty="0">
              <a:solidFill>
                <a:srgbClr val="36464E"/>
              </a:solidFill>
              <a:latin typeface="Roboto"/>
            </a:endParaRPr>
          </a:p>
          <a:p>
            <a:pPr algn="l"/>
            <a:r>
              <a:rPr lang="zh-CN" altLang="en-US" dirty="0"/>
              <a:t>下载</a:t>
            </a:r>
            <a:r>
              <a:rPr lang="en-US" altLang="zh-CN" dirty="0" err="1"/>
              <a:t>xls</a:t>
            </a:r>
            <a:r>
              <a:rPr lang="zh-CN" altLang="en-US" dirty="0"/>
              <a:t>项目，并用</a:t>
            </a:r>
            <a:r>
              <a:rPr lang="en-US" altLang="zh-CN" dirty="0" err="1"/>
              <a:t>bazel</a:t>
            </a:r>
            <a:r>
              <a:rPr lang="zh-CN" altLang="en-US" dirty="0"/>
              <a:t>编译测试</a:t>
            </a:r>
            <a:endParaRPr lang="en-US" altLang="zh-CN" dirty="0"/>
          </a:p>
          <a:p>
            <a:pPr algn="l"/>
            <a:endParaRPr lang="en-US" altLang="zh-CN" dirty="0">
              <a:solidFill>
                <a:srgbClr val="36464E"/>
              </a:solidFill>
              <a:latin typeface="Roboto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15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4C9660-2698-43C8-B65C-48D44475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513" y="3032725"/>
            <a:ext cx="4336156" cy="7925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D7EBA5-2B12-44B3-B9CD-B2140A09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681" y="4549587"/>
            <a:ext cx="5875529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5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</a:t>
            </a:r>
            <a:r>
              <a:rPr kumimoji="1" lang="zh-CN" altLang="en-US" dirty="0"/>
              <a:t>项目构建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6063" y="1678712"/>
            <a:ext cx="9423056" cy="4101737"/>
          </a:xfrm>
        </p:spPr>
        <p:txBody>
          <a:bodyPr/>
          <a:lstStyle/>
          <a:p>
            <a:pPr algn="l"/>
            <a:r>
              <a:rPr lang="zh-CN" altLang="en-US" dirty="0"/>
              <a:t>编译测试运行结果</a:t>
            </a:r>
            <a:r>
              <a:rPr lang="en-US" altLang="zh-CN" dirty="0"/>
              <a:t>:</a:t>
            </a:r>
            <a:endParaRPr lang="en-US" altLang="zh-CN" dirty="0">
              <a:solidFill>
                <a:srgbClr val="36464E"/>
              </a:solidFill>
              <a:latin typeface="Roboto"/>
            </a:endParaRPr>
          </a:p>
          <a:p>
            <a:pPr algn="l"/>
            <a:endParaRPr lang="en-US" altLang="zh-CN" dirty="0">
              <a:solidFill>
                <a:srgbClr val="36464E"/>
              </a:solidFill>
              <a:latin typeface="Roboto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16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0CE0F0-F18E-4F0E-BBF8-139BAECE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36" y="2216465"/>
            <a:ext cx="5740387" cy="26751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E6625D-1619-48FB-AB21-59C735886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48" y="2809071"/>
            <a:ext cx="6685257" cy="354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3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</a:t>
            </a:r>
            <a:r>
              <a:rPr kumimoji="1" lang="zh-CN" altLang="en-US" dirty="0"/>
              <a:t>项目构建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6063" y="1678712"/>
            <a:ext cx="9423056" cy="4101737"/>
          </a:xfrm>
        </p:spPr>
        <p:txBody>
          <a:bodyPr/>
          <a:lstStyle/>
          <a:p>
            <a:pPr algn="l"/>
            <a:r>
              <a:rPr lang="en-US" altLang="zh-CN" dirty="0"/>
              <a:t>docker</a:t>
            </a:r>
            <a:r>
              <a:rPr lang="zh-CN" altLang="en-US" dirty="0"/>
              <a:t>编译构建</a:t>
            </a:r>
            <a:r>
              <a:rPr lang="en-US" altLang="zh-CN" dirty="0"/>
              <a:t>:</a:t>
            </a:r>
            <a:endParaRPr lang="en-US" altLang="zh-CN" dirty="0">
              <a:solidFill>
                <a:srgbClr val="36464E"/>
              </a:solidFill>
              <a:latin typeface="Roboto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17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03C866-2B6F-48D0-B43A-820B6FCF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832" y="2263039"/>
            <a:ext cx="1463167" cy="6096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EF29D7-CA82-49C5-B140-8AB8EC82B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969" y="3145368"/>
            <a:ext cx="9015241" cy="11812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E2BEBB-D88C-4BF9-A464-2936158DB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967" y="4356147"/>
            <a:ext cx="4913243" cy="23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8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</a:t>
            </a:r>
            <a:r>
              <a:rPr kumimoji="1" lang="zh-CN" altLang="en-US" dirty="0"/>
              <a:t>项目构建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6063" y="1678712"/>
            <a:ext cx="9423056" cy="4101737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36464E"/>
                </a:solidFill>
                <a:latin typeface="Roboto"/>
              </a:rPr>
              <a:t>运行示例：</a:t>
            </a:r>
            <a:endParaRPr lang="en-US" altLang="zh-CN" dirty="0">
              <a:solidFill>
                <a:srgbClr val="36464E"/>
              </a:solidFill>
              <a:latin typeface="Roboto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rgbClr val="36464E"/>
                </a:solidFill>
                <a:latin typeface="Roboto"/>
              </a:rPr>
              <a:t>        </a:t>
            </a:r>
            <a:r>
              <a:rPr lang="zh-CN" altLang="en-US" dirty="0">
                <a:solidFill>
                  <a:srgbClr val="36464E"/>
                </a:solidFill>
                <a:latin typeface="Roboto"/>
              </a:rPr>
              <a:t>在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tmp</a:t>
            </a:r>
            <a:r>
              <a:rPr lang="zh-CN" altLang="en-US" dirty="0">
                <a:solidFill>
                  <a:srgbClr val="36464E"/>
                </a:solidFill>
                <a:latin typeface="Roboto"/>
              </a:rPr>
              <a:t>文件夹下使用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vi</a:t>
            </a:r>
            <a:r>
              <a:rPr lang="zh-CN" altLang="en-US" dirty="0">
                <a:solidFill>
                  <a:srgbClr val="36464E"/>
                </a:solidFill>
                <a:latin typeface="Roboto"/>
              </a:rPr>
              <a:t>编辑器生成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xls</a:t>
            </a:r>
            <a:r>
              <a:rPr lang="zh-CN" altLang="en-US" dirty="0">
                <a:solidFill>
                  <a:srgbClr val="36464E"/>
                </a:solidFill>
                <a:latin typeface="Roboto"/>
              </a:rPr>
              <a:t>项目测试文件 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`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simple_add.x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`</a:t>
            </a:r>
          </a:p>
          <a:p>
            <a:pPr marL="0" indent="0" algn="l">
              <a:buNone/>
            </a:pPr>
            <a:endParaRPr lang="en-US" altLang="zh-CN" dirty="0">
              <a:solidFill>
                <a:srgbClr val="36464E"/>
              </a:solidFill>
              <a:latin typeface="Roboto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6464E"/>
              </a:solidFill>
              <a:latin typeface="Roboto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18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663713-C03A-45CB-82B8-7C2AB0F1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581" y="3428999"/>
            <a:ext cx="3696020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6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</a:t>
            </a:r>
            <a:r>
              <a:rPr kumimoji="1" lang="zh-CN" altLang="en-US" dirty="0"/>
              <a:t>项目构建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6063" y="1678712"/>
            <a:ext cx="9423056" cy="4101737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6464E"/>
                </a:solidFill>
                <a:latin typeface="Roboto"/>
              </a:rPr>
              <a:t>运行指令通过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dslx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_ interpreter</a:t>
            </a:r>
            <a:r>
              <a:rPr lang="zh-CN" altLang="en-US" dirty="0">
                <a:solidFill>
                  <a:srgbClr val="36464E"/>
                </a:solidFill>
                <a:latin typeface="Roboto"/>
              </a:rPr>
              <a:t>进行前端处理</a:t>
            </a:r>
            <a:endParaRPr lang="en-US" altLang="zh-CN" dirty="0">
              <a:solidFill>
                <a:srgbClr val="36464E"/>
              </a:solidFill>
              <a:latin typeface="Roboto"/>
            </a:endParaRPr>
          </a:p>
          <a:p>
            <a:pPr marL="0" indent="0" algn="l">
              <a:buNone/>
            </a:pP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bazel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 run -c opt //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xls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dslx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interpreter:interpreter_main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 -- 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tmp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simple_add.x</a:t>
            </a:r>
            <a:endParaRPr lang="en-US" altLang="zh-CN" dirty="0">
              <a:solidFill>
                <a:srgbClr val="36464E"/>
              </a:solidFill>
              <a:latin typeface="Roboto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6464E"/>
              </a:solidFill>
              <a:latin typeface="Roboto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19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ABCC2A-9916-4431-80A0-A8CBABD8C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3" y="2838343"/>
            <a:ext cx="10922493" cy="23409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E571069-B5D1-421A-8E3C-22CD882B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643" y="5265282"/>
            <a:ext cx="4648603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9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FFBCFF-BBDD-4144-925C-C367E0045D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1050" y="2778426"/>
            <a:ext cx="5047913" cy="345854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en-US" altLang="zh-CN" dirty="0"/>
              <a:t>1. </a:t>
            </a:r>
            <a:r>
              <a:rPr kumimoji="1" lang="zh-CN" altLang="en-US" dirty="0"/>
              <a:t>项目介绍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</a:p>
          <a:p>
            <a:pPr>
              <a:lnSpc>
                <a:spcPct val="140000"/>
              </a:lnSpc>
            </a:pPr>
            <a:r>
              <a:rPr kumimoji="1" lang="en-US" altLang="zh-CN" dirty="0"/>
              <a:t>3. </a:t>
            </a:r>
            <a:r>
              <a:rPr kumimoji="1" lang="zh-CN" altLang="en-US" dirty="0"/>
              <a:t>优化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en-US" altLang="zh-CN" dirty="0"/>
              <a:t>4. </a:t>
            </a:r>
            <a:r>
              <a:rPr kumimoji="1" lang="zh-CN" altLang="en-US" dirty="0"/>
              <a:t>项目构建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5C72BD-F1A4-4B3D-9155-8FDD81937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161" y="2914095"/>
            <a:ext cx="5476831" cy="21131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1B4D30-9D1D-47CF-A078-AC4C6279D08D}"/>
              </a:ext>
            </a:extLst>
          </p:cNvPr>
          <p:cNvSpPr txBox="1"/>
          <p:nvPr/>
        </p:nvSpPr>
        <p:spPr>
          <a:xfrm>
            <a:off x="7514681" y="5198444"/>
            <a:ext cx="14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XLS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项目标志</a:t>
            </a:r>
          </a:p>
        </p:txBody>
      </p:sp>
    </p:spTree>
    <p:extLst>
      <p:ext uri="{BB962C8B-B14F-4D97-AF65-F5344CB8AC3E}">
        <p14:creationId xmlns:p14="http://schemas.microsoft.com/office/powerpoint/2010/main" val="3564286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</a:t>
            </a:r>
            <a:r>
              <a:rPr kumimoji="1" lang="zh-CN" altLang="en-US" dirty="0"/>
              <a:t>项目构建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6063" y="1678712"/>
            <a:ext cx="9423056" cy="4101737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6464E"/>
                </a:solidFill>
                <a:latin typeface="Roboto"/>
              </a:rPr>
              <a:t>运行指令通过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dslx</a:t>
            </a:r>
            <a:r>
              <a:rPr lang="zh-CN" altLang="en-US" dirty="0">
                <a:solidFill>
                  <a:srgbClr val="36464E"/>
                </a:solidFill>
                <a:latin typeface="Roboto"/>
              </a:rPr>
              <a:t>进行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IR</a:t>
            </a:r>
            <a:r>
              <a:rPr lang="zh-CN" altLang="en-US" dirty="0">
                <a:solidFill>
                  <a:srgbClr val="36464E"/>
                </a:solidFill>
                <a:latin typeface="Roboto"/>
              </a:rPr>
              <a:t>处理后生成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.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ir</a:t>
            </a:r>
            <a:r>
              <a:rPr lang="zh-CN" altLang="en-US" dirty="0">
                <a:solidFill>
                  <a:srgbClr val="36464E"/>
                </a:solidFill>
                <a:latin typeface="Roboto"/>
              </a:rPr>
              <a:t>文件</a:t>
            </a:r>
            <a:endParaRPr lang="en-US" altLang="zh-CN" dirty="0">
              <a:solidFill>
                <a:srgbClr val="36464E"/>
              </a:solidFill>
              <a:latin typeface="Roboto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rgbClr val="36464E"/>
                </a:solidFill>
                <a:latin typeface="Roboto"/>
              </a:rPr>
              <a:t>./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bazel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-bin/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xls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dslx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ir_converter_main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 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tmp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simple_add.x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 &gt; /tmp/simple_add.ir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20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D6AC29-AC8D-41FB-9386-41EDE615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205" y="2473243"/>
            <a:ext cx="6889589" cy="39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74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</a:t>
            </a:r>
            <a:r>
              <a:rPr kumimoji="1" lang="zh-CN" altLang="en-US" dirty="0"/>
              <a:t>项目构建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6063" y="1678712"/>
            <a:ext cx="9423056" cy="4101737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6464E"/>
                </a:solidFill>
                <a:latin typeface="Roboto"/>
              </a:rPr>
              <a:t>运行指令通过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opt</a:t>
            </a:r>
            <a:r>
              <a:rPr lang="zh-CN" altLang="en-US" dirty="0">
                <a:solidFill>
                  <a:srgbClr val="36464E"/>
                </a:solidFill>
                <a:latin typeface="Roboto"/>
              </a:rPr>
              <a:t>对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ir</a:t>
            </a:r>
            <a:r>
              <a:rPr lang="zh-CN" altLang="en-US" dirty="0">
                <a:solidFill>
                  <a:srgbClr val="36464E"/>
                </a:solidFill>
                <a:latin typeface="Roboto"/>
              </a:rPr>
              <a:t>文件进行优化并生成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.opt.ir</a:t>
            </a:r>
            <a:r>
              <a:rPr lang="zh-CN" altLang="en-US" dirty="0">
                <a:solidFill>
                  <a:srgbClr val="36464E"/>
                </a:solidFill>
                <a:latin typeface="Roboto"/>
              </a:rPr>
              <a:t>格式文件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:</a:t>
            </a:r>
          </a:p>
          <a:p>
            <a:pPr marL="0" indent="0" algn="l">
              <a:buNone/>
            </a:pPr>
            <a:r>
              <a:rPr lang="en-US" altLang="zh-CN" dirty="0">
                <a:solidFill>
                  <a:srgbClr val="36464E"/>
                </a:solidFill>
                <a:latin typeface="Roboto"/>
              </a:rPr>
              <a:t>./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bazel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-bin/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xls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/tools/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opt_main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 /tmp/simple_add.ir &gt; /tmp/simple_add.opt.ir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21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7C8CDA-CD56-4801-8D26-318E12F83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53" y="2559152"/>
            <a:ext cx="6864894" cy="38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74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</a:t>
            </a:r>
            <a:r>
              <a:rPr kumimoji="1" lang="zh-CN" altLang="en-US" dirty="0"/>
              <a:t>项目构建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6063" y="1678712"/>
            <a:ext cx="9423056" cy="4101737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6464E"/>
                </a:solidFill>
                <a:latin typeface="Roboto"/>
              </a:rPr>
              <a:t>运行指令通过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codegen</a:t>
            </a:r>
            <a:r>
              <a:rPr lang="zh-CN" altLang="en-US" dirty="0">
                <a:solidFill>
                  <a:srgbClr val="36464E"/>
                </a:solidFill>
                <a:latin typeface="Roboto"/>
              </a:rPr>
              <a:t>对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ir</a:t>
            </a:r>
            <a:r>
              <a:rPr lang="zh-CN" altLang="en-US" dirty="0">
                <a:solidFill>
                  <a:srgbClr val="36464E"/>
                </a:solidFill>
                <a:latin typeface="Roboto"/>
              </a:rPr>
              <a:t>文件进行处理并生成目标代码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:</a:t>
            </a:r>
          </a:p>
          <a:p>
            <a:pPr marL="0" indent="0" algn="l">
              <a:buNone/>
            </a:pPr>
            <a:r>
              <a:rPr lang="en-US" altLang="zh-CN" dirty="0">
                <a:solidFill>
                  <a:srgbClr val="36464E"/>
                </a:solidFill>
                <a:latin typeface="Roboto"/>
              </a:rPr>
              <a:t>./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bazel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-bin/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xls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/tools/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codegen_main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 --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pipeline_stages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=1 --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delay_model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=unit /tmp/simple_add.opt.ir &gt; 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tmp</a:t>
            </a:r>
            <a:r>
              <a:rPr lang="en-US" altLang="zh-CN" dirty="0">
                <a:solidFill>
                  <a:srgbClr val="36464E"/>
                </a:solidFill>
                <a:latin typeface="Roboto"/>
              </a:rPr>
              <a:t>/</a:t>
            </a:r>
            <a:r>
              <a:rPr lang="en-US" altLang="zh-CN" dirty="0" err="1">
                <a:solidFill>
                  <a:srgbClr val="36464E"/>
                </a:solidFill>
                <a:latin typeface="Roboto"/>
              </a:rPr>
              <a:t>simple_add.v</a:t>
            </a:r>
            <a:endParaRPr lang="en-US" altLang="zh-CN" dirty="0">
              <a:solidFill>
                <a:srgbClr val="36464E"/>
              </a:solidFill>
              <a:latin typeface="Roboto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22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777821-0CA8-429E-916A-91733D22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57" y="2757968"/>
            <a:ext cx="6349486" cy="35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77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96C8A67-9EAC-DE4B-A079-99989B3DB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谢谢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23F1891-76AE-0A4E-A850-35A4E1074F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32366" y="5218616"/>
            <a:ext cx="3853543" cy="305659"/>
          </a:xfrm>
        </p:spPr>
        <p:txBody>
          <a:bodyPr/>
          <a:lstStyle/>
          <a:p>
            <a:r>
              <a:rPr lang="en-US" altLang="zh-Hans" dirty="0"/>
              <a:t>jiawei</a:t>
            </a:r>
            <a:r>
              <a:rPr lang="en-US" altLang="zh-CN" dirty="0"/>
              <a:t>@iscas.ac.cn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6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3DCFD-44DE-AB45-9201-4638125C3F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135" y="1766224"/>
            <a:ext cx="4078699" cy="312156"/>
          </a:xfrm>
        </p:spPr>
        <p:txBody>
          <a:bodyPr/>
          <a:lstStyle/>
          <a:p>
            <a:pPr algn="l"/>
            <a:r>
              <a:rPr lang="zh-CN" altLang="en-US" b="0" i="0" dirty="0">
                <a:effectLst/>
                <a:latin typeface="Roboto"/>
              </a:rPr>
              <a:t>什么是</a:t>
            </a:r>
            <a:r>
              <a:rPr lang="en-US" altLang="zh-CN" b="0" i="0" dirty="0">
                <a:effectLst/>
                <a:latin typeface="Roboto"/>
              </a:rPr>
              <a:t>XLS</a:t>
            </a:r>
            <a:r>
              <a:rPr lang="zh-CN" altLang="en-US" b="0" i="0" dirty="0">
                <a:effectLst/>
                <a:latin typeface="Roboto"/>
              </a:rPr>
              <a:t>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7185" y="2513212"/>
            <a:ext cx="9423056" cy="41017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XLS(</a:t>
            </a:r>
            <a:r>
              <a:rPr lang="zh-CN" altLang="en-US" dirty="0">
                <a:solidFill>
                  <a:schemeClr val="tx1"/>
                </a:solidFill>
              </a:rPr>
              <a:t>加速硬件综合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google</a:t>
            </a:r>
            <a:r>
              <a:rPr lang="zh-CN" altLang="en-US" dirty="0">
                <a:solidFill>
                  <a:schemeClr val="tx1"/>
                </a:solidFill>
              </a:rPr>
              <a:t>于今年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月在</a:t>
            </a:r>
            <a:r>
              <a:rPr lang="en-US" altLang="zh-CN" dirty="0">
                <a:solidFill>
                  <a:schemeClr val="tx1"/>
                </a:solidFill>
              </a:rPr>
              <a:t>github</a:t>
            </a:r>
            <a:r>
              <a:rPr lang="zh-CN" altLang="en-US" dirty="0">
                <a:solidFill>
                  <a:schemeClr val="tx1"/>
                </a:solidFill>
              </a:rPr>
              <a:t>上发起的的一个开源项目，它的目标是构建一套综合工具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前端</a:t>
            </a:r>
            <a:r>
              <a:rPr lang="en-US" altLang="zh-CN" dirty="0">
                <a:solidFill>
                  <a:schemeClr val="tx1"/>
                </a:solidFill>
              </a:rPr>
              <a:t>-IR-</a:t>
            </a:r>
            <a:r>
              <a:rPr lang="zh-CN" altLang="en-US" dirty="0">
                <a:solidFill>
                  <a:schemeClr val="tx1"/>
                </a:solidFill>
              </a:rPr>
              <a:t>后端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综合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仿真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来实现硬件</a:t>
            </a:r>
            <a:r>
              <a:rPr lang="en-US" altLang="zh-CN" dirty="0">
                <a:solidFill>
                  <a:schemeClr val="tx1"/>
                </a:solidFill>
              </a:rPr>
              <a:t>IP</a:t>
            </a:r>
            <a:r>
              <a:rPr lang="zh-CN" altLang="en-US" dirty="0">
                <a:solidFill>
                  <a:schemeClr val="tx1"/>
                </a:solidFill>
              </a:rPr>
              <a:t>的高效快速开发。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XLS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实施了高级综合（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HLS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）工具链，该工具链根据灵活的高级功能描述生成可综合的设计。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XLS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输入由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DSLX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编写的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.x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文件，经过前端处理、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IR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、优化、最终生成支持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(system)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verilog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.v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代码文件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dirty="0"/>
              <a:t>目前社区处于非常活跃的状态，基本每天都有代码更新</a:t>
            </a:r>
            <a:r>
              <a:rPr lang="en-US" altLang="zh-CN" dirty="0"/>
              <a:t>(github main</a:t>
            </a:r>
            <a:r>
              <a:rPr lang="zh-CN" altLang="en-US" dirty="0"/>
              <a:t>分支</a:t>
            </a:r>
            <a:r>
              <a:rPr lang="en-US" altLang="zh-CN" dirty="0"/>
              <a:t>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项目地址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hlinkClick r:id="rId2" action="ppaction://hlinkfile"/>
              </a:rPr>
              <a:t>google.github.io/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hlinkClick r:id="rId2" action="ppaction://hlinkfile"/>
              </a:rPr>
              <a:t>xls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github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地址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hlinkClick r:id="rId3" action="ppaction://hlinkfile"/>
              </a:rPr>
              <a:t>github.com/google/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hlinkClick r:id="rId3" action="ppaction://hlinkfile"/>
              </a:rPr>
              <a:t>xls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3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0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4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  <p:pic>
        <p:nvPicPr>
          <p:cNvPr id="2050" name="Picture 2" descr="XLS堆栈图">
            <a:extLst>
              <a:ext uri="{FF2B5EF4-FFF2-40B4-BE49-F238E27FC236}">
                <a16:creationId xmlns:a16="http://schemas.microsoft.com/office/drawing/2014/main" id="{3D7F84C8-B5C7-49AA-9104-1FAB18424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898" y="1766224"/>
            <a:ext cx="4925720" cy="475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95C17A7B-14A3-4C85-B9B8-1ED296A341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5445" y="1765909"/>
            <a:ext cx="4393696" cy="47571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XLS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项目结构图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DSLX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用于描述硬件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C++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用于实现</a:t>
            </a:r>
            <a:r>
              <a:rPr lang="en-US" altLang="zh-CN" b="0" i="0" dirty="0">
                <a:effectLst/>
                <a:latin typeface="Roboto"/>
              </a:rPr>
              <a:t>HLS</a:t>
            </a:r>
            <a:r>
              <a:rPr lang="zh-CN" altLang="en-US" b="0" i="0" dirty="0">
                <a:effectLst/>
                <a:latin typeface="Roboto"/>
              </a:rPr>
              <a:t>代码库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Full-Stack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Fuzzer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DSLX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级别生成程序并交叉比较不同的执行引擎。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（例如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DSLX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解释器，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IR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解释器，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IR JIT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Verilog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模拟器、代码生成器）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netlist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：用于解析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分析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解释网表级别描述的库，通常在带有相关单元库的简单结构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Verilog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中给出。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synthesis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：包装后端综合流程的接口，以便可以在例如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ASIC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FPGA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流程之间使用重新定位工具。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endParaRPr lang="en-US" altLang="zh-CN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1108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XLS:IR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3DCFD-44DE-AB45-9201-4638125C3F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135" y="1766224"/>
            <a:ext cx="4078699" cy="312156"/>
          </a:xfrm>
        </p:spPr>
        <p:txBody>
          <a:bodyPr/>
          <a:lstStyle/>
          <a:p>
            <a:pPr algn="l"/>
            <a:r>
              <a:rPr lang="en-US" altLang="zh-CN" b="0" i="0" dirty="0">
                <a:effectLst/>
                <a:latin typeface="Roboto"/>
              </a:rPr>
              <a:t>IR</a:t>
            </a:r>
            <a:r>
              <a:rPr lang="zh-CN" altLang="en-US" b="0" i="0" dirty="0">
                <a:effectLst/>
                <a:latin typeface="Roboto"/>
              </a:rPr>
              <a:t>语义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7185" y="2513212"/>
            <a:ext cx="9423056" cy="41017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XLS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IR</a:t>
            </a:r>
            <a:r>
              <a:rPr lang="zh-CN" altLang="en-US" dirty="0">
                <a:solidFill>
                  <a:schemeClr val="tx1"/>
                </a:solidFill>
              </a:rPr>
              <a:t>是面向纯数据流的</a:t>
            </a:r>
            <a:r>
              <a:rPr lang="en-US" altLang="zh-CN" dirty="0">
                <a:solidFill>
                  <a:schemeClr val="tx1"/>
                </a:solidFill>
              </a:rPr>
              <a:t>IR</a:t>
            </a:r>
            <a:r>
              <a:rPr lang="zh-CN" altLang="en-US" dirty="0">
                <a:solidFill>
                  <a:schemeClr val="tx1"/>
                </a:solidFill>
              </a:rPr>
              <a:t>，具有静态单分配属性，专门用于生成电路。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常用类型示例：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(bits): </a:t>
            </a:r>
            <a:r>
              <a:rPr lang="zh-CN" altLang="en-US" b="0" i="0" dirty="0">
                <a:effectLst/>
                <a:latin typeface="Roboto"/>
              </a:rPr>
              <a:t>具有固定宽度的位向量  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Roboto Mono"/>
              </a:rPr>
              <a:t>bits[8]:0xab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6464E"/>
                </a:solidFill>
                <a:latin typeface="Roboto Mono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Roboto Mono"/>
              </a:rPr>
              <a:t>数组</a:t>
            </a:r>
            <a:r>
              <a:rPr lang="en-US" altLang="zh-CN" dirty="0">
                <a:solidFill>
                  <a:srgbClr val="36464E"/>
                </a:solidFill>
                <a:latin typeface="Roboto Mono"/>
              </a:rPr>
              <a:t>(array):</a:t>
            </a:r>
            <a:r>
              <a:rPr lang="zh-CN" altLang="en-US" b="0" i="0" dirty="0">
                <a:effectLst/>
                <a:latin typeface="Roboto"/>
              </a:rPr>
              <a:t>具有固定数量元素的相同类型元素的一维数组 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Roboto Mono"/>
              </a:rPr>
              <a:t>bits[8][2]:[1][2]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6464E"/>
                </a:solidFill>
                <a:latin typeface="Roboto Mono"/>
              </a:rPr>
              <a:t>	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Roboto"/>
              </a:rPr>
              <a:t>元组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Roboto"/>
              </a:rPr>
              <a:t>(tuple):</a:t>
            </a:r>
            <a:r>
              <a:rPr lang="zh-CN" altLang="en-US" b="0" i="0" dirty="0">
                <a:effectLst/>
                <a:latin typeface="Roboto"/>
              </a:rPr>
              <a:t>一个固定大小的有序集合，包含可能具有不同类型的元素</a:t>
            </a:r>
            <a:endParaRPr lang="en-US" altLang="zh-CN" b="0" i="0" dirty="0">
              <a:effectLst/>
              <a:latin typeface="Roboto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36464E"/>
                </a:solidFill>
                <a:latin typeface="Roboto"/>
              </a:rPr>
              <a:t>							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Roboto Mono"/>
              </a:rPr>
              <a:t>(0b100, 0b101)</a:t>
            </a:r>
            <a:endParaRPr lang="en-US" altLang="zh-CN" b="0" i="0" dirty="0">
              <a:effectLst/>
              <a:latin typeface="Roboto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Roboto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Roboto"/>
              </a:rPr>
              <a:t>词缀</a:t>
            </a:r>
            <a:r>
              <a:rPr lang="en-US" altLang="zh-CN" dirty="0">
                <a:solidFill>
                  <a:schemeClr val="tx1"/>
                </a:solidFill>
                <a:latin typeface="Roboto"/>
              </a:rPr>
              <a:t>(token):</a:t>
            </a:r>
            <a:r>
              <a:rPr lang="zh-CN" altLang="en-US" b="0" i="0" dirty="0">
                <a:effectLst/>
                <a:latin typeface="Roboto"/>
              </a:rPr>
              <a:t>一种用于在通道操作之间强制排序的类型</a:t>
            </a:r>
            <a:endParaRPr lang="zh-CN" altLang="en-US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5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59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XLS:IR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3DCFD-44DE-AB45-9201-4638125C3F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135" y="1766224"/>
            <a:ext cx="4078699" cy="312156"/>
          </a:xfrm>
        </p:spPr>
        <p:txBody>
          <a:bodyPr/>
          <a:lstStyle/>
          <a:p>
            <a:pPr algn="l"/>
            <a:r>
              <a:rPr lang="en-US" altLang="zh-CN" b="0" i="0" dirty="0">
                <a:effectLst/>
                <a:latin typeface="Roboto"/>
              </a:rPr>
              <a:t>IR</a:t>
            </a:r>
            <a:r>
              <a:rPr lang="zh-CN" altLang="en-US" b="0" i="0" dirty="0">
                <a:effectLst/>
                <a:latin typeface="Roboto"/>
              </a:rPr>
              <a:t>操作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7185" y="2513212"/>
            <a:ext cx="9423056" cy="41017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XLS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IR</a:t>
            </a:r>
            <a:r>
              <a:rPr lang="zh-CN" altLang="en-US" dirty="0">
                <a:solidFill>
                  <a:schemeClr val="tx1"/>
                </a:solidFill>
              </a:rPr>
              <a:t>操作具有和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相同的语法，并且具有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一样的位置参数和关键字参数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常用操作示例：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一元按位运算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endParaRPr lang="en-US" altLang="zh-CN" b="0" i="0" dirty="0">
              <a:solidFill>
                <a:srgbClr val="36464E"/>
              </a:solidFill>
              <a:effectLst/>
              <a:latin typeface="Roboto Mono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6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A130DF-F7F6-4541-AF70-CC90ED41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686" y="4434781"/>
            <a:ext cx="3856054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5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XLS:IR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4472" y="1930157"/>
            <a:ext cx="9423056" cy="41017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36464E"/>
                </a:solidFill>
                <a:effectLst/>
                <a:latin typeface="Roboto Mono"/>
              </a:rPr>
              <a:t>变参数按位运算：</a:t>
            </a:r>
            <a:endParaRPr lang="en-US" altLang="zh-CN" b="0" i="0" dirty="0">
              <a:solidFill>
                <a:srgbClr val="36464E"/>
              </a:solidFill>
              <a:effectLst/>
              <a:latin typeface="Roboto Mono"/>
            </a:endParaRPr>
          </a:p>
          <a:p>
            <a:pPr marL="0" indent="0">
              <a:buNone/>
            </a:pPr>
            <a:endParaRPr lang="en-US" altLang="zh-CN" dirty="0">
              <a:solidFill>
                <a:srgbClr val="36464E"/>
              </a:solidFill>
              <a:latin typeface="Roboto Mono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36464E"/>
              </a:solidFill>
              <a:effectLst/>
              <a:latin typeface="Roboto Mono"/>
            </a:endParaRPr>
          </a:p>
          <a:p>
            <a:pPr marL="0" indent="0">
              <a:buNone/>
            </a:pPr>
            <a:endParaRPr lang="en-US" altLang="zh-CN" dirty="0">
              <a:solidFill>
                <a:srgbClr val="36464E"/>
              </a:solidFill>
              <a:latin typeface="Roboto Mono"/>
            </a:endParaRPr>
          </a:p>
          <a:p>
            <a:pPr marL="0" indent="0">
              <a:buNone/>
            </a:pPr>
            <a:endParaRPr lang="en-US" altLang="zh-CN" dirty="0">
              <a:solidFill>
                <a:srgbClr val="36464E"/>
              </a:solidFill>
              <a:latin typeface="Roboto Mono"/>
            </a:endParaRPr>
          </a:p>
          <a:p>
            <a:pPr marL="0" indent="0">
              <a:buNone/>
            </a:pPr>
            <a:endParaRPr lang="en-US" altLang="zh-CN" dirty="0">
              <a:solidFill>
                <a:srgbClr val="36464E"/>
              </a:solidFill>
              <a:latin typeface="Roboto Mono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6464E"/>
                </a:solidFill>
                <a:latin typeface="Roboto Mono"/>
              </a:rPr>
              <a:t>一元算术运算：</a:t>
            </a:r>
            <a:endParaRPr lang="en-US" altLang="zh-CN" dirty="0">
              <a:solidFill>
                <a:srgbClr val="36464E"/>
              </a:solidFill>
              <a:latin typeface="Roboto Mono"/>
            </a:endParaRPr>
          </a:p>
          <a:p>
            <a:pPr marL="0" indent="0">
              <a:buNone/>
            </a:pPr>
            <a:endParaRPr lang="en-US" altLang="zh-CN" dirty="0">
              <a:solidFill>
                <a:srgbClr val="36464E"/>
              </a:solidFill>
              <a:latin typeface="Roboto Mono"/>
            </a:endParaRPr>
          </a:p>
          <a:p>
            <a:pPr marL="0" indent="0">
              <a:buNone/>
            </a:pPr>
            <a:endParaRPr lang="en-US" altLang="zh-CN" dirty="0">
              <a:solidFill>
                <a:srgbClr val="36464E"/>
              </a:solidFill>
              <a:latin typeface="Roboto Mono"/>
            </a:endParaRPr>
          </a:p>
          <a:p>
            <a:pPr marL="0" indent="0">
              <a:buNone/>
            </a:pPr>
            <a:endParaRPr lang="en-US" altLang="zh-CN" dirty="0">
              <a:solidFill>
                <a:srgbClr val="36464E"/>
              </a:solidFill>
              <a:latin typeface="Roboto Mono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36464E"/>
              </a:solidFill>
              <a:effectLst/>
              <a:latin typeface="Roboto Mono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7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CE1827-14BE-4870-8566-D5D3E793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3" y="2438464"/>
            <a:ext cx="4160881" cy="17679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6B26BE0-18A9-4E57-8D16-008759F8B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742" y="4714764"/>
            <a:ext cx="3475021" cy="9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2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XLS:IR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4472" y="1897234"/>
            <a:ext cx="9423056" cy="41017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36464E"/>
                </a:solidFill>
                <a:effectLst/>
                <a:latin typeface="Roboto Mono"/>
              </a:rPr>
              <a:t>二元算术运算：</a:t>
            </a:r>
            <a:endParaRPr lang="en-US" altLang="zh-CN" b="0" i="0" dirty="0">
              <a:solidFill>
                <a:srgbClr val="36464E"/>
              </a:solidFill>
              <a:effectLst/>
              <a:latin typeface="Roboto Mono"/>
            </a:endParaRPr>
          </a:p>
          <a:p>
            <a:pPr marL="0" indent="0">
              <a:buNone/>
            </a:pPr>
            <a:endParaRPr lang="en-US" altLang="zh-CN" dirty="0">
              <a:solidFill>
                <a:srgbClr val="36464E"/>
              </a:solidFill>
              <a:latin typeface="Roboto Mono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36464E"/>
              </a:solidFill>
              <a:effectLst/>
              <a:latin typeface="Roboto Mono"/>
            </a:endParaRPr>
          </a:p>
          <a:p>
            <a:pPr marL="0" indent="0">
              <a:buNone/>
            </a:pPr>
            <a:endParaRPr lang="en-US" altLang="zh-CN" dirty="0">
              <a:solidFill>
                <a:srgbClr val="36464E"/>
              </a:solidFill>
              <a:latin typeface="Roboto Mono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36464E"/>
              </a:solidFill>
              <a:effectLst/>
              <a:latin typeface="Roboto Mono"/>
            </a:endParaRPr>
          </a:p>
          <a:p>
            <a:pPr marL="0" indent="0">
              <a:buNone/>
            </a:pPr>
            <a:endParaRPr lang="en-US" altLang="zh-CN" dirty="0">
              <a:solidFill>
                <a:srgbClr val="36464E"/>
              </a:solidFill>
              <a:latin typeface="Roboto Mono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36464E"/>
              </a:solidFill>
              <a:effectLst/>
              <a:latin typeface="Roboto Mono"/>
            </a:endParaRPr>
          </a:p>
          <a:p>
            <a:pPr marL="0" indent="0">
              <a:buNone/>
            </a:pPr>
            <a:endParaRPr lang="en-US" altLang="zh-CN" dirty="0">
              <a:solidFill>
                <a:srgbClr val="36464E"/>
              </a:solidFill>
              <a:latin typeface="Roboto Mono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36464E"/>
              </a:solidFill>
              <a:effectLst/>
              <a:latin typeface="Roboto Mono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6464E"/>
                </a:solidFill>
                <a:latin typeface="Roboto Mono"/>
              </a:rPr>
              <a:t>还包括比较操作，移位操作，扩展等。</a:t>
            </a:r>
            <a:endParaRPr lang="en-US" altLang="zh-CN" b="0" i="0" dirty="0">
              <a:solidFill>
                <a:srgbClr val="36464E"/>
              </a:solidFill>
              <a:effectLst/>
              <a:latin typeface="Roboto Mono"/>
            </a:endParaRPr>
          </a:p>
          <a:p>
            <a:pPr marL="0" indent="0">
              <a:buNone/>
            </a:pPr>
            <a:endParaRPr lang="en-US" altLang="zh-CN" dirty="0">
              <a:solidFill>
                <a:srgbClr val="36464E"/>
              </a:solidFill>
              <a:latin typeface="Roboto Mono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36464E"/>
              </a:solidFill>
              <a:effectLst/>
              <a:latin typeface="Roboto Mono"/>
            </a:endParaRPr>
          </a:p>
          <a:p>
            <a:pPr marL="0" indent="0">
              <a:buNone/>
            </a:pPr>
            <a:endParaRPr lang="en-US" altLang="zh-CN" dirty="0">
              <a:solidFill>
                <a:srgbClr val="36464E"/>
              </a:solidFill>
              <a:latin typeface="Roboto Mono"/>
            </a:endParaRPr>
          </a:p>
          <a:p>
            <a:pPr marL="0" indent="0">
              <a:buNone/>
            </a:pPr>
            <a:endParaRPr lang="en-US" altLang="zh-CN" dirty="0">
              <a:solidFill>
                <a:srgbClr val="36464E"/>
              </a:solidFill>
              <a:latin typeface="Roboto Mono"/>
            </a:endParaRPr>
          </a:p>
          <a:p>
            <a:pPr marL="0" indent="0">
              <a:buNone/>
            </a:pPr>
            <a:endParaRPr lang="en-US" altLang="zh-CN" dirty="0">
              <a:solidFill>
                <a:srgbClr val="36464E"/>
              </a:solidFill>
              <a:latin typeface="Roboto Mono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36464E"/>
              </a:solidFill>
              <a:effectLst/>
              <a:latin typeface="Roboto Mono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8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050351-15FC-41CC-8207-50F4C235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957" y="2257460"/>
            <a:ext cx="4900085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F48204-FB06-6346-83C5-F7DEB1BE0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XLS:</a:t>
            </a:r>
            <a:r>
              <a:rPr kumimoji="1" lang="zh-CN" altLang="en-US" dirty="0"/>
              <a:t>优化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3DCFD-44DE-AB45-9201-4638125C3F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135" y="1766224"/>
            <a:ext cx="4078699" cy="312156"/>
          </a:xfrm>
        </p:spPr>
        <p:txBody>
          <a:bodyPr/>
          <a:lstStyle/>
          <a:p>
            <a:pPr algn="l"/>
            <a:r>
              <a:rPr lang="zh-CN" altLang="en-US" b="0" dirty="0">
                <a:latin typeface="Roboto"/>
              </a:rPr>
              <a:t>优化器</a:t>
            </a:r>
            <a:endParaRPr lang="zh-CN" altLang="en-US" b="0" i="0" dirty="0">
              <a:effectLst/>
              <a:latin typeface="Roboto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D5FB5-7AAC-864C-87D6-A719205F0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7185" y="2513212"/>
            <a:ext cx="9423056" cy="4101737"/>
          </a:xfrm>
        </p:spPr>
        <p:txBody>
          <a:bodyPr/>
          <a:lstStyle/>
          <a:p>
            <a:pPr algn="l"/>
            <a:r>
              <a:rPr lang="zh-CN" altLang="en-US" b="0" i="0" dirty="0">
                <a:effectLst/>
                <a:latin typeface="Roboto"/>
              </a:rPr>
              <a:t>缩小优化</a:t>
            </a:r>
            <a:endParaRPr lang="en-US" altLang="zh-CN" b="0" i="0" dirty="0">
              <a:effectLst/>
              <a:latin typeface="Roboto"/>
            </a:endParaRPr>
          </a:p>
          <a:p>
            <a:pPr marL="0" indent="457200" algn="l">
              <a:lnSpc>
                <a:spcPct val="100000"/>
              </a:lnSpc>
              <a:buNone/>
            </a:pPr>
            <a:r>
              <a:rPr lang="en-US" altLang="zh-CN" dirty="0">
                <a:latin typeface="Roboto"/>
              </a:rPr>
              <a:t>XLS</a:t>
            </a:r>
            <a:r>
              <a:rPr lang="zh-CN" altLang="en-US" dirty="0">
                <a:latin typeface="Roboto"/>
              </a:rPr>
              <a:t>编译器执行按位流分析，因此可以推断出操作输出中的某些位始终为零或始终为</a:t>
            </a:r>
            <a:r>
              <a:rPr lang="en-US" altLang="zh-CN" dirty="0">
                <a:latin typeface="Roboto"/>
              </a:rPr>
              <a:t>1</a:t>
            </a:r>
            <a:r>
              <a:rPr lang="zh-CN" altLang="en-US" dirty="0">
                <a:latin typeface="Roboto"/>
              </a:rPr>
              <a:t>。结果，在运行此位级别的跟踪流分析之后，某个操作输出上的某些位可能是“已知的”。使用操作输出中的已知位，我们通常可以缩小操作范围以仅产生未知位（那些不是静态常数的待定位），从而降低了操作的处理时间成本。</a:t>
            </a:r>
            <a:endParaRPr lang="en-US" altLang="zh-CN" b="0" i="0" dirty="0">
              <a:effectLst/>
              <a:latin typeface="Roboto"/>
            </a:endParaRPr>
          </a:p>
          <a:p>
            <a:pPr marL="0" indent="0" algn="l">
              <a:buNone/>
            </a:pPr>
            <a:endParaRPr lang="zh-CN" altLang="en-US" b="0" i="0" dirty="0">
              <a:effectLst/>
              <a:latin typeface="Roboto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753C-3406-7041-8050-92C3F240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B55D56A6-6D29-9B43-93CC-8F36BA5E811A}" type="slidenum">
              <a:rPr kumimoji="1" lang="en-US" altLang="zh-CN" smtClean="0"/>
              <a:t>9</a:t>
            </a:fld>
            <a:r>
              <a:rPr kumimoji="1" lang="en-US" altLang="zh-CN" dirty="0"/>
              <a:t>/22</a:t>
            </a:r>
            <a:endParaRPr kumimoji="1" lang="zh-CN" altLang="en-US" dirty="0"/>
          </a:p>
        </p:txBody>
      </p:sp>
      <p:pic>
        <p:nvPicPr>
          <p:cNvPr id="3074" name="Picture 2" descr="压榨前的一键选择">
            <a:extLst>
              <a:ext uri="{FF2B5EF4-FFF2-40B4-BE49-F238E27FC236}">
                <a16:creationId xmlns:a16="http://schemas.microsoft.com/office/drawing/2014/main" id="{DDCEC6E4-120B-4FDF-B2B5-BFFCF2D7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78" y="4472827"/>
            <a:ext cx="4307148" cy="206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0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1204</Words>
  <Application>Microsoft Office PowerPoint</Application>
  <PresentationFormat>宽屏</PresentationFormat>
  <Paragraphs>157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Roboto</vt:lpstr>
      <vt:lpstr>Roboto Mono</vt:lpstr>
      <vt:lpstr>等线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jia wei</cp:lastModifiedBy>
  <cp:revision>313</cp:revision>
  <dcterms:created xsi:type="dcterms:W3CDTF">2019-02-09T13:53:29Z</dcterms:created>
  <dcterms:modified xsi:type="dcterms:W3CDTF">2020-09-23T23:10:36Z</dcterms:modified>
</cp:coreProperties>
</file>