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sldIdLst>
    <p:sldId id="259" r:id="rId2"/>
    <p:sldId id="257" r:id="rId3"/>
    <p:sldId id="258" r:id="rId4"/>
    <p:sldId id="262" r:id="rId5"/>
    <p:sldId id="279" r:id="rId6"/>
    <p:sldId id="285" r:id="rId7"/>
    <p:sldId id="283" r:id="rId8"/>
    <p:sldId id="284" r:id="rId9"/>
    <p:sldId id="282" r:id="rId10"/>
    <p:sldId id="286" r:id="rId11"/>
    <p:sldId id="289" r:id="rId12"/>
    <p:sldId id="290" r:id="rId13"/>
    <p:sldId id="288" r:id="rId14"/>
    <p:sldId id="261"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509AFD"/>
    <a:srgbClr val="597DEC"/>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63"/>
    <p:restoredTop sz="94697"/>
  </p:normalViewPr>
  <p:slideViewPr>
    <p:cSldViewPr snapToGrid="0" snapToObjects="1">
      <p:cViewPr varScale="1">
        <p:scale>
          <a:sx n="86" d="100"/>
          <a:sy n="86" d="100"/>
        </p:scale>
        <p:origin x="56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C64E4-94CC-4F4C-BB55-CCE5AED133CA}" type="datetimeFigureOut">
              <a:rPr kumimoji="1" lang="zh-CN" altLang="en-US" smtClean="0"/>
              <a:t>2020/6/19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04C09B-1C1E-8E49-99F6-BD416D5583A2}" type="slidenum">
              <a:rPr kumimoji="1" lang="zh-CN" altLang="en-US" smtClean="0"/>
              <a:t>‹#›</a:t>
            </a:fld>
            <a:endParaRPr kumimoji="1" lang="zh-CN" altLang="en-US"/>
          </a:p>
        </p:txBody>
      </p:sp>
    </p:spTree>
    <p:extLst>
      <p:ext uri="{BB962C8B-B14F-4D97-AF65-F5344CB8AC3E}">
        <p14:creationId xmlns:p14="http://schemas.microsoft.com/office/powerpoint/2010/main" val="3709726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封面">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597D0FB8-0D20-B34C-8C8E-3DB5E64AF5FF}"/>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8" name="图片 7">
            <a:extLst>
              <a:ext uri="{FF2B5EF4-FFF2-40B4-BE49-F238E27FC236}">
                <a16:creationId xmlns:a16="http://schemas.microsoft.com/office/drawing/2014/main" id="{D62BFEC3-9B26-5E4E-AB54-0197BA998907}"/>
              </a:ext>
            </a:extLst>
          </p:cNvPr>
          <p:cNvPicPr>
            <a:picLocks noChangeAspect="1"/>
          </p:cNvPicPr>
          <p:nvPr userDrawn="1"/>
        </p:nvPicPr>
        <p:blipFill>
          <a:blip r:embed="rId3"/>
          <a:stretch>
            <a:fillRect/>
          </a:stretch>
        </p:blipFill>
        <p:spPr>
          <a:xfrm>
            <a:off x="3519714" y="191030"/>
            <a:ext cx="4483100" cy="266700"/>
          </a:xfrm>
          <a:prstGeom prst="rect">
            <a:avLst/>
          </a:prstGeom>
        </p:spPr>
      </p:pic>
      <p:sp>
        <p:nvSpPr>
          <p:cNvPr id="9" name="矩形 8">
            <a:extLst>
              <a:ext uri="{FF2B5EF4-FFF2-40B4-BE49-F238E27FC236}">
                <a16:creationId xmlns:a16="http://schemas.microsoft.com/office/drawing/2014/main" id="{7E0E992C-45E4-B246-AF57-1021C41F0999}"/>
              </a:ext>
            </a:extLst>
          </p:cNvPr>
          <p:cNvSpPr/>
          <p:nvPr userDrawn="1"/>
        </p:nvSpPr>
        <p:spPr>
          <a:xfrm>
            <a:off x="4208300" y="5809630"/>
            <a:ext cx="3775393" cy="45719"/>
          </a:xfrm>
          <a:prstGeom prst="rect">
            <a:avLst/>
          </a:prstGeom>
          <a:solidFill>
            <a:srgbClr val="509A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 name="文本占位符 10">
            <a:extLst>
              <a:ext uri="{FF2B5EF4-FFF2-40B4-BE49-F238E27FC236}">
                <a16:creationId xmlns:a16="http://schemas.microsoft.com/office/drawing/2014/main" id="{3AEF7B4D-2BB3-E046-8EDE-6813FE0BBBA7}"/>
              </a:ext>
            </a:extLst>
          </p:cNvPr>
          <p:cNvSpPr>
            <a:spLocks noGrp="1"/>
          </p:cNvSpPr>
          <p:nvPr>
            <p:ph type="body" sz="quarter" idx="10" hasCustomPrompt="1"/>
          </p:nvPr>
        </p:nvSpPr>
        <p:spPr>
          <a:xfrm>
            <a:off x="3987701" y="5242197"/>
            <a:ext cx="4216593" cy="477041"/>
          </a:xfrm>
          <a:prstGeom prst="rect">
            <a:avLst/>
          </a:prstGeom>
        </p:spPr>
        <p:txBody>
          <a:bodyPr/>
          <a:lstStyle>
            <a:lvl1pPr marL="0" indent="0" algn="ctr">
              <a:buNone/>
              <a:defRPr b="1">
                <a:solidFill>
                  <a:srgbClr val="333333"/>
                </a:solidFill>
                <a:latin typeface="Microsoft YaHei" panose="020B0503020204020204" pitchFamily="34" charset="-122"/>
                <a:ea typeface="Microsoft YaHei" panose="020B0503020204020204" pitchFamily="34" charset="-122"/>
              </a:defRPr>
            </a:lvl1pPr>
          </a:lstStyle>
          <a:p>
            <a:r>
              <a:rPr kumimoji="1" lang="zh-CN" altLang="en-US" dirty="0"/>
              <a:t>智能软件项目讲课培训</a:t>
            </a:r>
          </a:p>
        </p:txBody>
      </p:sp>
      <p:sp>
        <p:nvSpPr>
          <p:cNvPr id="13" name="文本占位符 12">
            <a:extLst>
              <a:ext uri="{FF2B5EF4-FFF2-40B4-BE49-F238E27FC236}">
                <a16:creationId xmlns:a16="http://schemas.microsoft.com/office/drawing/2014/main" id="{1B3CD5F1-B62F-B749-B2D5-40F3E66FF13B}"/>
              </a:ext>
            </a:extLst>
          </p:cNvPr>
          <p:cNvSpPr>
            <a:spLocks noGrp="1"/>
          </p:cNvSpPr>
          <p:nvPr>
            <p:ph type="body" sz="quarter" idx="11" hasCustomPrompt="1"/>
          </p:nvPr>
        </p:nvSpPr>
        <p:spPr>
          <a:xfrm>
            <a:off x="4164804" y="5990345"/>
            <a:ext cx="3862388" cy="258069"/>
          </a:xfrm>
          <a:prstGeom prst="rect">
            <a:avLst/>
          </a:prstGeom>
        </p:spPr>
        <p:txBody>
          <a:bodyPr/>
          <a:lstStyle>
            <a:lvl1pPr marL="0" indent="0" algn="ctr">
              <a:buNone/>
              <a:defRPr sz="1400">
                <a:solidFill>
                  <a:srgbClr val="666666"/>
                </a:solidFill>
                <a:latin typeface="Microsoft YaHei" panose="020B0503020204020204" pitchFamily="34" charset="-122"/>
                <a:ea typeface="Microsoft YaHei" panose="020B0503020204020204" pitchFamily="34" charset="-122"/>
              </a:defRPr>
            </a:lvl1pPr>
          </a:lstStyle>
          <a:p>
            <a:r>
              <a:rPr kumimoji="1" lang="zh-CN" altLang="en-US" dirty="0"/>
              <a:t>智能软件研究中心  吴敬征</a:t>
            </a:r>
          </a:p>
        </p:txBody>
      </p:sp>
      <p:sp>
        <p:nvSpPr>
          <p:cNvPr id="14" name="文本占位符 12">
            <a:extLst>
              <a:ext uri="{FF2B5EF4-FFF2-40B4-BE49-F238E27FC236}">
                <a16:creationId xmlns:a16="http://schemas.microsoft.com/office/drawing/2014/main" id="{F2877AE7-948E-8345-823A-AAD19CE61E1B}"/>
              </a:ext>
            </a:extLst>
          </p:cNvPr>
          <p:cNvSpPr>
            <a:spLocks noGrp="1"/>
          </p:cNvSpPr>
          <p:nvPr>
            <p:ph type="body" sz="quarter" idx="12" hasCustomPrompt="1"/>
          </p:nvPr>
        </p:nvSpPr>
        <p:spPr>
          <a:xfrm>
            <a:off x="4164804" y="6272278"/>
            <a:ext cx="3862388" cy="258069"/>
          </a:xfrm>
          <a:prstGeom prst="rect">
            <a:avLst/>
          </a:prstGeom>
        </p:spPr>
        <p:txBody>
          <a:bodyPr/>
          <a:lstStyle>
            <a:lvl1pPr marL="0" indent="0" algn="ctr">
              <a:buNone/>
              <a:defRPr sz="1200">
                <a:solidFill>
                  <a:srgbClr val="666666"/>
                </a:solidFill>
                <a:latin typeface="Arial" panose="020B0604020202020204" pitchFamily="34" charset="0"/>
                <a:ea typeface="Microsoft YaHei" panose="020B0503020204020204" pitchFamily="34" charset="-122"/>
                <a:cs typeface="Arial" panose="020B0604020202020204" pitchFamily="34" charset="0"/>
              </a:defRPr>
            </a:lvl1pPr>
          </a:lstStyle>
          <a:p>
            <a:r>
              <a:rPr kumimoji="1" lang="en-US" altLang="zh-CN" dirty="0"/>
              <a:t>2019/02/24</a:t>
            </a:r>
            <a:endParaRPr kumimoji="1" lang="zh-CN" altLang="en-US" dirty="0"/>
          </a:p>
        </p:txBody>
      </p:sp>
    </p:spTree>
    <p:extLst>
      <p:ext uri="{BB962C8B-B14F-4D97-AF65-F5344CB8AC3E}">
        <p14:creationId xmlns:p14="http://schemas.microsoft.com/office/powerpoint/2010/main" val="4269543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目录页">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5182676-BB99-9D46-9485-4B046941D48D}"/>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4" name="图片 3">
            <a:extLst>
              <a:ext uri="{FF2B5EF4-FFF2-40B4-BE49-F238E27FC236}">
                <a16:creationId xmlns:a16="http://schemas.microsoft.com/office/drawing/2014/main" id="{5F5B07C9-B6C7-434C-9ACD-F489313CA012}"/>
              </a:ext>
            </a:extLst>
          </p:cNvPr>
          <p:cNvPicPr>
            <a:picLocks noChangeAspect="1"/>
          </p:cNvPicPr>
          <p:nvPr userDrawn="1"/>
        </p:nvPicPr>
        <p:blipFill>
          <a:blip r:embed="rId3"/>
          <a:stretch>
            <a:fillRect/>
          </a:stretch>
        </p:blipFill>
        <p:spPr>
          <a:xfrm>
            <a:off x="3519714" y="191030"/>
            <a:ext cx="4483100" cy="266700"/>
          </a:xfrm>
          <a:prstGeom prst="rect">
            <a:avLst/>
          </a:prstGeom>
        </p:spPr>
      </p:pic>
      <p:sp>
        <p:nvSpPr>
          <p:cNvPr id="5" name="文本框 4">
            <a:extLst>
              <a:ext uri="{FF2B5EF4-FFF2-40B4-BE49-F238E27FC236}">
                <a16:creationId xmlns:a16="http://schemas.microsoft.com/office/drawing/2014/main" id="{4880C469-7A6E-5B42-AAC5-44DA311618D9}"/>
              </a:ext>
            </a:extLst>
          </p:cNvPr>
          <p:cNvSpPr txBox="1"/>
          <p:nvPr userDrawn="1"/>
        </p:nvSpPr>
        <p:spPr>
          <a:xfrm>
            <a:off x="5207265" y="1161188"/>
            <a:ext cx="1107996" cy="646331"/>
          </a:xfrm>
          <a:prstGeom prst="rect">
            <a:avLst/>
          </a:prstGeom>
          <a:noFill/>
        </p:spPr>
        <p:txBody>
          <a:bodyPr wrap="none" rtlCol="0">
            <a:spAutoFit/>
          </a:bodyPr>
          <a:lstStyle/>
          <a:p>
            <a:pPr algn="ctr"/>
            <a:r>
              <a:rPr kumimoji="1" lang="zh-CN" altLang="en-US" sz="3600" b="1" dirty="0">
                <a:solidFill>
                  <a:schemeClr val="bg1"/>
                </a:solidFill>
                <a:latin typeface="Microsoft YaHei" panose="020B0503020204020204" pitchFamily="34" charset="-122"/>
                <a:ea typeface="Microsoft YaHei" panose="020B0503020204020204" pitchFamily="34" charset="-122"/>
              </a:rPr>
              <a:t>目录</a:t>
            </a:r>
          </a:p>
        </p:txBody>
      </p:sp>
      <p:sp>
        <p:nvSpPr>
          <p:cNvPr id="6" name="文本框 5">
            <a:extLst>
              <a:ext uri="{FF2B5EF4-FFF2-40B4-BE49-F238E27FC236}">
                <a16:creationId xmlns:a16="http://schemas.microsoft.com/office/drawing/2014/main" id="{490DBE80-EBA4-034E-B499-610EECC474FE}"/>
              </a:ext>
            </a:extLst>
          </p:cNvPr>
          <p:cNvSpPr txBox="1"/>
          <p:nvPr userDrawn="1"/>
        </p:nvSpPr>
        <p:spPr>
          <a:xfrm>
            <a:off x="5297034" y="996337"/>
            <a:ext cx="928459" cy="276999"/>
          </a:xfrm>
          <a:prstGeom prst="rect">
            <a:avLst/>
          </a:prstGeom>
          <a:noFill/>
        </p:spPr>
        <p:txBody>
          <a:bodyPr wrap="none" rtlCol="0">
            <a:spAutoFit/>
          </a:bodyPr>
          <a:lstStyle/>
          <a:p>
            <a:r>
              <a:rPr kumimoji="1" lang="en-US" altLang="zh-CN" sz="1200" dirty="0">
                <a:solidFill>
                  <a:srgbClr val="415FDB"/>
                </a:solidFill>
                <a:latin typeface="Arial" panose="020B0604020202020204" pitchFamily="34" charset="0"/>
                <a:cs typeface="Arial" panose="020B0604020202020204" pitchFamily="34" charset="0"/>
              </a:rPr>
              <a:t>CONTENT</a:t>
            </a:r>
            <a:endParaRPr kumimoji="1" lang="zh-CN" altLang="en-US" sz="1200" dirty="0">
              <a:solidFill>
                <a:srgbClr val="415FDB"/>
              </a:solidFill>
              <a:latin typeface="Arial" panose="020B0604020202020204" pitchFamily="34" charset="0"/>
              <a:cs typeface="Arial" panose="020B0604020202020204" pitchFamily="34" charset="0"/>
            </a:endParaRPr>
          </a:p>
        </p:txBody>
      </p:sp>
      <p:sp>
        <p:nvSpPr>
          <p:cNvPr id="8" name="文本占位符 7">
            <a:extLst>
              <a:ext uri="{FF2B5EF4-FFF2-40B4-BE49-F238E27FC236}">
                <a16:creationId xmlns:a16="http://schemas.microsoft.com/office/drawing/2014/main" id="{FFEF1889-526B-5441-BB81-00B6CC40B04E}"/>
              </a:ext>
            </a:extLst>
          </p:cNvPr>
          <p:cNvSpPr>
            <a:spLocks noGrp="1"/>
          </p:cNvSpPr>
          <p:nvPr>
            <p:ph type="body" sz="quarter" idx="10" hasCustomPrompt="1"/>
          </p:nvPr>
        </p:nvSpPr>
        <p:spPr>
          <a:xfrm>
            <a:off x="3776491" y="2705185"/>
            <a:ext cx="4393696" cy="3458548"/>
          </a:xfrm>
          <a:prstGeom prst="rect">
            <a:avLst/>
          </a:prstGeom>
        </p:spPr>
        <p:txBody>
          <a:bodyPr/>
          <a:lstStyle>
            <a:lvl1pPr marL="0" indent="0">
              <a:buNone/>
              <a:defRPr sz="2400" b="1">
                <a:solidFill>
                  <a:srgbClr val="597DEC"/>
                </a:solidFill>
                <a:latin typeface="Microsoft YaHei" panose="020B0503020204020204" pitchFamily="34" charset="-122"/>
                <a:ea typeface="Microsoft YaHei" panose="020B0503020204020204" pitchFamily="34" charset="-122"/>
              </a:defRPr>
            </a:lvl1pPr>
          </a:lstStyle>
          <a:p>
            <a:r>
              <a:rPr kumimoji="1" lang="en-US" altLang="zh-CN" dirty="0"/>
              <a:t>01</a:t>
            </a:r>
            <a:r>
              <a:rPr kumimoji="1" lang="zh-CN" altLang="en-US" dirty="0"/>
              <a:t>  智能软件编程的主要平台</a:t>
            </a:r>
          </a:p>
        </p:txBody>
      </p:sp>
    </p:spTree>
    <p:extLst>
      <p:ext uri="{BB962C8B-B14F-4D97-AF65-F5344CB8AC3E}">
        <p14:creationId xmlns:p14="http://schemas.microsoft.com/office/powerpoint/2010/main" val="2724612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内页">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0EFFD69-0C92-BA43-BCBC-757B90371183}"/>
              </a:ext>
            </a:extLst>
          </p:cNvPr>
          <p:cNvPicPr>
            <a:picLocks noChangeAspect="1"/>
          </p:cNvPicPr>
          <p:nvPr userDrawn="1"/>
        </p:nvPicPr>
        <p:blipFill>
          <a:blip r:embed="rId2"/>
          <a:stretch>
            <a:fillRect/>
          </a:stretch>
        </p:blipFill>
        <p:spPr>
          <a:xfrm>
            <a:off x="0" y="1"/>
            <a:ext cx="12192000" cy="6473744"/>
          </a:xfrm>
          <a:prstGeom prst="rect">
            <a:avLst/>
          </a:prstGeom>
        </p:spPr>
      </p:pic>
      <p:pic>
        <p:nvPicPr>
          <p:cNvPr id="4" name="图片 3">
            <a:extLst>
              <a:ext uri="{FF2B5EF4-FFF2-40B4-BE49-F238E27FC236}">
                <a16:creationId xmlns:a16="http://schemas.microsoft.com/office/drawing/2014/main" id="{07EA60A8-D54F-9143-AFCE-FA51E383036A}"/>
              </a:ext>
            </a:extLst>
          </p:cNvPr>
          <p:cNvPicPr>
            <a:picLocks noChangeAspect="1"/>
          </p:cNvPicPr>
          <p:nvPr userDrawn="1"/>
        </p:nvPicPr>
        <p:blipFill>
          <a:blip r:embed="rId3"/>
          <a:stretch>
            <a:fillRect/>
          </a:stretch>
        </p:blipFill>
        <p:spPr>
          <a:xfrm>
            <a:off x="360136" y="191031"/>
            <a:ext cx="4483100" cy="266700"/>
          </a:xfrm>
          <a:prstGeom prst="rect">
            <a:avLst/>
          </a:prstGeom>
        </p:spPr>
      </p:pic>
      <p:sp>
        <p:nvSpPr>
          <p:cNvPr id="5" name="文本占位符 7">
            <a:extLst>
              <a:ext uri="{FF2B5EF4-FFF2-40B4-BE49-F238E27FC236}">
                <a16:creationId xmlns:a16="http://schemas.microsoft.com/office/drawing/2014/main" id="{C47C4B54-CBC5-094C-ABC1-D688A0F526D1}"/>
              </a:ext>
            </a:extLst>
          </p:cNvPr>
          <p:cNvSpPr>
            <a:spLocks noGrp="1"/>
          </p:cNvSpPr>
          <p:nvPr>
            <p:ph type="body" sz="quarter" idx="10" hasCustomPrompt="1"/>
          </p:nvPr>
        </p:nvSpPr>
        <p:spPr>
          <a:xfrm>
            <a:off x="360136" y="908111"/>
            <a:ext cx="4393696" cy="407733"/>
          </a:xfrm>
          <a:prstGeom prst="rect">
            <a:avLst/>
          </a:prstGeom>
        </p:spPr>
        <p:txBody>
          <a:bodyPr/>
          <a:lstStyle>
            <a:lvl1pPr marL="0" indent="0">
              <a:buNone/>
              <a:defRPr sz="2400" b="1">
                <a:solidFill>
                  <a:schemeClr val="bg1"/>
                </a:solidFill>
                <a:latin typeface="Microsoft YaHei" panose="020B0503020204020204" pitchFamily="34" charset="-122"/>
                <a:ea typeface="Microsoft YaHei" panose="020B0503020204020204" pitchFamily="34" charset="-122"/>
              </a:defRPr>
            </a:lvl1pPr>
          </a:lstStyle>
          <a:p>
            <a:r>
              <a:rPr kumimoji="1" lang="en-US" altLang="zh-CN" dirty="0"/>
              <a:t>01</a:t>
            </a:r>
            <a:r>
              <a:rPr kumimoji="1" lang="zh-CN" altLang="en-US" dirty="0"/>
              <a:t>  智能软件编程的主要平台</a:t>
            </a:r>
          </a:p>
        </p:txBody>
      </p:sp>
      <p:sp>
        <p:nvSpPr>
          <p:cNvPr id="7" name="文本占位符 6">
            <a:extLst>
              <a:ext uri="{FF2B5EF4-FFF2-40B4-BE49-F238E27FC236}">
                <a16:creationId xmlns:a16="http://schemas.microsoft.com/office/drawing/2014/main" id="{C43B4A7A-B9A6-F346-96CE-31B669D89CA3}"/>
              </a:ext>
            </a:extLst>
          </p:cNvPr>
          <p:cNvSpPr>
            <a:spLocks noGrp="1"/>
          </p:cNvSpPr>
          <p:nvPr>
            <p:ph type="body" sz="quarter" idx="11" hasCustomPrompt="1"/>
          </p:nvPr>
        </p:nvSpPr>
        <p:spPr>
          <a:xfrm>
            <a:off x="360136" y="1766224"/>
            <a:ext cx="2739676" cy="312156"/>
          </a:xfrm>
          <a:prstGeom prst="rect">
            <a:avLst/>
          </a:prstGeom>
        </p:spPr>
        <p:txBody>
          <a:bodyPr/>
          <a:lstStyle>
            <a:lvl1pPr marL="0" indent="0">
              <a:buNone/>
              <a:defRPr sz="2000" b="1">
                <a:solidFill>
                  <a:srgbClr val="509AFD"/>
                </a:solidFill>
                <a:latin typeface="Microsoft YaHei" panose="020B0503020204020204" pitchFamily="34" charset="-122"/>
                <a:ea typeface="Microsoft YaHei" panose="020B0503020204020204" pitchFamily="34" charset="-122"/>
              </a:defRPr>
            </a:lvl1pPr>
          </a:lstStyle>
          <a:p>
            <a:r>
              <a:rPr kumimoji="1" lang="zh-CN" altLang="en-US" dirty="0"/>
              <a:t>副标题：本项目介绍</a:t>
            </a:r>
          </a:p>
        </p:txBody>
      </p:sp>
      <p:sp>
        <p:nvSpPr>
          <p:cNvPr id="9" name="文本占位符 8">
            <a:extLst>
              <a:ext uri="{FF2B5EF4-FFF2-40B4-BE49-F238E27FC236}">
                <a16:creationId xmlns:a16="http://schemas.microsoft.com/office/drawing/2014/main" id="{DBC94B58-7893-D84E-B4CC-407FD5BB392F}"/>
              </a:ext>
            </a:extLst>
          </p:cNvPr>
          <p:cNvSpPr>
            <a:spLocks noGrp="1"/>
          </p:cNvSpPr>
          <p:nvPr>
            <p:ph type="body" sz="quarter" idx="12" hasCustomPrompt="1"/>
          </p:nvPr>
        </p:nvSpPr>
        <p:spPr>
          <a:xfrm>
            <a:off x="360136" y="2279561"/>
            <a:ext cx="10985197" cy="4121239"/>
          </a:xfrm>
          <a:prstGeom prst="rect">
            <a:avLst/>
          </a:prstGeom>
        </p:spPr>
        <p:txBody>
          <a:bodyPr/>
          <a:lstStyle>
            <a:lvl1pPr marL="285750" indent="-285750">
              <a:buFont typeface="Arial" panose="020B0604020202020204" pitchFamily="34" charset="0"/>
              <a:buChar char="•"/>
              <a:defRPr sz="2000">
                <a:solidFill>
                  <a:srgbClr val="666666"/>
                </a:solidFill>
                <a:latin typeface="Microsoft YaHei" panose="020B0503020204020204" pitchFamily="34" charset="-122"/>
                <a:ea typeface="Microsoft YaHei" panose="020B0503020204020204" pitchFamily="34" charset="-122"/>
              </a:defRPr>
            </a:lvl1pPr>
            <a:lvl2pPr>
              <a:defRPr sz="1800"/>
            </a:lvl2pPr>
            <a:lvl3pPr>
              <a:defRPr sz="1600"/>
            </a:lvl3pPr>
          </a:lstStyle>
          <a:p>
            <a:r>
              <a:rPr kumimoji="1" lang="zh-CN" altLang="en-US" dirty="0"/>
              <a:t>正文：本项目介绍</a:t>
            </a:r>
            <a:r>
              <a:rPr kumimoji="1" lang="en-US" altLang="zh-CN" dirty="0"/>
              <a:t>...</a:t>
            </a:r>
          </a:p>
          <a:p>
            <a:pPr lvl="1"/>
            <a:r>
              <a:rPr kumimoji="1" lang="zh-Hans" altLang="en-US" dirty="0"/>
              <a:t>第二级</a:t>
            </a:r>
            <a:endParaRPr kumimoji="1" lang="en-US" altLang="zh-Hans" dirty="0"/>
          </a:p>
          <a:p>
            <a:pPr lvl="2"/>
            <a:r>
              <a:rPr kumimoji="1" lang="zh-Hans" altLang="en-US" dirty="0"/>
              <a:t>第三级</a:t>
            </a:r>
            <a:endParaRPr kumimoji="1" lang="zh-CN" altLang="en-US" dirty="0"/>
          </a:p>
        </p:txBody>
      </p:sp>
      <p:sp>
        <p:nvSpPr>
          <p:cNvPr id="8" name="页脚占位符 1">
            <a:extLst>
              <a:ext uri="{FF2B5EF4-FFF2-40B4-BE49-F238E27FC236}">
                <a16:creationId xmlns:a16="http://schemas.microsoft.com/office/drawing/2014/main" id="{869B9BAE-1064-9B45-8B4E-B4FD844F3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7CEBABA3-3C49-CE4C-BD6C-904F01C0E85A}" type="slidenum">
              <a:rPr kumimoji="1" lang="zh-CN" altLang="en-US" smtClean="0"/>
              <a:pPr/>
              <a:t>‹#›</a:t>
            </a:fld>
            <a:fld id="{64158923-DB5E-CA48-B13D-E106F557C076}" type="slidenum">
              <a:rPr kumimoji="1" lang="zh-CN" altLang="en-US" smtClean="0"/>
              <a:pPr/>
              <a:t>‹#›</a:t>
            </a:fld>
            <a:r>
              <a:rPr kumimoji="1" lang="en-US" altLang="zh-CN" dirty="0"/>
              <a:t>/</a:t>
            </a:r>
            <a:r>
              <a:rPr kumimoji="1" lang="en-US" altLang="zh-Hans" dirty="0"/>
              <a:t>40</a:t>
            </a:r>
            <a:endParaRPr kumimoji="1" lang="zh-CN" altLang="en-US" dirty="0"/>
          </a:p>
        </p:txBody>
      </p:sp>
    </p:spTree>
    <p:extLst>
      <p:ext uri="{BB962C8B-B14F-4D97-AF65-F5344CB8AC3E}">
        <p14:creationId xmlns:p14="http://schemas.microsoft.com/office/powerpoint/2010/main" val="80794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结束封面">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9559FAB-9C2D-E448-8CB1-BBAEA27CF269}"/>
              </a:ext>
            </a:extLst>
          </p:cNvPr>
          <p:cNvPicPr>
            <a:picLocks noChangeAspect="1"/>
          </p:cNvPicPr>
          <p:nvPr userDrawn="1"/>
        </p:nvPicPr>
        <p:blipFill>
          <a:blip r:embed="rId2"/>
          <a:stretch>
            <a:fillRect/>
          </a:stretch>
        </p:blipFill>
        <p:spPr>
          <a:xfrm>
            <a:off x="-1" y="0"/>
            <a:ext cx="12192000" cy="6858000"/>
          </a:xfrm>
          <a:prstGeom prst="rect">
            <a:avLst/>
          </a:prstGeom>
        </p:spPr>
      </p:pic>
      <p:pic>
        <p:nvPicPr>
          <p:cNvPr id="5" name="图片 4">
            <a:extLst>
              <a:ext uri="{FF2B5EF4-FFF2-40B4-BE49-F238E27FC236}">
                <a16:creationId xmlns:a16="http://schemas.microsoft.com/office/drawing/2014/main" id="{4210D451-0A81-0E48-BE81-6BAE7610FDE5}"/>
              </a:ext>
            </a:extLst>
          </p:cNvPr>
          <p:cNvPicPr>
            <a:picLocks noChangeAspect="1"/>
          </p:cNvPicPr>
          <p:nvPr userDrawn="1"/>
        </p:nvPicPr>
        <p:blipFill>
          <a:blip r:embed="rId3"/>
          <a:stretch>
            <a:fillRect/>
          </a:stretch>
        </p:blipFill>
        <p:spPr>
          <a:xfrm>
            <a:off x="3519714" y="191030"/>
            <a:ext cx="4483100" cy="266700"/>
          </a:xfrm>
          <a:prstGeom prst="rect">
            <a:avLst/>
          </a:prstGeom>
        </p:spPr>
      </p:pic>
      <p:sp>
        <p:nvSpPr>
          <p:cNvPr id="7" name="文本占位符 6">
            <a:extLst>
              <a:ext uri="{FF2B5EF4-FFF2-40B4-BE49-F238E27FC236}">
                <a16:creationId xmlns:a16="http://schemas.microsoft.com/office/drawing/2014/main" id="{626B5081-7C09-6942-8DF6-5A407F2472A6}"/>
              </a:ext>
            </a:extLst>
          </p:cNvPr>
          <p:cNvSpPr>
            <a:spLocks noGrp="1"/>
          </p:cNvSpPr>
          <p:nvPr>
            <p:ph type="body" sz="quarter" idx="10" hasCustomPrompt="1"/>
          </p:nvPr>
        </p:nvSpPr>
        <p:spPr>
          <a:xfrm>
            <a:off x="4780888" y="3085728"/>
            <a:ext cx="2630223" cy="686543"/>
          </a:xfrm>
          <a:prstGeom prst="rect">
            <a:avLst/>
          </a:prstGeom>
        </p:spPr>
        <p:txBody>
          <a:bodyPr/>
          <a:lstStyle>
            <a:lvl1pPr marL="0" indent="0" algn="ctr">
              <a:buNone/>
              <a:defRPr sz="4800" b="1">
                <a:solidFill>
                  <a:schemeClr val="bg1"/>
                </a:solidFill>
                <a:latin typeface="Microsoft YaHei" panose="020B0503020204020204" pitchFamily="34" charset="-122"/>
                <a:ea typeface="Microsoft YaHei" panose="020B0503020204020204" pitchFamily="34" charset="-122"/>
              </a:defRPr>
            </a:lvl1pPr>
          </a:lstStyle>
          <a:p>
            <a:r>
              <a:rPr kumimoji="1" lang="zh-CN" altLang="en-US" dirty="0"/>
              <a:t>谢 谢</a:t>
            </a:r>
          </a:p>
        </p:txBody>
      </p:sp>
      <p:sp>
        <p:nvSpPr>
          <p:cNvPr id="9" name="文本占位符 8">
            <a:extLst>
              <a:ext uri="{FF2B5EF4-FFF2-40B4-BE49-F238E27FC236}">
                <a16:creationId xmlns:a16="http://schemas.microsoft.com/office/drawing/2014/main" id="{37E4DC46-356E-F04D-80B8-D05340999BD7}"/>
              </a:ext>
            </a:extLst>
          </p:cNvPr>
          <p:cNvSpPr>
            <a:spLocks noGrp="1"/>
          </p:cNvSpPr>
          <p:nvPr>
            <p:ph type="body" sz="quarter" idx="11" hasCustomPrompt="1"/>
          </p:nvPr>
        </p:nvSpPr>
        <p:spPr>
          <a:xfrm>
            <a:off x="4719213" y="4011253"/>
            <a:ext cx="2754312" cy="266701"/>
          </a:xfrm>
          <a:prstGeom prst="rect">
            <a:avLst/>
          </a:prstGeom>
        </p:spPr>
        <p:txBody>
          <a:bodyPr/>
          <a:lstStyle>
            <a:lvl1pPr marL="0" indent="0" algn="ctr">
              <a:buNone/>
              <a:defRPr sz="1600">
                <a:solidFill>
                  <a:schemeClr val="bg1"/>
                </a:solidFill>
                <a:latin typeface="Microsoft YaHei" panose="020B0503020204020204" pitchFamily="34" charset="-122"/>
                <a:ea typeface="Microsoft YaHei" panose="020B0503020204020204" pitchFamily="34" charset="-122"/>
              </a:defRPr>
            </a:lvl1pPr>
          </a:lstStyle>
          <a:p>
            <a:r>
              <a:rPr kumimoji="1" lang="zh-CN" altLang="en-US" dirty="0"/>
              <a:t>欢迎交流合作</a:t>
            </a:r>
          </a:p>
        </p:txBody>
      </p:sp>
      <p:sp>
        <p:nvSpPr>
          <p:cNvPr id="11" name="文本占位符 10">
            <a:extLst>
              <a:ext uri="{FF2B5EF4-FFF2-40B4-BE49-F238E27FC236}">
                <a16:creationId xmlns:a16="http://schemas.microsoft.com/office/drawing/2014/main" id="{46D32ADC-09B2-8F44-B709-46EDCB1C486F}"/>
              </a:ext>
            </a:extLst>
          </p:cNvPr>
          <p:cNvSpPr>
            <a:spLocks noGrp="1"/>
          </p:cNvSpPr>
          <p:nvPr>
            <p:ph type="body" sz="quarter" idx="12" hasCustomPrompt="1"/>
          </p:nvPr>
        </p:nvSpPr>
        <p:spPr>
          <a:xfrm>
            <a:off x="5053013" y="4316912"/>
            <a:ext cx="2085975" cy="266701"/>
          </a:xfrm>
          <a:prstGeom prst="rect">
            <a:avLst/>
          </a:prstGeom>
        </p:spPr>
        <p:txBody>
          <a:bodyPr/>
          <a:lstStyle>
            <a:lvl1pPr marL="0" indent="0" algn="ctr">
              <a:buNone/>
              <a:defRPr sz="1200">
                <a:solidFill>
                  <a:schemeClr val="bg1"/>
                </a:solidFill>
                <a:latin typeface="Arial" panose="020B0604020202020204" pitchFamily="34" charset="0"/>
                <a:cs typeface="Arial" panose="020B0604020202020204" pitchFamily="34" charset="0"/>
              </a:defRPr>
            </a:lvl1pPr>
          </a:lstStyle>
          <a:p>
            <a:r>
              <a:rPr kumimoji="1" lang="en-US" altLang="zh-CN" dirty="0"/>
              <a:t>2019/02/24</a:t>
            </a:r>
            <a:endParaRPr kumimoji="1" lang="zh-CN" altLang="en-US" dirty="0"/>
          </a:p>
        </p:txBody>
      </p:sp>
    </p:spTree>
    <p:extLst>
      <p:ext uri="{BB962C8B-B14F-4D97-AF65-F5344CB8AC3E}">
        <p14:creationId xmlns:p14="http://schemas.microsoft.com/office/powerpoint/2010/main" val="4083046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普通备用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8116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503C8ACF-DA5C-BA4E-AD97-41A243AA12D2}"/>
              </a:ext>
            </a:extLst>
          </p:cNvPr>
          <p:cNvPicPr>
            <a:picLocks noChangeAspect="1"/>
          </p:cNvPicPr>
          <p:nvPr userDrawn="1"/>
        </p:nvPicPr>
        <p:blipFill>
          <a:blip r:embed="rId7"/>
          <a:stretch>
            <a:fillRect/>
          </a:stretch>
        </p:blipFill>
        <p:spPr>
          <a:xfrm>
            <a:off x="0" y="360609"/>
            <a:ext cx="12192000" cy="6858000"/>
          </a:xfrm>
          <a:prstGeom prst="rect">
            <a:avLst/>
          </a:prstGeom>
        </p:spPr>
      </p:pic>
      <p:pic>
        <p:nvPicPr>
          <p:cNvPr id="8" name="图片 7">
            <a:extLst>
              <a:ext uri="{FF2B5EF4-FFF2-40B4-BE49-F238E27FC236}">
                <a16:creationId xmlns:a16="http://schemas.microsoft.com/office/drawing/2014/main" id="{549DD881-A347-234E-BFB2-700162C08AD3}"/>
              </a:ext>
            </a:extLst>
          </p:cNvPr>
          <p:cNvPicPr>
            <a:picLocks noChangeAspect="1"/>
          </p:cNvPicPr>
          <p:nvPr userDrawn="1"/>
        </p:nvPicPr>
        <p:blipFill>
          <a:blip r:embed="rId8"/>
          <a:stretch>
            <a:fillRect/>
          </a:stretch>
        </p:blipFill>
        <p:spPr>
          <a:xfrm>
            <a:off x="360136" y="191031"/>
            <a:ext cx="4483100" cy="266700"/>
          </a:xfrm>
          <a:prstGeom prst="rect">
            <a:avLst/>
          </a:prstGeom>
        </p:spPr>
      </p:pic>
      <p:sp>
        <p:nvSpPr>
          <p:cNvPr id="2" name="页脚占位符 1">
            <a:extLst>
              <a:ext uri="{FF2B5EF4-FFF2-40B4-BE49-F238E27FC236}">
                <a16:creationId xmlns:a16="http://schemas.microsoft.com/office/drawing/2014/main" id="{C1B1D8BC-8B2B-464F-A2A0-13735D59D1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F63DC86D-54DC-A849-B3C0-FAE51BE09773}" type="slidenum">
              <a:rPr kumimoji="1" lang="en-US" altLang="zh-CN" smtClean="0"/>
              <a:pPr/>
              <a:t>‹#›</a:t>
            </a:fld>
            <a:r>
              <a:rPr kumimoji="1" lang="en-US" altLang="zh-CN" dirty="0"/>
              <a:t>‹#›/</a:t>
            </a:r>
            <a:r>
              <a:rPr kumimoji="1" lang="en-US" altLang="zh-Hans" dirty="0"/>
              <a:t>4</a:t>
            </a:r>
            <a:r>
              <a:rPr kumimoji="1" lang="en-US" altLang="zh-CN" dirty="0"/>
              <a:t>0</a:t>
            </a:r>
            <a:endParaRPr kumimoji="1" lang="zh-CN" altLang="en-US" dirty="0"/>
          </a:p>
        </p:txBody>
      </p:sp>
    </p:spTree>
    <p:extLst>
      <p:ext uri="{BB962C8B-B14F-4D97-AF65-F5344CB8AC3E}">
        <p14:creationId xmlns:p14="http://schemas.microsoft.com/office/powerpoint/2010/main" val="2331974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2" r:id="rId5"/>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qemu.org/" TargetMode="External"/><Relationship Id="rId2" Type="http://schemas.openxmlformats.org/officeDocument/2006/relationships/hyperlink" Target="http://www.coreboot.org/" TargetMode="External"/><Relationship Id="rId1" Type="http://schemas.openxmlformats.org/officeDocument/2006/relationships/slideLayout" Target="../slideLayouts/slideLayout3.xml"/><Relationship Id="rId4" Type="http://schemas.openxmlformats.org/officeDocument/2006/relationships/hyperlink" Target="http://www.linux-kvm.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baike.baidu.com/item/Intel%E5%85%AC%E5%8F%B8"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baike.baidu.com/item/MTFTP" TargetMode="External"/><Relationship Id="rId2" Type="http://schemas.openxmlformats.org/officeDocument/2006/relationships/hyperlink" Target="https://baike.baidu.com/item/TFTP" TargetMode="External"/><Relationship Id="rId1" Type="http://schemas.openxmlformats.org/officeDocument/2006/relationships/slideLayout" Target="../slideLayouts/slideLayout3.xml"/><Relationship Id="rId4" Type="http://schemas.openxmlformats.org/officeDocument/2006/relationships/hyperlink" Target="https://baike.baidu.com/item/linux"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baike.baidu.com/item/%E5%B7%A5%E4%BD%9C%E7%AB%99" TargetMode="External"/><Relationship Id="rId2" Type="http://schemas.openxmlformats.org/officeDocument/2006/relationships/hyperlink" Target="https://baike.baidu.com/item/Intel%E5%85%AC%E5%8F%B8" TargetMode="External"/><Relationship Id="rId1" Type="http://schemas.openxmlformats.org/officeDocument/2006/relationships/slideLayout" Target="../slideLayouts/slideLayout3.xml"/><Relationship Id="rId5" Type="http://schemas.openxmlformats.org/officeDocument/2006/relationships/hyperlink" Target="https://baike.baidu.com/item/MTFTP" TargetMode="External"/><Relationship Id="rId4" Type="http://schemas.openxmlformats.org/officeDocument/2006/relationships/hyperlink" Target="https://baike.baidu.com/item/TFT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5B4C6AC-804B-DC4E-BCD0-98507AFBD338}"/>
              </a:ext>
            </a:extLst>
          </p:cNvPr>
          <p:cNvSpPr>
            <a:spLocks noGrp="1"/>
          </p:cNvSpPr>
          <p:nvPr>
            <p:ph type="body" sz="quarter" idx="10"/>
          </p:nvPr>
        </p:nvSpPr>
        <p:spPr/>
        <p:txBody>
          <a:bodyPr/>
          <a:lstStyle/>
          <a:p>
            <a:r>
              <a:rPr kumimoji="1" lang="en-US" altLang="zh-Hans" sz="2400" dirty="0"/>
              <a:t>QEMU BIOS</a:t>
            </a:r>
            <a:r>
              <a:rPr kumimoji="1" lang="zh-CN" altLang="en-US" sz="2400" dirty="0"/>
              <a:t>模块介绍</a:t>
            </a:r>
          </a:p>
        </p:txBody>
      </p:sp>
      <p:sp>
        <p:nvSpPr>
          <p:cNvPr id="3" name="文本占位符 2">
            <a:extLst>
              <a:ext uri="{FF2B5EF4-FFF2-40B4-BE49-F238E27FC236}">
                <a16:creationId xmlns:a16="http://schemas.microsoft.com/office/drawing/2014/main" id="{169AC9BF-2CC7-0E4F-82C6-E3ED60408536}"/>
              </a:ext>
            </a:extLst>
          </p:cNvPr>
          <p:cNvSpPr>
            <a:spLocks noGrp="1"/>
          </p:cNvSpPr>
          <p:nvPr>
            <p:ph type="body" sz="quarter" idx="11"/>
          </p:nvPr>
        </p:nvSpPr>
        <p:spPr/>
        <p:txBody>
          <a:bodyPr/>
          <a:lstStyle/>
          <a:p>
            <a:r>
              <a:rPr kumimoji="1" lang="zh-CN" altLang="en-US" dirty="0"/>
              <a:t>智能软件研究中心</a:t>
            </a:r>
            <a:r>
              <a:rPr kumimoji="1" lang="zh-Hans" altLang="en-US" dirty="0"/>
              <a:t>  </a:t>
            </a:r>
            <a:r>
              <a:rPr kumimoji="1" lang="zh-CN" altLang="en-US" dirty="0"/>
              <a:t>陈嘉炜</a:t>
            </a:r>
          </a:p>
        </p:txBody>
      </p:sp>
      <p:sp>
        <p:nvSpPr>
          <p:cNvPr id="4" name="文本占位符 3">
            <a:extLst>
              <a:ext uri="{FF2B5EF4-FFF2-40B4-BE49-F238E27FC236}">
                <a16:creationId xmlns:a16="http://schemas.microsoft.com/office/drawing/2014/main" id="{EFC75EB9-2F92-9445-AE69-138A6D02A368}"/>
              </a:ext>
            </a:extLst>
          </p:cNvPr>
          <p:cNvSpPr>
            <a:spLocks noGrp="1"/>
          </p:cNvSpPr>
          <p:nvPr>
            <p:ph type="body" sz="quarter" idx="12"/>
          </p:nvPr>
        </p:nvSpPr>
        <p:spPr/>
        <p:txBody>
          <a:bodyPr/>
          <a:lstStyle/>
          <a:p>
            <a:r>
              <a:rPr kumimoji="1" lang="en-US" altLang="zh-CN" dirty="0"/>
              <a:t>20</a:t>
            </a:r>
            <a:r>
              <a:rPr kumimoji="1" lang="en-US" altLang="zh-Hans" dirty="0"/>
              <a:t>20</a:t>
            </a:r>
            <a:r>
              <a:rPr kumimoji="1" lang="en-US" altLang="zh-CN" dirty="0"/>
              <a:t>/0</a:t>
            </a:r>
            <a:r>
              <a:rPr kumimoji="1" lang="en-US" altLang="zh-Hans" dirty="0"/>
              <a:t>6</a:t>
            </a:r>
            <a:r>
              <a:rPr kumimoji="1" lang="en-US" altLang="zh-CN" dirty="0"/>
              <a:t>/</a:t>
            </a:r>
            <a:r>
              <a:rPr kumimoji="1" lang="en-US" altLang="zh-Hans" dirty="0"/>
              <a:t>17</a:t>
            </a:r>
            <a:endParaRPr kumimoji="1" lang="zh-CN" altLang="en-US" dirty="0"/>
          </a:p>
          <a:p>
            <a:endParaRPr kumimoji="1" lang="zh-CN" altLang="en-US" dirty="0"/>
          </a:p>
        </p:txBody>
      </p:sp>
    </p:spTree>
    <p:extLst>
      <p:ext uri="{BB962C8B-B14F-4D97-AF65-F5344CB8AC3E}">
        <p14:creationId xmlns:p14="http://schemas.microsoft.com/office/powerpoint/2010/main" val="627315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7F48204-FB06-6346-83C5-F7DEB1BE037E}"/>
              </a:ext>
            </a:extLst>
          </p:cNvPr>
          <p:cNvSpPr>
            <a:spLocks noGrp="1"/>
          </p:cNvSpPr>
          <p:nvPr>
            <p:ph type="body" sz="quarter" idx="10"/>
          </p:nvPr>
        </p:nvSpPr>
        <p:spPr/>
        <p:txBody>
          <a:bodyPr/>
          <a:lstStyle/>
          <a:p>
            <a:r>
              <a:rPr kumimoji="1" lang="en-US" altLang="zh-CN" dirty="0"/>
              <a:t>BIOS</a:t>
            </a:r>
            <a:r>
              <a:rPr kumimoji="1" lang="zh-CN" altLang="en-US" dirty="0"/>
              <a:t>模块简介</a:t>
            </a:r>
            <a:endParaRPr kumimoji="1" lang="zh-CN" altLang="en-US" dirty="0">
              <a:solidFill>
                <a:schemeClr val="bg2"/>
              </a:solidFill>
            </a:endParaRPr>
          </a:p>
          <a:p>
            <a:endParaRPr kumimoji="1" lang="zh-CN" altLang="en-US" dirty="0">
              <a:solidFill>
                <a:schemeClr val="bg2"/>
              </a:solidFill>
            </a:endParaRPr>
          </a:p>
          <a:p>
            <a:endParaRPr kumimoji="1" lang="zh-CN" altLang="en-US" dirty="0"/>
          </a:p>
        </p:txBody>
      </p:sp>
      <p:sp>
        <p:nvSpPr>
          <p:cNvPr id="3" name="文本占位符 2">
            <a:extLst>
              <a:ext uri="{FF2B5EF4-FFF2-40B4-BE49-F238E27FC236}">
                <a16:creationId xmlns:a16="http://schemas.microsoft.com/office/drawing/2014/main" id="{92E3DCFD-44DE-AB45-9201-4638125C3FEB}"/>
              </a:ext>
            </a:extLst>
          </p:cNvPr>
          <p:cNvSpPr>
            <a:spLocks noGrp="1"/>
          </p:cNvSpPr>
          <p:nvPr>
            <p:ph type="body" sz="quarter" idx="11"/>
          </p:nvPr>
        </p:nvSpPr>
        <p:spPr>
          <a:xfrm>
            <a:off x="360135" y="1766224"/>
            <a:ext cx="4078699" cy="312156"/>
          </a:xfrm>
        </p:spPr>
        <p:txBody>
          <a:bodyPr/>
          <a:lstStyle/>
          <a:p>
            <a:r>
              <a:rPr kumimoji="1" lang="en-US" altLang="zh-CN" dirty="0"/>
              <a:t>v/</a:t>
            </a:r>
            <a:r>
              <a:rPr kumimoji="1" lang="en-US" altLang="zh-CN" dirty="0" err="1"/>
              <a:t>sgabios</a:t>
            </a:r>
            <a:r>
              <a:rPr kumimoji="1" lang="zh-CN" altLang="en-US" dirty="0"/>
              <a:t>模块简介</a:t>
            </a:r>
          </a:p>
        </p:txBody>
      </p:sp>
      <p:sp>
        <p:nvSpPr>
          <p:cNvPr id="5" name="页脚占位符 4">
            <a:extLst>
              <a:ext uri="{FF2B5EF4-FFF2-40B4-BE49-F238E27FC236}">
                <a16:creationId xmlns:a16="http://schemas.microsoft.com/office/drawing/2014/main" id="{8155753C-3406-7041-8050-92C3F240C33F}"/>
              </a:ext>
            </a:extLst>
          </p:cNvPr>
          <p:cNvSpPr>
            <a:spLocks noGrp="1"/>
          </p:cNvSpPr>
          <p:nvPr>
            <p:ph type="ftr" sz="quarter" idx="3"/>
          </p:nvPr>
        </p:nvSpPr>
        <p:spPr/>
        <p:txBody>
          <a:bodyPr/>
          <a:lstStyle/>
          <a:p>
            <a:fld id="{B55D56A6-6D29-9B43-93CC-8F36BA5E811A}" type="slidenum">
              <a:rPr kumimoji="1" lang="en-US" altLang="zh-CN" smtClean="0"/>
              <a:t>10</a:t>
            </a:fld>
            <a:r>
              <a:rPr kumimoji="1" lang="en-US" altLang="zh-CN" dirty="0"/>
              <a:t>/20</a:t>
            </a:r>
            <a:endParaRPr kumimoji="1" lang="zh-CN" altLang="en-US" dirty="0"/>
          </a:p>
        </p:txBody>
      </p:sp>
      <p:sp>
        <p:nvSpPr>
          <p:cNvPr id="7" name="文本占位符 6">
            <a:extLst>
              <a:ext uri="{FF2B5EF4-FFF2-40B4-BE49-F238E27FC236}">
                <a16:creationId xmlns:a16="http://schemas.microsoft.com/office/drawing/2014/main" id="{CD9129BF-5B61-472D-A6D5-D6CC9D9113C9}"/>
              </a:ext>
            </a:extLst>
          </p:cNvPr>
          <p:cNvSpPr>
            <a:spLocks noGrp="1"/>
          </p:cNvSpPr>
          <p:nvPr>
            <p:ph type="body" sz="quarter" idx="12"/>
          </p:nvPr>
        </p:nvSpPr>
        <p:spPr/>
        <p:txBody>
          <a:bodyPr/>
          <a:lstStyle/>
          <a:p>
            <a:r>
              <a:rPr lang="en-US" altLang="zh-CN" dirty="0"/>
              <a:t>VGA</a:t>
            </a:r>
            <a:r>
              <a:rPr lang="zh-CN" altLang="en-US" dirty="0"/>
              <a:t>（</a:t>
            </a:r>
            <a:r>
              <a:rPr lang="en-US" altLang="zh-CN" dirty="0"/>
              <a:t>Video Graphics Array</a:t>
            </a:r>
            <a:r>
              <a:rPr lang="zh-CN" altLang="en-US" dirty="0"/>
              <a:t>）</a:t>
            </a:r>
            <a:r>
              <a:rPr lang="zh-CN" altLang="en-US" b="0" i="0" dirty="0">
                <a:solidFill>
                  <a:srgbClr val="333333"/>
                </a:solidFill>
                <a:effectLst/>
                <a:latin typeface="arial" panose="020B0604020202020204" pitchFamily="34" charset="0"/>
              </a:rPr>
              <a:t>是显卡上应用最为广泛的接口类型，绝大多数的显卡都带有此种接口</a:t>
            </a:r>
            <a:r>
              <a:rPr lang="en-US" altLang="zh-CN" b="0" i="0" dirty="0">
                <a:solidFill>
                  <a:srgbClr val="333333"/>
                </a:solidFill>
                <a:effectLst/>
                <a:latin typeface="arial" panose="020B0604020202020204" pitchFamily="34" charset="0"/>
              </a:rPr>
              <a:t>,</a:t>
            </a:r>
            <a:r>
              <a:rPr lang="en-US" altLang="zh-CN" b="0" i="0" dirty="0" err="1">
                <a:solidFill>
                  <a:srgbClr val="333333"/>
                </a:solidFill>
                <a:effectLst/>
                <a:latin typeface="arial" panose="020B0604020202020204" pitchFamily="34" charset="0"/>
              </a:rPr>
              <a:t>vgabios</a:t>
            </a:r>
            <a:r>
              <a:rPr lang="zh-CN" altLang="en-US" b="0" i="0" dirty="0">
                <a:solidFill>
                  <a:srgbClr val="333333"/>
                </a:solidFill>
                <a:effectLst/>
                <a:latin typeface="arial" panose="020B0604020202020204" pitchFamily="34" charset="0"/>
              </a:rPr>
              <a:t>用于提供模拟</a:t>
            </a:r>
            <a:r>
              <a:rPr lang="en-US" altLang="zh-CN" b="0" i="0" dirty="0" err="1">
                <a:solidFill>
                  <a:srgbClr val="333333"/>
                </a:solidFill>
                <a:effectLst/>
                <a:latin typeface="arial" panose="020B0604020202020204" pitchFamily="34" charset="0"/>
              </a:rPr>
              <a:t>vga</a:t>
            </a:r>
            <a:r>
              <a:rPr lang="zh-CN" altLang="en-US" b="0" i="0" dirty="0">
                <a:solidFill>
                  <a:srgbClr val="333333"/>
                </a:solidFill>
                <a:effectLst/>
                <a:latin typeface="arial" panose="020B0604020202020204" pitchFamily="34" charset="0"/>
              </a:rPr>
              <a:t>接口与显</a:t>
            </a:r>
            <a:r>
              <a:rPr lang="zh-CN" altLang="en-US" b="0" i="0">
                <a:solidFill>
                  <a:srgbClr val="333333"/>
                </a:solidFill>
                <a:effectLst/>
                <a:latin typeface="arial" panose="020B0604020202020204" pitchFamily="34" charset="0"/>
              </a:rPr>
              <a:t>卡进行</a:t>
            </a:r>
            <a:r>
              <a:rPr lang="zh-CN" altLang="en-US">
                <a:solidFill>
                  <a:srgbClr val="333333"/>
                </a:solidFill>
                <a:latin typeface="arial" panose="020B0604020202020204" pitchFamily="34" charset="0"/>
              </a:rPr>
              <a:t>通信</a:t>
            </a:r>
            <a:endParaRPr lang="en-US" altLang="zh-CN" b="0" i="0" dirty="0">
              <a:solidFill>
                <a:srgbClr val="333333"/>
              </a:solidFill>
              <a:effectLst/>
              <a:latin typeface="arial" panose="020B0604020202020204" pitchFamily="34" charset="0"/>
            </a:endParaRPr>
          </a:p>
          <a:p>
            <a:pPr marL="0" indent="0">
              <a:buNone/>
            </a:pPr>
            <a:endParaRPr lang="en-US" altLang="zh-CN" dirty="0"/>
          </a:p>
          <a:p>
            <a:r>
              <a:rPr lang="en-US" altLang="zh-CN" dirty="0"/>
              <a:t>SGABIOS</a:t>
            </a:r>
            <a:r>
              <a:rPr lang="zh-CN" altLang="en-US" dirty="0"/>
              <a:t>作为可选</a:t>
            </a:r>
            <a:r>
              <a:rPr lang="en-US" altLang="zh-CN" dirty="0"/>
              <a:t>ROM</a:t>
            </a:r>
            <a:r>
              <a:rPr lang="zh-CN" altLang="en-US" dirty="0"/>
              <a:t>插入</a:t>
            </a:r>
            <a:r>
              <a:rPr lang="en-US" altLang="zh-CN" dirty="0"/>
              <a:t>BIOS</a:t>
            </a:r>
            <a:r>
              <a:rPr lang="zh-CN" altLang="en-US" dirty="0"/>
              <a:t>中</a:t>
            </a:r>
            <a:r>
              <a:rPr lang="en-US" altLang="zh-CN" dirty="0"/>
              <a:t>,</a:t>
            </a:r>
            <a:r>
              <a:rPr lang="zh-CN" altLang="en-US" dirty="0"/>
              <a:t>通过串行端口提供显示和输入功能。</a:t>
            </a:r>
          </a:p>
          <a:p>
            <a:endParaRPr lang="en-US" altLang="zh-CN" dirty="0"/>
          </a:p>
          <a:p>
            <a:r>
              <a:rPr lang="zh-CN" altLang="en-US" dirty="0"/>
              <a:t>通常由</a:t>
            </a:r>
            <a:r>
              <a:rPr lang="en-US" altLang="zh-CN" dirty="0"/>
              <a:t>VGA</a:t>
            </a:r>
            <a:r>
              <a:rPr lang="zh-CN" altLang="en-US" dirty="0"/>
              <a:t>适配器和键盘处理，另外提供钩子以记录显示的字符</a:t>
            </a:r>
            <a:r>
              <a:rPr lang="en-US" altLang="zh-CN" dirty="0"/>
              <a:t>,</a:t>
            </a:r>
            <a:r>
              <a:rPr lang="zh-CN" altLang="en-US" dirty="0"/>
              <a:t>以供以后收集操作系统启动后。</a:t>
            </a:r>
          </a:p>
        </p:txBody>
      </p:sp>
    </p:spTree>
    <p:extLst>
      <p:ext uri="{BB962C8B-B14F-4D97-AF65-F5344CB8AC3E}">
        <p14:creationId xmlns:p14="http://schemas.microsoft.com/office/powerpoint/2010/main" val="2554382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7F48204-FB06-6346-83C5-F7DEB1BE037E}"/>
              </a:ext>
            </a:extLst>
          </p:cNvPr>
          <p:cNvSpPr>
            <a:spLocks noGrp="1"/>
          </p:cNvSpPr>
          <p:nvPr>
            <p:ph type="body" sz="quarter" idx="10"/>
          </p:nvPr>
        </p:nvSpPr>
        <p:spPr/>
        <p:txBody>
          <a:bodyPr/>
          <a:lstStyle/>
          <a:p>
            <a:r>
              <a:rPr kumimoji="1" lang="en-US" altLang="zh-CN" dirty="0"/>
              <a:t>BIOS</a:t>
            </a:r>
            <a:r>
              <a:rPr kumimoji="1" lang="zh-CN" altLang="en-US" dirty="0"/>
              <a:t>模块简介</a:t>
            </a:r>
            <a:endParaRPr kumimoji="1" lang="en-US" altLang="zh-CN" dirty="0"/>
          </a:p>
          <a:p>
            <a:endParaRPr kumimoji="1" lang="zh-CN" altLang="en-US" dirty="0">
              <a:solidFill>
                <a:schemeClr val="bg2"/>
              </a:solidFill>
            </a:endParaRPr>
          </a:p>
          <a:p>
            <a:endParaRPr kumimoji="1" lang="zh-CN" altLang="en-US" dirty="0">
              <a:solidFill>
                <a:schemeClr val="bg2"/>
              </a:solidFill>
            </a:endParaRPr>
          </a:p>
          <a:p>
            <a:endParaRPr kumimoji="1" lang="zh-CN" altLang="en-US" dirty="0"/>
          </a:p>
        </p:txBody>
      </p:sp>
      <p:sp>
        <p:nvSpPr>
          <p:cNvPr id="3" name="文本占位符 2">
            <a:extLst>
              <a:ext uri="{FF2B5EF4-FFF2-40B4-BE49-F238E27FC236}">
                <a16:creationId xmlns:a16="http://schemas.microsoft.com/office/drawing/2014/main" id="{92E3DCFD-44DE-AB45-9201-4638125C3FEB}"/>
              </a:ext>
            </a:extLst>
          </p:cNvPr>
          <p:cNvSpPr>
            <a:spLocks noGrp="1"/>
          </p:cNvSpPr>
          <p:nvPr>
            <p:ph type="body" sz="quarter" idx="11"/>
          </p:nvPr>
        </p:nvSpPr>
        <p:spPr>
          <a:xfrm>
            <a:off x="360135" y="1766224"/>
            <a:ext cx="4078699" cy="312156"/>
          </a:xfrm>
        </p:spPr>
        <p:txBody>
          <a:bodyPr/>
          <a:lstStyle/>
          <a:p>
            <a:r>
              <a:rPr kumimoji="1" lang="en-US" altLang="zh-CN" dirty="0"/>
              <a:t>QEMU BIOS</a:t>
            </a:r>
            <a:r>
              <a:rPr kumimoji="1" lang="zh-CN" altLang="en-US" dirty="0"/>
              <a:t>启动</a:t>
            </a:r>
          </a:p>
        </p:txBody>
      </p:sp>
      <p:sp>
        <p:nvSpPr>
          <p:cNvPr id="5" name="页脚占位符 4">
            <a:extLst>
              <a:ext uri="{FF2B5EF4-FFF2-40B4-BE49-F238E27FC236}">
                <a16:creationId xmlns:a16="http://schemas.microsoft.com/office/drawing/2014/main" id="{8155753C-3406-7041-8050-92C3F240C33F}"/>
              </a:ext>
            </a:extLst>
          </p:cNvPr>
          <p:cNvSpPr>
            <a:spLocks noGrp="1"/>
          </p:cNvSpPr>
          <p:nvPr>
            <p:ph type="ftr" sz="quarter" idx="3"/>
          </p:nvPr>
        </p:nvSpPr>
        <p:spPr/>
        <p:txBody>
          <a:bodyPr/>
          <a:lstStyle/>
          <a:p>
            <a:endParaRPr kumimoji="1" lang="en-US" altLang="zh-CN" dirty="0"/>
          </a:p>
          <a:p>
            <a:fld id="{B55D56A6-6D29-9B43-93CC-8F36BA5E811A}" type="slidenum">
              <a:rPr kumimoji="1" lang="en-US" altLang="zh-CN" smtClean="0"/>
              <a:t>11</a:t>
            </a:fld>
            <a:r>
              <a:rPr kumimoji="1" lang="en-US" altLang="zh-CN" dirty="0"/>
              <a:t>/20</a:t>
            </a:r>
          </a:p>
          <a:p>
            <a:endParaRPr kumimoji="1" lang="zh-CN" altLang="en-US" dirty="0"/>
          </a:p>
        </p:txBody>
      </p:sp>
      <p:sp>
        <p:nvSpPr>
          <p:cNvPr id="6" name="文本占位符 6">
            <a:extLst>
              <a:ext uri="{FF2B5EF4-FFF2-40B4-BE49-F238E27FC236}">
                <a16:creationId xmlns:a16="http://schemas.microsoft.com/office/drawing/2014/main" id="{E3924401-B467-44D5-B66D-E061DC37DACA}"/>
              </a:ext>
            </a:extLst>
          </p:cNvPr>
          <p:cNvSpPr>
            <a:spLocks noGrp="1"/>
          </p:cNvSpPr>
          <p:nvPr>
            <p:ph type="body" sz="quarter" idx="12"/>
          </p:nvPr>
        </p:nvSpPr>
        <p:spPr>
          <a:xfrm>
            <a:off x="360136" y="2279561"/>
            <a:ext cx="10985197" cy="4121239"/>
          </a:xfrm>
        </p:spPr>
        <p:txBody>
          <a:bodyPr/>
          <a:lstStyle/>
          <a:p>
            <a:r>
              <a:rPr lang="en-US" altLang="zh-CN" dirty="0"/>
              <a:t>BIOS </a:t>
            </a:r>
            <a:r>
              <a:rPr lang="zh-CN" altLang="en-US" dirty="0"/>
              <a:t>提供主板或者显卡的固件信息以及基本输入输出功能，</a:t>
            </a:r>
            <a:r>
              <a:rPr lang="en-US" altLang="zh-CN" dirty="0"/>
              <a:t>QEMU</a:t>
            </a:r>
            <a:r>
              <a:rPr lang="zh-CN" altLang="en-US" dirty="0"/>
              <a:t>使用的是一些开源的项目，如 </a:t>
            </a:r>
            <a:r>
              <a:rPr lang="en-US" altLang="zh-CN" dirty="0" err="1"/>
              <a:t>Bochs</a:t>
            </a:r>
            <a:r>
              <a:rPr lang="zh-CN" altLang="en-US" dirty="0"/>
              <a:t>、</a:t>
            </a:r>
            <a:r>
              <a:rPr lang="en-US" altLang="zh-CN" dirty="0"/>
              <a:t>openBIOS</a:t>
            </a:r>
            <a:r>
              <a:rPr lang="zh-CN" altLang="en-US" dirty="0"/>
              <a:t>等。</a:t>
            </a:r>
            <a:endParaRPr lang="en-US" altLang="zh-CN" dirty="0"/>
          </a:p>
          <a:p>
            <a:endParaRPr lang="en-US" altLang="zh-CN" dirty="0"/>
          </a:p>
          <a:p>
            <a:r>
              <a:rPr lang="en-US" altLang="zh-CN" dirty="0"/>
              <a:t>QEMU</a:t>
            </a:r>
            <a:r>
              <a:rPr lang="zh-CN" altLang="en-US" dirty="0"/>
              <a:t>中使用到的</a:t>
            </a:r>
            <a:r>
              <a:rPr lang="en-US" altLang="zh-CN" dirty="0"/>
              <a:t>BIOS</a:t>
            </a:r>
            <a:r>
              <a:rPr lang="zh-CN" altLang="en-US" dirty="0"/>
              <a:t>以及固件一部分以二进制文件的形式保存在源码树的</a:t>
            </a:r>
            <a:r>
              <a:rPr lang="en-US" altLang="zh-CN" dirty="0"/>
              <a:t>pc-bios</a:t>
            </a:r>
            <a:r>
              <a:rPr lang="zh-CN" altLang="en-US" dirty="0"/>
              <a:t>目录下，</a:t>
            </a:r>
            <a:r>
              <a:rPr lang="en-US" altLang="zh-CN" dirty="0"/>
              <a:t>pc-bios</a:t>
            </a:r>
            <a:r>
              <a:rPr lang="zh-CN" altLang="en-US" dirty="0"/>
              <a:t>目录里包含了</a:t>
            </a:r>
            <a:r>
              <a:rPr lang="en-US" altLang="zh-CN" dirty="0"/>
              <a:t>QEMU</a:t>
            </a:r>
            <a:r>
              <a:rPr lang="zh-CN" altLang="en-US" dirty="0"/>
              <a:t>使用到的固件。</a:t>
            </a:r>
            <a:endParaRPr lang="en-US" altLang="zh-CN" dirty="0"/>
          </a:p>
          <a:p>
            <a:pPr marL="0" indent="0">
              <a:buNone/>
            </a:pPr>
            <a:endParaRPr lang="en-US" altLang="zh-CN" dirty="0"/>
          </a:p>
          <a:p>
            <a:r>
              <a:rPr lang="en-US" altLang="zh-CN" dirty="0"/>
              <a:t>QEMU</a:t>
            </a:r>
            <a:r>
              <a:rPr lang="zh-CN" altLang="en-US" dirty="0"/>
              <a:t>支持多种启动方式，比如说</a:t>
            </a:r>
            <a:r>
              <a:rPr lang="en-US" altLang="zh-CN" dirty="0" err="1"/>
              <a:t>efi</a:t>
            </a:r>
            <a:r>
              <a:rPr lang="zh-CN" altLang="en-US" dirty="0"/>
              <a:t>、</a:t>
            </a:r>
            <a:r>
              <a:rPr lang="en-US" altLang="zh-CN" dirty="0" err="1"/>
              <a:t>ipxe</a:t>
            </a:r>
            <a:r>
              <a:rPr lang="en-US" altLang="zh-CN" dirty="0"/>
              <a:t> </a:t>
            </a:r>
            <a:r>
              <a:rPr lang="zh-CN" altLang="en-US" dirty="0"/>
              <a:t>等，都包含在该目录下，这些都需要特定</a:t>
            </a:r>
            <a:r>
              <a:rPr lang="en-US" altLang="zh-CN" dirty="0"/>
              <a:t>BIOS</a:t>
            </a:r>
            <a:r>
              <a:rPr lang="zh-CN" altLang="en-US" dirty="0"/>
              <a:t>的支持。</a:t>
            </a:r>
          </a:p>
        </p:txBody>
      </p:sp>
    </p:spTree>
    <p:extLst>
      <p:ext uri="{BB962C8B-B14F-4D97-AF65-F5344CB8AC3E}">
        <p14:creationId xmlns:p14="http://schemas.microsoft.com/office/powerpoint/2010/main" val="1112617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7F48204-FB06-6346-83C5-F7DEB1BE037E}"/>
              </a:ext>
            </a:extLst>
          </p:cNvPr>
          <p:cNvSpPr>
            <a:spLocks noGrp="1"/>
          </p:cNvSpPr>
          <p:nvPr>
            <p:ph type="body" sz="quarter" idx="10"/>
          </p:nvPr>
        </p:nvSpPr>
        <p:spPr/>
        <p:txBody>
          <a:bodyPr/>
          <a:lstStyle/>
          <a:p>
            <a:r>
              <a:rPr kumimoji="1" lang="en-US" altLang="zh-CN" dirty="0"/>
              <a:t>BIOS</a:t>
            </a:r>
            <a:r>
              <a:rPr kumimoji="1" lang="zh-CN" altLang="en-US" dirty="0"/>
              <a:t>模块简介</a:t>
            </a:r>
            <a:endParaRPr kumimoji="1" lang="en-US" altLang="zh-CN" dirty="0"/>
          </a:p>
          <a:p>
            <a:endParaRPr kumimoji="1" lang="zh-CN" altLang="en-US" dirty="0">
              <a:solidFill>
                <a:schemeClr val="bg2"/>
              </a:solidFill>
            </a:endParaRPr>
          </a:p>
          <a:p>
            <a:endParaRPr kumimoji="1" lang="zh-CN" altLang="en-US" dirty="0">
              <a:solidFill>
                <a:schemeClr val="bg2"/>
              </a:solidFill>
            </a:endParaRPr>
          </a:p>
          <a:p>
            <a:endParaRPr kumimoji="1" lang="zh-CN" altLang="en-US" dirty="0"/>
          </a:p>
        </p:txBody>
      </p:sp>
      <p:sp>
        <p:nvSpPr>
          <p:cNvPr id="3" name="文本占位符 2">
            <a:extLst>
              <a:ext uri="{FF2B5EF4-FFF2-40B4-BE49-F238E27FC236}">
                <a16:creationId xmlns:a16="http://schemas.microsoft.com/office/drawing/2014/main" id="{92E3DCFD-44DE-AB45-9201-4638125C3FEB}"/>
              </a:ext>
            </a:extLst>
          </p:cNvPr>
          <p:cNvSpPr>
            <a:spLocks noGrp="1"/>
          </p:cNvSpPr>
          <p:nvPr>
            <p:ph type="body" sz="quarter" idx="11"/>
          </p:nvPr>
        </p:nvSpPr>
        <p:spPr>
          <a:xfrm>
            <a:off x="360135" y="1766224"/>
            <a:ext cx="4078699" cy="312156"/>
          </a:xfrm>
        </p:spPr>
        <p:txBody>
          <a:bodyPr/>
          <a:lstStyle/>
          <a:p>
            <a:r>
              <a:rPr kumimoji="1" lang="en-US" altLang="zh-CN" dirty="0"/>
              <a:t>QEMU BIOS</a:t>
            </a:r>
            <a:r>
              <a:rPr kumimoji="1" lang="zh-CN" altLang="en-US" dirty="0"/>
              <a:t>启动</a:t>
            </a:r>
          </a:p>
        </p:txBody>
      </p:sp>
      <p:sp>
        <p:nvSpPr>
          <p:cNvPr id="5" name="页脚占位符 4">
            <a:extLst>
              <a:ext uri="{FF2B5EF4-FFF2-40B4-BE49-F238E27FC236}">
                <a16:creationId xmlns:a16="http://schemas.microsoft.com/office/drawing/2014/main" id="{8155753C-3406-7041-8050-92C3F240C33F}"/>
              </a:ext>
            </a:extLst>
          </p:cNvPr>
          <p:cNvSpPr>
            <a:spLocks noGrp="1"/>
          </p:cNvSpPr>
          <p:nvPr>
            <p:ph type="ftr" sz="quarter" idx="3"/>
          </p:nvPr>
        </p:nvSpPr>
        <p:spPr/>
        <p:txBody>
          <a:bodyPr/>
          <a:lstStyle/>
          <a:p>
            <a:endParaRPr kumimoji="1" lang="en-US" altLang="zh-CN" dirty="0"/>
          </a:p>
          <a:p>
            <a:fld id="{B55D56A6-6D29-9B43-93CC-8F36BA5E811A}" type="slidenum">
              <a:rPr kumimoji="1" lang="en-US" altLang="zh-CN" smtClean="0"/>
              <a:t>12</a:t>
            </a:fld>
            <a:r>
              <a:rPr kumimoji="1" lang="en-US" altLang="zh-CN" dirty="0"/>
              <a:t>/20</a:t>
            </a:r>
          </a:p>
          <a:p>
            <a:endParaRPr kumimoji="1" lang="zh-CN" altLang="en-US" dirty="0"/>
          </a:p>
        </p:txBody>
      </p:sp>
      <p:pic>
        <p:nvPicPr>
          <p:cNvPr id="8" name="图片 7">
            <a:extLst>
              <a:ext uri="{FF2B5EF4-FFF2-40B4-BE49-F238E27FC236}">
                <a16:creationId xmlns:a16="http://schemas.microsoft.com/office/drawing/2014/main" id="{F46CAEDF-EF83-4C1E-AF05-2089339BD819}"/>
              </a:ext>
            </a:extLst>
          </p:cNvPr>
          <p:cNvPicPr>
            <a:picLocks noChangeAspect="1"/>
          </p:cNvPicPr>
          <p:nvPr/>
        </p:nvPicPr>
        <p:blipFill>
          <a:blip r:embed="rId2"/>
          <a:stretch>
            <a:fillRect/>
          </a:stretch>
        </p:blipFill>
        <p:spPr>
          <a:xfrm>
            <a:off x="925382" y="3081651"/>
            <a:ext cx="10341236" cy="1508891"/>
          </a:xfrm>
          <a:prstGeom prst="rect">
            <a:avLst/>
          </a:prstGeom>
        </p:spPr>
      </p:pic>
    </p:spTree>
    <p:extLst>
      <p:ext uri="{BB962C8B-B14F-4D97-AF65-F5344CB8AC3E}">
        <p14:creationId xmlns:p14="http://schemas.microsoft.com/office/powerpoint/2010/main" val="113464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7F48204-FB06-6346-83C5-F7DEB1BE037E}"/>
              </a:ext>
            </a:extLst>
          </p:cNvPr>
          <p:cNvSpPr>
            <a:spLocks noGrp="1"/>
          </p:cNvSpPr>
          <p:nvPr>
            <p:ph type="body" sz="quarter" idx="10"/>
          </p:nvPr>
        </p:nvSpPr>
        <p:spPr/>
        <p:txBody>
          <a:bodyPr/>
          <a:lstStyle/>
          <a:p>
            <a:r>
              <a:rPr kumimoji="1" lang="en-US" altLang="zh-CN" dirty="0"/>
              <a:t>BIOS</a:t>
            </a:r>
            <a:r>
              <a:rPr kumimoji="1" lang="zh-CN" altLang="en-US" dirty="0"/>
              <a:t>模块简介</a:t>
            </a:r>
            <a:endParaRPr kumimoji="1" lang="en-US" altLang="zh-CN" dirty="0"/>
          </a:p>
          <a:p>
            <a:endParaRPr kumimoji="1" lang="zh-CN" altLang="en-US" dirty="0">
              <a:solidFill>
                <a:schemeClr val="bg2"/>
              </a:solidFill>
            </a:endParaRPr>
          </a:p>
          <a:p>
            <a:endParaRPr kumimoji="1" lang="zh-CN" altLang="en-US" dirty="0">
              <a:solidFill>
                <a:schemeClr val="bg2"/>
              </a:solidFill>
            </a:endParaRPr>
          </a:p>
          <a:p>
            <a:endParaRPr kumimoji="1" lang="zh-CN" altLang="en-US" dirty="0"/>
          </a:p>
        </p:txBody>
      </p:sp>
      <p:sp>
        <p:nvSpPr>
          <p:cNvPr id="3" name="文本占位符 2">
            <a:extLst>
              <a:ext uri="{FF2B5EF4-FFF2-40B4-BE49-F238E27FC236}">
                <a16:creationId xmlns:a16="http://schemas.microsoft.com/office/drawing/2014/main" id="{92E3DCFD-44DE-AB45-9201-4638125C3FEB}"/>
              </a:ext>
            </a:extLst>
          </p:cNvPr>
          <p:cNvSpPr>
            <a:spLocks noGrp="1"/>
          </p:cNvSpPr>
          <p:nvPr>
            <p:ph type="body" sz="quarter" idx="11"/>
          </p:nvPr>
        </p:nvSpPr>
        <p:spPr>
          <a:xfrm>
            <a:off x="360135" y="1766224"/>
            <a:ext cx="4078699" cy="312156"/>
          </a:xfrm>
        </p:spPr>
        <p:txBody>
          <a:bodyPr/>
          <a:lstStyle/>
          <a:p>
            <a:r>
              <a:rPr kumimoji="1" lang="en-US" altLang="zh-CN" dirty="0"/>
              <a:t>QEMU BIOS</a:t>
            </a:r>
            <a:r>
              <a:rPr kumimoji="1" lang="zh-CN" altLang="en-US" dirty="0"/>
              <a:t>示意图</a:t>
            </a:r>
          </a:p>
        </p:txBody>
      </p:sp>
      <p:sp>
        <p:nvSpPr>
          <p:cNvPr id="5" name="页脚占位符 4">
            <a:extLst>
              <a:ext uri="{FF2B5EF4-FFF2-40B4-BE49-F238E27FC236}">
                <a16:creationId xmlns:a16="http://schemas.microsoft.com/office/drawing/2014/main" id="{8155753C-3406-7041-8050-92C3F240C33F}"/>
              </a:ext>
            </a:extLst>
          </p:cNvPr>
          <p:cNvSpPr>
            <a:spLocks noGrp="1"/>
          </p:cNvSpPr>
          <p:nvPr>
            <p:ph type="ftr" sz="quarter" idx="3"/>
          </p:nvPr>
        </p:nvSpPr>
        <p:spPr/>
        <p:txBody>
          <a:bodyPr/>
          <a:lstStyle/>
          <a:p>
            <a:endParaRPr kumimoji="1" lang="en-US" altLang="zh-CN" dirty="0"/>
          </a:p>
          <a:p>
            <a:fld id="{B55D56A6-6D29-9B43-93CC-8F36BA5E811A}" type="slidenum">
              <a:rPr kumimoji="1" lang="en-US" altLang="zh-CN" smtClean="0"/>
              <a:t>13</a:t>
            </a:fld>
            <a:r>
              <a:rPr kumimoji="1" lang="en-US" altLang="zh-CN" dirty="0"/>
              <a:t>/20</a:t>
            </a:r>
          </a:p>
          <a:p>
            <a:endParaRPr kumimoji="1" lang="zh-CN" altLang="en-US" dirty="0"/>
          </a:p>
        </p:txBody>
      </p:sp>
      <p:pic>
        <p:nvPicPr>
          <p:cNvPr id="8" name="图片 7">
            <a:extLst>
              <a:ext uri="{FF2B5EF4-FFF2-40B4-BE49-F238E27FC236}">
                <a16:creationId xmlns:a16="http://schemas.microsoft.com/office/drawing/2014/main" id="{FB959252-68E2-4721-A98E-5051C38ECB01}"/>
              </a:ext>
            </a:extLst>
          </p:cNvPr>
          <p:cNvPicPr>
            <a:picLocks noChangeAspect="1"/>
          </p:cNvPicPr>
          <p:nvPr/>
        </p:nvPicPr>
        <p:blipFill>
          <a:blip r:embed="rId2"/>
          <a:stretch>
            <a:fillRect/>
          </a:stretch>
        </p:blipFill>
        <p:spPr>
          <a:xfrm>
            <a:off x="4038600" y="2212928"/>
            <a:ext cx="4114799" cy="3811810"/>
          </a:xfrm>
          <a:prstGeom prst="rect">
            <a:avLst/>
          </a:prstGeom>
        </p:spPr>
      </p:pic>
    </p:spTree>
    <p:extLst>
      <p:ext uri="{BB962C8B-B14F-4D97-AF65-F5344CB8AC3E}">
        <p14:creationId xmlns:p14="http://schemas.microsoft.com/office/powerpoint/2010/main" val="1232338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96C8A67-9EAC-DE4B-A079-99989B3DB9AB}"/>
              </a:ext>
            </a:extLst>
          </p:cNvPr>
          <p:cNvSpPr>
            <a:spLocks noGrp="1"/>
          </p:cNvSpPr>
          <p:nvPr>
            <p:ph type="body" sz="quarter" idx="10"/>
          </p:nvPr>
        </p:nvSpPr>
        <p:spPr/>
        <p:txBody>
          <a:bodyPr/>
          <a:lstStyle/>
          <a:p>
            <a:r>
              <a:rPr kumimoji="1" lang="zh-CN" altLang="en-US"/>
              <a:t>谢谢</a:t>
            </a:r>
            <a:endParaRPr kumimoji="1" lang="zh-CN" altLang="en-US" dirty="0"/>
          </a:p>
        </p:txBody>
      </p:sp>
      <p:sp>
        <p:nvSpPr>
          <p:cNvPr id="6" name="文本占位符 5">
            <a:extLst>
              <a:ext uri="{FF2B5EF4-FFF2-40B4-BE49-F238E27FC236}">
                <a16:creationId xmlns:a16="http://schemas.microsoft.com/office/drawing/2014/main" id="{F23F1891-76AE-0A4E-A850-35A4E1074F0D}"/>
              </a:ext>
            </a:extLst>
          </p:cNvPr>
          <p:cNvSpPr>
            <a:spLocks noGrp="1"/>
          </p:cNvSpPr>
          <p:nvPr>
            <p:ph type="body" sz="quarter" idx="11"/>
          </p:nvPr>
        </p:nvSpPr>
        <p:spPr>
          <a:xfrm>
            <a:off x="4232366" y="5218616"/>
            <a:ext cx="3853543" cy="305659"/>
          </a:xfrm>
        </p:spPr>
        <p:txBody>
          <a:bodyPr/>
          <a:lstStyle/>
          <a:p>
            <a:r>
              <a:rPr lang="en-US" altLang="zh-Hans" dirty="0"/>
              <a:t>jiawei</a:t>
            </a:r>
            <a:r>
              <a:rPr lang="en-US" altLang="zh-CN" dirty="0"/>
              <a:t>@iscas.ac.cn</a:t>
            </a:r>
            <a:endParaRPr lang="zh-CN" altLang="en-US" dirty="0"/>
          </a:p>
        </p:txBody>
      </p:sp>
    </p:spTree>
    <p:extLst>
      <p:ext uri="{BB962C8B-B14F-4D97-AF65-F5344CB8AC3E}">
        <p14:creationId xmlns:p14="http://schemas.microsoft.com/office/powerpoint/2010/main" val="102364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9FFBCFF-BBDD-4144-925C-C367E0045D19}"/>
              </a:ext>
            </a:extLst>
          </p:cNvPr>
          <p:cNvSpPr>
            <a:spLocks noGrp="1"/>
          </p:cNvSpPr>
          <p:nvPr>
            <p:ph type="body" sz="quarter" idx="10"/>
          </p:nvPr>
        </p:nvSpPr>
        <p:spPr>
          <a:xfrm>
            <a:off x="1341050" y="2778426"/>
            <a:ext cx="5047913" cy="3458548"/>
          </a:xfrm>
        </p:spPr>
        <p:txBody>
          <a:bodyPr/>
          <a:lstStyle/>
          <a:p>
            <a:pPr>
              <a:lnSpc>
                <a:spcPct val="140000"/>
              </a:lnSpc>
            </a:pPr>
            <a:r>
              <a:rPr kumimoji="1" lang="en-US" altLang="zh-CN" dirty="0"/>
              <a:t>1. </a:t>
            </a:r>
            <a:r>
              <a:rPr kumimoji="1" lang="en-US" altLang="zh-CN" dirty="0" err="1"/>
              <a:t>SeaBIOS</a:t>
            </a:r>
            <a:r>
              <a:rPr kumimoji="1" lang="zh-CN" altLang="en-US" dirty="0"/>
              <a:t>简介</a:t>
            </a:r>
            <a:endParaRPr kumimoji="1" lang="en-US" altLang="zh-CN" dirty="0"/>
          </a:p>
          <a:p>
            <a:pPr>
              <a:lnSpc>
                <a:spcPct val="140000"/>
              </a:lnSpc>
            </a:pPr>
            <a:r>
              <a:rPr kumimoji="1" lang="en-US" altLang="zh-CN" dirty="0"/>
              <a:t>2.</a:t>
            </a:r>
            <a:r>
              <a:rPr kumimoji="1" lang="zh-CN" altLang="en-US" dirty="0"/>
              <a:t> </a:t>
            </a:r>
            <a:r>
              <a:rPr kumimoji="1" lang="en-US" altLang="zh-CN" dirty="0"/>
              <a:t>SFOL</a:t>
            </a:r>
            <a:r>
              <a:rPr kumimoji="1" lang="zh-CN" altLang="en-US" dirty="0"/>
              <a:t>简介</a:t>
            </a:r>
            <a:endParaRPr kumimoji="1" lang="en-US" altLang="zh-CN" dirty="0"/>
          </a:p>
          <a:p>
            <a:pPr>
              <a:lnSpc>
                <a:spcPct val="140000"/>
              </a:lnSpc>
            </a:pPr>
            <a:r>
              <a:rPr kumimoji="1" lang="en-US" altLang="zh-CN" dirty="0"/>
              <a:t>3. openBIOS</a:t>
            </a:r>
            <a:r>
              <a:rPr kumimoji="1" lang="zh-CN" altLang="en-US" dirty="0"/>
              <a:t>简介</a:t>
            </a:r>
            <a:endParaRPr kumimoji="1" lang="en-US" altLang="zh-CN" dirty="0"/>
          </a:p>
          <a:p>
            <a:pPr>
              <a:lnSpc>
                <a:spcPct val="140000"/>
              </a:lnSpc>
            </a:pPr>
            <a:r>
              <a:rPr kumimoji="1" lang="en-US" altLang="zh-CN" dirty="0"/>
              <a:t>4. IPXE</a:t>
            </a:r>
            <a:r>
              <a:rPr kumimoji="1" lang="zh-CN" altLang="en-US" dirty="0"/>
              <a:t>简介</a:t>
            </a:r>
            <a:endParaRPr kumimoji="1" lang="en-US" altLang="zh-CN" dirty="0"/>
          </a:p>
          <a:p>
            <a:pPr>
              <a:lnSpc>
                <a:spcPct val="140000"/>
              </a:lnSpc>
            </a:pPr>
            <a:r>
              <a:rPr kumimoji="1" lang="en-US" altLang="zh-CN" dirty="0"/>
              <a:t>5. </a:t>
            </a:r>
            <a:r>
              <a:rPr kumimoji="1" lang="en-US" altLang="zh-CN" dirty="0" err="1"/>
              <a:t>sga</a:t>
            </a:r>
            <a:r>
              <a:rPr kumimoji="1" lang="en-US" altLang="zh-CN" dirty="0"/>
              <a:t>\</a:t>
            </a:r>
            <a:r>
              <a:rPr kumimoji="1" lang="en-US" altLang="zh-CN" dirty="0" err="1"/>
              <a:t>vgaBIOS</a:t>
            </a:r>
            <a:r>
              <a:rPr kumimoji="1" lang="zh-CN" altLang="en-US" dirty="0"/>
              <a:t>简介</a:t>
            </a:r>
            <a:endParaRPr kumimoji="1" lang="en-US" altLang="zh-CN" dirty="0"/>
          </a:p>
          <a:p>
            <a:pPr>
              <a:lnSpc>
                <a:spcPct val="140000"/>
              </a:lnSpc>
            </a:pPr>
            <a:endParaRPr kumimoji="1" lang="en-US" altLang="zh-CN" dirty="0"/>
          </a:p>
        </p:txBody>
      </p:sp>
      <p:pic>
        <p:nvPicPr>
          <p:cNvPr id="3" name="图片 2">
            <a:extLst>
              <a:ext uri="{FF2B5EF4-FFF2-40B4-BE49-F238E27FC236}">
                <a16:creationId xmlns:a16="http://schemas.microsoft.com/office/drawing/2014/main" id="{C7941100-A1C0-4B80-936C-F480D45A7E99}"/>
              </a:ext>
            </a:extLst>
          </p:cNvPr>
          <p:cNvPicPr>
            <a:picLocks noChangeAspect="1"/>
          </p:cNvPicPr>
          <p:nvPr/>
        </p:nvPicPr>
        <p:blipFill>
          <a:blip r:embed="rId2"/>
          <a:stretch>
            <a:fillRect/>
          </a:stretch>
        </p:blipFill>
        <p:spPr>
          <a:xfrm>
            <a:off x="7271151" y="2878711"/>
            <a:ext cx="3222255" cy="3008118"/>
          </a:xfrm>
          <a:prstGeom prst="rect">
            <a:avLst/>
          </a:prstGeom>
        </p:spPr>
      </p:pic>
    </p:spTree>
    <p:extLst>
      <p:ext uri="{BB962C8B-B14F-4D97-AF65-F5344CB8AC3E}">
        <p14:creationId xmlns:p14="http://schemas.microsoft.com/office/powerpoint/2010/main" val="3564286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7F48204-FB06-6346-83C5-F7DEB1BE037E}"/>
              </a:ext>
            </a:extLst>
          </p:cNvPr>
          <p:cNvSpPr>
            <a:spLocks noGrp="1"/>
          </p:cNvSpPr>
          <p:nvPr>
            <p:ph type="body" sz="quarter" idx="10"/>
          </p:nvPr>
        </p:nvSpPr>
        <p:spPr/>
        <p:txBody>
          <a:bodyPr/>
          <a:lstStyle/>
          <a:p>
            <a:r>
              <a:rPr kumimoji="1" lang="en-US" altLang="zh-CN" dirty="0"/>
              <a:t>BIOS</a:t>
            </a:r>
            <a:r>
              <a:rPr kumimoji="1" lang="zh-CN" altLang="en-US" dirty="0"/>
              <a:t>模块简介</a:t>
            </a:r>
            <a:endParaRPr kumimoji="1" lang="en-US" altLang="zh-CN" dirty="0"/>
          </a:p>
          <a:p>
            <a:endParaRPr kumimoji="1" lang="zh-CN" altLang="en-US" dirty="0">
              <a:solidFill>
                <a:schemeClr val="bg2"/>
              </a:solidFill>
            </a:endParaRPr>
          </a:p>
          <a:p>
            <a:endParaRPr kumimoji="1" lang="zh-CN" altLang="en-US" dirty="0">
              <a:solidFill>
                <a:schemeClr val="bg2"/>
              </a:solidFill>
            </a:endParaRPr>
          </a:p>
          <a:p>
            <a:endParaRPr kumimoji="1" lang="zh-CN" altLang="en-US" dirty="0"/>
          </a:p>
        </p:txBody>
      </p:sp>
      <p:sp>
        <p:nvSpPr>
          <p:cNvPr id="3" name="文本占位符 2">
            <a:extLst>
              <a:ext uri="{FF2B5EF4-FFF2-40B4-BE49-F238E27FC236}">
                <a16:creationId xmlns:a16="http://schemas.microsoft.com/office/drawing/2014/main" id="{92E3DCFD-44DE-AB45-9201-4638125C3FEB}"/>
              </a:ext>
            </a:extLst>
          </p:cNvPr>
          <p:cNvSpPr>
            <a:spLocks noGrp="1"/>
          </p:cNvSpPr>
          <p:nvPr>
            <p:ph type="body" sz="quarter" idx="11"/>
          </p:nvPr>
        </p:nvSpPr>
        <p:spPr>
          <a:xfrm>
            <a:off x="360135" y="1766224"/>
            <a:ext cx="4078699" cy="312156"/>
          </a:xfrm>
        </p:spPr>
        <p:txBody>
          <a:bodyPr/>
          <a:lstStyle/>
          <a:p>
            <a:r>
              <a:rPr kumimoji="1" lang="en-US" altLang="zh-CN" dirty="0" err="1"/>
              <a:t>SeaBIOS</a:t>
            </a:r>
            <a:r>
              <a:rPr kumimoji="1" lang="zh-CN" altLang="en-US" dirty="0"/>
              <a:t>简介</a:t>
            </a:r>
          </a:p>
        </p:txBody>
      </p:sp>
      <p:sp>
        <p:nvSpPr>
          <p:cNvPr id="4" name="文本占位符 3">
            <a:extLst>
              <a:ext uri="{FF2B5EF4-FFF2-40B4-BE49-F238E27FC236}">
                <a16:creationId xmlns:a16="http://schemas.microsoft.com/office/drawing/2014/main" id="{FFFD5FB5-7AAC-864C-87D6-A719205F05B7}"/>
              </a:ext>
            </a:extLst>
          </p:cNvPr>
          <p:cNvSpPr>
            <a:spLocks noGrp="1"/>
          </p:cNvSpPr>
          <p:nvPr>
            <p:ph type="body" sz="quarter" idx="12"/>
          </p:nvPr>
        </p:nvSpPr>
        <p:spPr>
          <a:xfrm>
            <a:off x="1123616" y="2780918"/>
            <a:ext cx="8100282" cy="4101737"/>
          </a:xfrm>
        </p:spPr>
        <p:txBody>
          <a:bodyPr/>
          <a:lstStyle/>
          <a:p>
            <a:r>
              <a:rPr lang="en-US" altLang="zh-CN" b="0" i="0" dirty="0" err="1">
                <a:solidFill>
                  <a:srgbClr val="252525"/>
                </a:solidFill>
                <a:effectLst/>
                <a:latin typeface="Arial" panose="020B0604020202020204" pitchFamily="34" charset="0"/>
              </a:rPr>
              <a:t>SeaBIOS</a:t>
            </a:r>
            <a:r>
              <a:rPr lang="zh-CN" altLang="en-US" b="0" i="0" dirty="0">
                <a:solidFill>
                  <a:srgbClr val="252525"/>
                </a:solidFill>
                <a:effectLst/>
                <a:latin typeface="Arial" panose="020B0604020202020204" pitchFamily="34" charset="0"/>
              </a:rPr>
              <a:t>是一个</a:t>
            </a:r>
            <a:r>
              <a:rPr lang="en-US" altLang="zh-CN" b="0" i="0" dirty="0">
                <a:solidFill>
                  <a:srgbClr val="252525"/>
                </a:solidFill>
                <a:effectLst/>
                <a:latin typeface="Arial" panose="020B0604020202020204" pitchFamily="34" charset="0"/>
              </a:rPr>
              <a:t>16</a:t>
            </a:r>
            <a:r>
              <a:rPr lang="zh-CN" altLang="en-US" b="0" i="0" dirty="0">
                <a:solidFill>
                  <a:srgbClr val="252525"/>
                </a:solidFill>
                <a:effectLst/>
                <a:latin typeface="Arial" panose="020B0604020202020204" pitchFamily="34" charset="0"/>
              </a:rPr>
              <a:t>位</a:t>
            </a:r>
            <a:r>
              <a:rPr lang="en-US" altLang="zh-CN" b="0" i="0" dirty="0">
                <a:solidFill>
                  <a:srgbClr val="252525"/>
                </a:solidFill>
                <a:effectLst/>
                <a:latin typeface="Arial" panose="020B0604020202020204" pitchFamily="34" charset="0"/>
              </a:rPr>
              <a:t>X86 BIOS</a:t>
            </a:r>
            <a:r>
              <a:rPr lang="zh-CN" altLang="en-US" b="0" i="0" dirty="0">
                <a:solidFill>
                  <a:srgbClr val="252525"/>
                </a:solidFill>
                <a:effectLst/>
                <a:latin typeface="Arial" panose="020B0604020202020204" pitchFamily="34" charset="0"/>
              </a:rPr>
              <a:t>的开源实现</a:t>
            </a:r>
            <a:endParaRPr lang="en-US" altLang="zh-CN" b="0" i="0" dirty="0">
              <a:solidFill>
                <a:srgbClr val="252525"/>
              </a:solidFill>
              <a:effectLst/>
              <a:latin typeface="Arial" panose="020B0604020202020204" pitchFamily="34" charset="0"/>
            </a:endParaRPr>
          </a:p>
          <a:p>
            <a:endParaRPr lang="en-US" altLang="zh-CN" dirty="0">
              <a:solidFill>
                <a:srgbClr val="252525"/>
              </a:solidFill>
              <a:latin typeface="Arial" panose="020B0604020202020204" pitchFamily="34" charset="0"/>
            </a:endParaRPr>
          </a:p>
          <a:p>
            <a:r>
              <a:rPr lang="en-US" altLang="zh-CN" b="0" i="0" dirty="0" err="1">
                <a:solidFill>
                  <a:srgbClr val="252525"/>
                </a:solidFill>
                <a:effectLst/>
                <a:latin typeface="Arial" panose="020B0604020202020204" pitchFamily="34" charset="0"/>
              </a:rPr>
              <a:t>SeaBIOS</a:t>
            </a:r>
            <a:r>
              <a:rPr lang="zh-CN" altLang="en-US" b="0" i="0" dirty="0">
                <a:solidFill>
                  <a:srgbClr val="252525"/>
                </a:solidFill>
                <a:effectLst/>
                <a:latin typeface="Arial" panose="020B0604020202020204" pitchFamily="34" charset="0"/>
              </a:rPr>
              <a:t>可以在仿真器中运行，也</a:t>
            </a:r>
            <a:r>
              <a:rPr lang="zh-CN" altLang="en-US" dirty="0">
                <a:solidFill>
                  <a:srgbClr val="252525"/>
                </a:solidFill>
                <a:latin typeface="Arial" panose="020B0604020202020204" pitchFamily="34" charset="0"/>
              </a:rPr>
              <a:t>可以使用</a:t>
            </a:r>
            <a:r>
              <a:rPr lang="en-US" altLang="zh-CN" dirty="0" err="1">
                <a:solidFill>
                  <a:srgbClr val="252525"/>
                </a:solidFill>
                <a:latin typeface="Arial" panose="020B0604020202020204" pitchFamily="34" charset="0"/>
                <a:hlinkClick r:id="rId2">
                  <a:extLst>
                    <a:ext uri="{A12FA001-AC4F-418D-AE19-62706E023703}">
                      <ahyp:hlinkClr xmlns:ahyp="http://schemas.microsoft.com/office/drawing/2018/hyperlinkcolor" val="tx"/>
                    </a:ext>
                  </a:extLst>
                </a:hlinkClick>
              </a:rPr>
              <a:t>coreboot</a:t>
            </a:r>
            <a:r>
              <a:rPr lang="zh-CN" altLang="en-US" dirty="0">
                <a:solidFill>
                  <a:srgbClr val="252525"/>
                </a:solidFill>
                <a:latin typeface="Arial" panose="020B0604020202020204" pitchFamily="34" charset="0"/>
              </a:rPr>
              <a:t>在</a:t>
            </a:r>
            <a:r>
              <a:rPr lang="en-US" altLang="zh-CN" dirty="0">
                <a:solidFill>
                  <a:srgbClr val="252525"/>
                </a:solidFill>
                <a:latin typeface="Arial" panose="020B0604020202020204" pitchFamily="34" charset="0"/>
              </a:rPr>
              <a:t>X86</a:t>
            </a:r>
            <a:r>
              <a:rPr lang="zh-CN" altLang="en-US" dirty="0">
                <a:solidFill>
                  <a:srgbClr val="252525"/>
                </a:solidFill>
                <a:latin typeface="Arial" panose="020B0604020202020204" pitchFamily="34" charset="0"/>
              </a:rPr>
              <a:t>硬件上本地运行</a:t>
            </a:r>
            <a:endParaRPr lang="en-US" altLang="zh-CN" dirty="0">
              <a:solidFill>
                <a:srgbClr val="252525"/>
              </a:solidFill>
              <a:latin typeface="Arial" panose="020B0604020202020204" pitchFamily="34" charset="0"/>
            </a:endParaRPr>
          </a:p>
          <a:p>
            <a:endParaRPr kumimoji="1" lang="en-US" altLang="zh-Hans" dirty="0">
              <a:solidFill>
                <a:srgbClr val="252525"/>
              </a:solidFill>
              <a:latin typeface="Arial" panose="020B0604020202020204" pitchFamily="34" charset="0"/>
            </a:endParaRPr>
          </a:p>
          <a:p>
            <a:r>
              <a:rPr lang="en-US" altLang="zh-CN" dirty="0" err="1">
                <a:solidFill>
                  <a:srgbClr val="252525"/>
                </a:solidFill>
                <a:latin typeface="Arial" panose="020B0604020202020204" pitchFamily="34" charset="0"/>
              </a:rPr>
              <a:t>SeaBIOS</a:t>
            </a:r>
            <a:r>
              <a:rPr lang="zh-CN" altLang="en-US" dirty="0">
                <a:solidFill>
                  <a:srgbClr val="252525"/>
                </a:solidFill>
                <a:latin typeface="Arial" panose="020B0604020202020204" pitchFamily="34" charset="0"/>
              </a:rPr>
              <a:t>是</a:t>
            </a:r>
            <a:r>
              <a:rPr lang="en-US" altLang="zh-CN" dirty="0" err="1">
                <a:solidFill>
                  <a:srgbClr val="252525"/>
                </a:solidFill>
                <a:latin typeface="Arial" panose="020B0604020202020204" pitchFamily="34" charset="0"/>
                <a:hlinkClick r:id="rId3">
                  <a:extLst>
                    <a:ext uri="{A12FA001-AC4F-418D-AE19-62706E023703}">
                      <ahyp:hlinkClr xmlns:ahyp="http://schemas.microsoft.com/office/drawing/2018/hyperlinkcolor" val="tx"/>
                    </a:ext>
                  </a:extLst>
                </a:hlinkClick>
              </a:rPr>
              <a:t>qemu</a:t>
            </a:r>
            <a:r>
              <a:rPr lang="zh-CN" altLang="en-US" dirty="0">
                <a:solidFill>
                  <a:srgbClr val="252525"/>
                </a:solidFill>
                <a:latin typeface="Arial" panose="020B0604020202020204" pitchFamily="34" charset="0"/>
              </a:rPr>
              <a:t>和</a:t>
            </a:r>
            <a:r>
              <a:rPr lang="en-US" altLang="zh-CN" dirty="0" err="1">
                <a:solidFill>
                  <a:srgbClr val="252525"/>
                </a:solidFill>
                <a:latin typeface="Arial" panose="020B0604020202020204" pitchFamily="34" charset="0"/>
                <a:hlinkClick r:id="rId4">
                  <a:extLst>
                    <a:ext uri="{A12FA001-AC4F-418D-AE19-62706E023703}">
                      <ahyp:hlinkClr xmlns:ahyp="http://schemas.microsoft.com/office/drawing/2018/hyperlinkcolor" val="tx"/>
                    </a:ext>
                  </a:extLst>
                </a:hlinkClick>
              </a:rPr>
              <a:t>kvm</a:t>
            </a:r>
            <a:r>
              <a:rPr lang="zh-CN" altLang="en-US" dirty="0">
                <a:solidFill>
                  <a:srgbClr val="252525"/>
                </a:solidFill>
                <a:latin typeface="Arial" panose="020B0604020202020204" pitchFamily="34" charset="0"/>
              </a:rPr>
              <a:t>的默认</a:t>
            </a:r>
            <a:r>
              <a:rPr lang="en-US" altLang="zh-CN" dirty="0">
                <a:solidFill>
                  <a:srgbClr val="252525"/>
                </a:solidFill>
                <a:latin typeface="Arial" panose="020B0604020202020204" pitchFamily="34" charset="0"/>
              </a:rPr>
              <a:t>BIOS </a:t>
            </a:r>
          </a:p>
          <a:p>
            <a:endParaRPr lang="en-US" altLang="zh-Hans" dirty="0">
              <a:solidFill>
                <a:srgbClr val="252525"/>
              </a:solidFill>
              <a:latin typeface="Arial" panose="020B0604020202020204" pitchFamily="34" charset="0"/>
            </a:endParaRPr>
          </a:p>
          <a:p>
            <a:r>
              <a:rPr lang="en-US" altLang="zh-CN" b="0" i="0" dirty="0" err="1">
                <a:solidFill>
                  <a:srgbClr val="252525"/>
                </a:solidFill>
                <a:effectLst/>
                <a:latin typeface="Arial" panose="020B0604020202020204" pitchFamily="34" charset="0"/>
              </a:rPr>
              <a:t>SeaBIOS</a:t>
            </a:r>
            <a:r>
              <a:rPr lang="zh-CN" altLang="en-US" dirty="0">
                <a:solidFill>
                  <a:srgbClr val="252525"/>
                </a:solidFill>
                <a:latin typeface="Arial" panose="020B0604020202020204" pitchFamily="34" charset="0"/>
              </a:rPr>
              <a:t>启动测试</a:t>
            </a:r>
            <a:r>
              <a:rPr lang="en-US" altLang="zh-Hans" dirty="0" err="1">
                <a:solidFill>
                  <a:srgbClr val="252525"/>
                </a:solidFill>
                <a:latin typeface="Arial" panose="020B0604020202020204" pitchFamily="34" charset="0"/>
              </a:rPr>
              <a:t>qemu</a:t>
            </a:r>
            <a:r>
              <a:rPr lang="en-US" altLang="zh-Hans" dirty="0">
                <a:solidFill>
                  <a:srgbClr val="252525"/>
                </a:solidFill>
                <a:latin typeface="Arial" panose="020B0604020202020204" pitchFamily="34" charset="0"/>
              </a:rPr>
              <a:t> -bios out / </a:t>
            </a:r>
            <a:r>
              <a:rPr lang="en-US" altLang="zh-Hans" dirty="0" err="1">
                <a:solidFill>
                  <a:srgbClr val="252525"/>
                </a:solidFill>
                <a:latin typeface="Arial" panose="020B0604020202020204" pitchFamily="34" charset="0"/>
              </a:rPr>
              <a:t>bios.bin</a:t>
            </a:r>
            <a:endParaRPr lang="en-US" altLang="zh-Hans" dirty="0">
              <a:solidFill>
                <a:srgbClr val="252525"/>
              </a:solidFill>
              <a:latin typeface="Arial" panose="020B0604020202020204" pitchFamily="34" charset="0"/>
            </a:endParaRPr>
          </a:p>
        </p:txBody>
      </p:sp>
      <p:sp>
        <p:nvSpPr>
          <p:cNvPr id="5" name="页脚占位符 4">
            <a:extLst>
              <a:ext uri="{FF2B5EF4-FFF2-40B4-BE49-F238E27FC236}">
                <a16:creationId xmlns:a16="http://schemas.microsoft.com/office/drawing/2014/main" id="{8155753C-3406-7041-8050-92C3F240C33F}"/>
              </a:ext>
            </a:extLst>
          </p:cNvPr>
          <p:cNvSpPr>
            <a:spLocks noGrp="1"/>
          </p:cNvSpPr>
          <p:nvPr>
            <p:ph type="ftr" sz="quarter" idx="3"/>
          </p:nvPr>
        </p:nvSpPr>
        <p:spPr/>
        <p:txBody>
          <a:bodyPr/>
          <a:lstStyle/>
          <a:p>
            <a:fld id="{B55D56A6-6D29-9B43-93CC-8F36BA5E811A}" type="slidenum">
              <a:rPr kumimoji="1" lang="en-US" altLang="zh-CN" smtClean="0"/>
              <a:t>3</a:t>
            </a:fld>
            <a:r>
              <a:rPr kumimoji="1" lang="en-US" altLang="zh-CN" dirty="0"/>
              <a:t>/20</a:t>
            </a:r>
            <a:endParaRPr kumimoji="1" lang="zh-CN" altLang="en-US" dirty="0"/>
          </a:p>
        </p:txBody>
      </p:sp>
    </p:spTree>
    <p:extLst>
      <p:ext uri="{BB962C8B-B14F-4D97-AF65-F5344CB8AC3E}">
        <p14:creationId xmlns:p14="http://schemas.microsoft.com/office/powerpoint/2010/main" val="1931010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7F48204-FB06-6346-83C5-F7DEB1BE037E}"/>
              </a:ext>
            </a:extLst>
          </p:cNvPr>
          <p:cNvSpPr>
            <a:spLocks noGrp="1"/>
          </p:cNvSpPr>
          <p:nvPr>
            <p:ph type="body" sz="quarter" idx="10"/>
          </p:nvPr>
        </p:nvSpPr>
        <p:spPr/>
        <p:txBody>
          <a:bodyPr/>
          <a:lstStyle/>
          <a:p>
            <a:r>
              <a:rPr kumimoji="1" lang="en-US" altLang="zh-CN" dirty="0"/>
              <a:t>BIOS</a:t>
            </a:r>
            <a:r>
              <a:rPr kumimoji="1" lang="zh-CN" altLang="en-US" dirty="0"/>
              <a:t>模块简介</a:t>
            </a:r>
            <a:endParaRPr kumimoji="1" lang="en-US" altLang="zh-CN" dirty="0"/>
          </a:p>
          <a:p>
            <a:endParaRPr kumimoji="1" lang="zh-CN" altLang="en-US" dirty="0">
              <a:solidFill>
                <a:schemeClr val="bg2"/>
              </a:solidFill>
            </a:endParaRPr>
          </a:p>
          <a:p>
            <a:endParaRPr kumimoji="1" lang="zh-CN" altLang="en-US" dirty="0">
              <a:solidFill>
                <a:schemeClr val="bg2"/>
              </a:solidFill>
            </a:endParaRPr>
          </a:p>
          <a:p>
            <a:endParaRPr kumimoji="1" lang="zh-CN" altLang="en-US" dirty="0"/>
          </a:p>
        </p:txBody>
      </p:sp>
      <p:sp>
        <p:nvSpPr>
          <p:cNvPr id="3" name="文本占位符 2">
            <a:extLst>
              <a:ext uri="{FF2B5EF4-FFF2-40B4-BE49-F238E27FC236}">
                <a16:creationId xmlns:a16="http://schemas.microsoft.com/office/drawing/2014/main" id="{92E3DCFD-44DE-AB45-9201-4638125C3FEB}"/>
              </a:ext>
            </a:extLst>
          </p:cNvPr>
          <p:cNvSpPr>
            <a:spLocks noGrp="1"/>
          </p:cNvSpPr>
          <p:nvPr>
            <p:ph type="body" sz="quarter" idx="11"/>
          </p:nvPr>
        </p:nvSpPr>
        <p:spPr>
          <a:xfrm>
            <a:off x="360135" y="1766224"/>
            <a:ext cx="4078699" cy="312156"/>
          </a:xfrm>
        </p:spPr>
        <p:txBody>
          <a:bodyPr/>
          <a:lstStyle/>
          <a:p>
            <a:r>
              <a:rPr kumimoji="1" lang="en-US" altLang="zh-CN" dirty="0"/>
              <a:t>QEMU BIOS</a:t>
            </a:r>
            <a:r>
              <a:rPr kumimoji="1" lang="zh-CN" altLang="en-US" dirty="0"/>
              <a:t>流程</a:t>
            </a:r>
          </a:p>
        </p:txBody>
      </p:sp>
      <p:sp>
        <p:nvSpPr>
          <p:cNvPr id="4" name="文本占位符 3">
            <a:extLst>
              <a:ext uri="{FF2B5EF4-FFF2-40B4-BE49-F238E27FC236}">
                <a16:creationId xmlns:a16="http://schemas.microsoft.com/office/drawing/2014/main" id="{FFFD5FB5-7AAC-864C-87D6-A719205F05B7}"/>
              </a:ext>
            </a:extLst>
          </p:cNvPr>
          <p:cNvSpPr>
            <a:spLocks noGrp="1"/>
          </p:cNvSpPr>
          <p:nvPr>
            <p:ph type="body" sz="quarter" idx="12"/>
          </p:nvPr>
        </p:nvSpPr>
        <p:spPr>
          <a:xfrm>
            <a:off x="972696" y="2315094"/>
            <a:ext cx="8100282" cy="4101737"/>
          </a:xfrm>
        </p:spPr>
        <p:txBody>
          <a:bodyPr/>
          <a:lstStyle/>
          <a:p>
            <a:r>
              <a:rPr lang="zh-CN" altLang="en-US" b="0" i="0" dirty="0">
                <a:solidFill>
                  <a:srgbClr val="323232"/>
                </a:solidFill>
                <a:effectLst/>
                <a:latin typeface="ibm-plex-sans"/>
              </a:rPr>
              <a:t>当 </a:t>
            </a:r>
            <a:r>
              <a:rPr lang="en-US" altLang="zh-CN" b="0" i="0" dirty="0">
                <a:solidFill>
                  <a:srgbClr val="323232"/>
                </a:solidFill>
                <a:effectLst/>
                <a:latin typeface="ibm-plex-sans"/>
              </a:rPr>
              <a:t>QEMU </a:t>
            </a:r>
            <a:r>
              <a:rPr lang="zh-CN" altLang="en-US" b="0" i="0" dirty="0">
                <a:solidFill>
                  <a:srgbClr val="323232"/>
                </a:solidFill>
                <a:effectLst/>
                <a:latin typeface="ibm-plex-sans"/>
              </a:rPr>
              <a:t>用户空间进程开始启动时，</a:t>
            </a:r>
            <a:r>
              <a:rPr lang="en-US" altLang="zh-CN" b="0" i="0" dirty="0">
                <a:solidFill>
                  <a:srgbClr val="323232"/>
                </a:solidFill>
                <a:effectLst/>
                <a:latin typeface="ibm-plex-sans"/>
              </a:rPr>
              <a:t>QEMU </a:t>
            </a:r>
            <a:r>
              <a:rPr lang="zh-CN" altLang="en-US" b="0" i="0" dirty="0">
                <a:solidFill>
                  <a:srgbClr val="323232"/>
                </a:solidFill>
                <a:effectLst/>
                <a:latin typeface="ibm-plex-sans"/>
              </a:rPr>
              <a:t>进程会根据所传递的参数以及当前宿主机平台类型，自动加载适当的 </a:t>
            </a:r>
            <a:r>
              <a:rPr lang="en-US" altLang="zh-CN" b="0" i="0" dirty="0">
                <a:solidFill>
                  <a:srgbClr val="323232"/>
                </a:solidFill>
                <a:effectLst/>
                <a:latin typeface="ibm-plex-sans"/>
              </a:rPr>
              <a:t>BIOS </a:t>
            </a:r>
            <a:r>
              <a:rPr lang="zh-CN" altLang="en-US" b="0" i="0" dirty="0">
                <a:solidFill>
                  <a:srgbClr val="323232"/>
                </a:solidFill>
                <a:effectLst/>
                <a:latin typeface="ibm-plex-sans"/>
              </a:rPr>
              <a:t>固件。</a:t>
            </a:r>
            <a:endParaRPr lang="en-US" altLang="zh-CN" b="0" i="0" dirty="0">
              <a:solidFill>
                <a:srgbClr val="323232"/>
              </a:solidFill>
              <a:effectLst/>
              <a:latin typeface="ibm-plex-sans"/>
            </a:endParaRPr>
          </a:p>
          <a:p>
            <a:endParaRPr lang="en-US" altLang="zh-CN" dirty="0">
              <a:solidFill>
                <a:srgbClr val="323232"/>
              </a:solidFill>
              <a:latin typeface="ibm-plex-sans"/>
            </a:endParaRPr>
          </a:p>
          <a:p>
            <a:r>
              <a:rPr lang="zh-CN" altLang="en-US" b="0" i="0" dirty="0">
                <a:solidFill>
                  <a:srgbClr val="323232"/>
                </a:solidFill>
                <a:effectLst/>
                <a:latin typeface="ibm-plex-sans"/>
              </a:rPr>
              <a:t> </a:t>
            </a:r>
            <a:r>
              <a:rPr lang="en-US" altLang="zh-CN" b="0" i="0" dirty="0">
                <a:solidFill>
                  <a:srgbClr val="323232"/>
                </a:solidFill>
                <a:effectLst/>
                <a:latin typeface="ibm-plex-sans"/>
              </a:rPr>
              <a:t>QEMU </a:t>
            </a:r>
            <a:r>
              <a:rPr lang="zh-CN" altLang="en-US" b="0" i="0" dirty="0">
                <a:solidFill>
                  <a:srgbClr val="323232"/>
                </a:solidFill>
                <a:effectLst/>
                <a:latin typeface="ibm-plex-sans"/>
              </a:rPr>
              <a:t>进程启动初始阶段，会通过 </a:t>
            </a:r>
            <a:r>
              <a:rPr lang="en-US" altLang="zh-CN" b="0" i="0" dirty="0" err="1">
                <a:solidFill>
                  <a:srgbClr val="323232"/>
                </a:solidFill>
                <a:effectLst/>
                <a:latin typeface="ibm-plex-sans"/>
              </a:rPr>
              <a:t>module_call_init</a:t>
            </a:r>
            <a:r>
              <a:rPr lang="en-US" altLang="zh-CN" b="0" i="0" dirty="0">
                <a:solidFill>
                  <a:srgbClr val="323232"/>
                </a:solidFill>
                <a:effectLst/>
                <a:latin typeface="ibm-plex-sans"/>
              </a:rPr>
              <a:t> </a:t>
            </a:r>
            <a:r>
              <a:rPr lang="zh-CN" altLang="en-US" b="0" i="0" dirty="0">
                <a:solidFill>
                  <a:srgbClr val="323232"/>
                </a:solidFill>
                <a:effectLst/>
                <a:latin typeface="ibm-plex-sans"/>
              </a:rPr>
              <a:t>函数调用 </a:t>
            </a:r>
            <a:r>
              <a:rPr lang="en-US" altLang="zh-CN" b="0" i="0" dirty="0" err="1">
                <a:solidFill>
                  <a:srgbClr val="323232"/>
                </a:solidFill>
                <a:effectLst/>
                <a:latin typeface="ibm-plex-sans"/>
              </a:rPr>
              <a:t>qemu_register_machine</a:t>
            </a:r>
            <a:r>
              <a:rPr lang="en-US" altLang="zh-CN" b="0" i="0" dirty="0">
                <a:solidFill>
                  <a:srgbClr val="323232"/>
                </a:solidFill>
                <a:effectLst/>
                <a:latin typeface="ibm-plex-sans"/>
              </a:rPr>
              <a:t> </a:t>
            </a:r>
            <a:r>
              <a:rPr lang="zh-CN" altLang="en-US" b="0" i="0" dirty="0">
                <a:solidFill>
                  <a:srgbClr val="323232"/>
                </a:solidFill>
                <a:effectLst/>
                <a:latin typeface="ibm-plex-sans"/>
              </a:rPr>
              <a:t>注册该平台支持的全部机器类型，接着调用 </a:t>
            </a:r>
            <a:r>
              <a:rPr lang="en-US" altLang="zh-CN" b="0" i="0" dirty="0" err="1">
                <a:solidFill>
                  <a:srgbClr val="323232"/>
                </a:solidFill>
                <a:effectLst/>
                <a:latin typeface="ibm-plex-sans"/>
              </a:rPr>
              <a:t>find_default_machine</a:t>
            </a:r>
            <a:r>
              <a:rPr lang="en-US" altLang="zh-CN" b="0" i="0" dirty="0">
                <a:solidFill>
                  <a:srgbClr val="323232"/>
                </a:solidFill>
                <a:effectLst/>
                <a:latin typeface="ibm-plex-sans"/>
              </a:rPr>
              <a:t> </a:t>
            </a:r>
            <a:r>
              <a:rPr lang="zh-CN" altLang="en-US" b="0" i="0" dirty="0">
                <a:solidFill>
                  <a:srgbClr val="323232"/>
                </a:solidFill>
                <a:effectLst/>
                <a:latin typeface="ibm-plex-sans"/>
              </a:rPr>
              <a:t>选择一个默认的机型进行初始化。</a:t>
            </a:r>
            <a:endParaRPr lang="en-US" altLang="zh-CN" b="0" i="0" dirty="0">
              <a:solidFill>
                <a:srgbClr val="323232"/>
              </a:solidFill>
              <a:effectLst/>
              <a:latin typeface="ibm-plex-sans"/>
            </a:endParaRPr>
          </a:p>
          <a:p>
            <a:endParaRPr kumimoji="1" lang="en-US" altLang="zh-Hans" dirty="0">
              <a:solidFill>
                <a:srgbClr val="323232"/>
              </a:solidFill>
              <a:latin typeface="ibm-plex-sans"/>
            </a:endParaRPr>
          </a:p>
          <a:p>
            <a:r>
              <a:rPr lang="en-US" altLang="zh-CN" b="0" i="0" dirty="0">
                <a:solidFill>
                  <a:srgbClr val="323232"/>
                </a:solidFill>
                <a:effectLst/>
                <a:latin typeface="ibm-plex-sans"/>
              </a:rPr>
              <a:t>QEMU </a:t>
            </a:r>
            <a:r>
              <a:rPr lang="zh-CN" altLang="en-US" b="0" i="0" dirty="0">
                <a:solidFill>
                  <a:srgbClr val="323232"/>
                </a:solidFill>
                <a:effectLst/>
                <a:latin typeface="ibm-plex-sans"/>
              </a:rPr>
              <a:t>中使用到的 </a:t>
            </a:r>
            <a:r>
              <a:rPr lang="en-US" altLang="zh-CN" b="0" i="0" dirty="0">
                <a:solidFill>
                  <a:srgbClr val="323232"/>
                </a:solidFill>
                <a:effectLst/>
                <a:latin typeface="ibm-plex-sans"/>
              </a:rPr>
              <a:t>BIOS </a:t>
            </a:r>
            <a:r>
              <a:rPr lang="zh-CN" altLang="en-US" b="0" i="0" dirty="0">
                <a:solidFill>
                  <a:srgbClr val="323232"/>
                </a:solidFill>
                <a:effectLst/>
                <a:latin typeface="ibm-plex-sans"/>
              </a:rPr>
              <a:t>以及固件一部分以二进制文件的形式保存在源码树的 </a:t>
            </a:r>
            <a:r>
              <a:rPr lang="en-US" altLang="zh-CN" b="0" i="0" dirty="0">
                <a:solidFill>
                  <a:srgbClr val="323232"/>
                </a:solidFill>
                <a:effectLst/>
                <a:latin typeface="ibm-plex-sans"/>
              </a:rPr>
              <a:t>pc-bios </a:t>
            </a:r>
            <a:r>
              <a:rPr lang="zh-CN" altLang="en-US" b="0" i="0" dirty="0">
                <a:solidFill>
                  <a:srgbClr val="323232"/>
                </a:solidFill>
                <a:effectLst/>
                <a:latin typeface="ibm-plex-sans"/>
              </a:rPr>
              <a:t>目录下。</a:t>
            </a:r>
            <a:endParaRPr kumimoji="1" lang="en-US" altLang="zh-Hans" dirty="0"/>
          </a:p>
        </p:txBody>
      </p:sp>
      <p:sp>
        <p:nvSpPr>
          <p:cNvPr id="5" name="页脚占位符 4">
            <a:extLst>
              <a:ext uri="{FF2B5EF4-FFF2-40B4-BE49-F238E27FC236}">
                <a16:creationId xmlns:a16="http://schemas.microsoft.com/office/drawing/2014/main" id="{8155753C-3406-7041-8050-92C3F240C33F}"/>
              </a:ext>
            </a:extLst>
          </p:cNvPr>
          <p:cNvSpPr>
            <a:spLocks noGrp="1"/>
          </p:cNvSpPr>
          <p:nvPr>
            <p:ph type="ftr" sz="quarter" idx="3"/>
          </p:nvPr>
        </p:nvSpPr>
        <p:spPr/>
        <p:txBody>
          <a:bodyPr/>
          <a:lstStyle/>
          <a:p>
            <a:fld id="{B55D56A6-6D29-9B43-93CC-8F36BA5E811A}" type="slidenum">
              <a:rPr kumimoji="1" lang="en-US" altLang="zh-CN" smtClean="0"/>
              <a:t>4</a:t>
            </a:fld>
            <a:r>
              <a:rPr kumimoji="1" lang="en-US" altLang="zh-CN" dirty="0"/>
              <a:t>/20</a:t>
            </a:r>
            <a:endParaRPr kumimoji="1" lang="zh-CN" altLang="en-US" dirty="0"/>
          </a:p>
        </p:txBody>
      </p:sp>
    </p:spTree>
    <p:extLst>
      <p:ext uri="{BB962C8B-B14F-4D97-AF65-F5344CB8AC3E}">
        <p14:creationId xmlns:p14="http://schemas.microsoft.com/office/powerpoint/2010/main" val="3696255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7F48204-FB06-6346-83C5-F7DEB1BE037E}"/>
              </a:ext>
            </a:extLst>
          </p:cNvPr>
          <p:cNvSpPr>
            <a:spLocks noGrp="1"/>
          </p:cNvSpPr>
          <p:nvPr>
            <p:ph type="body" sz="quarter" idx="10"/>
          </p:nvPr>
        </p:nvSpPr>
        <p:spPr/>
        <p:txBody>
          <a:bodyPr/>
          <a:lstStyle/>
          <a:p>
            <a:r>
              <a:rPr kumimoji="1" lang="en-US" altLang="zh-CN" dirty="0"/>
              <a:t>BIOS</a:t>
            </a:r>
            <a:r>
              <a:rPr kumimoji="1" lang="zh-CN" altLang="en-US" dirty="0"/>
              <a:t>模块简介</a:t>
            </a:r>
            <a:endParaRPr kumimoji="1" lang="zh-CN" altLang="en-US" dirty="0">
              <a:solidFill>
                <a:schemeClr val="bg2"/>
              </a:solidFill>
            </a:endParaRPr>
          </a:p>
          <a:p>
            <a:endParaRPr kumimoji="1" lang="zh-CN" altLang="en-US" dirty="0">
              <a:solidFill>
                <a:schemeClr val="bg2"/>
              </a:solidFill>
            </a:endParaRPr>
          </a:p>
          <a:p>
            <a:endParaRPr kumimoji="1" lang="zh-CN" altLang="en-US" dirty="0"/>
          </a:p>
        </p:txBody>
      </p:sp>
      <p:sp>
        <p:nvSpPr>
          <p:cNvPr id="3" name="文本占位符 2">
            <a:extLst>
              <a:ext uri="{FF2B5EF4-FFF2-40B4-BE49-F238E27FC236}">
                <a16:creationId xmlns:a16="http://schemas.microsoft.com/office/drawing/2014/main" id="{92E3DCFD-44DE-AB45-9201-4638125C3FEB}"/>
              </a:ext>
            </a:extLst>
          </p:cNvPr>
          <p:cNvSpPr>
            <a:spLocks noGrp="1"/>
          </p:cNvSpPr>
          <p:nvPr>
            <p:ph type="body" sz="quarter" idx="11"/>
          </p:nvPr>
        </p:nvSpPr>
        <p:spPr>
          <a:xfrm>
            <a:off x="360135" y="1766224"/>
            <a:ext cx="4078699" cy="312156"/>
          </a:xfrm>
        </p:spPr>
        <p:txBody>
          <a:bodyPr/>
          <a:lstStyle/>
          <a:p>
            <a:r>
              <a:rPr kumimoji="1" lang="en-US" altLang="zh-CN" dirty="0"/>
              <a:t>SLOF</a:t>
            </a:r>
            <a:r>
              <a:rPr kumimoji="1" lang="zh-CN" altLang="en-US" dirty="0"/>
              <a:t>模块简介</a:t>
            </a:r>
          </a:p>
        </p:txBody>
      </p:sp>
      <p:sp>
        <p:nvSpPr>
          <p:cNvPr id="4" name="文本占位符 3">
            <a:extLst>
              <a:ext uri="{FF2B5EF4-FFF2-40B4-BE49-F238E27FC236}">
                <a16:creationId xmlns:a16="http://schemas.microsoft.com/office/drawing/2014/main" id="{FFFD5FB5-7AAC-864C-87D6-A719205F05B7}"/>
              </a:ext>
            </a:extLst>
          </p:cNvPr>
          <p:cNvSpPr>
            <a:spLocks noGrp="1"/>
          </p:cNvSpPr>
          <p:nvPr>
            <p:ph type="body" sz="quarter" idx="12"/>
          </p:nvPr>
        </p:nvSpPr>
        <p:spPr>
          <a:xfrm>
            <a:off x="972696" y="2315094"/>
            <a:ext cx="9573976" cy="4101737"/>
          </a:xfrm>
        </p:spPr>
        <p:txBody>
          <a:bodyPr/>
          <a:lstStyle/>
          <a:p>
            <a:r>
              <a:rPr kumimoji="1" lang="en-US" altLang="zh-Hans" dirty="0"/>
              <a:t>SLOF</a:t>
            </a:r>
            <a:r>
              <a:rPr kumimoji="1" lang="zh-CN" altLang="en-US" dirty="0"/>
              <a:t>的全称是</a:t>
            </a:r>
            <a:r>
              <a:rPr lang="en-US" altLang="zh-CN" dirty="0"/>
              <a:t>Slimline Open Firmware</a:t>
            </a:r>
            <a:r>
              <a:rPr lang="zh-CN" altLang="en-US" dirty="0"/>
              <a:t>。</a:t>
            </a:r>
            <a:endParaRPr lang="en-US" altLang="zh-CN" dirty="0"/>
          </a:p>
          <a:p>
            <a:endParaRPr lang="en-US" altLang="zh-CN" dirty="0"/>
          </a:p>
          <a:p>
            <a:r>
              <a:rPr kumimoji="1" lang="zh-CN" altLang="en-US" dirty="0"/>
              <a:t>它参考</a:t>
            </a:r>
            <a:r>
              <a:rPr kumimoji="1" lang="en-US" altLang="zh-CN" dirty="0"/>
              <a:t>IEEE</a:t>
            </a:r>
            <a:r>
              <a:rPr kumimoji="1" lang="zh-CN" altLang="en-US" dirty="0"/>
              <a:t>标准</a:t>
            </a:r>
            <a:r>
              <a:rPr kumimoji="1" lang="en-US" altLang="zh-CN" dirty="0"/>
              <a:t>1275</a:t>
            </a:r>
            <a:r>
              <a:rPr kumimoji="1" lang="zh-CN" altLang="en-US" dirty="0"/>
              <a:t>进行设计开发的开放固件标准，是一个非专有的引导固件启动的开放标准</a:t>
            </a:r>
            <a:endParaRPr kumimoji="1" lang="en-US" altLang="zh-CN" dirty="0"/>
          </a:p>
          <a:p>
            <a:endParaRPr kumimoji="1" lang="en-US" altLang="zh-CN" dirty="0"/>
          </a:p>
          <a:p>
            <a:r>
              <a:rPr kumimoji="1" lang="zh-CN" altLang="en-US" dirty="0"/>
              <a:t>它可用于不同处理器和总线，提供一个独立于处理器的设备接口，允许添加设备标识自己并提供可以使用的单个启动驱动程序</a:t>
            </a:r>
            <a:endParaRPr kumimoji="1" lang="en-US" altLang="zh-CN" dirty="0"/>
          </a:p>
          <a:p>
            <a:endParaRPr kumimoji="1" lang="en-US" altLang="zh-Hans" dirty="0"/>
          </a:p>
          <a:p>
            <a:r>
              <a:rPr kumimoji="1" lang="zh-CN" altLang="en-US" dirty="0"/>
              <a:t>支持各种不同的处理器指令集体系结构（</a:t>
            </a:r>
            <a:r>
              <a:rPr kumimoji="1" lang="en-US" altLang="zh-CN" dirty="0"/>
              <a:t>ISA</a:t>
            </a:r>
            <a:r>
              <a:rPr kumimoji="1" lang="zh-CN" altLang="en-US" dirty="0"/>
              <a:t>）和总线</a:t>
            </a:r>
            <a:endParaRPr kumimoji="1" lang="en-US" altLang="zh-Hans" dirty="0"/>
          </a:p>
        </p:txBody>
      </p:sp>
      <p:sp>
        <p:nvSpPr>
          <p:cNvPr id="5" name="页脚占位符 4">
            <a:extLst>
              <a:ext uri="{FF2B5EF4-FFF2-40B4-BE49-F238E27FC236}">
                <a16:creationId xmlns:a16="http://schemas.microsoft.com/office/drawing/2014/main" id="{8155753C-3406-7041-8050-92C3F240C33F}"/>
              </a:ext>
            </a:extLst>
          </p:cNvPr>
          <p:cNvSpPr>
            <a:spLocks noGrp="1"/>
          </p:cNvSpPr>
          <p:nvPr>
            <p:ph type="ftr" sz="quarter" idx="3"/>
          </p:nvPr>
        </p:nvSpPr>
        <p:spPr/>
        <p:txBody>
          <a:bodyPr/>
          <a:lstStyle/>
          <a:p>
            <a:fld id="{B55D56A6-6D29-9B43-93CC-8F36BA5E811A}" type="slidenum">
              <a:rPr kumimoji="1" lang="en-US" altLang="zh-CN" smtClean="0"/>
              <a:t>5</a:t>
            </a:fld>
            <a:r>
              <a:rPr kumimoji="1" lang="en-US" altLang="zh-CN" dirty="0"/>
              <a:t>/20</a:t>
            </a:r>
            <a:endParaRPr kumimoji="1" lang="zh-CN" altLang="en-US" dirty="0"/>
          </a:p>
        </p:txBody>
      </p:sp>
    </p:spTree>
    <p:extLst>
      <p:ext uri="{BB962C8B-B14F-4D97-AF65-F5344CB8AC3E}">
        <p14:creationId xmlns:p14="http://schemas.microsoft.com/office/powerpoint/2010/main" val="3475261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7F48204-FB06-6346-83C5-F7DEB1BE037E}"/>
              </a:ext>
            </a:extLst>
          </p:cNvPr>
          <p:cNvSpPr>
            <a:spLocks noGrp="1"/>
          </p:cNvSpPr>
          <p:nvPr>
            <p:ph type="body" sz="quarter" idx="10"/>
          </p:nvPr>
        </p:nvSpPr>
        <p:spPr/>
        <p:txBody>
          <a:bodyPr/>
          <a:lstStyle/>
          <a:p>
            <a:r>
              <a:rPr kumimoji="1" lang="en-US" altLang="zh-CN" dirty="0"/>
              <a:t>BIOS</a:t>
            </a:r>
            <a:r>
              <a:rPr kumimoji="1" lang="zh-CN" altLang="en-US" dirty="0"/>
              <a:t>模块简介</a:t>
            </a:r>
            <a:endParaRPr kumimoji="1" lang="zh-CN" altLang="en-US" dirty="0">
              <a:solidFill>
                <a:schemeClr val="bg2"/>
              </a:solidFill>
            </a:endParaRPr>
          </a:p>
          <a:p>
            <a:endParaRPr kumimoji="1" lang="zh-CN" altLang="en-US" dirty="0">
              <a:solidFill>
                <a:schemeClr val="bg2"/>
              </a:solidFill>
            </a:endParaRPr>
          </a:p>
          <a:p>
            <a:endParaRPr kumimoji="1" lang="zh-CN" altLang="en-US" dirty="0"/>
          </a:p>
        </p:txBody>
      </p:sp>
      <p:sp>
        <p:nvSpPr>
          <p:cNvPr id="3" name="文本占位符 2">
            <a:extLst>
              <a:ext uri="{FF2B5EF4-FFF2-40B4-BE49-F238E27FC236}">
                <a16:creationId xmlns:a16="http://schemas.microsoft.com/office/drawing/2014/main" id="{92E3DCFD-44DE-AB45-9201-4638125C3FEB}"/>
              </a:ext>
            </a:extLst>
          </p:cNvPr>
          <p:cNvSpPr>
            <a:spLocks noGrp="1"/>
          </p:cNvSpPr>
          <p:nvPr>
            <p:ph type="body" sz="quarter" idx="11"/>
          </p:nvPr>
        </p:nvSpPr>
        <p:spPr>
          <a:xfrm>
            <a:off x="360135" y="1766224"/>
            <a:ext cx="4078699" cy="312156"/>
          </a:xfrm>
        </p:spPr>
        <p:txBody>
          <a:bodyPr/>
          <a:lstStyle/>
          <a:p>
            <a:r>
              <a:rPr kumimoji="1" lang="en-US" altLang="zh-CN" dirty="0"/>
              <a:t>openBIOS</a:t>
            </a:r>
            <a:r>
              <a:rPr kumimoji="1" lang="zh-CN" altLang="en-US" dirty="0"/>
              <a:t>模块简介</a:t>
            </a:r>
          </a:p>
        </p:txBody>
      </p:sp>
      <p:sp>
        <p:nvSpPr>
          <p:cNvPr id="4" name="文本占位符 3">
            <a:extLst>
              <a:ext uri="{FF2B5EF4-FFF2-40B4-BE49-F238E27FC236}">
                <a16:creationId xmlns:a16="http://schemas.microsoft.com/office/drawing/2014/main" id="{FFFD5FB5-7AAC-864C-87D6-A719205F05B7}"/>
              </a:ext>
            </a:extLst>
          </p:cNvPr>
          <p:cNvSpPr>
            <a:spLocks noGrp="1"/>
          </p:cNvSpPr>
          <p:nvPr>
            <p:ph type="body" sz="quarter" idx="12"/>
          </p:nvPr>
        </p:nvSpPr>
        <p:spPr>
          <a:xfrm>
            <a:off x="972696" y="2528760"/>
            <a:ext cx="9573976" cy="4101737"/>
          </a:xfrm>
        </p:spPr>
        <p:txBody>
          <a:bodyPr/>
          <a:lstStyle/>
          <a:p>
            <a:r>
              <a:rPr kumimoji="1" lang="en-US" altLang="zh-Hans" dirty="0"/>
              <a:t>OpenBIOS</a:t>
            </a:r>
            <a:r>
              <a:rPr kumimoji="1" lang="zh-CN" altLang="en-US" dirty="0"/>
              <a:t>也是基于</a:t>
            </a:r>
            <a:r>
              <a:rPr kumimoji="1" lang="en-US" altLang="zh-Hans" dirty="0"/>
              <a:t>IEEE1275</a:t>
            </a:r>
            <a:r>
              <a:rPr kumimoji="1" lang="zh-CN" altLang="en-US" dirty="0"/>
              <a:t>标准设计的，可移植开放固件的实现。</a:t>
            </a:r>
            <a:endParaRPr kumimoji="1" lang="en-US" altLang="zh-CN" dirty="0"/>
          </a:p>
          <a:p>
            <a:endParaRPr kumimoji="1" lang="en-US" altLang="zh-Hans" dirty="0"/>
          </a:p>
          <a:p>
            <a:r>
              <a:rPr kumimoji="1" lang="en-US" altLang="zh-CN" dirty="0"/>
              <a:t>OpenBIOS</a:t>
            </a:r>
            <a:r>
              <a:rPr kumimoji="1" lang="zh-CN" altLang="en-US" dirty="0"/>
              <a:t>可以部分或完全替换系统固件。</a:t>
            </a:r>
            <a:endParaRPr kumimoji="1" lang="en-US" altLang="zh-CN" dirty="0"/>
          </a:p>
          <a:p>
            <a:endParaRPr kumimoji="1" lang="en-US" altLang="zh-CN" dirty="0"/>
          </a:p>
          <a:p>
            <a:r>
              <a:rPr kumimoji="1" lang="zh-CN" altLang="en-US" dirty="0"/>
              <a:t>它也可以用作引导加载程序以创建兼容的开放固件和操作系统之间的接口。</a:t>
            </a:r>
            <a:endParaRPr kumimoji="1" lang="en-US" altLang="zh-Hans" dirty="0"/>
          </a:p>
        </p:txBody>
      </p:sp>
      <p:sp>
        <p:nvSpPr>
          <p:cNvPr id="5" name="页脚占位符 4">
            <a:extLst>
              <a:ext uri="{FF2B5EF4-FFF2-40B4-BE49-F238E27FC236}">
                <a16:creationId xmlns:a16="http://schemas.microsoft.com/office/drawing/2014/main" id="{8155753C-3406-7041-8050-92C3F240C33F}"/>
              </a:ext>
            </a:extLst>
          </p:cNvPr>
          <p:cNvSpPr>
            <a:spLocks noGrp="1"/>
          </p:cNvSpPr>
          <p:nvPr>
            <p:ph type="ftr" sz="quarter" idx="3"/>
          </p:nvPr>
        </p:nvSpPr>
        <p:spPr/>
        <p:txBody>
          <a:bodyPr/>
          <a:lstStyle/>
          <a:p>
            <a:fld id="{B55D56A6-6D29-9B43-93CC-8F36BA5E811A}" type="slidenum">
              <a:rPr kumimoji="1" lang="en-US" altLang="zh-CN" smtClean="0"/>
              <a:t>6</a:t>
            </a:fld>
            <a:r>
              <a:rPr kumimoji="1" lang="en-US" altLang="zh-CN" dirty="0"/>
              <a:t>/20</a:t>
            </a:r>
            <a:endParaRPr kumimoji="1" lang="zh-CN" altLang="en-US" dirty="0"/>
          </a:p>
        </p:txBody>
      </p:sp>
    </p:spTree>
    <p:extLst>
      <p:ext uri="{BB962C8B-B14F-4D97-AF65-F5344CB8AC3E}">
        <p14:creationId xmlns:p14="http://schemas.microsoft.com/office/powerpoint/2010/main" val="3107755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7F48204-FB06-6346-83C5-F7DEB1BE037E}"/>
              </a:ext>
            </a:extLst>
          </p:cNvPr>
          <p:cNvSpPr>
            <a:spLocks noGrp="1"/>
          </p:cNvSpPr>
          <p:nvPr>
            <p:ph type="body" sz="quarter" idx="10"/>
          </p:nvPr>
        </p:nvSpPr>
        <p:spPr/>
        <p:txBody>
          <a:bodyPr/>
          <a:lstStyle/>
          <a:p>
            <a:r>
              <a:rPr kumimoji="1" lang="en-US" altLang="zh-CN" dirty="0"/>
              <a:t>BIOS</a:t>
            </a:r>
            <a:r>
              <a:rPr kumimoji="1" lang="zh-CN" altLang="en-US" dirty="0"/>
              <a:t>模块简介</a:t>
            </a:r>
            <a:endParaRPr kumimoji="1" lang="zh-CN" altLang="en-US" dirty="0">
              <a:solidFill>
                <a:schemeClr val="bg2"/>
              </a:solidFill>
            </a:endParaRPr>
          </a:p>
          <a:p>
            <a:endParaRPr kumimoji="1" lang="zh-CN" altLang="en-US" dirty="0">
              <a:solidFill>
                <a:schemeClr val="bg2"/>
              </a:solidFill>
            </a:endParaRPr>
          </a:p>
          <a:p>
            <a:endParaRPr kumimoji="1" lang="zh-CN" altLang="en-US" dirty="0"/>
          </a:p>
        </p:txBody>
      </p:sp>
      <p:sp>
        <p:nvSpPr>
          <p:cNvPr id="3" name="文本占位符 2">
            <a:extLst>
              <a:ext uri="{FF2B5EF4-FFF2-40B4-BE49-F238E27FC236}">
                <a16:creationId xmlns:a16="http://schemas.microsoft.com/office/drawing/2014/main" id="{92E3DCFD-44DE-AB45-9201-4638125C3FEB}"/>
              </a:ext>
            </a:extLst>
          </p:cNvPr>
          <p:cNvSpPr>
            <a:spLocks noGrp="1"/>
          </p:cNvSpPr>
          <p:nvPr>
            <p:ph type="body" sz="quarter" idx="11"/>
          </p:nvPr>
        </p:nvSpPr>
        <p:spPr>
          <a:xfrm>
            <a:off x="360135" y="1766224"/>
            <a:ext cx="4078699" cy="312156"/>
          </a:xfrm>
        </p:spPr>
        <p:txBody>
          <a:bodyPr/>
          <a:lstStyle/>
          <a:p>
            <a:r>
              <a:rPr kumimoji="1" lang="en-US" altLang="zh-CN" dirty="0"/>
              <a:t>IPXE</a:t>
            </a:r>
            <a:r>
              <a:rPr kumimoji="1" lang="zh-CN" altLang="en-US" dirty="0"/>
              <a:t>模块简介</a:t>
            </a:r>
          </a:p>
        </p:txBody>
      </p:sp>
      <p:sp>
        <p:nvSpPr>
          <p:cNvPr id="4" name="文本占位符 3">
            <a:extLst>
              <a:ext uri="{FF2B5EF4-FFF2-40B4-BE49-F238E27FC236}">
                <a16:creationId xmlns:a16="http://schemas.microsoft.com/office/drawing/2014/main" id="{FFFD5FB5-7AAC-864C-87D6-A719205F05B7}"/>
              </a:ext>
            </a:extLst>
          </p:cNvPr>
          <p:cNvSpPr>
            <a:spLocks noGrp="1"/>
          </p:cNvSpPr>
          <p:nvPr>
            <p:ph type="body" sz="quarter" idx="12"/>
          </p:nvPr>
        </p:nvSpPr>
        <p:spPr>
          <a:xfrm>
            <a:off x="972696" y="2315094"/>
            <a:ext cx="10106636" cy="4101737"/>
          </a:xfrm>
        </p:spPr>
        <p:txBody>
          <a:bodyPr/>
          <a:lstStyle/>
          <a:p>
            <a:r>
              <a:rPr lang="en-US" altLang="zh-CN" b="0" i="0" dirty="0">
                <a:solidFill>
                  <a:srgbClr val="333333"/>
                </a:solidFill>
                <a:effectLst/>
                <a:latin typeface="arial" panose="020B0604020202020204" pitchFamily="34" charset="0"/>
              </a:rPr>
              <a:t>PXE(</a:t>
            </a:r>
            <a:r>
              <a:rPr lang="en-US" altLang="zh-CN" b="0" i="0" dirty="0" err="1">
                <a:solidFill>
                  <a:srgbClr val="333333"/>
                </a:solidFill>
                <a:effectLst/>
                <a:latin typeface="arial" panose="020B0604020202020204" pitchFamily="34" charset="0"/>
              </a:rPr>
              <a:t>preboot</a:t>
            </a:r>
            <a:r>
              <a:rPr lang="en-US" altLang="zh-CN" b="0" i="0" dirty="0">
                <a:solidFill>
                  <a:srgbClr val="333333"/>
                </a:solidFill>
                <a:effectLst/>
                <a:latin typeface="arial" panose="020B0604020202020204" pitchFamily="34" charset="0"/>
              </a:rPr>
              <a:t> execute environment)</a:t>
            </a:r>
          </a:p>
          <a:p>
            <a:endParaRPr kumimoji="1" lang="en-US" altLang="zh-Hans" dirty="0">
              <a:solidFill>
                <a:srgbClr val="333333"/>
              </a:solidFill>
              <a:latin typeface="arial" panose="020B0604020202020204" pitchFamily="34" charset="0"/>
            </a:endParaRPr>
          </a:p>
          <a:p>
            <a:r>
              <a:rPr lang="zh-CN" altLang="en-US" dirty="0">
                <a:solidFill>
                  <a:srgbClr val="333333"/>
                </a:solidFill>
                <a:latin typeface="arial" panose="020B0604020202020204" pitchFamily="34" charset="0"/>
                <a:ea typeface="宋体" panose="02010600030101010101" pitchFamily="2" charset="-122"/>
              </a:rPr>
              <a:t>是由</a:t>
            </a:r>
            <a:r>
              <a:rPr lang="en-US" altLang="zh-CN" dirty="0">
                <a:solidFill>
                  <a:srgbClr val="333333"/>
                </a:solidFill>
                <a:latin typeface="arial" panose="020B0604020202020204" pitchFamily="34" charset="0"/>
                <a:ea typeface="宋体" panose="02010600030101010101" pitchFamily="2" charset="-122"/>
                <a:hlinkClick r:id="rId2">
                  <a:extLst>
                    <a:ext uri="{A12FA001-AC4F-418D-AE19-62706E023703}">
                      <ahyp:hlinkClr xmlns:ahyp="http://schemas.microsoft.com/office/drawing/2018/hyperlinkcolor" val="tx"/>
                    </a:ext>
                  </a:extLst>
                </a:hlinkClick>
              </a:rPr>
              <a:t>Intel</a:t>
            </a:r>
            <a:r>
              <a:rPr lang="zh-CN" altLang="en-US" dirty="0">
                <a:solidFill>
                  <a:srgbClr val="333333"/>
                </a:solidFill>
                <a:latin typeface="arial" panose="020B0604020202020204" pitchFamily="34" charset="0"/>
                <a:ea typeface="宋体" panose="02010600030101010101" pitchFamily="2" charset="-122"/>
                <a:hlinkClick r:id="rId2">
                  <a:extLst>
                    <a:ext uri="{A12FA001-AC4F-418D-AE19-62706E023703}">
                      <ahyp:hlinkClr xmlns:ahyp="http://schemas.microsoft.com/office/drawing/2018/hyperlinkcolor" val="tx"/>
                    </a:ext>
                  </a:extLst>
                </a:hlinkClick>
              </a:rPr>
              <a:t>公司</a:t>
            </a:r>
            <a:r>
              <a:rPr lang="zh-CN" altLang="en-US" dirty="0">
                <a:solidFill>
                  <a:srgbClr val="333333"/>
                </a:solidFill>
                <a:latin typeface="arial" panose="020B0604020202020204" pitchFamily="34" charset="0"/>
                <a:ea typeface="宋体" panose="02010600030101010101" pitchFamily="2" charset="-122"/>
              </a:rPr>
              <a:t>开发的技术，工作于</a:t>
            </a:r>
            <a:r>
              <a:rPr lang="en-US" altLang="zh-CN" dirty="0">
                <a:solidFill>
                  <a:srgbClr val="333333"/>
                </a:solidFill>
                <a:latin typeface="arial" panose="020B0604020202020204" pitchFamily="34" charset="0"/>
                <a:ea typeface="宋体" panose="02010600030101010101" pitchFamily="2" charset="-122"/>
              </a:rPr>
              <a:t>Client/Server</a:t>
            </a:r>
            <a:r>
              <a:rPr lang="zh-CN" altLang="en-US" dirty="0">
                <a:solidFill>
                  <a:srgbClr val="333333"/>
                </a:solidFill>
                <a:latin typeface="arial" panose="020B0604020202020204" pitchFamily="34" charset="0"/>
                <a:ea typeface="宋体" panose="02010600030101010101" pitchFamily="2" charset="-122"/>
              </a:rPr>
              <a:t>的网络模式。</a:t>
            </a:r>
            <a:endParaRPr lang="en-US" altLang="zh-CN" dirty="0">
              <a:solidFill>
                <a:srgbClr val="333333"/>
              </a:solidFill>
              <a:latin typeface="arial" panose="020B0604020202020204" pitchFamily="34" charset="0"/>
              <a:ea typeface="宋体" panose="02010600030101010101" pitchFamily="2" charset="-122"/>
            </a:endParaRPr>
          </a:p>
          <a:p>
            <a:endParaRPr lang="en-US" altLang="zh-CN" dirty="0">
              <a:solidFill>
                <a:srgbClr val="333333"/>
              </a:solidFill>
              <a:latin typeface="arial" panose="020B0604020202020204" pitchFamily="34" charset="0"/>
              <a:ea typeface="宋体" panose="02010600030101010101" pitchFamily="2" charset="-122"/>
            </a:endParaRPr>
          </a:p>
          <a:p>
            <a:r>
              <a:rPr lang="zh-CN" altLang="en-US" dirty="0">
                <a:solidFill>
                  <a:srgbClr val="333333"/>
                </a:solidFill>
                <a:latin typeface="arial" panose="020B0604020202020204" pitchFamily="34" charset="0"/>
                <a:ea typeface="宋体" panose="02010600030101010101" pitchFamily="2" charset="-122"/>
              </a:rPr>
              <a:t>支持通过网络从远端服务器下载映像，并由此支持通过网络启动操作系统。</a:t>
            </a:r>
            <a:endParaRPr lang="en-US" altLang="zh-CN" dirty="0">
              <a:solidFill>
                <a:srgbClr val="333333"/>
              </a:solidFill>
              <a:latin typeface="arial" panose="020B0604020202020204" pitchFamily="34" charset="0"/>
              <a:ea typeface="宋体" panose="02010600030101010101" pitchFamily="2" charset="-122"/>
            </a:endParaRPr>
          </a:p>
          <a:p>
            <a:pPr marL="0" indent="0">
              <a:buNone/>
            </a:pPr>
            <a:endParaRPr kumimoji="1" lang="en-US" altLang="zh-Hans" dirty="0">
              <a:solidFill>
                <a:srgbClr val="333333"/>
              </a:solidFill>
              <a:latin typeface="arial" panose="020B0604020202020204" pitchFamily="34" charset="0"/>
              <a:ea typeface="宋体" panose="02010600030101010101" pitchFamily="2" charset="-122"/>
            </a:endParaRPr>
          </a:p>
          <a:p>
            <a:r>
              <a:rPr lang="en-US" altLang="zh-CN" dirty="0" err="1">
                <a:solidFill>
                  <a:srgbClr val="333333"/>
                </a:solidFill>
                <a:latin typeface="arial" panose="020B0604020202020204" pitchFamily="34" charset="0"/>
                <a:ea typeface="宋体" panose="02010600030101010101" pitchFamily="2" charset="-122"/>
              </a:rPr>
              <a:t>iPXE</a:t>
            </a:r>
            <a:r>
              <a:rPr lang="zh-CN" altLang="en-US" dirty="0">
                <a:solidFill>
                  <a:srgbClr val="333333"/>
                </a:solidFill>
                <a:latin typeface="arial" panose="020B0604020202020204" pitchFamily="34" charset="0"/>
                <a:ea typeface="宋体" panose="02010600030101010101" pitchFamily="2" charset="-122"/>
              </a:rPr>
              <a:t>是</a:t>
            </a:r>
            <a:r>
              <a:rPr lang="en-US" altLang="zh-CN" dirty="0">
                <a:solidFill>
                  <a:srgbClr val="333333"/>
                </a:solidFill>
                <a:latin typeface="arial" panose="020B0604020202020204" pitchFamily="34" charset="0"/>
                <a:ea typeface="宋体" panose="02010600030101010101" pitchFamily="2" charset="-122"/>
              </a:rPr>
              <a:t>PXE</a:t>
            </a:r>
            <a:r>
              <a:rPr lang="zh-CN" altLang="en-US" dirty="0">
                <a:solidFill>
                  <a:srgbClr val="333333"/>
                </a:solidFill>
                <a:latin typeface="arial" panose="020B0604020202020204" pitchFamily="34" charset="0"/>
                <a:ea typeface="宋体" panose="02010600030101010101" pitchFamily="2" charset="-122"/>
              </a:rPr>
              <a:t>的扩展版，支持</a:t>
            </a:r>
            <a:r>
              <a:rPr lang="en-US" altLang="zh-CN" dirty="0">
                <a:solidFill>
                  <a:srgbClr val="333333"/>
                </a:solidFill>
                <a:latin typeface="arial" panose="020B0604020202020204" pitchFamily="34" charset="0"/>
                <a:ea typeface="宋体" panose="02010600030101010101" pitchFamily="2" charset="-122"/>
              </a:rPr>
              <a:t>HTTP</a:t>
            </a:r>
            <a:r>
              <a:rPr lang="zh-CN" altLang="en-US" dirty="0">
                <a:solidFill>
                  <a:srgbClr val="333333"/>
                </a:solidFill>
                <a:latin typeface="arial" panose="020B0604020202020204" pitchFamily="34" charset="0"/>
                <a:ea typeface="宋体" panose="02010600030101010101" pitchFamily="2" charset="-122"/>
              </a:rPr>
              <a:t>协议，可以通过</a:t>
            </a:r>
            <a:r>
              <a:rPr lang="en-US" altLang="zh-CN" dirty="0">
                <a:solidFill>
                  <a:srgbClr val="333333"/>
                </a:solidFill>
                <a:latin typeface="arial" panose="020B0604020202020204" pitchFamily="34" charset="0"/>
                <a:ea typeface="宋体" panose="02010600030101010101" pitchFamily="2" charset="-122"/>
              </a:rPr>
              <a:t>http</a:t>
            </a:r>
            <a:r>
              <a:rPr lang="zh-CN" altLang="en-US" dirty="0">
                <a:solidFill>
                  <a:srgbClr val="333333"/>
                </a:solidFill>
                <a:latin typeface="arial" panose="020B0604020202020204" pitchFamily="34" charset="0"/>
                <a:ea typeface="宋体" panose="02010600030101010101" pitchFamily="2" charset="-122"/>
              </a:rPr>
              <a:t>、</a:t>
            </a:r>
            <a:r>
              <a:rPr lang="en-US" altLang="zh-CN" dirty="0">
                <a:solidFill>
                  <a:srgbClr val="333333"/>
                </a:solidFill>
                <a:latin typeface="arial" panose="020B0604020202020204" pitchFamily="34" charset="0"/>
                <a:ea typeface="宋体" panose="02010600030101010101" pitchFamily="2" charset="-122"/>
              </a:rPr>
              <a:t>ISCSI SAN</a:t>
            </a:r>
            <a:r>
              <a:rPr lang="zh-CN" altLang="en-US" dirty="0">
                <a:solidFill>
                  <a:srgbClr val="333333"/>
                </a:solidFill>
                <a:latin typeface="arial" panose="020B0604020202020204" pitchFamily="34" charset="0"/>
                <a:ea typeface="宋体" panose="02010600030101010101" pitchFamily="2" charset="-122"/>
              </a:rPr>
              <a:t>、</a:t>
            </a:r>
            <a:r>
              <a:rPr lang="en-US" altLang="zh-CN" dirty="0" err="1">
                <a:solidFill>
                  <a:srgbClr val="333333"/>
                </a:solidFill>
                <a:latin typeface="arial" panose="020B0604020202020204" pitchFamily="34" charset="0"/>
                <a:ea typeface="宋体" panose="02010600030101010101" pitchFamily="2" charset="-122"/>
              </a:rPr>
              <a:t>Fibre</a:t>
            </a:r>
            <a:r>
              <a:rPr lang="en-US" altLang="zh-CN" dirty="0">
                <a:solidFill>
                  <a:srgbClr val="333333"/>
                </a:solidFill>
                <a:latin typeface="arial" panose="020B0604020202020204" pitchFamily="34" charset="0"/>
                <a:ea typeface="宋体" panose="02010600030101010101" pitchFamily="2" charset="-122"/>
              </a:rPr>
              <a:t> Channel SAN via </a:t>
            </a:r>
            <a:r>
              <a:rPr lang="en-US" altLang="zh-CN" dirty="0" err="1">
                <a:solidFill>
                  <a:srgbClr val="333333"/>
                </a:solidFill>
                <a:latin typeface="arial" panose="020B0604020202020204" pitchFamily="34" charset="0"/>
                <a:ea typeface="宋体" panose="02010600030101010101" pitchFamily="2" charset="-122"/>
              </a:rPr>
              <a:t>FCoE</a:t>
            </a:r>
            <a:r>
              <a:rPr lang="en-US" altLang="zh-CN" dirty="0">
                <a:solidFill>
                  <a:srgbClr val="333333"/>
                </a:solidFill>
                <a:latin typeface="arial" panose="020B0604020202020204" pitchFamily="34" charset="0"/>
                <a:ea typeface="宋体" panose="02010600030101010101" pitchFamily="2" charset="-122"/>
              </a:rPr>
              <a:t> </a:t>
            </a:r>
            <a:r>
              <a:rPr lang="en-US" altLang="zh-CN" dirty="0" err="1">
                <a:solidFill>
                  <a:srgbClr val="333333"/>
                </a:solidFill>
                <a:latin typeface="arial" panose="020B0604020202020204" pitchFamily="34" charset="0"/>
                <a:ea typeface="宋体" panose="02010600030101010101" pitchFamily="2" charset="-122"/>
              </a:rPr>
              <a:t>AoE</a:t>
            </a:r>
            <a:r>
              <a:rPr lang="en-US" altLang="zh-CN" dirty="0">
                <a:solidFill>
                  <a:srgbClr val="333333"/>
                </a:solidFill>
                <a:latin typeface="arial" panose="020B0604020202020204" pitchFamily="34" charset="0"/>
                <a:ea typeface="宋体" panose="02010600030101010101" pitchFamily="2" charset="-122"/>
              </a:rPr>
              <a:t> SAN wireless network </a:t>
            </a:r>
            <a:r>
              <a:rPr lang="en-US" altLang="zh-CN" dirty="0" err="1">
                <a:solidFill>
                  <a:srgbClr val="333333"/>
                </a:solidFill>
                <a:latin typeface="arial" panose="020B0604020202020204" pitchFamily="34" charset="0"/>
                <a:ea typeface="宋体" panose="02010600030101010101" pitchFamily="2" charset="-122"/>
              </a:rPr>
              <a:t>Infiniband</a:t>
            </a:r>
            <a:r>
              <a:rPr lang="en-US" altLang="zh-CN" dirty="0">
                <a:solidFill>
                  <a:srgbClr val="333333"/>
                </a:solidFill>
                <a:latin typeface="arial" panose="020B0604020202020204" pitchFamily="34" charset="0"/>
                <a:ea typeface="宋体" panose="02010600030101010101" pitchFamily="2" charset="-122"/>
              </a:rPr>
              <a:t> network</a:t>
            </a:r>
            <a:r>
              <a:rPr lang="zh-CN" altLang="en-US" dirty="0">
                <a:solidFill>
                  <a:srgbClr val="333333"/>
                </a:solidFill>
                <a:latin typeface="arial" panose="020B0604020202020204" pitchFamily="34" charset="0"/>
                <a:ea typeface="宋体" panose="02010600030101010101" pitchFamily="2" charset="-122"/>
              </a:rPr>
              <a:t>等方式启动。</a:t>
            </a:r>
            <a:endParaRPr lang="en-US" altLang="zh-Hans" dirty="0">
              <a:solidFill>
                <a:srgbClr val="333333"/>
              </a:solidFill>
              <a:latin typeface="arial" panose="020B0604020202020204" pitchFamily="34" charset="0"/>
              <a:ea typeface="宋体" panose="02010600030101010101" pitchFamily="2" charset="-122"/>
            </a:endParaRPr>
          </a:p>
        </p:txBody>
      </p:sp>
      <p:sp>
        <p:nvSpPr>
          <p:cNvPr id="5" name="页脚占位符 4">
            <a:extLst>
              <a:ext uri="{FF2B5EF4-FFF2-40B4-BE49-F238E27FC236}">
                <a16:creationId xmlns:a16="http://schemas.microsoft.com/office/drawing/2014/main" id="{8155753C-3406-7041-8050-92C3F240C33F}"/>
              </a:ext>
            </a:extLst>
          </p:cNvPr>
          <p:cNvSpPr>
            <a:spLocks noGrp="1"/>
          </p:cNvSpPr>
          <p:nvPr>
            <p:ph type="ftr" sz="quarter" idx="3"/>
          </p:nvPr>
        </p:nvSpPr>
        <p:spPr/>
        <p:txBody>
          <a:bodyPr/>
          <a:lstStyle/>
          <a:p>
            <a:fld id="{B55D56A6-6D29-9B43-93CC-8F36BA5E811A}" type="slidenum">
              <a:rPr kumimoji="1" lang="en-US" altLang="zh-CN" smtClean="0"/>
              <a:t>7</a:t>
            </a:fld>
            <a:r>
              <a:rPr kumimoji="1" lang="en-US" altLang="zh-CN" dirty="0"/>
              <a:t>/20</a:t>
            </a:r>
            <a:endParaRPr kumimoji="1" lang="zh-CN" altLang="en-US" dirty="0"/>
          </a:p>
        </p:txBody>
      </p:sp>
    </p:spTree>
    <p:extLst>
      <p:ext uri="{BB962C8B-B14F-4D97-AF65-F5344CB8AC3E}">
        <p14:creationId xmlns:p14="http://schemas.microsoft.com/office/powerpoint/2010/main" val="1984372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7F48204-FB06-6346-83C5-F7DEB1BE037E}"/>
              </a:ext>
            </a:extLst>
          </p:cNvPr>
          <p:cNvSpPr>
            <a:spLocks noGrp="1"/>
          </p:cNvSpPr>
          <p:nvPr>
            <p:ph type="body" sz="quarter" idx="10"/>
          </p:nvPr>
        </p:nvSpPr>
        <p:spPr/>
        <p:txBody>
          <a:bodyPr/>
          <a:lstStyle/>
          <a:p>
            <a:r>
              <a:rPr kumimoji="1" lang="en-US" altLang="zh-CN" dirty="0"/>
              <a:t>BIOS</a:t>
            </a:r>
            <a:r>
              <a:rPr kumimoji="1" lang="zh-CN" altLang="en-US" dirty="0"/>
              <a:t>模块简介</a:t>
            </a:r>
            <a:endParaRPr kumimoji="1" lang="zh-CN" altLang="en-US" dirty="0">
              <a:solidFill>
                <a:schemeClr val="bg2"/>
              </a:solidFill>
            </a:endParaRPr>
          </a:p>
          <a:p>
            <a:endParaRPr kumimoji="1" lang="zh-CN" altLang="en-US" dirty="0">
              <a:solidFill>
                <a:schemeClr val="bg2"/>
              </a:solidFill>
            </a:endParaRPr>
          </a:p>
          <a:p>
            <a:endParaRPr kumimoji="1" lang="zh-CN" altLang="en-US" dirty="0"/>
          </a:p>
        </p:txBody>
      </p:sp>
      <p:sp>
        <p:nvSpPr>
          <p:cNvPr id="3" name="文本占位符 2">
            <a:extLst>
              <a:ext uri="{FF2B5EF4-FFF2-40B4-BE49-F238E27FC236}">
                <a16:creationId xmlns:a16="http://schemas.microsoft.com/office/drawing/2014/main" id="{92E3DCFD-44DE-AB45-9201-4638125C3FEB}"/>
              </a:ext>
            </a:extLst>
          </p:cNvPr>
          <p:cNvSpPr>
            <a:spLocks noGrp="1"/>
          </p:cNvSpPr>
          <p:nvPr>
            <p:ph type="body" sz="quarter" idx="11"/>
          </p:nvPr>
        </p:nvSpPr>
        <p:spPr>
          <a:xfrm>
            <a:off x="360135" y="1766224"/>
            <a:ext cx="4078699" cy="312156"/>
          </a:xfrm>
        </p:spPr>
        <p:txBody>
          <a:bodyPr/>
          <a:lstStyle/>
          <a:p>
            <a:r>
              <a:rPr kumimoji="1" lang="en-US" altLang="zh-CN" dirty="0"/>
              <a:t>IPXE</a:t>
            </a:r>
            <a:r>
              <a:rPr kumimoji="1" lang="zh-CN" altLang="en-US" dirty="0"/>
              <a:t>模块简介</a:t>
            </a:r>
          </a:p>
        </p:txBody>
      </p:sp>
      <p:sp>
        <p:nvSpPr>
          <p:cNvPr id="4" name="文本占位符 3">
            <a:extLst>
              <a:ext uri="{FF2B5EF4-FFF2-40B4-BE49-F238E27FC236}">
                <a16:creationId xmlns:a16="http://schemas.microsoft.com/office/drawing/2014/main" id="{FFFD5FB5-7AAC-864C-87D6-A719205F05B7}"/>
              </a:ext>
            </a:extLst>
          </p:cNvPr>
          <p:cNvSpPr>
            <a:spLocks noGrp="1"/>
          </p:cNvSpPr>
          <p:nvPr>
            <p:ph type="body" sz="quarter" idx="12"/>
          </p:nvPr>
        </p:nvSpPr>
        <p:spPr>
          <a:xfrm>
            <a:off x="972696" y="2728752"/>
            <a:ext cx="10106636" cy="4101737"/>
          </a:xfrm>
        </p:spPr>
        <p:txBody>
          <a:bodyPr/>
          <a:lstStyle/>
          <a:p>
            <a:r>
              <a:rPr lang="zh-CN" altLang="en-US" dirty="0">
                <a:solidFill>
                  <a:srgbClr val="333333"/>
                </a:solidFill>
                <a:latin typeface="arial" panose="020B0604020202020204" pitchFamily="34" charset="0"/>
                <a:ea typeface="宋体" panose="02010600030101010101" pitchFamily="2" charset="-122"/>
              </a:rPr>
              <a:t>在启动过程中，终端要求</a:t>
            </a:r>
            <a:r>
              <a:rPr lang="en-US" altLang="zh-CN" dirty="0">
                <a:solidFill>
                  <a:srgbClr val="333333"/>
                </a:solidFill>
                <a:latin typeface="arial" panose="020B0604020202020204" pitchFamily="34" charset="0"/>
                <a:ea typeface="宋体" panose="02010600030101010101" pitchFamily="2" charset="-122"/>
              </a:rPr>
              <a:t>DHCP</a:t>
            </a:r>
            <a:r>
              <a:rPr lang="zh-CN" altLang="en-US" dirty="0">
                <a:solidFill>
                  <a:srgbClr val="333333"/>
                </a:solidFill>
                <a:latin typeface="arial" panose="020B0604020202020204" pitchFamily="34" charset="0"/>
                <a:ea typeface="宋体" panose="02010600030101010101" pitchFamily="2" charset="-122"/>
              </a:rPr>
              <a:t>服务器分配</a:t>
            </a:r>
            <a:r>
              <a:rPr lang="en-US" altLang="zh-CN" dirty="0">
                <a:solidFill>
                  <a:srgbClr val="333333"/>
                </a:solidFill>
                <a:latin typeface="arial" panose="020B0604020202020204" pitchFamily="34" charset="0"/>
                <a:ea typeface="宋体" panose="02010600030101010101" pitchFamily="2" charset="-122"/>
              </a:rPr>
              <a:t>IP</a:t>
            </a:r>
            <a:r>
              <a:rPr lang="zh-CN" altLang="en-US" dirty="0">
                <a:solidFill>
                  <a:srgbClr val="333333"/>
                </a:solidFill>
                <a:latin typeface="arial" panose="020B0604020202020204" pitchFamily="34" charset="0"/>
                <a:ea typeface="宋体" panose="02010600030101010101" pitchFamily="2" charset="-122"/>
              </a:rPr>
              <a:t>地址，再用</a:t>
            </a:r>
            <a:r>
              <a:rPr lang="en-US" altLang="zh-CN" dirty="0">
                <a:solidFill>
                  <a:srgbClr val="333333"/>
                </a:solidFill>
                <a:latin typeface="arial" panose="020B0604020202020204" pitchFamily="34" charset="0"/>
                <a:ea typeface="宋体" panose="02010600030101010101" pitchFamily="2" charset="-122"/>
                <a:hlinkClick r:id="rId2">
                  <a:extLst>
                    <a:ext uri="{A12FA001-AC4F-418D-AE19-62706E023703}">
                      <ahyp:hlinkClr xmlns:ahyp="http://schemas.microsoft.com/office/drawing/2018/hyperlinkcolor" val="tx"/>
                    </a:ext>
                  </a:extLst>
                </a:hlinkClick>
              </a:rPr>
              <a:t>TFTP</a:t>
            </a:r>
            <a:r>
              <a:rPr lang="zh-CN" altLang="en-US" dirty="0">
                <a:solidFill>
                  <a:srgbClr val="333333"/>
                </a:solidFill>
                <a:latin typeface="arial" panose="020B0604020202020204" pitchFamily="34" charset="0"/>
                <a:ea typeface="宋体" panose="02010600030101010101" pitchFamily="2" charset="-122"/>
              </a:rPr>
              <a:t>（普通文件传输协议）或</a:t>
            </a:r>
            <a:r>
              <a:rPr lang="en-US" altLang="zh-CN" dirty="0">
                <a:solidFill>
                  <a:srgbClr val="333333"/>
                </a:solidFill>
                <a:latin typeface="arial" panose="020B0604020202020204" pitchFamily="34" charset="0"/>
                <a:ea typeface="宋体" panose="02010600030101010101" pitchFamily="2" charset="-122"/>
                <a:hlinkClick r:id="rId3">
                  <a:extLst>
                    <a:ext uri="{A12FA001-AC4F-418D-AE19-62706E023703}">
                      <ahyp:hlinkClr xmlns:ahyp="http://schemas.microsoft.com/office/drawing/2018/hyperlinkcolor" val="tx"/>
                    </a:ext>
                  </a:extLst>
                </a:hlinkClick>
              </a:rPr>
              <a:t>MTFTP</a:t>
            </a:r>
            <a:r>
              <a:rPr lang="en-US" altLang="zh-CN" dirty="0">
                <a:solidFill>
                  <a:srgbClr val="333333"/>
                </a:solidFill>
                <a:latin typeface="arial" panose="020B0604020202020204" pitchFamily="34" charset="0"/>
                <a:ea typeface="宋体" panose="02010600030101010101" pitchFamily="2" charset="-122"/>
              </a:rPr>
              <a:t>(</a:t>
            </a:r>
            <a:r>
              <a:rPr lang="zh-CN" altLang="en-US" dirty="0">
                <a:solidFill>
                  <a:srgbClr val="333333"/>
                </a:solidFill>
                <a:latin typeface="arial" panose="020B0604020202020204" pitchFamily="34" charset="0"/>
                <a:ea typeface="宋体" panose="02010600030101010101" pitchFamily="2" charset="-122"/>
              </a:rPr>
              <a:t>多播琐碎</a:t>
            </a:r>
            <a:r>
              <a:rPr lang="en-US" altLang="zh-CN" dirty="0">
                <a:solidFill>
                  <a:srgbClr val="333333"/>
                </a:solidFill>
                <a:latin typeface="arial" panose="020B0604020202020204" pitchFamily="34" charset="0"/>
                <a:ea typeface="宋体" panose="02010600030101010101" pitchFamily="2" charset="-122"/>
              </a:rPr>
              <a:t>)</a:t>
            </a:r>
            <a:r>
              <a:rPr lang="zh-CN" altLang="en-US" dirty="0">
                <a:solidFill>
                  <a:srgbClr val="333333"/>
                </a:solidFill>
                <a:latin typeface="arial" panose="020B0604020202020204" pitchFamily="34" charset="0"/>
                <a:ea typeface="宋体" panose="02010600030101010101" pitchFamily="2" charset="-122"/>
              </a:rPr>
              <a:t>协议下载一个启动软件包到本机内存中执行，由这个启动软件包完成终端（客户端）基本软件设置，从而引导预先安装在服务器中的终端操作系统</a:t>
            </a:r>
            <a:r>
              <a:rPr lang="zh-CN" altLang="en-US" b="0" i="0" dirty="0">
                <a:solidFill>
                  <a:srgbClr val="333333"/>
                </a:solidFill>
                <a:effectLst/>
                <a:latin typeface="arial" panose="020B0604020202020204" pitchFamily="34" charset="0"/>
                <a:ea typeface="宋体" panose="02010600030101010101" pitchFamily="2" charset="-122"/>
              </a:rPr>
              <a:t>。</a:t>
            </a:r>
            <a:endParaRPr lang="en-US" altLang="zh-CN" b="0" i="0" dirty="0">
              <a:solidFill>
                <a:srgbClr val="333333"/>
              </a:solidFill>
              <a:effectLst/>
              <a:latin typeface="arial" panose="020B0604020202020204" pitchFamily="34" charset="0"/>
              <a:ea typeface="宋体" panose="02010600030101010101" pitchFamily="2" charset="-122"/>
            </a:endParaRPr>
          </a:p>
          <a:p>
            <a:endParaRPr lang="en-US" altLang="zh-CN" dirty="0">
              <a:solidFill>
                <a:srgbClr val="333333"/>
              </a:solidFill>
              <a:latin typeface="arial" panose="020B0604020202020204" pitchFamily="34" charset="0"/>
              <a:ea typeface="宋体" panose="02010600030101010101" pitchFamily="2" charset="-122"/>
            </a:endParaRPr>
          </a:p>
          <a:p>
            <a:r>
              <a:rPr lang="en-US" altLang="zh-CN" b="0" i="0" dirty="0">
                <a:solidFill>
                  <a:srgbClr val="333333"/>
                </a:solidFill>
                <a:effectLst/>
                <a:latin typeface="arial" panose="020B0604020202020204" pitchFamily="34" charset="0"/>
              </a:rPr>
              <a:t>IPXE</a:t>
            </a:r>
            <a:r>
              <a:rPr lang="zh-CN" altLang="en-US" b="0" i="0" dirty="0">
                <a:solidFill>
                  <a:srgbClr val="333333"/>
                </a:solidFill>
                <a:effectLst/>
                <a:latin typeface="arial" panose="020B0604020202020204" pitchFamily="34" charset="0"/>
              </a:rPr>
              <a:t>可以引导多种操作系统，如：</a:t>
            </a:r>
            <a:r>
              <a:rPr lang="en-US" altLang="zh-CN" b="0" i="0" dirty="0" err="1">
                <a:solidFill>
                  <a:srgbClr val="333333"/>
                </a:solidFill>
                <a:effectLst/>
                <a:latin typeface="arial" panose="020B0604020202020204" pitchFamily="34" charset="0"/>
              </a:rPr>
              <a:t>winXP</a:t>
            </a:r>
            <a:r>
              <a:rPr lang="en-US" altLang="zh-CN" b="0" i="0" dirty="0">
                <a:solidFill>
                  <a:srgbClr val="333333"/>
                </a:solidFill>
                <a:effectLst/>
                <a:latin typeface="arial" panose="020B0604020202020204" pitchFamily="34" charset="0"/>
              </a:rPr>
              <a:t>/win7/win8/win10,</a:t>
            </a:r>
            <a:r>
              <a:rPr lang="en-US" altLang="zh-CN" b="0" i="0" u="none" strike="noStrike" dirty="0">
                <a:solidFill>
                  <a:srgbClr val="4285F4"/>
                </a:solidFill>
                <a:effectLst/>
                <a:latin typeface="arial" panose="020B0604020202020204" pitchFamily="34" charset="0"/>
                <a:hlinkClick r:id="rId4"/>
              </a:rPr>
              <a:t>linux</a:t>
            </a:r>
            <a:r>
              <a:rPr lang="zh-CN" altLang="en-US" b="0" i="0" dirty="0">
                <a:solidFill>
                  <a:srgbClr val="333333"/>
                </a:solidFill>
                <a:effectLst/>
                <a:latin typeface="arial" panose="020B0604020202020204" pitchFamily="34" charset="0"/>
              </a:rPr>
              <a:t>系列系统等。</a:t>
            </a:r>
            <a:r>
              <a:rPr lang="zh-CN" altLang="en-US" b="0" i="0" dirty="0">
                <a:solidFill>
                  <a:srgbClr val="3D464D"/>
                </a:solidFill>
                <a:effectLst/>
                <a:latin typeface="宋体" panose="02010600030101010101" pitchFamily="2" charset="-122"/>
                <a:ea typeface="宋体" panose="02010600030101010101" pitchFamily="2" charset="-122"/>
              </a:rPr>
              <a:t>  </a:t>
            </a:r>
            <a:endParaRPr lang="en-US" altLang="zh-CN" b="0" i="0" dirty="0">
              <a:solidFill>
                <a:srgbClr val="333333"/>
              </a:solidFill>
              <a:effectLst/>
              <a:latin typeface="arial" panose="020B0604020202020204" pitchFamily="34" charset="0"/>
              <a:ea typeface="宋体" panose="02010600030101010101" pitchFamily="2" charset="-122"/>
            </a:endParaRPr>
          </a:p>
        </p:txBody>
      </p:sp>
      <p:sp>
        <p:nvSpPr>
          <p:cNvPr id="5" name="页脚占位符 4">
            <a:extLst>
              <a:ext uri="{FF2B5EF4-FFF2-40B4-BE49-F238E27FC236}">
                <a16:creationId xmlns:a16="http://schemas.microsoft.com/office/drawing/2014/main" id="{8155753C-3406-7041-8050-92C3F240C33F}"/>
              </a:ext>
            </a:extLst>
          </p:cNvPr>
          <p:cNvSpPr>
            <a:spLocks noGrp="1"/>
          </p:cNvSpPr>
          <p:nvPr>
            <p:ph type="ftr" sz="quarter" idx="3"/>
          </p:nvPr>
        </p:nvSpPr>
        <p:spPr/>
        <p:txBody>
          <a:bodyPr/>
          <a:lstStyle/>
          <a:p>
            <a:fld id="{B55D56A6-6D29-9B43-93CC-8F36BA5E811A}" type="slidenum">
              <a:rPr kumimoji="1" lang="en-US" altLang="zh-CN" smtClean="0"/>
              <a:t>8</a:t>
            </a:fld>
            <a:r>
              <a:rPr kumimoji="1" lang="en-US" altLang="zh-CN" dirty="0"/>
              <a:t>/20</a:t>
            </a:r>
            <a:endParaRPr kumimoji="1" lang="zh-CN" altLang="en-US" dirty="0"/>
          </a:p>
        </p:txBody>
      </p:sp>
    </p:spTree>
    <p:extLst>
      <p:ext uri="{BB962C8B-B14F-4D97-AF65-F5344CB8AC3E}">
        <p14:creationId xmlns:p14="http://schemas.microsoft.com/office/powerpoint/2010/main" val="3499589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7F48204-FB06-6346-83C5-F7DEB1BE037E}"/>
              </a:ext>
            </a:extLst>
          </p:cNvPr>
          <p:cNvSpPr>
            <a:spLocks noGrp="1"/>
          </p:cNvSpPr>
          <p:nvPr>
            <p:ph type="body" sz="quarter" idx="10"/>
          </p:nvPr>
        </p:nvSpPr>
        <p:spPr/>
        <p:txBody>
          <a:bodyPr/>
          <a:lstStyle/>
          <a:p>
            <a:r>
              <a:rPr kumimoji="1" lang="en-US" altLang="zh-CN" dirty="0"/>
              <a:t>BIOS</a:t>
            </a:r>
            <a:r>
              <a:rPr kumimoji="1" lang="zh-CN" altLang="en-US" dirty="0"/>
              <a:t>模块简介</a:t>
            </a:r>
            <a:endParaRPr kumimoji="1" lang="zh-CN" altLang="en-US" dirty="0">
              <a:solidFill>
                <a:schemeClr val="bg2"/>
              </a:solidFill>
            </a:endParaRPr>
          </a:p>
          <a:p>
            <a:endParaRPr kumimoji="1" lang="zh-CN" altLang="en-US" dirty="0">
              <a:solidFill>
                <a:schemeClr val="bg2"/>
              </a:solidFill>
            </a:endParaRPr>
          </a:p>
          <a:p>
            <a:endParaRPr kumimoji="1" lang="zh-CN" altLang="en-US" dirty="0"/>
          </a:p>
        </p:txBody>
      </p:sp>
      <p:sp>
        <p:nvSpPr>
          <p:cNvPr id="3" name="文本占位符 2">
            <a:extLst>
              <a:ext uri="{FF2B5EF4-FFF2-40B4-BE49-F238E27FC236}">
                <a16:creationId xmlns:a16="http://schemas.microsoft.com/office/drawing/2014/main" id="{92E3DCFD-44DE-AB45-9201-4638125C3FEB}"/>
              </a:ext>
            </a:extLst>
          </p:cNvPr>
          <p:cNvSpPr>
            <a:spLocks noGrp="1"/>
          </p:cNvSpPr>
          <p:nvPr>
            <p:ph type="body" sz="quarter" idx="11"/>
          </p:nvPr>
        </p:nvSpPr>
        <p:spPr>
          <a:xfrm>
            <a:off x="360135" y="1766224"/>
            <a:ext cx="4078699" cy="312156"/>
          </a:xfrm>
        </p:spPr>
        <p:txBody>
          <a:bodyPr/>
          <a:lstStyle/>
          <a:p>
            <a:r>
              <a:rPr kumimoji="1" lang="en-US" altLang="zh-CN" dirty="0"/>
              <a:t>IPXE</a:t>
            </a:r>
            <a:r>
              <a:rPr kumimoji="1" lang="zh-CN" altLang="en-US" dirty="0"/>
              <a:t>模块简介</a:t>
            </a:r>
          </a:p>
        </p:txBody>
      </p:sp>
      <p:sp>
        <p:nvSpPr>
          <p:cNvPr id="4" name="文本占位符 3">
            <a:extLst>
              <a:ext uri="{FF2B5EF4-FFF2-40B4-BE49-F238E27FC236}">
                <a16:creationId xmlns:a16="http://schemas.microsoft.com/office/drawing/2014/main" id="{FFFD5FB5-7AAC-864C-87D6-A719205F05B7}"/>
              </a:ext>
            </a:extLst>
          </p:cNvPr>
          <p:cNvSpPr>
            <a:spLocks noGrp="1"/>
          </p:cNvSpPr>
          <p:nvPr>
            <p:ph type="body" sz="quarter" idx="12"/>
          </p:nvPr>
        </p:nvSpPr>
        <p:spPr>
          <a:xfrm>
            <a:off x="972696" y="2315094"/>
            <a:ext cx="10106636" cy="4101737"/>
          </a:xfrm>
        </p:spPr>
        <p:txBody>
          <a:bodyPr/>
          <a:lstStyle/>
          <a:p>
            <a:r>
              <a:rPr lang="en-US" altLang="zh-CN" b="0" i="0" dirty="0">
                <a:solidFill>
                  <a:srgbClr val="333333"/>
                </a:solidFill>
                <a:effectLst/>
                <a:latin typeface="arial" panose="020B0604020202020204" pitchFamily="34" charset="0"/>
              </a:rPr>
              <a:t>PXE(</a:t>
            </a:r>
            <a:r>
              <a:rPr lang="en-US" altLang="zh-CN" b="0" i="0" dirty="0" err="1">
                <a:solidFill>
                  <a:srgbClr val="333333"/>
                </a:solidFill>
                <a:effectLst/>
                <a:latin typeface="arial" panose="020B0604020202020204" pitchFamily="34" charset="0"/>
              </a:rPr>
              <a:t>preboot</a:t>
            </a:r>
            <a:r>
              <a:rPr lang="en-US" altLang="zh-CN" b="0" i="0" dirty="0">
                <a:solidFill>
                  <a:srgbClr val="333333"/>
                </a:solidFill>
                <a:effectLst/>
                <a:latin typeface="arial" panose="020B0604020202020204" pitchFamily="34" charset="0"/>
              </a:rPr>
              <a:t> execute environment)</a:t>
            </a:r>
          </a:p>
          <a:p>
            <a:endParaRPr kumimoji="1" lang="en-US" altLang="zh-Hans" dirty="0">
              <a:solidFill>
                <a:srgbClr val="333333"/>
              </a:solidFill>
              <a:latin typeface="arial" panose="020B0604020202020204" pitchFamily="34" charset="0"/>
            </a:endParaRPr>
          </a:p>
          <a:p>
            <a:r>
              <a:rPr lang="zh-CN" altLang="en-US" dirty="0">
                <a:solidFill>
                  <a:srgbClr val="333333"/>
                </a:solidFill>
                <a:latin typeface="arial" panose="020B0604020202020204" pitchFamily="34" charset="0"/>
                <a:ea typeface="宋体" panose="02010600030101010101" pitchFamily="2" charset="-122"/>
              </a:rPr>
              <a:t>是由</a:t>
            </a:r>
            <a:r>
              <a:rPr lang="en-US" altLang="zh-CN" dirty="0">
                <a:solidFill>
                  <a:srgbClr val="333333"/>
                </a:solidFill>
                <a:latin typeface="arial" panose="020B0604020202020204" pitchFamily="34" charset="0"/>
                <a:ea typeface="宋体" panose="02010600030101010101" pitchFamily="2" charset="-122"/>
                <a:hlinkClick r:id="rId2">
                  <a:extLst>
                    <a:ext uri="{A12FA001-AC4F-418D-AE19-62706E023703}">
                      <ahyp:hlinkClr xmlns:ahyp="http://schemas.microsoft.com/office/drawing/2018/hyperlinkcolor" val="tx"/>
                    </a:ext>
                  </a:extLst>
                </a:hlinkClick>
              </a:rPr>
              <a:t>Intel</a:t>
            </a:r>
            <a:r>
              <a:rPr lang="zh-CN" altLang="en-US" dirty="0">
                <a:solidFill>
                  <a:srgbClr val="333333"/>
                </a:solidFill>
                <a:latin typeface="arial" panose="020B0604020202020204" pitchFamily="34" charset="0"/>
                <a:ea typeface="宋体" panose="02010600030101010101" pitchFamily="2" charset="-122"/>
                <a:hlinkClick r:id="rId2">
                  <a:extLst>
                    <a:ext uri="{A12FA001-AC4F-418D-AE19-62706E023703}">
                      <ahyp:hlinkClr xmlns:ahyp="http://schemas.microsoft.com/office/drawing/2018/hyperlinkcolor" val="tx"/>
                    </a:ext>
                  </a:extLst>
                </a:hlinkClick>
              </a:rPr>
              <a:t>公司</a:t>
            </a:r>
            <a:r>
              <a:rPr lang="zh-CN" altLang="en-US" dirty="0">
                <a:solidFill>
                  <a:srgbClr val="333333"/>
                </a:solidFill>
                <a:latin typeface="arial" panose="020B0604020202020204" pitchFamily="34" charset="0"/>
                <a:ea typeface="宋体" panose="02010600030101010101" pitchFamily="2" charset="-122"/>
              </a:rPr>
              <a:t>开发的技术，工作于</a:t>
            </a:r>
            <a:r>
              <a:rPr lang="en-US" altLang="zh-CN" dirty="0">
                <a:solidFill>
                  <a:srgbClr val="333333"/>
                </a:solidFill>
                <a:latin typeface="arial" panose="020B0604020202020204" pitchFamily="34" charset="0"/>
                <a:ea typeface="宋体" panose="02010600030101010101" pitchFamily="2" charset="-122"/>
              </a:rPr>
              <a:t>Client/Server</a:t>
            </a:r>
            <a:r>
              <a:rPr lang="zh-CN" altLang="en-US" dirty="0">
                <a:solidFill>
                  <a:srgbClr val="333333"/>
                </a:solidFill>
                <a:latin typeface="arial" panose="020B0604020202020204" pitchFamily="34" charset="0"/>
                <a:ea typeface="宋体" panose="02010600030101010101" pitchFamily="2" charset="-122"/>
              </a:rPr>
              <a:t>的网络模式。</a:t>
            </a:r>
            <a:endParaRPr lang="en-US" altLang="zh-CN" dirty="0">
              <a:solidFill>
                <a:srgbClr val="333333"/>
              </a:solidFill>
              <a:latin typeface="arial" panose="020B0604020202020204" pitchFamily="34" charset="0"/>
              <a:ea typeface="宋体" panose="02010600030101010101" pitchFamily="2" charset="-122"/>
            </a:endParaRPr>
          </a:p>
          <a:p>
            <a:endParaRPr lang="en-US" altLang="zh-CN" dirty="0">
              <a:solidFill>
                <a:srgbClr val="333333"/>
              </a:solidFill>
              <a:latin typeface="arial" panose="020B0604020202020204" pitchFamily="34" charset="0"/>
              <a:ea typeface="宋体" panose="02010600030101010101" pitchFamily="2" charset="-122"/>
            </a:endParaRPr>
          </a:p>
          <a:p>
            <a:r>
              <a:rPr lang="zh-CN" altLang="en-US" dirty="0">
                <a:solidFill>
                  <a:srgbClr val="333333"/>
                </a:solidFill>
                <a:latin typeface="arial" panose="020B0604020202020204" pitchFamily="34" charset="0"/>
                <a:ea typeface="宋体" panose="02010600030101010101" pitchFamily="2" charset="-122"/>
              </a:rPr>
              <a:t>支持</a:t>
            </a:r>
            <a:r>
              <a:rPr lang="zh-CN" altLang="en-US" dirty="0">
                <a:solidFill>
                  <a:srgbClr val="333333"/>
                </a:solidFill>
                <a:latin typeface="arial" panose="020B0604020202020204" pitchFamily="34" charset="0"/>
                <a:ea typeface="宋体" panose="02010600030101010101" pitchFamily="2" charset="-122"/>
                <a:hlinkClick r:id="rId3">
                  <a:extLst>
                    <a:ext uri="{A12FA001-AC4F-418D-AE19-62706E023703}">
                      <ahyp:hlinkClr xmlns:ahyp="http://schemas.microsoft.com/office/drawing/2018/hyperlinkcolor" val="tx"/>
                    </a:ext>
                  </a:extLst>
                </a:hlinkClick>
              </a:rPr>
              <a:t>工作站</a:t>
            </a:r>
            <a:r>
              <a:rPr lang="zh-CN" altLang="en-US" dirty="0">
                <a:solidFill>
                  <a:srgbClr val="333333"/>
                </a:solidFill>
                <a:latin typeface="arial" panose="020B0604020202020204" pitchFamily="34" charset="0"/>
                <a:ea typeface="宋体" panose="02010600030101010101" pitchFamily="2" charset="-122"/>
              </a:rPr>
              <a:t>通过网络从远端服务器下载映像，并由此支持通过网络启动操作系统。</a:t>
            </a:r>
            <a:endParaRPr lang="en-US" altLang="zh-CN" dirty="0">
              <a:solidFill>
                <a:srgbClr val="333333"/>
              </a:solidFill>
              <a:latin typeface="arial" panose="020B0604020202020204" pitchFamily="34" charset="0"/>
              <a:ea typeface="宋体" panose="02010600030101010101" pitchFamily="2" charset="-122"/>
            </a:endParaRPr>
          </a:p>
          <a:p>
            <a:endParaRPr lang="en-US" altLang="zh-CN" dirty="0">
              <a:solidFill>
                <a:srgbClr val="333333"/>
              </a:solidFill>
              <a:latin typeface="arial" panose="020B0604020202020204" pitchFamily="34" charset="0"/>
              <a:ea typeface="宋体" panose="02010600030101010101" pitchFamily="2" charset="-122"/>
            </a:endParaRPr>
          </a:p>
          <a:p>
            <a:r>
              <a:rPr lang="zh-CN" altLang="en-US" dirty="0">
                <a:solidFill>
                  <a:srgbClr val="333333"/>
                </a:solidFill>
                <a:latin typeface="arial" panose="020B0604020202020204" pitchFamily="34" charset="0"/>
                <a:ea typeface="宋体" panose="02010600030101010101" pitchFamily="2" charset="-122"/>
              </a:rPr>
              <a:t>在启动过程中，终端要求</a:t>
            </a:r>
            <a:r>
              <a:rPr lang="en-US" altLang="zh-CN" dirty="0">
                <a:solidFill>
                  <a:srgbClr val="333333"/>
                </a:solidFill>
                <a:latin typeface="arial" panose="020B0604020202020204" pitchFamily="34" charset="0"/>
                <a:ea typeface="宋体" panose="02010600030101010101" pitchFamily="2" charset="-122"/>
              </a:rPr>
              <a:t>DHCP</a:t>
            </a:r>
            <a:r>
              <a:rPr lang="zh-CN" altLang="en-US" dirty="0">
                <a:solidFill>
                  <a:srgbClr val="333333"/>
                </a:solidFill>
                <a:latin typeface="arial" panose="020B0604020202020204" pitchFamily="34" charset="0"/>
                <a:ea typeface="宋体" panose="02010600030101010101" pitchFamily="2" charset="-122"/>
              </a:rPr>
              <a:t>服务器分配</a:t>
            </a:r>
            <a:r>
              <a:rPr lang="en-US" altLang="zh-CN" dirty="0">
                <a:solidFill>
                  <a:srgbClr val="333333"/>
                </a:solidFill>
                <a:latin typeface="arial" panose="020B0604020202020204" pitchFamily="34" charset="0"/>
                <a:ea typeface="宋体" panose="02010600030101010101" pitchFamily="2" charset="-122"/>
              </a:rPr>
              <a:t>IP</a:t>
            </a:r>
            <a:r>
              <a:rPr lang="zh-CN" altLang="en-US" dirty="0">
                <a:solidFill>
                  <a:srgbClr val="333333"/>
                </a:solidFill>
                <a:latin typeface="arial" panose="020B0604020202020204" pitchFamily="34" charset="0"/>
                <a:ea typeface="宋体" panose="02010600030101010101" pitchFamily="2" charset="-122"/>
              </a:rPr>
              <a:t>地址，再用</a:t>
            </a:r>
            <a:r>
              <a:rPr lang="en-US" altLang="zh-CN" dirty="0">
                <a:solidFill>
                  <a:srgbClr val="333333"/>
                </a:solidFill>
                <a:latin typeface="arial" panose="020B0604020202020204" pitchFamily="34" charset="0"/>
                <a:ea typeface="宋体" panose="02010600030101010101" pitchFamily="2" charset="-122"/>
                <a:hlinkClick r:id="rId4">
                  <a:extLst>
                    <a:ext uri="{A12FA001-AC4F-418D-AE19-62706E023703}">
                      <ahyp:hlinkClr xmlns:ahyp="http://schemas.microsoft.com/office/drawing/2018/hyperlinkcolor" val="tx"/>
                    </a:ext>
                  </a:extLst>
                </a:hlinkClick>
              </a:rPr>
              <a:t>TFTP</a:t>
            </a:r>
            <a:r>
              <a:rPr lang="zh-CN" altLang="en-US" dirty="0">
                <a:solidFill>
                  <a:srgbClr val="333333"/>
                </a:solidFill>
                <a:latin typeface="arial" panose="020B0604020202020204" pitchFamily="34" charset="0"/>
                <a:ea typeface="宋体" panose="02010600030101010101" pitchFamily="2" charset="-122"/>
              </a:rPr>
              <a:t>（普通文件传输协议）或</a:t>
            </a:r>
            <a:r>
              <a:rPr lang="en-US" altLang="zh-CN" dirty="0">
                <a:solidFill>
                  <a:srgbClr val="333333"/>
                </a:solidFill>
                <a:latin typeface="arial" panose="020B0604020202020204" pitchFamily="34" charset="0"/>
                <a:ea typeface="宋体" panose="02010600030101010101" pitchFamily="2" charset="-122"/>
                <a:hlinkClick r:id="rId5">
                  <a:extLst>
                    <a:ext uri="{A12FA001-AC4F-418D-AE19-62706E023703}">
                      <ahyp:hlinkClr xmlns:ahyp="http://schemas.microsoft.com/office/drawing/2018/hyperlinkcolor" val="tx"/>
                    </a:ext>
                  </a:extLst>
                </a:hlinkClick>
              </a:rPr>
              <a:t>MTFTP</a:t>
            </a:r>
            <a:r>
              <a:rPr lang="en-US" altLang="zh-CN" dirty="0">
                <a:solidFill>
                  <a:srgbClr val="333333"/>
                </a:solidFill>
                <a:latin typeface="arial" panose="020B0604020202020204" pitchFamily="34" charset="0"/>
                <a:ea typeface="宋体" panose="02010600030101010101" pitchFamily="2" charset="-122"/>
              </a:rPr>
              <a:t>(</a:t>
            </a:r>
            <a:r>
              <a:rPr lang="zh-CN" altLang="en-US" dirty="0">
                <a:solidFill>
                  <a:srgbClr val="333333"/>
                </a:solidFill>
                <a:latin typeface="arial" panose="020B0604020202020204" pitchFamily="34" charset="0"/>
                <a:ea typeface="宋体" panose="02010600030101010101" pitchFamily="2" charset="-122"/>
              </a:rPr>
              <a:t>多播琐碎</a:t>
            </a:r>
            <a:r>
              <a:rPr lang="en-US" altLang="zh-CN" dirty="0">
                <a:solidFill>
                  <a:srgbClr val="333333"/>
                </a:solidFill>
                <a:latin typeface="arial" panose="020B0604020202020204" pitchFamily="34" charset="0"/>
                <a:ea typeface="宋体" panose="02010600030101010101" pitchFamily="2" charset="-122"/>
              </a:rPr>
              <a:t>)</a:t>
            </a:r>
            <a:r>
              <a:rPr lang="zh-CN" altLang="en-US" dirty="0">
                <a:solidFill>
                  <a:srgbClr val="333333"/>
                </a:solidFill>
                <a:latin typeface="arial" panose="020B0604020202020204" pitchFamily="34" charset="0"/>
                <a:ea typeface="宋体" panose="02010600030101010101" pitchFamily="2" charset="-122"/>
              </a:rPr>
              <a:t>协议下载一个启动软件包到本机内存中执行，由这个启动软件包完成终端（客户端）基本软件设置，从而引导预先安装在服务器中的终端操作系统</a:t>
            </a:r>
            <a:r>
              <a:rPr lang="zh-CN" altLang="en-US" b="0" i="0" dirty="0">
                <a:solidFill>
                  <a:srgbClr val="333333"/>
                </a:solidFill>
                <a:effectLst/>
                <a:latin typeface="arial" panose="020B0604020202020204" pitchFamily="34" charset="0"/>
                <a:ea typeface="宋体" panose="02010600030101010101" pitchFamily="2" charset="-122"/>
              </a:rPr>
              <a:t>。</a:t>
            </a:r>
            <a:endParaRPr kumimoji="1" lang="en-US" altLang="zh-Hans" dirty="0"/>
          </a:p>
        </p:txBody>
      </p:sp>
      <p:sp>
        <p:nvSpPr>
          <p:cNvPr id="5" name="页脚占位符 4">
            <a:extLst>
              <a:ext uri="{FF2B5EF4-FFF2-40B4-BE49-F238E27FC236}">
                <a16:creationId xmlns:a16="http://schemas.microsoft.com/office/drawing/2014/main" id="{8155753C-3406-7041-8050-92C3F240C33F}"/>
              </a:ext>
            </a:extLst>
          </p:cNvPr>
          <p:cNvSpPr>
            <a:spLocks noGrp="1"/>
          </p:cNvSpPr>
          <p:nvPr>
            <p:ph type="ftr" sz="quarter" idx="3"/>
          </p:nvPr>
        </p:nvSpPr>
        <p:spPr/>
        <p:txBody>
          <a:bodyPr/>
          <a:lstStyle/>
          <a:p>
            <a:fld id="{B55D56A6-6D29-9B43-93CC-8F36BA5E811A}" type="slidenum">
              <a:rPr kumimoji="1" lang="en-US" altLang="zh-CN" smtClean="0"/>
              <a:t>9</a:t>
            </a:fld>
            <a:r>
              <a:rPr kumimoji="1" lang="en-US" altLang="zh-CN" dirty="0"/>
              <a:t>/20</a:t>
            </a:r>
            <a:endParaRPr kumimoji="1" lang="zh-CN" altLang="en-US" dirty="0"/>
          </a:p>
        </p:txBody>
      </p:sp>
    </p:spTree>
    <p:extLst>
      <p:ext uri="{BB962C8B-B14F-4D97-AF65-F5344CB8AC3E}">
        <p14:creationId xmlns:p14="http://schemas.microsoft.com/office/powerpoint/2010/main" val="41628424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3350</TotalTime>
  <Words>822</Words>
  <Application>Microsoft Office PowerPoint</Application>
  <PresentationFormat>宽屏</PresentationFormat>
  <Paragraphs>102</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ibm-plex-sans</vt:lpstr>
      <vt:lpstr>等线</vt:lpstr>
      <vt:lpstr>宋体</vt:lpstr>
      <vt:lpstr>Microsoft YaHei</vt:lpstr>
      <vt:lpstr>arial</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jia wei</cp:lastModifiedBy>
  <cp:revision>285</cp:revision>
  <dcterms:created xsi:type="dcterms:W3CDTF">2019-02-09T13:53:29Z</dcterms:created>
  <dcterms:modified xsi:type="dcterms:W3CDTF">2020-06-19T03:21:27Z</dcterms:modified>
</cp:coreProperties>
</file>