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8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821C0-1273-4B8D-B113-C6AB85C586E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97C5F12E-61AA-4459-90CF-642783BC7A2E}">
      <dgm:prSet phldrT="[文本]"/>
      <dgm:spPr/>
      <dgm:t>
        <a:bodyPr/>
        <a:lstStyle/>
        <a:p>
          <a:r>
            <a:rPr lang="en-US" altLang="zh-CN" dirty="0"/>
            <a:t>IR</a:t>
          </a:r>
          <a:r>
            <a:rPr lang="zh-CN" altLang="en-US" dirty="0"/>
            <a:t>代码</a:t>
          </a:r>
        </a:p>
      </dgm:t>
    </dgm:pt>
    <dgm:pt modelId="{EAA36F69-1624-462B-8010-FD5D51CC991D}" type="parTrans" cxnId="{E636D16B-E586-498C-BF24-240AABA8423C}">
      <dgm:prSet/>
      <dgm:spPr/>
      <dgm:t>
        <a:bodyPr/>
        <a:lstStyle/>
        <a:p>
          <a:endParaRPr lang="zh-CN" altLang="en-US"/>
        </a:p>
      </dgm:t>
    </dgm:pt>
    <dgm:pt modelId="{686489E7-9BDE-43B5-B919-2520E27CCFEC}" type="sibTrans" cxnId="{E636D16B-E586-498C-BF24-240AABA8423C}">
      <dgm:prSet/>
      <dgm:spPr/>
      <dgm:t>
        <a:bodyPr/>
        <a:lstStyle/>
        <a:p>
          <a:endParaRPr lang="zh-CN" altLang="en-US"/>
        </a:p>
      </dgm:t>
    </dgm:pt>
    <dgm:pt modelId="{A617C7E7-72AA-4291-B160-5F09B42CAC4F}">
      <dgm:prSet phldrT="[文本]"/>
      <dgm:spPr/>
      <dgm:t>
        <a:bodyPr/>
        <a:lstStyle/>
        <a:p>
          <a:r>
            <a:rPr lang="zh-CN" altLang="en-US" dirty="0"/>
            <a:t>优化器</a:t>
          </a:r>
        </a:p>
      </dgm:t>
    </dgm:pt>
    <dgm:pt modelId="{203F1237-41E5-4574-BB9B-43B5C8E97679}" type="parTrans" cxnId="{108DCB64-7D80-45CC-AF8D-50A1437237FA}">
      <dgm:prSet/>
      <dgm:spPr/>
      <dgm:t>
        <a:bodyPr/>
        <a:lstStyle/>
        <a:p>
          <a:endParaRPr lang="zh-CN" altLang="en-US"/>
        </a:p>
      </dgm:t>
    </dgm:pt>
    <dgm:pt modelId="{7853E166-97E0-4823-9596-C46ED0A0A506}" type="sibTrans" cxnId="{108DCB64-7D80-45CC-AF8D-50A1437237FA}">
      <dgm:prSet/>
      <dgm:spPr/>
      <dgm:t>
        <a:bodyPr/>
        <a:lstStyle/>
        <a:p>
          <a:endParaRPr lang="zh-CN" altLang="en-US"/>
        </a:p>
      </dgm:t>
    </dgm:pt>
    <dgm:pt modelId="{94E37F14-7560-4A0E-BC6D-B924CA22AA44}">
      <dgm:prSet phldrT="[文本]"/>
      <dgm:spPr/>
      <dgm:t>
        <a:bodyPr/>
        <a:lstStyle/>
        <a:p>
          <a:r>
            <a:rPr lang="zh-CN" altLang="en-US" dirty="0"/>
            <a:t>后端代码</a:t>
          </a:r>
        </a:p>
      </dgm:t>
    </dgm:pt>
    <dgm:pt modelId="{9137DF6A-16D4-4AB2-9733-B641A5739B0C}" type="parTrans" cxnId="{1254E9CD-23EE-4EA8-BCA8-EFF7EEB1AED1}">
      <dgm:prSet/>
      <dgm:spPr/>
      <dgm:t>
        <a:bodyPr/>
        <a:lstStyle/>
        <a:p>
          <a:endParaRPr lang="zh-CN" altLang="en-US"/>
        </a:p>
      </dgm:t>
    </dgm:pt>
    <dgm:pt modelId="{440BCEC2-1B86-4BD5-994B-794217457834}" type="sibTrans" cxnId="{1254E9CD-23EE-4EA8-BCA8-EFF7EEB1AED1}">
      <dgm:prSet/>
      <dgm:spPr/>
      <dgm:t>
        <a:bodyPr/>
        <a:lstStyle/>
        <a:p>
          <a:endParaRPr lang="zh-CN" altLang="en-US"/>
        </a:p>
      </dgm:t>
    </dgm:pt>
    <dgm:pt modelId="{D50130CF-7962-453A-83C9-34DADD036E77}" type="pres">
      <dgm:prSet presAssocID="{EBE821C0-1273-4B8D-B113-C6AB85C586EE}" presName="Name0" presStyleCnt="0">
        <dgm:presLayoutVars>
          <dgm:dir/>
          <dgm:resizeHandles val="exact"/>
        </dgm:presLayoutVars>
      </dgm:prSet>
      <dgm:spPr/>
    </dgm:pt>
    <dgm:pt modelId="{1D7E2181-0D46-4E07-B1FD-8237BA1E20BF}" type="pres">
      <dgm:prSet presAssocID="{97C5F12E-61AA-4459-90CF-642783BC7A2E}" presName="node" presStyleLbl="node1" presStyleIdx="0" presStyleCnt="3">
        <dgm:presLayoutVars>
          <dgm:bulletEnabled val="1"/>
        </dgm:presLayoutVars>
      </dgm:prSet>
      <dgm:spPr/>
    </dgm:pt>
    <dgm:pt modelId="{7FCD1B3A-CCE1-462E-B3CE-7F9B28DEFA6B}" type="pres">
      <dgm:prSet presAssocID="{686489E7-9BDE-43B5-B919-2520E27CCFEC}" presName="sibTrans" presStyleLbl="sibTrans2D1" presStyleIdx="0" presStyleCnt="2"/>
      <dgm:spPr/>
    </dgm:pt>
    <dgm:pt modelId="{F75DC438-2F50-4A02-BA3E-E959AB8751AB}" type="pres">
      <dgm:prSet presAssocID="{686489E7-9BDE-43B5-B919-2520E27CCFEC}" presName="connectorText" presStyleLbl="sibTrans2D1" presStyleIdx="0" presStyleCnt="2"/>
      <dgm:spPr/>
    </dgm:pt>
    <dgm:pt modelId="{BF644964-C713-4B91-87AF-51DCF0D3BEA9}" type="pres">
      <dgm:prSet presAssocID="{A617C7E7-72AA-4291-B160-5F09B42CAC4F}" presName="node" presStyleLbl="node1" presStyleIdx="1" presStyleCnt="3">
        <dgm:presLayoutVars>
          <dgm:bulletEnabled val="1"/>
        </dgm:presLayoutVars>
      </dgm:prSet>
      <dgm:spPr/>
    </dgm:pt>
    <dgm:pt modelId="{6C874630-6E9D-4F20-8111-97C8D563FD76}" type="pres">
      <dgm:prSet presAssocID="{7853E166-97E0-4823-9596-C46ED0A0A506}" presName="sibTrans" presStyleLbl="sibTrans2D1" presStyleIdx="1" presStyleCnt="2"/>
      <dgm:spPr/>
    </dgm:pt>
    <dgm:pt modelId="{938FA254-E0AE-4401-87C0-343D3C0AA920}" type="pres">
      <dgm:prSet presAssocID="{7853E166-97E0-4823-9596-C46ED0A0A506}" presName="connectorText" presStyleLbl="sibTrans2D1" presStyleIdx="1" presStyleCnt="2"/>
      <dgm:spPr/>
    </dgm:pt>
    <dgm:pt modelId="{5AF02CB0-2890-46DD-91D1-EA7FC7553927}" type="pres">
      <dgm:prSet presAssocID="{94E37F14-7560-4A0E-BC6D-B924CA22AA44}" presName="node" presStyleLbl="node1" presStyleIdx="2" presStyleCnt="3">
        <dgm:presLayoutVars>
          <dgm:bulletEnabled val="1"/>
        </dgm:presLayoutVars>
      </dgm:prSet>
      <dgm:spPr/>
    </dgm:pt>
  </dgm:ptLst>
  <dgm:cxnLst>
    <dgm:cxn modelId="{9E381E20-57CA-4106-8BD3-82597447CA47}" type="presOf" srcId="{686489E7-9BDE-43B5-B919-2520E27CCFEC}" destId="{7FCD1B3A-CCE1-462E-B3CE-7F9B28DEFA6B}" srcOrd="0" destOrd="0" presId="urn:microsoft.com/office/officeart/2005/8/layout/process1"/>
    <dgm:cxn modelId="{17A50F5C-63DB-433C-825E-E61F9D6D65A6}" type="presOf" srcId="{94E37F14-7560-4A0E-BC6D-B924CA22AA44}" destId="{5AF02CB0-2890-46DD-91D1-EA7FC7553927}" srcOrd="0" destOrd="0" presId="urn:microsoft.com/office/officeart/2005/8/layout/process1"/>
    <dgm:cxn modelId="{108DCB64-7D80-45CC-AF8D-50A1437237FA}" srcId="{EBE821C0-1273-4B8D-B113-C6AB85C586EE}" destId="{A617C7E7-72AA-4291-B160-5F09B42CAC4F}" srcOrd="1" destOrd="0" parTransId="{203F1237-41E5-4574-BB9B-43B5C8E97679}" sibTransId="{7853E166-97E0-4823-9596-C46ED0A0A506}"/>
    <dgm:cxn modelId="{E636D16B-E586-498C-BF24-240AABA8423C}" srcId="{EBE821C0-1273-4B8D-B113-C6AB85C586EE}" destId="{97C5F12E-61AA-4459-90CF-642783BC7A2E}" srcOrd="0" destOrd="0" parTransId="{EAA36F69-1624-462B-8010-FD5D51CC991D}" sibTransId="{686489E7-9BDE-43B5-B919-2520E27CCFEC}"/>
    <dgm:cxn modelId="{87E87870-8B05-486C-A1D8-99DEDCF0D4A9}" type="presOf" srcId="{EBE821C0-1273-4B8D-B113-C6AB85C586EE}" destId="{D50130CF-7962-453A-83C9-34DADD036E77}" srcOrd="0" destOrd="0" presId="urn:microsoft.com/office/officeart/2005/8/layout/process1"/>
    <dgm:cxn modelId="{B8DEBA95-6407-415C-AD99-CB35D557BBB1}" type="presOf" srcId="{686489E7-9BDE-43B5-B919-2520E27CCFEC}" destId="{F75DC438-2F50-4A02-BA3E-E959AB8751AB}" srcOrd="1" destOrd="0" presId="urn:microsoft.com/office/officeart/2005/8/layout/process1"/>
    <dgm:cxn modelId="{3F7D2DBE-BA81-48A6-82EA-0D3113F9F720}" type="presOf" srcId="{97C5F12E-61AA-4459-90CF-642783BC7A2E}" destId="{1D7E2181-0D46-4E07-B1FD-8237BA1E20BF}" srcOrd="0" destOrd="0" presId="urn:microsoft.com/office/officeart/2005/8/layout/process1"/>
    <dgm:cxn modelId="{1254E9CD-23EE-4EA8-BCA8-EFF7EEB1AED1}" srcId="{EBE821C0-1273-4B8D-B113-C6AB85C586EE}" destId="{94E37F14-7560-4A0E-BC6D-B924CA22AA44}" srcOrd="2" destOrd="0" parTransId="{9137DF6A-16D4-4AB2-9733-B641A5739B0C}" sibTransId="{440BCEC2-1B86-4BD5-994B-794217457834}"/>
    <dgm:cxn modelId="{D21624E1-B98B-40AA-BC15-59676C4E488C}" type="presOf" srcId="{7853E166-97E0-4823-9596-C46ED0A0A506}" destId="{938FA254-E0AE-4401-87C0-343D3C0AA920}" srcOrd="1" destOrd="0" presId="urn:microsoft.com/office/officeart/2005/8/layout/process1"/>
    <dgm:cxn modelId="{88FAAAE5-2A7A-44D3-A33B-B47AA64C339E}" type="presOf" srcId="{A617C7E7-72AA-4291-B160-5F09B42CAC4F}" destId="{BF644964-C713-4B91-87AF-51DCF0D3BEA9}" srcOrd="0" destOrd="0" presId="urn:microsoft.com/office/officeart/2005/8/layout/process1"/>
    <dgm:cxn modelId="{E90AF9F7-2B86-4F40-9BEE-9E20D539CF1A}" type="presOf" srcId="{7853E166-97E0-4823-9596-C46ED0A0A506}" destId="{6C874630-6E9D-4F20-8111-97C8D563FD76}" srcOrd="0" destOrd="0" presId="urn:microsoft.com/office/officeart/2005/8/layout/process1"/>
    <dgm:cxn modelId="{330A4F34-CAD7-4D85-8EF5-468487FA84DB}" type="presParOf" srcId="{D50130CF-7962-453A-83C9-34DADD036E77}" destId="{1D7E2181-0D46-4E07-B1FD-8237BA1E20BF}" srcOrd="0" destOrd="0" presId="urn:microsoft.com/office/officeart/2005/8/layout/process1"/>
    <dgm:cxn modelId="{7771F3C6-A78D-4CD3-ABB3-4D0DDCC4FB11}" type="presParOf" srcId="{D50130CF-7962-453A-83C9-34DADD036E77}" destId="{7FCD1B3A-CCE1-462E-B3CE-7F9B28DEFA6B}" srcOrd="1" destOrd="0" presId="urn:microsoft.com/office/officeart/2005/8/layout/process1"/>
    <dgm:cxn modelId="{D490EBF7-CEEE-4333-8B1F-BF507F8D273C}" type="presParOf" srcId="{7FCD1B3A-CCE1-462E-B3CE-7F9B28DEFA6B}" destId="{F75DC438-2F50-4A02-BA3E-E959AB8751AB}" srcOrd="0" destOrd="0" presId="urn:microsoft.com/office/officeart/2005/8/layout/process1"/>
    <dgm:cxn modelId="{32B68855-ECE5-49AA-8EB4-3A761ACD852B}" type="presParOf" srcId="{D50130CF-7962-453A-83C9-34DADD036E77}" destId="{BF644964-C713-4B91-87AF-51DCF0D3BEA9}" srcOrd="2" destOrd="0" presId="urn:microsoft.com/office/officeart/2005/8/layout/process1"/>
    <dgm:cxn modelId="{65BFC858-5AFD-4B02-A03B-E6F39F978846}" type="presParOf" srcId="{D50130CF-7962-453A-83C9-34DADD036E77}" destId="{6C874630-6E9D-4F20-8111-97C8D563FD76}" srcOrd="3" destOrd="0" presId="urn:microsoft.com/office/officeart/2005/8/layout/process1"/>
    <dgm:cxn modelId="{2EFEA4FC-1384-410A-B8A3-CAF7375AE5E5}" type="presParOf" srcId="{6C874630-6E9D-4F20-8111-97C8D563FD76}" destId="{938FA254-E0AE-4401-87C0-343D3C0AA920}" srcOrd="0" destOrd="0" presId="urn:microsoft.com/office/officeart/2005/8/layout/process1"/>
    <dgm:cxn modelId="{C04651F2-3BAD-4783-BE40-B12DDC8628EC}" type="presParOf" srcId="{D50130CF-7962-453A-83C9-34DADD036E77}" destId="{5AF02CB0-2890-46DD-91D1-EA7FC7553927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E2181-0D46-4E07-B1FD-8237BA1E20BF}">
      <dsp:nvSpPr>
        <dsp:cNvPr id="0" name=""/>
        <dsp:cNvSpPr/>
      </dsp:nvSpPr>
      <dsp:spPr>
        <a:xfrm>
          <a:off x="5348" y="374361"/>
          <a:ext cx="1598489" cy="9590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IR</a:t>
          </a:r>
          <a:r>
            <a:rPr lang="zh-CN" altLang="en-US" sz="2600" kern="1200" dirty="0"/>
            <a:t>代码</a:t>
          </a:r>
        </a:p>
      </dsp:txBody>
      <dsp:txXfrm>
        <a:off x="33439" y="402452"/>
        <a:ext cx="1542307" cy="902911"/>
      </dsp:txXfrm>
    </dsp:sp>
    <dsp:sp modelId="{7FCD1B3A-CCE1-462E-B3CE-7F9B28DEFA6B}">
      <dsp:nvSpPr>
        <dsp:cNvPr id="0" name=""/>
        <dsp:cNvSpPr/>
      </dsp:nvSpPr>
      <dsp:spPr>
        <a:xfrm>
          <a:off x="1763686" y="655695"/>
          <a:ext cx="338879" cy="396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63686" y="734980"/>
        <a:ext cx="237215" cy="237855"/>
      </dsp:txXfrm>
    </dsp:sp>
    <dsp:sp modelId="{BF644964-C713-4B91-87AF-51DCF0D3BEA9}">
      <dsp:nvSpPr>
        <dsp:cNvPr id="0" name=""/>
        <dsp:cNvSpPr/>
      </dsp:nvSpPr>
      <dsp:spPr>
        <a:xfrm>
          <a:off x="2243233" y="374361"/>
          <a:ext cx="1598489" cy="959093"/>
        </a:xfrm>
        <a:prstGeom prst="roundRect">
          <a:avLst>
            <a:gd name="adj" fmla="val 10000"/>
          </a:avLst>
        </a:prstGeom>
        <a:solidFill>
          <a:schemeClr val="accent3">
            <a:hueOff val="-1905444"/>
            <a:satOff val="7599"/>
            <a:lumOff val="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优化器</a:t>
          </a:r>
        </a:p>
      </dsp:txBody>
      <dsp:txXfrm>
        <a:off x="2271324" y="402452"/>
        <a:ext cx="1542307" cy="902911"/>
      </dsp:txXfrm>
    </dsp:sp>
    <dsp:sp modelId="{6C874630-6E9D-4F20-8111-97C8D563FD76}">
      <dsp:nvSpPr>
        <dsp:cNvPr id="0" name=""/>
        <dsp:cNvSpPr/>
      </dsp:nvSpPr>
      <dsp:spPr>
        <a:xfrm>
          <a:off x="4001572" y="655695"/>
          <a:ext cx="338879" cy="396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810888"/>
            <a:satOff val="15198"/>
            <a:lumOff val="10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001572" y="734980"/>
        <a:ext cx="237215" cy="237855"/>
      </dsp:txXfrm>
    </dsp:sp>
    <dsp:sp modelId="{5AF02CB0-2890-46DD-91D1-EA7FC7553927}">
      <dsp:nvSpPr>
        <dsp:cNvPr id="0" name=""/>
        <dsp:cNvSpPr/>
      </dsp:nvSpPr>
      <dsp:spPr>
        <a:xfrm>
          <a:off x="4481119" y="374361"/>
          <a:ext cx="1598489" cy="959093"/>
        </a:xfrm>
        <a:prstGeom prst="roundRect">
          <a:avLst>
            <a:gd name="adj" fmla="val 10000"/>
          </a:avLst>
        </a:prstGeom>
        <a:solidFill>
          <a:schemeClr val="accent3">
            <a:hueOff val="-3810888"/>
            <a:satOff val="15198"/>
            <a:lumOff val="10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后端代码</a:t>
          </a:r>
        </a:p>
      </dsp:txBody>
      <dsp:txXfrm>
        <a:off x="4509210" y="402452"/>
        <a:ext cx="1542307" cy="90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1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1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9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61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10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2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0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7452-4134-4481-8638-2EDE056CE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057" y="2464623"/>
            <a:ext cx="9224793" cy="964377"/>
          </a:xfrm>
        </p:spPr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编译器设计讨论班</a:t>
            </a:r>
            <a:r>
              <a:rPr lang="en-US" altLang="zh-CN" dirty="0"/>
              <a:t>(2020</a:t>
            </a:r>
            <a:r>
              <a:rPr lang="zh-CN" altLang="en-US" dirty="0"/>
              <a:t>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CAE85-5A18-4F87-94EF-B56825E6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3270" y="4270322"/>
            <a:ext cx="3746376" cy="639029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sz="3200" dirty="0"/>
              <a:t>编译优化简介 陈嘉炜</a:t>
            </a:r>
          </a:p>
        </p:txBody>
      </p:sp>
    </p:spTree>
    <p:extLst>
      <p:ext uri="{BB962C8B-B14F-4D97-AF65-F5344CB8AC3E}">
        <p14:creationId xmlns:p14="http://schemas.microsoft.com/office/powerpoint/2010/main" val="63067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784499" y="768978"/>
            <a:ext cx="11226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无用代码和不可达代码消除：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无用代码：执行后不产生任何新的结果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不可达代码：没有控制路径可以到达执行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7CCDD5-3127-4AA2-AF2C-FE16C6C5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5" y="128957"/>
            <a:ext cx="9990686" cy="67290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073A3C-8345-491F-815F-2355A0E1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07" y="3875988"/>
            <a:ext cx="5380186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784499" y="768978"/>
            <a:ext cx="11226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处了以上列举的优化以外，强度降低、数组范围检查消除、代数结构优化，方法内联也是重要的优化方法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A9F210-E73E-45A8-B584-B56F9732439A}"/>
              </a:ext>
            </a:extLst>
          </p:cNvPr>
          <p:cNvSpPr txBox="1"/>
          <p:nvPr/>
        </p:nvSpPr>
        <p:spPr>
          <a:xfrm>
            <a:off x="7901127" y="4651899"/>
            <a:ext cx="355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x = 2 * y      -&gt;    x = y + y;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z = x ^ 2      -&gt;     z = x * x;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F201D-DDF6-4EB7-8737-9AD8FB82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38" y="1652677"/>
            <a:ext cx="9591710" cy="50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784499" y="768978"/>
            <a:ext cx="112269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gcc</a:t>
            </a:r>
            <a:r>
              <a:rPr lang="en-US" altLang="zh-CN" sz="2800" dirty="0">
                <a:solidFill>
                  <a:schemeClr val="bg1"/>
                </a:solidFill>
              </a:rPr>
              <a:t>/clang</a:t>
            </a:r>
            <a:r>
              <a:rPr lang="zh-CN" altLang="en-US" sz="2800" dirty="0">
                <a:solidFill>
                  <a:schemeClr val="bg1"/>
                </a:solidFill>
              </a:rPr>
              <a:t>优化等级介绍：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-O0:  </a:t>
            </a:r>
            <a:r>
              <a:rPr lang="zh-CN" altLang="en-US" sz="2800" dirty="0">
                <a:solidFill>
                  <a:schemeClr val="bg1"/>
                </a:solidFill>
              </a:rPr>
              <a:t>不进行优化，减小编译用时，方便</a:t>
            </a:r>
            <a:r>
              <a:rPr lang="en-US" altLang="zh-CN" sz="2800" dirty="0">
                <a:solidFill>
                  <a:schemeClr val="bg1"/>
                </a:solidFill>
              </a:rPr>
              <a:t>debug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-O1: </a:t>
            </a:r>
            <a:r>
              <a:rPr lang="zh-CN" altLang="en-US" sz="2800" dirty="0">
                <a:solidFill>
                  <a:schemeClr val="bg1"/>
                </a:solidFill>
              </a:rPr>
              <a:t>进行基础优化，减小代码长度和运行时间，不再耗时的优化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-O2: </a:t>
            </a:r>
            <a:r>
              <a:rPr lang="zh-CN" altLang="en-US" sz="2800" dirty="0">
                <a:solidFill>
                  <a:schemeClr val="bg1"/>
                </a:solidFill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</a:rPr>
              <a:t>O1</a:t>
            </a:r>
            <a:r>
              <a:rPr lang="zh-CN" altLang="en-US" sz="2800" dirty="0">
                <a:solidFill>
                  <a:schemeClr val="bg1"/>
                </a:solidFill>
              </a:rPr>
              <a:t>的基础上，对指令序列进行调度优化处理，重新分配内存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-O3: </a:t>
            </a:r>
            <a:r>
              <a:rPr lang="zh-CN" altLang="en-US" sz="2800" dirty="0">
                <a:solidFill>
                  <a:schemeClr val="bg1"/>
                </a:solidFill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</a:rPr>
              <a:t>O2</a:t>
            </a:r>
            <a:r>
              <a:rPr lang="zh-CN" altLang="en-US" sz="2800" dirty="0">
                <a:solidFill>
                  <a:schemeClr val="bg1"/>
                </a:solidFill>
              </a:rPr>
              <a:t>的基础上，对循环结构进行优化，针对目标机器进行全局优化，比较耗时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3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D5BBC-A2F9-4307-A6B8-185148A0FF54}"/>
              </a:ext>
            </a:extLst>
          </p:cNvPr>
          <p:cNvSpPr txBox="1">
            <a:spLocks/>
          </p:cNvSpPr>
          <p:nvPr/>
        </p:nvSpPr>
        <p:spPr>
          <a:xfrm>
            <a:off x="2681057" y="2464623"/>
            <a:ext cx="9224793" cy="9643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7895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1041951" y="596347"/>
            <a:ext cx="101080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优化器的任务</a:t>
            </a:r>
            <a:r>
              <a:rPr lang="en-US" altLang="zh-CN" sz="2800" dirty="0">
                <a:solidFill>
                  <a:schemeClr val="bg1"/>
                </a:solidFill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</a:rPr>
              <a:t>生成质量更优的代码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bg1"/>
                </a:solidFill>
              </a:rPr>
              <a:t>减小运行时间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-    </a:t>
            </a:r>
            <a:r>
              <a:rPr lang="zh-CN" altLang="en-US" sz="2800" dirty="0">
                <a:solidFill>
                  <a:schemeClr val="bg1"/>
                </a:solidFill>
              </a:rPr>
              <a:t>减小代码体积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bg1"/>
                </a:solidFill>
              </a:rPr>
              <a:t>减小运行时内存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……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优化思想可以应用在编译器设计的各个阶段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8C4061E-9F7D-4B5E-9A70-5943552D1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307037"/>
              </p:ext>
            </p:extLst>
          </p:nvPr>
        </p:nvGraphicFramePr>
        <p:xfrm>
          <a:off x="3053519" y="4997552"/>
          <a:ext cx="6084957" cy="1707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1041952" y="1381538"/>
            <a:ext cx="101080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基本原则：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正确性</a:t>
            </a:r>
            <a:r>
              <a:rPr lang="zh-CN" altLang="en-US" sz="2800" dirty="0">
                <a:solidFill>
                  <a:schemeClr val="bg1"/>
                </a:solidFill>
              </a:rPr>
              <a:t>：优化不会改变程序运行结果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有效性</a:t>
            </a:r>
            <a:r>
              <a:rPr lang="zh-CN" altLang="en-US" sz="2800" dirty="0">
                <a:solidFill>
                  <a:schemeClr val="bg1"/>
                </a:solidFill>
              </a:rPr>
              <a:t>：优化后的程序应该比优化前更好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成本控制</a:t>
            </a:r>
            <a:r>
              <a:rPr lang="zh-CN" altLang="en-US" sz="2800" dirty="0">
                <a:solidFill>
                  <a:schemeClr val="bg1"/>
                </a:solidFill>
              </a:rPr>
              <a:t>：优化带来的收益不应超出优化自身的成本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8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1041952" y="1381538"/>
            <a:ext cx="10835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常见优化范围：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i="1" dirty="0">
                <a:solidFill>
                  <a:schemeClr val="bg1"/>
                </a:solidFill>
              </a:rPr>
              <a:t>局部优化</a:t>
            </a:r>
            <a:r>
              <a:rPr lang="zh-CN" altLang="en-US" sz="2800" dirty="0">
                <a:solidFill>
                  <a:schemeClr val="bg1"/>
                </a:solidFill>
              </a:rPr>
              <a:t>：针对单一代码块进行的优化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i="1" dirty="0">
                <a:solidFill>
                  <a:schemeClr val="bg1"/>
                </a:solidFill>
              </a:rPr>
              <a:t>循环优化</a:t>
            </a:r>
            <a:r>
              <a:rPr lang="zh-CN" altLang="en-US" sz="2800" dirty="0">
                <a:solidFill>
                  <a:schemeClr val="bg1"/>
                </a:solidFill>
              </a:rPr>
              <a:t>：针对循环结构进行的优化，结构中可以含有多个代码块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i="1" dirty="0">
                <a:solidFill>
                  <a:schemeClr val="bg1"/>
                </a:solidFill>
              </a:rPr>
              <a:t>全局优化</a:t>
            </a:r>
            <a:r>
              <a:rPr lang="zh-CN" altLang="en-US" sz="2800" dirty="0">
                <a:solidFill>
                  <a:schemeClr val="bg1"/>
                </a:solidFill>
              </a:rPr>
              <a:t>：对代码整体进行的优化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i="1" dirty="0">
                <a:solidFill>
                  <a:schemeClr val="bg1"/>
                </a:solidFill>
              </a:rPr>
              <a:t>过程间优化</a:t>
            </a:r>
            <a:r>
              <a:rPr lang="zh-CN" altLang="en-US" sz="2800" dirty="0">
                <a:solidFill>
                  <a:schemeClr val="bg1"/>
                </a:solidFill>
              </a:rPr>
              <a:t>：对代码调用顺序，值传递等操作进行的优化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8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784499" y="768978"/>
            <a:ext cx="10835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常见优化方法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常量传播：将值为常量的变量用常量替换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35CAE-895B-4F93-A7BD-017C5DF5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19" y="2519785"/>
            <a:ext cx="6256562" cy="15698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C4A1FF-39A9-4CFA-8DBD-3DF13061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19" y="4689194"/>
            <a:ext cx="6256562" cy="11883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A310D2-05A7-4CC9-BF1D-ED9706FD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719" y="2512356"/>
            <a:ext cx="6256562" cy="39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2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784499" y="768978"/>
            <a:ext cx="1122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常量折叠：多个变量计算时，如果结果为常量，则直接用常量替换变量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E5CA87-7835-4AA1-A2C4-138F26F8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27" y="1891319"/>
            <a:ext cx="5143946" cy="17451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D7E437-DFA6-4773-AC37-C3A0E418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027" y="4182305"/>
            <a:ext cx="5143946" cy="16172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24433B7-7451-438D-83EB-D81DD7FE0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753" y="1891319"/>
            <a:ext cx="5198493" cy="39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9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784499" y="768978"/>
            <a:ext cx="11226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复写传播：多个变量相同时，使用一个变量代替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AFC35DF-3D04-49ED-A198-7F463FDD35D7}"/>
              </a:ext>
            </a:extLst>
          </p:cNvPr>
          <p:cNvGrpSpPr/>
          <p:nvPr/>
        </p:nvGrpSpPr>
        <p:grpSpPr>
          <a:xfrm>
            <a:off x="4005581" y="2092243"/>
            <a:ext cx="7281970" cy="3717580"/>
            <a:chOff x="4129868" y="1772647"/>
            <a:chExt cx="7281970" cy="371758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D3CC8C2-DC49-41D1-85EC-4BDBCA2A4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9869" y="1772647"/>
              <a:ext cx="3932261" cy="176799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AACAC34-01AF-4C1F-A36B-7B668198F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5572" y="2100335"/>
              <a:ext cx="2606266" cy="55630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809B1BB-50B1-401C-9E29-F8C3FF99E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9868" y="3753479"/>
              <a:ext cx="3932261" cy="1736748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F50158C-EB86-45E5-9E95-39867D554A9D}"/>
              </a:ext>
            </a:extLst>
          </p:cNvPr>
          <p:cNvSpPr/>
          <p:nvPr/>
        </p:nvSpPr>
        <p:spPr>
          <a:xfrm>
            <a:off x="4982551" y="3185395"/>
            <a:ext cx="2226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y=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ax+b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7B4D9C-0D43-40AA-A0A4-8EFDA19F0529}"/>
              </a:ext>
            </a:extLst>
          </p:cNvPr>
          <p:cNvSpPr txBox="1"/>
          <p:nvPr/>
        </p:nvSpPr>
        <p:spPr>
          <a:xfrm>
            <a:off x="784499" y="1706166"/>
            <a:ext cx="750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什么样的表达时可以换？？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59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784499" y="768978"/>
            <a:ext cx="1122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常量折叠：多个变量计算时，如果结果为常量，则直接用常量替换变量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E5CA87-7835-4AA1-A2C4-138F26F8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27" y="1891319"/>
            <a:ext cx="5143946" cy="17451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D7E437-DFA6-4773-AC37-C3A0E418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027" y="4182305"/>
            <a:ext cx="5143946" cy="16172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24433B7-7451-438D-83EB-D81DD7FE0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753" y="1891319"/>
            <a:ext cx="5198493" cy="39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784499" y="768978"/>
            <a:ext cx="11226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公共子表达式消除：当重复利用表达式时，仅计算一次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F6D65A7-9217-4CC8-A733-4F5A6512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35" y="4170480"/>
            <a:ext cx="4038950" cy="23166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4652FE6-2F41-4831-8235-A4DD070E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09" y="1606545"/>
            <a:ext cx="4869602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799</TotalTime>
  <Words>402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天体</vt:lpstr>
      <vt:lpstr>PLCT编译器设计讨论班(2020秋)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GNU工具链介绍</dc:title>
  <dc:creator>jia wei</dc:creator>
  <cp:lastModifiedBy>jia wei</cp:lastModifiedBy>
  <cp:revision>30</cp:revision>
  <dcterms:created xsi:type="dcterms:W3CDTF">2020-10-19T09:02:47Z</dcterms:created>
  <dcterms:modified xsi:type="dcterms:W3CDTF">2020-10-30T07:55:47Z</dcterms:modified>
</cp:coreProperties>
</file>