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6" r:id="rId9"/>
    <p:sldId id="264" r:id="rId10"/>
    <p:sldId id="263" r:id="rId11"/>
    <p:sldId id="267" r:id="rId12"/>
    <p:sldId id="269" r:id="rId13"/>
    <p:sldId id="268" r:id="rId14"/>
    <p:sldId id="270" r:id="rId15"/>
    <p:sldId id="271" r:id="rId16"/>
    <p:sldId id="272" r:id="rId17"/>
    <p:sldId id="276" r:id="rId18"/>
    <p:sldId id="277" r:id="rId19"/>
    <p:sldId id="278" r:id="rId20"/>
    <p:sldId id="273" r:id="rId21"/>
    <p:sldId id="274" r:id="rId22"/>
    <p:sldId id="275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1" r:id="rId33"/>
    <p:sldId id="290" r:id="rId34"/>
    <p:sldId id="292" r:id="rId35"/>
    <p:sldId id="293" r:id="rId36"/>
    <p:sldId id="295" r:id="rId37"/>
    <p:sldId id="294" r:id="rId38"/>
    <p:sldId id="296" r:id="rId39"/>
    <p:sldId id="297" r:id="rId40"/>
    <p:sldId id="298" r:id="rId41"/>
    <p:sldId id="300" r:id="rId42"/>
    <p:sldId id="258" r:id="rId43"/>
  </p:sldIdLst>
  <p:sldSz cx="9144000" cy="5143500" type="screen16x9"/>
  <p:notesSz cx="6858000" cy="9144000"/>
  <p:embeddedFontLst>
    <p:embeddedFont>
      <p:font typeface="Oswald" panose="020B0604020202020204" charset="0"/>
      <p:regular r:id="rId45"/>
      <p:bold r:id="rId46"/>
    </p:embeddedFont>
    <p:embeddedFont>
      <p:font typeface="微软雅黑" panose="020B0503020204020204" pitchFamily="34" charset="-122"/>
      <p:regular r:id="rId47"/>
      <p:bold r:id="rId48"/>
    </p:embeddedFont>
    <p:embeddedFont>
      <p:font typeface="微软雅黑" panose="020B0503020204020204" pitchFamily="34" charset="-122"/>
      <p:regular r:id="rId47"/>
      <p:bold r:id="rId48"/>
    </p:embeddedFont>
    <p:embeddedFont>
      <p:font typeface="黑体" panose="02010609060101010101" pitchFamily="49" charset="-122"/>
      <p:regular r:id="rId49"/>
    </p:embeddedFont>
    <p:embeddedFont>
      <p:font typeface="华文细黑" panose="02010600040101010101" pitchFamily="2" charset="-122"/>
      <p:regular r:id="rId50"/>
    </p:embeddedFont>
    <p:embeddedFont>
      <p:font typeface="MS PGothic" panose="020B0600070205080204" pitchFamily="34" charset="-128"/>
      <p:regular r:id="rId51"/>
    </p:embeddedFont>
    <p:embeddedFont>
      <p:font typeface="Average" panose="020B0604020202020204" charset="0"/>
      <p:regular r:id="rId52"/>
    </p:embeddedFont>
    <p:embeddedFont>
      <p:font typeface="Proxima Nova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55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34874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49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383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20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805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473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647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189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017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029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147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7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302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689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666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767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83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674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338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411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3511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61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891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5512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051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2904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9755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3121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4187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3018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9950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7762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6901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188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2627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257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9075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14bee4f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14bee4f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838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133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44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921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191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14bee4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14bee4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15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 panose="020B0604020202020204" charset="0"/>
              </a:rPr>
              <a:t>邀您一起玩</a:t>
            </a:r>
            <a:r>
              <a:rPr lang="en" dirty="0" smtClean="0">
                <a:latin typeface="Oswald" panose="020B0604020202020204" charset="0"/>
              </a:rPr>
              <a:t>openEuler</a:t>
            </a:r>
            <a:endParaRPr dirty="0">
              <a:latin typeface="Oswald" panose="020B0604020202020204" charset="0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 panose="020B0604020202020204" charset="0"/>
              </a:rPr>
              <a:t>2020-05-16</a:t>
            </a:r>
            <a:endParaRPr dirty="0">
              <a:latin typeface="Oswald" panose="020B0604020202020204" charset="0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510450" y="1184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Oswald" panose="020B0604020202020204" charset="0"/>
              </a:rPr>
              <a:t>开源供应链点亮计划--暑期2020</a:t>
            </a:r>
            <a:endParaRPr sz="2000" dirty="0">
              <a:latin typeface="Oswald" panose="020B0604020202020204" charset="0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225" y="3521250"/>
            <a:ext cx="1462325" cy="14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19"/>
          <p:cNvGrpSpPr>
            <a:grpSpLocks/>
          </p:cNvGrpSpPr>
          <p:nvPr/>
        </p:nvGrpSpPr>
        <p:grpSpPr bwMode="auto">
          <a:xfrm>
            <a:off x="4999249" y="1239044"/>
            <a:ext cx="3384550" cy="2665412"/>
            <a:chOff x="1835150" y="1587500"/>
            <a:chExt cx="5459413" cy="3455988"/>
          </a:xfrm>
        </p:grpSpPr>
        <p:sp>
          <p:nvSpPr>
            <p:cNvPr id="32" name="AutoShape 5"/>
            <p:cNvSpPr>
              <a:spLocks noChangeArrowheads="1"/>
            </p:cNvSpPr>
            <p:nvPr/>
          </p:nvSpPr>
          <p:spPr bwMode="auto">
            <a:xfrm>
              <a:off x="5435495" y="2299693"/>
              <a:ext cx="1859068" cy="870686"/>
            </a:xfrm>
            <a:prstGeom prst="hexagon">
              <a:avLst>
                <a:gd name="adj" fmla="val 37811"/>
                <a:gd name="vf" fmla="val 115470"/>
              </a:avLst>
            </a:prstGeom>
            <a:gradFill rotWithShape="1">
              <a:gsLst>
                <a:gs pos="0">
                  <a:srgbClr val="CCCCCC"/>
                </a:gs>
                <a:gs pos="50000">
                  <a:srgbClr val="FFFFFF"/>
                </a:gs>
                <a:gs pos="100000">
                  <a:srgbClr val="CCCCCC"/>
                </a:gs>
              </a:gsLst>
              <a:lin ang="5400000" scaled="1"/>
            </a:gradFill>
            <a:ln w="28575" algn="ctr">
              <a:solidFill>
                <a:srgbClr val="C0C0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 panose="020B060402020202020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5435495" y="3507950"/>
              <a:ext cx="1859068" cy="961255"/>
            </a:xfrm>
            <a:prstGeom prst="hexagon">
              <a:avLst>
                <a:gd name="adj" fmla="val 34403"/>
                <a:gd name="vf" fmla="val 115470"/>
              </a:avLst>
            </a:prstGeom>
            <a:gradFill rotWithShape="1">
              <a:gsLst>
                <a:gs pos="0">
                  <a:srgbClr val="CCCCCC"/>
                </a:gs>
                <a:gs pos="50000">
                  <a:srgbClr val="FFFFFF"/>
                </a:gs>
                <a:gs pos="100000">
                  <a:srgbClr val="CCCCCC"/>
                </a:gs>
              </a:gsLst>
              <a:lin ang="5400000" scaled="1"/>
            </a:gradFill>
            <a:ln w="28575" algn="ctr">
              <a:solidFill>
                <a:srgbClr val="C0C0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 panose="020B060402020202020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1906850" y="2227650"/>
              <a:ext cx="1861628" cy="942729"/>
            </a:xfrm>
            <a:prstGeom prst="hexagon">
              <a:avLst>
                <a:gd name="adj" fmla="val 34951"/>
                <a:gd name="vf" fmla="val 115470"/>
              </a:avLst>
            </a:prstGeom>
            <a:gradFill rotWithShape="1">
              <a:gsLst>
                <a:gs pos="0">
                  <a:srgbClr val="CCCCCC"/>
                </a:gs>
                <a:gs pos="50000">
                  <a:srgbClr val="FFFFFF"/>
                </a:gs>
                <a:gs pos="100000">
                  <a:srgbClr val="CCCCCC"/>
                </a:gs>
              </a:gsLst>
              <a:lin ang="5400000" scaled="1"/>
            </a:gradFill>
            <a:ln w="28575" algn="ctr">
              <a:solidFill>
                <a:srgbClr val="C0C0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 panose="020B060402020202020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35" name="AutoShape 8"/>
            <p:cNvSpPr>
              <a:spLocks noChangeArrowheads="1"/>
            </p:cNvSpPr>
            <p:nvPr/>
          </p:nvSpPr>
          <p:spPr bwMode="auto">
            <a:xfrm>
              <a:off x="1835150" y="3460609"/>
              <a:ext cx="1859068" cy="936554"/>
            </a:xfrm>
            <a:prstGeom prst="hexagon">
              <a:avLst>
                <a:gd name="adj" fmla="val 35248"/>
                <a:gd name="vf" fmla="val 115470"/>
              </a:avLst>
            </a:prstGeom>
            <a:gradFill rotWithShape="1">
              <a:gsLst>
                <a:gs pos="0">
                  <a:srgbClr val="CCCCCC"/>
                </a:gs>
                <a:gs pos="50000">
                  <a:srgbClr val="FFFFFF"/>
                </a:gs>
                <a:gs pos="100000">
                  <a:srgbClr val="CCCCCC"/>
                </a:gs>
              </a:gsLst>
              <a:lin ang="5400000" scaled="1"/>
            </a:gradFill>
            <a:ln w="28575" algn="ctr">
              <a:solidFill>
                <a:srgbClr val="C0C0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 panose="020B060402020202020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36" name="AutoShape 9"/>
            <p:cNvSpPr>
              <a:spLocks noChangeArrowheads="1"/>
            </p:cNvSpPr>
            <p:nvPr/>
          </p:nvSpPr>
          <p:spPr bwMode="auto">
            <a:xfrm>
              <a:off x="3635321" y="1587500"/>
              <a:ext cx="1859068" cy="936554"/>
            </a:xfrm>
            <a:prstGeom prst="hexagon">
              <a:avLst>
                <a:gd name="adj" fmla="val 35278"/>
                <a:gd name="vf" fmla="val 115470"/>
              </a:avLst>
            </a:prstGeom>
            <a:gradFill rotWithShape="1">
              <a:gsLst>
                <a:gs pos="0">
                  <a:srgbClr val="CCCCCC"/>
                </a:gs>
                <a:gs pos="50000">
                  <a:srgbClr val="FFFFFF"/>
                </a:gs>
                <a:gs pos="100000">
                  <a:srgbClr val="CCCCCC"/>
                </a:gs>
              </a:gsLst>
              <a:lin ang="5400000" scaled="1"/>
            </a:gradFill>
            <a:ln w="28575" algn="ctr">
              <a:solidFill>
                <a:srgbClr val="C0C0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 panose="020B060402020202020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37" name="AutoShape 10"/>
            <p:cNvSpPr>
              <a:spLocks noChangeArrowheads="1"/>
            </p:cNvSpPr>
            <p:nvPr/>
          </p:nvSpPr>
          <p:spPr bwMode="auto">
            <a:xfrm>
              <a:off x="3635321" y="4108992"/>
              <a:ext cx="1859068" cy="934496"/>
            </a:xfrm>
            <a:prstGeom prst="hexagon">
              <a:avLst>
                <a:gd name="adj" fmla="val 35338"/>
                <a:gd name="vf" fmla="val 115470"/>
              </a:avLst>
            </a:prstGeom>
            <a:gradFill rotWithShape="1">
              <a:gsLst>
                <a:gs pos="0">
                  <a:srgbClr val="CCCCCC"/>
                </a:gs>
                <a:gs pos="50000">
                  <a:srgbClr val="FFFFFF"/>
                </a:gs>
                <a:gs pos="100000">
                  <a:srgbClr val="CCCCCC"/>
                </a:gs>
              </a:gsLst>
              <a:lin ang="5400000" scaled="1"/>
            </a:gradFill>
            <a:ln w="28575" algn="ctr">
              <a:solidFill>
                <a:srgbClr val="C0C0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 panose="020B060402020202020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38" name="AutoShape 11"/>
            <p:cNvSpPr>
              <a:spLocks noChangeArrowheads="1"/>
            </p:cNvSpPr>
            <p:nvPr/>
          </p:nvSpPr>
          <p:spPr bwMode="auto">
            <a:xfrm>
              <a:off x="3778721" y="2810167"/>
              <a:ext cx="1669577" cy="979780"/>
            </a:xfrm>
            <a:prstGeom prst="hexagon">
              <a:avLst>
                <a:gd name="adj" fmla="val 30280"/>
                <a:gd name="vf" fmla="val 115470"/>
              </a:avLst>
            </a:prstGeom>
            <a:gradFill rotWithShape="1">
              <a:gsLst>
                <a:gs pos="0">
                  <a:srgbClr val="B21A0E"/>
                </a:gs>
                <a:gs pos="100000">
                  <a:srgbClr val="CE9E9E"/>
                </a:gs>
              </a:gsLst>
              <a:lin ang="2700000" scaled="1"/>
            </a:gra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 panose="020B060402020202020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 rot="44732" flipH="1">
              <a:off x="3779837" y="2953954"/>
              <a:ext cx="1657351" cy="718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0017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swald" panose="020B0604020202020204" charset="0"/>
                  <a:ea typeface="华文细黑" panose="02010600040101010101" pitchFamily="2" charset="-122"/>
                  <a:cs typeface="+mn-cs"/>
                </a:rPr>
                <a:t>开源软件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swald" panose="020B0604020202020204" charset="0"/>
                <a:ea typeface="华文细黑" panose="02010600040101010101" pitchFamily="2" charset="-122"/>
                <a:cs typeface="+mn-cs"/>
              </a:endParaRPr>
            </a:p>
            <a:p>
              <a:pPr marL="0" marR="0" lvl="0" indent="0" algn="ctr" defTabSz="10017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swald" panose="020B0604020202020204" charset="0"/>
                  <a:ea typeface="华文细黑" panose="02010600040101010101" pitchFamily="2" charset="-122"/>
                  <a:cs typeface="+mn-cs"/>
                </a:rPr>
                <a:t>的特点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swald" panose="020B0604020202020204" charset="0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40" name="Text Box 13"/>
            <p:cNvSpPr txBox="1">
              <a:spLocks noChangeArrowheads="1"/>
            </p:cNvSpPr>
            <p:nvPr/>
          </p:nvSpPr>
          <p:spPr bwMode="auto">
            <a:xfrm rot="21542565" flipH="1">
              <a:off x="3767139" y="1892108"/>
              <a:ext cx="1616075" cy="35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0017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swald" panose="020B0604020202020204" charset="0"/>
                  <a:ea typeface="华文细黑" panose="02010600040101010101" pitchFamily="2" charset="-122"/>
                  <a:cs typeface="+mn-cs"/>
                </a:rPr>
                <a:t>享有版权</a:t>
              </a:r>
            </a:p>
          </p:txBody>
        </p:sp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 rot="21542565" flipH="1">
              <a:off x="3779837" y="4414645"/>
              <a:ext cx="1616075" cy="35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0017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swald" panose="020B0604020202020204" charset="0"/>
                  <a:ea typeface="华文细黑" panose="02010600040101010101" pitchFamily="2" charset="-122"/>
                  <a:cs typeface="+mn-cs"/>
                </a:rPr>
                <a:t>无许可费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swald" panose="020B0604020202020204" charset="0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42" name="Text Box 15"/>
            <p:cNvSpPr txBox="1">
              <a:spLocks noChangeArrowheads="1"/>
            </p:cNvSpPr>
            <p:nvPr/>
          </p:nvSpPr>
          <p:spPr bwMode="auto">
            <a:xfrm rot="21537025" flipH="1">
              <a:off x="1965324" y="3639756"/>
              <a:ext cx="1614486" cy="718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0017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swald" panose="020B0604020202020204" charset="0"/>
                  <a:ea typeface="华文细黑" panose="02010600040101010101" pitchFamily="2" charset="-122"/>
                  <a:cs typeface="+mn-cs"/>
                </a:rPr>
                <a:t>无任何</a:t>
              </a:r>
            </a:p>
            <a:p>
              <a:pPr marL="0" marR="0" lvl="0" indent="0" algn="ctr" defTabSz="10017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swald" panose="020B0604020202020204" charset="0"/>
                  <a:ea typeface="华文细黑" panose="02010600040101010101" pitchFamily="2" charset="-122"/>
                  <a:cs typeface="+mn-cs"/>
                </a:rPr>
                <a:t>担保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swald" panose="020B0604020202020204" charset="0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43" name="Text Box 16"/>
            <p:cNvSpPr txBox="1">
              <a:spLocks noChangeArrowheads="1"/>
            </p:cNvSpPr>
            <p:nvPr/>
          </p:nvSpPr>
          <p:spPr bwMode="auto">
            <a:xfrm rot="21537025" flipH="1">
              <a:off x="2052638" y="2334830"/>
              <a:ext cx="1614486" cy="718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0017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swald" panose="020B0604020202020204" charset="0"/>
                  <a:ea typeface="华文细黑" panose="02010600040101010101" pitchFamily="2" charset="-122"/>
                  <a:cs typeface="+mn-cs"/>
                </a:rPr>
                <a:t>可自由</a:t>
              </a:r>
            </a:p>
            <a:p>
              <a:pPr marL="0" marR="0" lvl="0" indent="0" algn="ctr" defTabSz="10017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swald" panose="020B0604020202020204" charset="0"/>
                  <a:ea typeface="华文细黑" panose="02010600040101010101" pitchFamily="2" charset="-122"/>
                  <a:cs typeface="+mn-cs"/>
                </a:rPr>
                <a:t>使用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swald" panose="020B0604020202020204" charset="0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44" name="Text Box 17"/>
            <p:cNvSpPr txBox="1">
              <a:spLocks noChangeArrowheads="1"/>
            </p:cNvSpPr>
            <p:nvPr/>
          </p:nvSpPr>
          <p:spPr bwMode="auto">
            <a:xfrm rot="21542565" flipH="1">
              <a:off x="5532437" y="2318955"/>
              <a:ext cx="1617663" cy="718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0017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swald" panose="020B0604020202020204" charset="0"/>
                  <a:ea typeface="华文细黑" panose="02010600040101010101" pitchFamily="2" charset="-122"/>
                  <a:cs typeface="+mn-cs"/>
                </a:rPr>
                <a:t>有特定</a:t>
              </a:r>
            </a:p>
            <a:p>
              <a:pPr marL="0" marR="0" lvl="0" indent="0" algn="ctr" defTabSz="10017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swald" panose="020B0604020202020204" charset="0"/>
                  <a:ea typeface="华文细黑" panose="02010600040101010101" pitchFamily="2" charset="-122"/>
                  <a:cs typeface="+mn-cs"/>
                </a:rPr>
                <a:t>License</a:t>
              </a:r>
            </a:p>
          </p:txBody>
        </p: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 rot="21542565" flipH="1">
              <a:off x="5567362" y="3614355"/>
              <a:ext cx="1617663" cy="718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01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017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0017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swald" panose="020B0604020202020204" charset="0"/>
                  <a:ea typeface="华文细黑" panose="02010600040101010101" pitchFamily="2" charset="-122"/>
                  <a:cs typeface="+mn-cs"/>
                </a:rPr>
                <a:t>可获得</a:t>
              </a:r>
            </a:p>
            <a:p>
              <a:pPr marL="0" marR="0" lvl="0" indent="0" algn="ctr" defTabSz="10017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swald" panose="020B0604020202020204" charset="0"/>
                  <a:ea typeface="华文细黑" panose="02010600040101010101" pitchFamily="2" charset="-122"/>
                  <a:cs typeface="+mn-cs"/>
                </a:rPr>
                <a:t>源代码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swald" panose="020B0604020202020204" charset="0"/>
                <a:ea typeface="华文细黑" panose="02010600040101010101" pitchFamily="2" charset="-122"/>
                <a:cs typeface="+mn-cs"/>
              </a:endParaRPr>
            </a:p>
          </p:txBody>
        </p:sp>
      </p:grpSp>
      <p:sp>
        <p:nvSpPr>
          <p:cNvPr id="46" name="AutoShape 7"/>
          <p:cNvSpPr>
            <a:spLocks noChangeArrowheads="1"/>
          </p:cNvSpPr>
          <p:nvPr/>
        </p:nvSpPr>
        <p:spPr bwMode="gray">
          <a:xfrm>
            <a:off x="390736" y="1180306"/>
            <a:ext cx="4248150" cy="2867025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17961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zh-CN" altLang="en-US" sz="1800" kern="1200" dirty="0">
              <a:latin typeface="Oswald" panose="020B0604020202020204" charset="0"/>
              <a:ea typeface="黑体" pitchFamily="2" charset="-122"/>
              <a:cs typeface="+mn-cs"/>
            </a:endParaRPr>
          </a:p>
        </p:txBody>
      </p:sp>
      <p:grpSp>
        <p:nvGrpSpPr>
          <p:cNvPr id="47" name="Group 8"/>
          <p:cNvGrpSpPr>
            <a:grpSpLocks/>
          </p:cNvGrpSpPr>
          <p:nvPr/>
        </p:nvGrpSpPr>
        <p:grpSpPr bwMode="auto">
          <a:xfrm>
            <a:off x="1686136" y="951706"/>
            <a:ext cx="1598613" cy="344488"/>
            <a:chOff x="2140" y="2071"/>
            <a:chExt cx="1484" cy="330"/>
          </a:xfrm>
        </p:grpSpPr>
        <p:sp>
          <p:nvSpPr>
            <p:cNvPr id="48" name="AutoShape 9"/>
            <p:cNvSpPr>
              <a:spLocks noChangeArrowheads="1"/>
            </p:cNvSpPr>
            <p:nvPr/>
          </p:nvSpPr>
          <p:spPr bwMode="ltGray">
            <a:xfrm>
              <a:off x="2139" y="2071"/>
              <a:ext cx="1485" cy="332"/>
            </a:xfrm>
            <a:prstGeom prst="roundRect">
              <a:avLst>
                <a:gd name="adj" fmla="val 16667"/>
              </a:avLst>
            </a:prstGeom>
            <a:solidFill>
              <a:srgbClr val="990000"/>
            </a:solidFill>
            <a:ln w="38100" algn="ctr">
              <a:solidFill>
                <a:srgbClr val="FFFFFF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Tx/>
                <a:buFontTx/>
                <a:buNone/>
                <a:defRPr/>
              </a:pPr>
              <a:endParaRPr lang="zh-CN" altLang="en-US" sz="1800" dirty="0">
                <a:solidFill>
                  <a:sysClr val="windowText" lastClr="000000"/>
                </a:solidFill>
                <a:latin typeface="Oswald" panose="020B06040202020202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AutoShape 10"/>
            <p:cNvSpPr>
              <a:spLocks noChangeArrowheads="1"/>
            </p:cNvSpPr>
            <p:nvPr/>
          </p:nvSpPr>
          <p:spPr bwMode="ltGray">
            <a:xfrm>
              <a:off x="2164" y="2091"/>
              <a:ext cx="1431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990000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Tx/>
                <a:buFontTx/>
                <a:buNone/>
                <a:defRPr/>
              </a:pPr>
              <a:endParaRPr lang="zh-CN" altLang="en-US" sz="1800">
                <a:solidFill>
                  <a:sysClr val="windowText" lastClr="000000"/>
                </a:solidFill>
                <a:latin typeface="Oswald" panose="020B06040202020202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533611" y="1527969"/>
            <a:ext cx="3889375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1600" kern="1200" dirty="0">
                <a:latin typeface="Oswald" panose="020B0604020202020204" charset="0"/>
                <a:ea typeface="华文细黑"/>
                <a:cs typeface="+mn-cs"/>
              </a:rPr>
              <a:t>         </a:t>
            </a:r>
            <a:r>
              <a:rPr lang="zh-CN" altLang="en-US" sz="1600" kern="1200" dirty="0">
                <a:latin typeface="Oswald" panose="020B0604020202020204" charset="0"/>
                <a:ea typeface="华文细黑"/>
                <a:cs typeface="+mn-cs"/>
              </a:rPr>
              <a:t>开源软件是一种</a:t>
            </a:r>
            <a:r>
              <a:rPr lang="zh-CN" altLang="en-US" sz="1600" b="1" kern="1200" dirty="0">
                <a:latin typeface="Oswald" panose="020B0604020202020204" charset="0"/>
                <a:ea typeface="华文细黑"/>
                <a:cs typeface="+mn-cs"/>
              </a:rPr>
              <a:t>源代码免费</a:t>
            </a:r>
            <a:r>
              <a:rPr lang="zh-CN" altLang="en-US" sz="1600" kern="1200" dirty="0">
                <a:latin typeface="Oswald" panose="020B0604020202020204" charset="0"/>
                <a:ea typeface="华文细黑"/>
                <a:cs typeface="+mn-cs"/>
              </a:rPr>
              <a:t>向</a:t>
            </a:r>
            <a:r>
              <a:rPr lang="zh-CN" altLang="en-US" sz="1600" b="1" kern="1200" dirty="0">
                <a:latin typeface="Oswald" panose="020B0604020202020204" charset="0"/>
                <a:ea typeface="华文细黑"/>
                <a:cs typeface="+mn-cs"/>
              </a:rPr>
              <a:t>公众开放</a:t>
            </a:r>
            <a:r>
              <a:rPr lang="zh-CN" altLang="en-US" sz="1600" kern="1200" dirty="0">
                <a:latin typeface="Oswald" panose="020B0604020202020204" charset="0"/>
                <a:ea typeface="华文细黑"/>
                <a:cs typeface="+mn-cs"/>
              </a:rPr>
              <a:t>的软件，任何团体或个人都可以在其</a:t>
            </a:r>
            <a:r>
              <a:rPr lang="en-US" altLang="zh-CN" sz="1600" b="1" kern="1200" dirty="0">
                <a:latin typeface="Oswald" panose="020B0604020202020204" charset="0"/>
                <a:ea typeface="华文细黑"/>
                <a:cs typeface="+mn-cs"/>
              </a:rPr>
              <a:t>License</a:t>
            </a:r>
            <a:r>
              <a:rPr lang="zh-CN" altLang="en-US" sz="1600" b="1" kern="1200" dirty="0">
                <a:latin typeface="Oswald" panose="020B0604020202020204" charset="0"/>
                <a:ea typeface="华文细黑"/>
                <a:cs typeface="+mn-cs"/>
              </a:rPr>
              <a:t>的规定</a:t>
            </a:r>
            <a:r>
              <a:rPr lang="zh-CN" altLang="en-US" sz="1600" kern="1200" dirty="0">
                <a:latin typeface="Oswald" panose="020B0604020202020204" charset="0"/>
                <a:ea typeface="华文细黑"/>
                <a:cs typeface="+mn-cs"/>
              </a:rPr>
              <a:t>下对其进行</a:t>
            </a:r>
            <a:r>
              <a:rPr lang="zh-CN" altLang="en-US" sz="1600" b="1" kern="1200" dirty="0">
                <a:latin typeface="Oswald" panose="020B0604020202020204" charset="0"/>
                <a:ea typeface="华文细黑"/>
                <a:cs typeface="+mn-cs"/>
              </a:rPr>
              <a:t>使用、复制、传播及修改</a:t>
            </a:r>
            <a:r>
              <a:rPr lang="zh-CN" altLang="en-US" sz="1600" kern="1200" dirty="0">
                <a:latin typeface="Oswald" panose="020B0604020202020204" charset="0"/>
                <a:ea typeface="华文细黑"/>
                <a:cs typeface="+mn-cs"/>
              </a:rPr>
              <a:t>，并可以将该修改形成的软件的</a:t>
            </a:r>
            <a:r>
              <a:rPr lang="zh-CN" altLang="en-US" sz="1600" b="1" kern="1200" dirty="0">
                <a:latin typeface="Oswald" panose="020B0604020202020204" charset="0"/>
                <a:ea typeface="华文细黑"/>
                <a:cs typeface="+mn-cs"/>
              </a:rPr>
              <a:t>衍生版本</a:t>
            </a:r>
            <a:r>
              <a:rPr lang="zh-CN" altLang="en-US" sz="1600" kern="1200" dirty="0">
                <a:latin typeface="Oswald" panose="020B0604020202020204" charset="0"/>
                <a:ea typeface="华文细黑"/>
                <a:cs typeface="+mn-cs"/>
              </a:rPr>
              <a:t>再发布。</a:t>
            </a:r>
          </a:p>
        </p:txBody>
      </p:sp>
      <p:sp>
        <p:nvSpPr>
          <p:cNvPr id="51" name="矩形 50"/>
          <p:cNvSpPr/>
          <p:nvPr/>
        </p:nvSpPr>
        <p:spPr>
          <a:xfrm>
            <a:off x="1808374" y="910431"/>
            <a:ext cx="141605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zh-CN" altLang="en-US" sz="1600" kern="1200" dirty="0">
                <a:solidFill>
                  <a:srgbClr val="FFFFFF"/>
                </a:solidFill>
                <a:latin typeface="Oswald" panose="020B0604020202020204" charset="0"/>
                <a:ea typeface="华文细黑"/>
                <a:cs typeface="+mn-cs"/>
              </a:rPr>
              <a:t>开源软件定义</a:t>
            </a:r>
          </a:p>
        </p:txBody>
      </p:sp>
      <p:sp>
        <p:nvSpPr>
          <p:cNvPr id="52" name="TextBox 30"/>
          <p:cNvSpPr txBox="1">
            <a:spLocks noChangeArrowheads="1"/>
          </p:cNvSpPr>
          <p:nvPr/>
        </p:nvSpPr>
        <p:spPr bwMode="auto">
          <a:xfrm>
            <a:off x="1182899" y="3472656"/>
            <a:ext cx="331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kern="1200" smtClean="0">
                <a:solidFill>
                  <a:srgbClr val="000000"/>
                </a:solidFill>
                <a:latin typeface="Oswald" panose="020B0604020202020204" charset="0"/>
                <a:ea typeface="华文细黑" panose="02010600040101010101" pitchFamily="2" charset="-122"/>
                <a:cs typeface="+mn-cs"/>
              </a:rPr>
              <a:t>——</a:t>
            </a:r>
            <a:r>
              <a:rPr lang="zh-CN" altLang="en-US" sz="1800" kern="1200" smtClean="0">
                <a:solidFill>
                  <a:srgbClr val="000000"/>
                </a:solidFill>
                <a:latin typeface="Oswald" panose="020B0604020202020204" charset="0"/>
                <a:ea typeface="华文细黑" panose="02010600040101010101" pitchFamily="2" charset="-122"/>
                <a:cs typeface="+mn-cs"/>
              </a:rPr>
              <a:t>来源于</a:t>
            </a:r>
            <a:r>
              <a:rPr lang="en-US" altLang="zh-CN" sz="1800" kern="1200" smtClean="0">
                <a:solidFill>
                  <a:srgbClr val="000000"/>
                </a:solidFill>
                <a:latin typeface="Oswald" panose="020B0604020202020204" charset="0"/>
                <a:ea typeface="华文细黑" panose="02010600040101010101" pitchFamily="2" charset="-122"/>
                <a:cs typeface="+mn-cs"/>
              </a:rPr>
              <a:t> OSI</a:t>
            </a:r>
            <a:r>
              <a:rPr lang="zh-CN" altLang="en-US" sz="1800" kern="1200" smtClean="0">
                <a:solidFill>
                  <a:srgbClr val="000000"/>
                </a:solidFill>
                <a:latin typeface="Oswald" panose="020B0604020202020204" charset="0"/>
                <a:ea typeface="华文细黑" panose="02010600040101010101" pitchFamily="2" charset="-122"/>
                <a:cs typeface="+mn-cs"/>
              </a:rPr>
              <a:t>开源软件定义</a:t>
            </a:r>
          </a:p>
        </p:txBody>
      </p:sp>
    </p:spTree>
    <p:extLst>
      <p:ext uri="{BB962C8B-B14F-4D97-AF65-F5344CB8AC3E}">
        <p14:creationId xmlns:p14="http://schemas.microsoft.com/office/powerpoint/2010/main" val="274840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67;p14"/>
          <p:cNvSpPr txBox="1">
            <a:spLocks noGrp="1"/>
          </p:cNvSpPr>
          <p:nvPr>
            <p:ph type="title"/>
          </p:nvPr>
        </p:nvSpPr>
        <p:spPr>
          <a:xfrm>
            <a:off x="704425" y="2141250"/>
            <a:ext cx="8008677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 smtClean="0"/>
              <a:t>Gitee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上有一个开放的软件，没有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，能否使用？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61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67;p14"/>
          <p:cNvSpPr txBox="1">
            <a:spLocks noGrp="1"/>
          </p:cNvSpPr>
          <p:nvPr>
            <p:ph type="title"/>
          </p:nvPr>
        </p:nvSpPr>
        <p:spPr>
          <a:xfrm>
            <a:off x="567661" y="3313099"/>
            <a:ext cx="8008677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/>
              <a:t>https://opensource.org/licenses/alphabetical</a:t>
            </a:r>
            <a:endParaRPr dirty="0"/>
          </a:p>
        </p:txBody>
      </p:sp>
      <p:pic>
        <p:nvPicPr>
          <p:cNvPr id="4100" name="Picture 4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382" y="1744133"/>
            <a:ext cx="1655233" cy="165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67;p14"/>
          <p:cNvSpPr txBox="1">
            <a:spLocks/>
          </p:cNvSpPr>
          <p:nvPr/>
        </p:nvSpPr>
        <p:spPr>
          <a:xfrm>
            <a:off x="567661" y="458076"/>
            <a:ext cx="8008677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zh-CN" altLang="en-US" dirty="0" smtClean="0"/>
              <a:t>我不是法律专家，如何选择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67;p14"/>
          <p:cNvSpPr txBox="1">
            <a:spLocks noGrp="1"/>
          </p:cNvSpPr>
          <p:nvPr>
            <p:ph type="title"/>
          </p:nvPr>
        </p:nvSpPr>
        <p:spPr>
          <a:xfrm>
            <a:off x="704425" y="2141250"/>
            <a:ext cx="8008677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开源软件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可以防分裂吗？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5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67;p14"/>
          <p:cNvSpPr txBox="1">
            <a:spLocks noGrp="1"/>
          </p:cNvSpPr>
          <p:nvPr>
            <p:ph type="title"/>
          </p:nvPr>
        </p:nvSpPr>
        <p:spPr>
          <a:xfrm>
            <a:off x="704425" y="2141250"/>
            <a:ext cx="8008677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在开源社区贡献的开发者是活雷锋吗？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85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67;p14"/>
          <p:cNvSpPr txBox="1">
            <a:spLocks noGrp="1"/>
          </p:cNvSpPr>
          <p:nvPr>
            <p:ph type="title"/>
          </p:nvPr>
        </p:nvSpPr>
        <p:spPr>
          <a:xfrm>
            <a:off x="704425" y="2141250"/>
            <a:ext cx="8008677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dirty="0"/>
              <a:t>企业给开发者发工资让员工在开源社区贡献，为什么？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60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UNIX </a:t>
            </a:r>
            <a:r>
              <a:rPr lang="en-US" altLang="zh-CN" dirty="0" smtClean="0">
                <a:solidFill>
                  <a:srgbClr val="FF0000"/>
                </a:solidFill>
              </a:rPr>
              <a:t>vs</a:t>
            </a:r>
            <a:r>
              <a:rPr lang="en-US" altLang="zh-CN" dirty="0" smtClean="0"/>
              <a:t> Windows 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IBM  HP  SUN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4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IBM + Linux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8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为代表的开源软件蓬勃发展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65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什么是开源软件？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67;p14"/>
          <p:cNvSpPr txBox="1">
            <a:spLocks noGrp="1"/>
          </p:cNvSpPr>
          <p:nvPr>
            <p:ph type="title"/>
          </p:nvPr>
        </p:nvSpPr>
        <p:spPr>
          <a:xfrm>
            <a:off x="582505" y="2141250"/>
            <a:ext cx="8008677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/>
              <a:t>Open Source </a:t>
            </a:r>
            <a:r>
              <a:rPr lang="en-US" altLang="zh-CN" dirty="0" smtClean="0"/>
              <a:t>Eats Software?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4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67;p14"/>
          <p:cNvSpPr txBox="1">
            <a:spLocks noGrp="1"/>
          </p:cNvSpPr>
          <p:nvPr>
            <p:ph type="title"/>
          </p:nvPr>
        </p:nvSpPr>
        <p:spPr>
          <a:xfrm>
            <a:off x="582508" y="2141250"/>
            <a:ext cx="8008677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/>
              <a:t>Cloud </a:t>
            </a:r>
            <a:r>
              <a:rPr lang="en-US" altLang="zh-CN" dirty="0" smtClean="0"/>
              <a:t>Eats </a:t>
            </a:r>
            <a:r>
              <a:rPr lang="en-US" altLang="zh-CN" dirty="0"/>
              <a:t>Open </a:t>
            </a:r>
            <a:r>
              <a:rPr lang="en-US" altLang="zh-CN" dirty="0" smtClean="0"/>
              <a:t>Source?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62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67;p14"/>
          <p:cNvSpPr txBox="1">
            <a:spLocks noGrp="1"/>
          </p:cNvSpPr>
          <p:nvPr>
            <p:ph type="title"/>
          </p:nvPr>
        </p:nvSpPr>
        <p:spPr>
          <a:xfrm>
            <a:off x="582508" y="2141250"/>
            <a:ext cx="8008677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dirty="0" smtClean="0"/>
              <a:t>合适的商业模式，才是王道。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685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67;p14"/>
          <p:cNvSpPr txBox="1">
            <a:spLocks noGrp="1"/>
          </p:cNvSpPr>
          <p:nvPr>
            <p:ph type="title"/>
          </p:nvPr>
        </p:nvSpPr>
        <p:spPr>
          <a:xfrm>
            <a:off x="2560321" y="986790"/>
            <a:ext cx="5529636" cy="31699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2800" dirty="0" smtClean="0">
                <a:latin typeface="Oswald" panose="020B0604020202020204" charset="0"/>
              </a:rPr>
              <a:t>增值模式：</a:t>
            </a:r>
            <a:r>
              <a:rPr lang="en-US" altLang="zh-CN" sz="2800" dirty="0" smtClean="0">
                <a:latin typeface="Oswald" panose="020B0604020202020204" charset="0"/>
              </a:rPr>
              <a:t>Fedora vs RHEL</a:t>
            </a:r>
            <a:br>
              <a:rPr lang="en-US" altLang="zh-CN" sz="2800" dirty="0" smtClean="0">
                <a:latin typeface="Oswald" panose="020B0604020202020204" charset="0"/>
              </a:rPr>
            </a:br>
            <a:r>
              <a:rPr lang="zh-CN" altLang="en-US" sz="2800" dirty="0" smtClean="0">
                <a:latin typeface="Oswald" panose="020B0604020202020204" charset="0"/>
              </a:rPr>
              <a:t>广告模式：</a:t>
            </a:r>
            <a:r>
              <a:rPr lang="en-US" altLang="zh-CN" sz="2800" dirty="0" err="1" smtClean="0">
                <a:latin typeface="Oswald" panose="020B0604020202020204" charset="0"/>
              </a:rPr>
              <a:t>Chome</a:t>
            </a:r>
            <a:r>
              <a:rPr lang="en-US" altLang="zh-CN" sz="2800" dirty="0" smtClean="0">
                <a:latin typeface="Oswald" panose="020B0604020202020204" charset="0"/>
              </a:rPr>
              <a:t/>
            </a:r>
            <a:br>
              <a:rPr lang="en-US" altLang="zh-CN" sz="2800" dirty="0" smtClean="0">
                <a:latin typeface="Oswald" panose="020B0604020202020204" charset="0"/>
              </a:rPr>
            </a:br>
            <a:r>
              <a:rPr lang="zh-CN" altLang="en-US" sz="2800" dirty="0" smtClean="0">
                <a:solidFill>
                  <a:schemeClr val="tx1"/>
                </a:solidFill>
                <a:latin typeface="Oswald" panose="020B0604020202020204" charset="0"/>
                <a:ea typeface="华文细黑" pitchFamily="2" charset="-122"/>
              </a:rPr>
              <a:t>服务模式：</a:t>
            </a:r>
            <a:r>
              <a:rPr lang="en-US" altLang="zh-CN" sz="2800" dirty="0" smtClean="0">
                <a:solidFill>
                  <a:schemeClr val="tx1"/>
                </a:solidFill>
                <a:latin typeface="Oswald" panose="020B0604020202020204" charset="0"/>
                <a:ea typeface="华文细黑" pitchFamily="2" charset="-122"/>
              </a:rPr>
              <a:t>Ubuntu</a:t>
            </a:r>
            <a:br>
              <a:rPr lang="en-US" altLang="zh-CN" sz="2800" dirty="0" smtClean="0">
                <a:solidFill>
                  <a:schemeClr val="tx1"/>
                </a:solidFill>
                <a:latin typeface="Oswald" panose="020B0604020202020204" charset="0"/>
                <a:ea typeface="华文细黑" pitchFamily="2" charset="-122"/>
              </a:rPr>
            </a:br>
            <a:r>
              <a:rPr lang="zh-CN" altLang="en-US" sz="2800" dirty="0" smtClean="0">
                <a:solidFill>
                  <a:schemeClr val="tx1"/>
                </a:solidFill>
                <a:latin typeface="Oswald" panose="020B0604020202020204" charset="0"/>
                <a:ea typeface="华文细黑" pitchFamily="2" charset="-122"/>
              </a:rPr>
              <a:t>硬件模式：</a:t>
            </a:r>
            <a:r>
              <a:rPr lang="en-US" altLang="zh-CN" sz="2800" dirty="0" smtClean="0">
                <a:solidFill>
                  <a:schemeClr val="tx1"/>
                </a:solidFill>
                <a:latin typeface="Oswald" panose="020B0604020202020204" charset="0"/>
                <a:ea typeface="华文细黑" pitchFamily="2" charset="-122"/>
              </a:rPr>
              <a:t>IBM, Linux</a:t>
            </a:r>
            <a:br>
              <a:rPr lang="en-US" altLang="zh-CN" sz="2800" dirty="0" smtClean="0">
                <a:solidFill>
                  <a:schemeClr val="tx1"/>
                </a:solidFill>
                <a:latin typeface="Oswald" panose="020B0604020202020204" charset="0"/>
                <a:ea typeface="华文细黑" pitchFamily="2" charset="-122"/>
              </a:rPr>
            </a:br>
            <a:r>
              <a:rPr lang="zh-CN" altLang="en-US" sz="2800" dirty="0">
                <a:solidFill>
                  <a:schemeClr val="tx1"/>
                </a:solidFill>
                <a:latin typeface="Oswald" panose="020B0604020202020204" charset="0"/>
                <a:ea typeface="华文细黑" pitchFamily="2" charset="-122"/>
              </a:rPr>
              <a:t>云</a:t>
            </a:r>
            <a:r>
              <a:rPr lang="zh-CN" altLang="en-US" sz="2800" dirty="0" smtClean="0">
                <a:solidFill>
                  <a:schemeClr val="tx1"/>
                </a:solidFill>
                <a:latin typeface="Oswald" panose="020B0604020202020204" charset="0"/>
                <a:ea typeface="华文细黑" pitchFamily="2" charset="-122"/>
              </a:rPr>
              <a:t>服务：    公有云</a:t>
            </a:r>
            <a:r>
              <a:rPr lang="en-US" altLang="zh-CN" sz="2800" dirty="0" smtClean="0">
                <a:solidFill>
                  <a:schemeClr val="tx1"/>
                </a:solidFill>
                <a:latin typeface="Oswald" panose="020B0604020202020204" charset="0"/>
                <a:ea typeface="华文细黑" pitchFamily="2" charset="-122"/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  <a:latin typeface="Oswald" panose="020B0604020202020204" charset="0"/>
                <a:ea typeface="华文细黑" pitchFamily="2" charset="-122"/>
              </a:rPr>
            </a:br>
            <a:r>
              <a:rPr lang="en-US" altLang="zh-CN" sz="2800" dirty="0" smtClean="0">
                <a:solidFill>
                  <a:schemeClr val="tx1"/>
                </a:solidFill>
                <a:latin typeface="Oswald" panose="020B0604020202020204" charset="0"/>
                <a:ea typeface="华文细黑" pitchFamily="2" charset="-122"/>
              </a:rPr>
              <a:t>… …</a:t>
            </a:r>
            <a:endParaRPr sz="2800" dirty="0">
              <a:latin typeface="Oswa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4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67;p14"/>
          <p:cNvSpPr txBox="1">
            <a:spLocks noGrp="1"/>
          </p:cNvSpPr>
          <p:nvPr>
            <p:ph type="title"/>
          </p:nvPr>
        </p:nvSpPr>
        <p:spPr>
          <a:xfrm>
            <a:off x="704425" y="2141250"/>
            <a:ext cx="8008677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dirty="0"/>
              <a:t>企业给开发者发工资让员工在开源社区贡献，为什么？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04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67;p14"/>
          <p:cNvSpPr txBox="1">
            <a:spLocks noGrp="1"/>
          </p:cNvSpPr>
          <p:nvPr>
            <p:ph type="title"/>
          </p:nvPr>
        </p:nvSpPr>
        <p:spPr>
          <a:xfrm>
            <a:off x="704425" y="2141250"/>
            <a:ext cx="8008677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 smtClean="0"/>
              <a:t>在开源社区贡献的开发者是活雷锋吗？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开</a:t>
            </a:r>
            <a:r>
              <a:rPr lang="zh-CN" altLang="en-US" sz="2800" dirty="0" smtClean="0"/>
              <a:t>源，使得开发者的劳动成果</a:t>
            </a:r>
            <a:r>
              <a:rPr lang="zh-CN" altLang="en-US" sz="2800" dirty="0" smtClean="0">
                <a:solidFill>
                  <a:srgbClr val="FF0000"/>
                </a:solidFill>
              </a:rPr>
              <a:t>永远“属于”自己</a:t>
            </a:r>
            <a:r>
              <a:rPr lang="zh-CN" altLang="en-US" sz="2800" dirty="0" smtClean="0"/>
              <a:t>。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8706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67;p14"/>
          <p:cNvSpPr txBox="1">
            <a:spLocks noGrp="1"/>
          </p:cNvSpPr>
          <p:nvPr>
            <p:ph type="title"/>
          </p:nvPr>
        </p:nvSpPr>
        <p:spPr>
          <a:xfrm>
            <a:off x="704425" y="2141250"/>
            <a:ext cx="8008677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 smtClean="0"/>
              <a:t>参加</a:t>
            </a:r>
            <a:r>
              <a:rPr lang="en-US" altLang="zh-CN" sz="2800" dirty="0" smtClean="0"/>
              <a:t>OpenStack</a:t>
            </a:r>
            <a:r>
              <a:rPr lang="zh-CN" altLang="en-US" sz="2800" dirty="0" smtClean="0"/>
              <a:t>开源社区给我带来了什么？</a:t>
            </a:r>
            <a:endParaRPr sz="2800" dirty="0"/>
          </a:p>
        </p:txBody>
      </p:sp>
      <p:pic>
        <p:nvPicPr>
          <p:cNvPr id="7174" name="Picture 6" descr="Build the future of Open Infrastructur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815" y="144780"/>
            <a:ext cx="868680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Build the future of Open Infrastructur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815" y="144780"/>
            <a:ext cx="868680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328" y="1161871"/>
            <a:ext cx="4389344" cy="35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Build the future of Open Infrastructur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815" y="144780"/>
            <a:ext cx="868680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7;p14"/>
          <p:cNvSpPr txBox="1">
            <a:spLocks noGrp="1"/>
          </p:cNvSpPr>
          <p:nvPr>
            <p:ph type="title"/>
          </p:nvPr>
        </p:nvSpPr>
        <p:spPr>
          <a:xfrm>
            <a:off x="567265" y="2141250"/>
            <a:ext cx="8008677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/>
              <a:t>OpenStack</a:t>
            </a:r>
            <a:r>
              <a:rPr lang="zh-CN" altLang="en-US" sz="2800" dirty="0" smtClean="0"/>
              <a:t>社区使用</a:t>
            </a:r>
            <a:r>
              <a:rPr lang="en-US" altLang="zh-CN" sz="2800" dirty="0" smtClean="0"/>
              <a:t>Apache License 2.0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1452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Build the future of Open Infrastructur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815" y="144780"/>
            <a:ext cx="868680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7;p14"/>
          <p:cNvSpPr txBox="1">
            <a:spLocks noGrp="1"/>
          </p:cNvSpPr>
          <p:nvPr>
            <p:ph type="title"/>
          </p:nvPr>
        </p:nvSpPr>
        <p:spPr>
          <a:xfrm>
            <a:off x="2948940" y="1249710"/>
            <a:ext cx="4335780" cy="2567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800" dirty="0" smtClean="0"/>
              <a:t>OpenStack</a:t>
            </a:r>
            <a:r>
              <a:rPr lang="zh-CN" altLang="en-US" sz="2800" dirty="0" smtClean="0"/>
              <a:t>的核心价值观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b="1" dirty="0"/>
              <a:t>Open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source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b="1" dirty="0"/>
              <a:t>Open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Design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b="1" dirty="0"/>
              <a:t>Open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Development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b="1" dirty="0"/>
              <a:t>Open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Community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9685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你的开源软件被不法分子使用，你会被连带吗？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71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Build the future of Open Infrastructur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815" y="144780"/>
            <a:ext cx="868680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7;p14"/>
          <p:cNvSpPr txBox="1">
            <a:spLocks noGrp="1"/>
          </p:cNvSpPr>
          <p:nvPr>
            <p:ph type="title"/>
          </p:nvPr>
        </p:nvSpPr>
        <p:spPr>
          <a:xfrm>
            <a:off x="582901" y="586740"/>
            <a:ext cx="8008677" cy="41300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altLang="zh-CN" sz="2800" dirty="0" smtClean="0"/>
              <a:t>Code of Conduct</a:t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- </a:t>
            </a:r>
            <a:r>
              <a:rPr lang="en-US" altLang="zh-CN" sz="2800" b="1" dirty="0" smtClean="0"/>
              <a:t>Be </a:t>
            </a:r>
            <a:r>
              <a:rPr lang="en-US" altLang="zh-CN" sz="2800" b="1" dirty="0"/>
              <a:t>friendly, patient and welcoming.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- </a:t>
            </a:r>
            <a:r>
              <a:rPr lang="en-US" altLang="zh-CN" sz="2800" b="1" dirty="0" smtClean="0"/>
              <a:t>Be considerate</a:t>
            </a:r>
            <a:br>
              <a:rPr lang="en-US" altLang="zh-CN" sz="2800" b="1" dirty="0" smtClean="0"/>
            </a:br>
            <a:r>
              <a:rPr lang="en-US" altLang="zh-CN" sz="2800" b="1" dirty="0" smtClean="0"/>
              <a:t>- Be respectful</a:t>
            </a:r>
            <a:br>
              <a:rPr lang="en-US" altLang="zh-CN" sz="2800" b="1" dirty="0" smtClean="0"/>
            </a:br>
            <a:r>
              <a:rPr lang="en-US" altLang="zh-CN" sz="2800" b="1" dirty="0" smtClean="0"/>
              <a:t>- Collaborate openly</a:t>
            </a:r>
            <a:br>
              <a:rPr lang="en-US" altLang="zh-CN" sz="2800" b="1" dirty="0" smtClean="0"/>
            </a:br>
            <a:r>
              <a:rPr lang="en-US" altLang="zh-CN" sz="2800" b="1" dirty="0" smtClean="0"/>
              <a:t>- When </a:t>
            </a:r>
            <a:r>
              <a:rPr lang="en-US" altLang="zh-CN" sz="2800" b="1" dirty="0"/>
              <a:t>we disagree, try to understand </a:t>
            </a:r>
            <a:r>
              <a:rPr lang="en-US" altLang="zh-CN" sz="2800" b="1" dirty="0" smtClean="0"/>
              <a:t>why</a:t>
            </a:r>
            <a:br>
              <a:rPr lang="en-US" altLang="zh-CN" sz="2800" b="1" dirty="0" smtClean="0"/>
            </a:br>
            <a:r>
              <a:rPr lang="en-US" altLang="zh-CN" sz="2800" b="1" dirty="0" smtClean="0"/>
              <a:t>- When </a:t>
            </a:r>
            <a:r>
              <a:rPr lang="en-US" altLang="zh-CN" sz="2800" b="1" dirty="0"/>
              <a:t>we are unsure, we ask for help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9737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Build the future of Open Infrastructur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815" y="144780"/>
            <a:ext cx="868680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7;p14"/>
          <p:cNvSpPr txBox="1">
            <a:spLocks noGrp="1"/>
          </p:cNvSpPr>
          <p:nvPr>
            <p:ph type="title"/>
          </p:nvPr>
        </p:nvSpPr>
        <p:spPr>
          <a:xfrm>
            <a:off x="582901" y="586740"/>
            <a:ext cx="8008677" cy="41300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sz="4400" dirty="0" smtClean="0"/>
              <a:t>Openness and Diversity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9596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 txBox="1">
            <a:spLocks noGrp="1"/>
          </p:cNvSpPr>
          <p:nvPr>
            <p:ph type="title"/>
          </p:nvPr>
        </p:nvSpPr>
        <p:spPr>
          <a:xfrm>
            <a:off x="582901" y="586740"/>
            <a:ext cx="8008677" cy="41300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4400" dirty="0" smtClean="0"/>
              <a:t>夏天</a:t>
            </a:r>
            <a:r>
              <a:rPr lang="zh-CN" altLang="en-US" sz="4400" dirty="0"/>
              <a:t>来</a:t>
            </a:r>
            <a:r>
              <a:rPr lang="zh-CN" altLang="en-US" sz="4400" dirty="0" smtClean="0"/>
              <a:t>了</a:t>
            </a:r>
            <a:r>
              <a:rPr lang="en-US" altLang="zh-CN" sz="4400" dirty="0" smtClean="0"/>
              <a:t>…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7900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9" y="92250"/>
            <a:ext cx="3741744" cy="510584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47653" y="1171942"/>
            <a:ext cx="8822991" cy="2648217"/>
            <a:chOff x="391493" y="2193948"/>
            <a:chExt cx="10873208" cy="326358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493" y="2235177"/>
              <a:ext cx="4182900" cy="3222360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6069" y="2193948"/>
              <a:ext cx="5688632" cy="3263589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2" name="箭头: 右 7"/>
            <p:cNvSpPr/>
            <p:nvPr/>
          </p:nvSpPr>
          <p:spPr bwMode="auto">
            <a:xfrm>
              <a:off x="4775299" y="3489288"/>
              <a:ext cx="720080" cy="432048"/>
            </a:xfrm>
            <a:prstGeom prst="rightArrow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ysClr val="windowText" lastClr="000000">
                  <a:gamma/>
                  <a:shade val="60000"/>
                  <a:invGamma/>
                  <a:alpha val="50000"/>
                </a:sys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20B06040202020202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箭头: 右 15"/>
            <p:cNvSpPr/>
            <p:nvPr/>
          </p:nvSpPr>
          <p:spPr bwMode="auto">
            <a:xfrm>
              <a:off x="3218466" y="3489288"/>
              <a:ext cx="720080" cy="432048"/>
            </a:xfrm>
            <a:prstGeom prst="rightArrow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ysClr val="windowText" lastClr="000000">
                  <a:gamma/>
                  <a:shade val="60000"/>
                  <a:invGamma/>
                  <a:alpha val="50000"/>
                </a:sys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20B06040202020202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" name="内容占位符 5"/>
          <p:cNvSpPr>
            <a:spLocks noGrp="1"/>
          </p:cNvSpPr>
          <p:nvPr/>
        </p:nvSpPr>
        <p:spPr>
          <a:xfrm>
            <a:off x="144689" y="4057381"/>
            <a:ext cx="8044271" cy="94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0">
                <a:solidFill>
                  <a:srgbClr val="000066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lang="zh-CN" altLang="en-US" sz="2400" dirty="0" smtClean="0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/>
              <a:buChar char="F"/>
              <a:defRPr kumimoji="1" lang="zh-CN" altLang="en-US" sz="2000" dirty="0" smtClean="0">
                <a:solidFill>
                  <a:srgbClr val="CC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lang="zh-CN" altLang="en-US" sz="2000" dirty="0" smtClean="0">
                <a:solidFill>
                  <a:srgbClr val="1C1C1C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b="1" kern="1200" dirty="0">
                <a:solidFill>
                  <a:schemeClr val="tx1"/>
                </a:solidFill>
                <a:latin typeface="Oswald" panose="020B0604020202020204" charset="0"/>
                <a:ea typeface="微软雅黑"/>
                <a:sym typeface="+mn-ea"/>
              </a:rPr>
              <a:t>开源操作系统构建过程本质上是</a:t>
            </a:r>
            <a:r>
              <a:rPr lang="zh-CN" altLang="en-US" sz="1800" b="1" kern="1200" dirty="0">
                <a:solidFill>
                  <a:srgbClr val="FF0000"/>
                </a:solidFill>
                <a:latin typeface="Oswald" panose="020B0604020202020204" charset="0"/>
                <a:ea typeface="微软雅黑"/>
                <a:sym typeface="+mn-ea"/>
              </a:rPr>
              <a:t>开源软件包</a:t>
            </a:r>
            <a:r>
              <a:rPr lang="zh-CN" altLang="en-US" sz="1800" b="1" kern="1200" dirty="0">
                <a:solidFill>
                  <a:schemeClr val="tx1"/>
                </a:solidFill>
                <a:latin typeface="Oswald" panose="020B0604020202020204" charset="0"/>
                <a:ea typeface="微软雅黑"/>
                <a:sym typeface="+mn-ea"/>
              </a:rPr>
              <a:t>按</a:t>
            </a:r>
            <a:r>
              <a:rPr lang="zh-CN" altLang="en-US" sz="1800" b="1" kern="1200" dirty="0">
                <a:solidFill>
                  <a:srgbClr val="FF0000"/>
                </a:solidFill>
                <a:latin typeface="Oswald" panose="020B0604020202020204" charset="0"/>
                <a:ea typeface="微软雅黑"/>
                <a:sym typeface="+mn-ea"/>
              </a:rPr>
              <a:t>供应链关系</a:t>
            </a:r>
            <a:r>
              <a:rPr lang="zh-CN" altLang="en-US" sz="1800" b="1" kern="1200" dirty="0">
                <a:solidFill>
                  <a:schemeClr val="tx1"/>
                </a:solidFill>
                <a:latin typeface="Oswald" panose="020B0604020202020204" charset="0"/>
                <a:ea typeface="微软雅黑"/>
                <a:sym typeface="+mn-ea"/>
              </a:rPr>
              <a:t>的组织和优化</a:t>
            </a:r>
            <a:endParaRPr lang="en-US" altLang="zh-CN" sz="1800" b="1" kern="1200" dirty="0">
              <a:solidFill>
                <a:schemeClr val="tx1"/>
              </a:solidFill>
              <a:latin typeface="Oswald" panose="020B0604020202020204" charset="0"/>
              <a:ea typeface="微软雅黑"/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b="1" kern="1200" dirty="0">
                <a:solidFill>
                  <a:schemeClr val="tx1"/>
                </a:solidFill>
                <a:latin typeface="Oswald" panose="020B0604020202020204" charset="0"/>
                <a:ea typeface="微软雅黑"/>
                <a:sym typeface="+mn-ea"/>
              </a:rPr>
              <a:t>可靠的开源软件供应链是构建一个</a:t>
            </a:r>
            <a:r>
              <a:rPr lang="zh-CN" altLang="en-US" sz="1800" b="1" kern="1200" dirty="0">
                <a:solidFill>
                  <a:srgbClr val="FF0000"/>
                </a:solidFill>
                <a:latin typeface="Oswald" panose="020B0604020202020204" charset="0"/>
                <a:ea typeface="微软雅黑"/>
                <a:sym typeface="+mn-ea"/>
              </a:rPr>
              <a:t>可大规模商业使用的操作系统</a:t>
            </a:r>
            <a:r>
              <a:rPr lang="zh-CN" altLang="en-US" sz="1800" b="1" kern="1200" dirty="0">
                <a:solidFill>
                  <a:schemeClr val="tx1"/>
                </a:solidFill>
                <a:latin typeface="Oswald" panose="020B0604020202020204" charset="0"/>
                <a:ea typeface="微软雅黑"/>
                <a:sym typeface="+mn-ea"/>
              </a:rPr>
              <a:t>的基础</a:t>
            </a:r>
          </a:p>
        </p:txBody>
      </p:sp>
    </p:spTree>
    <p:extLst>
      <p:ext uri="{BB962C8B-B14F-4D97-AF65-F5344CB8AC3E}">
        <p14:creationId xmlns:p14="http://schemas.microsoft.com/office/powerpoint/2010/main" val="29279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9" y="92250"/>
            <a:ext cx="3741744" cy="510584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87400" y="716644"/>
            <a:ext cx="7563378" cy="4353625"/>
            <a:chOff x="756603" y="1071046"/>
            <a:chExt cx="10310814" cy="5935101"/>
          </a:xfrm>
        </p:grpSpPr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756603" y="1071046"/>
              <a:ext cx="10310814" cy="1160780"/>
            </a:xfrm>
            <a:prstGeom prst="rect">
              <a:avLst/>
            </a:prstGeom>
          </p:spPr>
          <p:txBody>
            <a:bodyPr lIns="0" tIns="0" rIns="0" bIns="0"/>
            <a:lstStyle>
              <a:lvl1pPr marL="12065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Tx/>
                <a:buNone/>
                <a:tabLst>
                  <a:tab pos="1208405" algn="ctr"/>
                </a:tabLst>
                <a:defRPr sz="1800" kern="1200" baseline="0">
                  <a:solidFill>
                    <a:srgbClr val="151515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defRPr>
              </a:lvl1pPr>
              <a:lvl2pPr marL="525780" indent="-1714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1208405" algn="ctr"/>
                </a:tabLst>
                <a:defRPr sz="13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5780" indent="-1714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1208405" algn="ctr"/>
                </a:tabLst>
                <a:defRPr sz="13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25780" indent="-1714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1208405" algn="ctr"/>
                </a:tabLst>
                <a:defRPr sz="13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25780" indent="-1714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1208405" algn="ctr"/>
                </a:tabLst>
                <a:defRPr sz="13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06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208405" algn="ctr"/>
                </a:tabLst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“开源软件供应链点亮计划” 是由中国科学院软件研究所发起并长期支持一项活动，旨在</a:t>
              </a: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解决关键开源软件面临的许可、质量、维护和技术支持等可能影响到产品化供给的问题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，鼓励更多的开发者参与开源软件，促进开源软件在国内的发展，增加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rPr>
                <a:t>国内参与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开源项目的活跃度和贡献度，与世界开源发展趋势接轨。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pic>
          <p:nvPicPr>
            <p:cNvPr id="49" name="图片 48" descr="图片包含 室内&#10;&#10;描述已自动生成"/>
            <p:cNvPicPr>
              <a:picLocks noChangeAspect="1"/>
            </p:cNvPicPr>
            <p:nvPr/>
          </p:nvPicPr>
          <p:blipFill rotWithShape="1">
            <a:blip r:embed="rId4"/>
            <a:srcRect b="22204"/>
            <a:stretch>
              <a:fillRect/>
            </a:stretch>
          </p:blipFill>
          <p:spPr>
            <a:xfrm>
              <a:off x="764540" y="2417002"/>
              <a:ext cx="10302875" cy="4589145"/>
            </a:xfrm>
            <a:prstGeom prst="rect">
              <a:avLst/>
            </a:prstGeom>
          </p:spPr>
        </p:pic>
        <p:sp>
          <p:nvSpPr>
            <p:cNvPr id="50" name="椭圆 49"/>
            <p:cNvSpPr/>
            <p:nvPr/>
          </p:nvSpPr>
          <p:spPr>
            <a:xfrm>
              <a:off x="1489075" y="4035425"/>
              <a:ext cx="297180" cy="272415"/>
            </a:xfrm>
            <a:prstGeom prst="ellipse">
              <a:avLst/>
            </a:prstGeom>
            <a:solidFill>
              <a:srgbClr val="FF0000">
                <a:alpha val="77000"/>
              </a:srgbClr>
            </a:solidFill>
            <a:ln w="19050" cap="flat" cmpd="sng" algn="ctr">
              <a:solidFill>
                <a:sysClr val="window" lastClr="FFFFFF">
                  <a:alpha val="54000"/>
                </a:sys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6704" tIns="63353" rIns="126704" bIns="63353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1607820" y="4157980"/>
              <a:ext cx="79375" cy="83185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5547360" y="5691505"/>
              <a:ext cx="297180" cy="272415"/>
            </a:xfrm>
            <a:prstGeom prst="ellipse">
              <a:avLst/>
            </a:prstGeom>
            <a:solidFill>
              <a:srgbClr val="FF0000">
                <a:alpha val="77000"/>
              </a:srgbClr>
            </a:solidFill>
            <a:ln w="19050" cap="flat" cmpd="sng" algn="ctr">
              <a:solidFill>
                <a:sysClr val="window" lastClr="FFFFFF">
                  <a:alpha val="54000"/>
                </a:sys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6704" tIns="63353" rIns="126704" bIns="63353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5666105" y="5814695"/>
              <a:ext cx="79375" cy="83185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6137275" y="3656965"/>
              <a:ext cx="297180" cy="272415"/>
            </a:xfrm>
            <a:prstGeom prst="ellipse">
              <a:avLst/>
            </a:prstGeom>
            <a:solidFill>
              <a:srgbClr val="FF0000">
                <a:alpha val="77000"/>
              </a:srgbClr>
            </a:solidFill>
            <a:ln w="19050" cap="flat" cmpd="sng" algn="ctr">
              <a:solidFill>
                <a:sysClr val="window" lastClr="FFFFFF">
                  <a:alpha val="54000"/>
                </a:sys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6704" tIns="63353" rIns="126704" bIns="63353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6256020" y="3780155"/>
              <a:ext cx="79375" cy="83185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6123305" y="4883150"/>
              <a:ext cx="297180" cy="272415"/>
            </a:xfrm>
            <a:prstGeom prst="ellipse">
              <a:avLst/>
            </a:prstGeom>
            <a:solidFill>
              <a:srgbClr val="FF0000">
                <a:alpha val="77000"/>
              </a:srgbClr>
            </a:solidFill>
            <a:ln w="19050" cap="flat" cmpd="sng" algn="ctr">
              <a:solidFill>
                <a:sysClr val="window" lastClr="FFFFFF">
                  <a:alpha val="54000"/>
                </a:sys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6704" tIns="63353" rIns="126704" bIns="63353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6242050" y="5005705"/>
              <a:ext cx="79375" cy="83185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0055225" y="4852670"/>
              <a:ext cx="297180" cy="272415"/>
            </a:xfrm>
            <a:prstGeom prst="ellipse">
              <a:avLst/>
            </a:prstGeom>
            <a:solidFill>
              <a:srgbClr val="FF0000">
                <a:alpha val="77000"/>
              </a:srgbClr>
            </a:solidFill>
            <a:ln w="19050" cap="flat" cmpd="sng" algn="ctr">
              <a:solidFill>
                <a:sysClr val="window" lastClr="FFFFFF">
                  <a:alpha val="54000"/>
                </a:sys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6704" tIns="63353" rIns="126704" bIns="63353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10173970" y="4975860"/>
              <a:ext cx="79375" cy="83185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8945245" y="4018915"/>
              <a:ext cx="297180" cy="272415"/>
            </a:xfrm>
            <a:prstGeom prst="ellipse">
              <a:avLst/>
            </a:prstGeom>
            <a:solidFill>
              <a:srgbClr val="FF0000">
                <a:alpha val="77000"/>
              </a:srgbClr>
            </a:solidFill>
            <a:ln w="19050" cap="flat" cmpd="sng" algn="ctr">
              <a:solidFill>
                <a:sysClr val="window" lastClr="FFFFFF">
                  <a:alpha val="54000"/>
                </a:sys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6704" tIns="63353" rIns="126704" bIns="63353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9063990" y="4141470"/>
              <a:ext cx="79375" cy="83185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1894205" y="3710622"/>
              <a:ext cx="3340100" cy="939057"/>
              <a:chOff x="6048485" y="4315489"/>
              <a:chExt cx="4077063" cy="1252525"/>
            </a:xfrm>
          </p:grpSpPr>
          <p:sp>
            <p:nvSpPr>
              <p:cNvPr id="63" name="矩形 62"/>
              <p:cNvSpPr/>
              <p:nvPr/>
            </p:nvSpPr>
            <p:spPr bwMode="auto">
              <a:xfrm>
                <a:off x="6540841" y="4342946"/>
                <a:ext cx="3584707" cy="1225068"/>
              </a:xfrm>
              <a:prstGeom prst="rect">
                <a:avLst/>
              </a:prstGeom>
              <a:solidFill>
                <a:sysClr val="windowText" lastClr="000000">
                  <a:alpha val="55000"/>
                </a:sysClr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 bwMode="auto">
              <a:xfrm>
                <a:off x="6048485" y="4452424"/>
                <a:ext cx="991414" cy="991414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ysClr val="windowText" lastClr="000000">
                    <a:gamma/>
                    <a:shade val="60000"/>
                    <a:invGamma/>
                    <a:alpha val="50000"/>
                  </a:sys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1668" y="4595557"/>
                <a:ext cx="725047" cy="725047"/>
              </a:xfrm>
              <a:prstGeom prst="rect">
                <a:avLst/>
              </a:prstGeom>
            </p:spPr>
          </p:pic>
          <p:sp>
            <p:nvSpPr>
              <p:cNvPr id="66" name="文本框 65"/>
              <p:cNvSpPr txBox="1"/>
              <p:nvPr/>
            </p:nvSpPr>
            <p:spPr>
              <a:xfrm>
                <a:off x="7071626" y="4315489"/>
                <a:ext cx="2879523" cy="122980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清华大学</a:t>
                </a:r>
                <a:r>
                  <a:rPr kumimoji="0" lang="en-US" altLang="zh-CN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-</a:t>
                </a:r>
                <a:r>
                  <a:rPr kumimoji="0" lang="zh-CN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计算机系</a:t>
                </a:r>
                <a:endPara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老师</a:t>
                </a:r>
                <a:r>
                  <a:rPr kumimoji="0" lang="en-US" altLang="zh-CN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-</a:t>
                </a:r>
                <a:r>
                  <a:rPr kumimoji="0" lang="zh-CN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张小平</a:t>
                </a:r>
                <a:endPara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参与</a:t>
                </a:r>
                <a:r>
                  <a:rPr kumimoji="0" lang="zh-CN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了</a:t>
                </a:r>
                <a:r>
                  <a:rPr kumimoji="0" lang="en-US" altLang="zh-CN" sz="1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OpenSSL</a:t>
                </a:r>
                <a:r>
                  <a:rPr kumimoji="0" lang="zh-CN" altLang="en-US" sz="1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软件包</a:t>
                </a:r>
                <a:endPara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6457950" y="4538027"/>
              <a:ext cx="3430270" cy="939057"/>
              <a:chOff x="6048485" y="4315489"/>
              <a:chExt cx="4186567" cy="1252525"/>
            </a:xfrm>
          </p:grpSpPr>
          <p:sp>
            <p:nvSpPr>
              <p:cNvPr id="68" name="矩形 67"/>
              <p:cNvSpPr/>
              <p:nvPr/>
            </p:nvSpPr>
            <p:spPr bwMode="auto">
              <a:xfrm>
                <a:off x="6540842" y="4342946"/>
                <a:ext cx="3694210" cy="1225068"/>
              </a:xfrm>
              <a:prstGeom prst="rect">
                <a:avLst/>
              </a:prstGeom>
              <a:solidFill>
                <a:sysClr val="windowText" lastClr="000000">
                  <a:alpha val="55000"/>
                </a:sysClr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 bwMode="auto">
              <a:xfrm>
                <a:off x="6048485" y="4452424"/>
                <a:ext cx="991414" cy="991414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ysClr val="windowText" lastClr="000000">
                    <a:gamma/>
                    <a:shade val="60000"/>
                    <a:invGamma/>
                    <a:alpha val="50000"/>
                  </a:sys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181667" y="4599421"/>
                <a:ext cx="725047" cy="717318"/>
              </a:xfrm>
              <a:prstGeom prst="rect">
                <a:avLst/>
              </a:prstGeom>
            </p:spPr>
          </p:pic>
          <p:sp>
            <p:nvSpPr>
              <p:cNvPr id="71" name="文本框 70"/>
              <p:cNvSpPr txBox="1"/>
              <p:nvPr/>
            </p:nvSpPr>
            <p:spPr>
              <a:xfrm>
                <a:off x="7071489" y="4315489"/>
                <a:ext cx="2855887" cy="122980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中科院软件所</a:t>
                </a:r>
                <a:r>
                  <a:rPr kumimoji="0" lang="en-US" altLang="zh-CN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-</a:t>
                </a:r>
                <a:r>
                  <a:rPr kumimoji="0" lang="zh-CN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智能软件中心</a:t>
                </a:r>
                <a:endPara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学生</a:t>
                </a:r>
                <a:r>
                  <a:rPr kumimoji="0" lang="en-US" altLang="zh-CN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-</a:t>
                </a:r>
                <a:r>
                  <a:rPr kumimoji="0" lang="zh-CN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赵萌</a:t>
                </a:r>
                <a:endPara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主导</a:t>
                </a:r>
                <a:r>
                  <a:rPr kumimoji="0" lang="zh-CN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了</a:t>
                </a:r>
                <a:r>
                  <a:rPr kumimoji="0" lang="en-US" altLang="zh-CN" sz="1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bash</a:t>
                </a:r>
                <a:r>
                  <a:rPr kumimoji="0" lang="zh-CN" altLang="en-US" sz="1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软件包</a:t>
                </a:r>
                <a:endPara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72" name="椭圆 71"/>
            <p:cNvSpPr/>
            <p:nvPr/>
          </p:nvSpPr>
          <p:spPr>
            <a:xfrm>
              <a:off x="10205720" y="3656965"/>
              <a:ext cx="297180" cy="272415"/>
            </a:xfrm>
            <a:prstGeom prst="ellipse">
              <a:avLst/>
            </a:prstGeom>
            <a:solidFill>
              <a:srgbClr val="FF0000">
                <a:alpha val="77000"/>
              </a:srgbClr>
            </a:solidFill>
            <a:ln w="19050" cap="flat" cmpd="sng" algn="ctr">
              <a:solidFill>
                <a:sysClr val="window" lastClr="FFFFFF">
                  <a:alpha val="54000"/>
                </a:sys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6704" tIns="63353" rIns="126704" bIns="63353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0324465" y="3780155"/>
              <a:ext cx="79375" cy="83185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2135505" y="2883535"/>
              <a:ext cx="297180" cy="272415"/>
            </a:xfrm>
            <a:prstGeom prst="ellipse">
              <a:avLst/>
            </a:prstGeom>
            <a:solidFill>
              <a:srgbClr val="FF0000">
                <a:alpha val="77000"/>
              </a:srgbClr>
            </a:solidFill>
            <a:ln w="19050" cap="flat" cmpd="sng" algn="ctr">
              <a:solidFill>
                <a:sysClr val="window" lastClr="FFFFFF">
                  <a:alpha val="54000"/>
                </a:sys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6704" tIns="63353" rIns="126704" bIns="63353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2254250" y="3006090"/>
              <a:ext cx="79375" cy="83185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6870700" y="4114165"/>
              <a:ext cx="297180" cy="272415"/>
            </a:xfrm>
            <a:prstGeom prst="ellipse">
              <a:avLst/>
            </a:prstGeom>
            <a:solidFill>
              <a:srgbClr val="FF0000">
                <a:alpha val="77000"/>
              </a:srgbClr>
            </a:solidFill>
            <a:ln w="19050" cap="flat" cmpd="sng" algn="ctr">
              <a:solidFill>
                <a:sysClr val="window" lastClr="FFFFFF">
                  <a:alpha val="54000"/>
                </a:sys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6704" tIns="63353" rIns="126704" bIns="63353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6989445" y="4237355"/>
              <a:ext cx="79375" cy="83185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pic>
          <p:nvPicPr>
            <p:cNvPr id="78" name="图片 7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81" t="26501" r="9141" b="31930"/>
            <a:stretch>
              <a:fillRect/>
            </a:stretch>
          </p:blipFill>
          <p:spPr>
            <a:xfrm>
              <a:off x="4792980" y="3780155"/>
              <a:ext cx="217805" cy="111760"/>
            </a:xfrm>
            <a:prstGeom prst="rect">
              <a:avLst/>
            </a:prstGeom>
          </p:spPr>
        </p:pic>
        <p:pic>
          <p:nvPicPr>
            <p:cNvPr id="79" name="图片 78" descr="图片包含 物体&#10;&#10;描述已自动生成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1420" y="3780155"/>
              <a:ext cx="186690" cy="113665"/>
            </a:xfrm>
            <a:prstGeom prst="rect">
              <a:avLst/>
            </a:prstGeom>
          </p:spPr>
        </p:pic>
        <p:pic>
          <p:nvPicPr>
            <p:cNvPr id="80" name="图片 79" descr="图片包含 物体&#10;&#10;描述已自动生成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0" y="4611370"/>
              <a:ext cx="363855" cy="220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3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9" y="92250"/>
            <a:ext cx="3741744" cy="5105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9280" y="968891"/>
            <a:ext cx="8371840" cy="363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3600"/>
              <a:buFont typeface="Oswald"/>
              <a:buNone/>
            </a:pPr>
            <a:r>
              <a:rPr lang="zh-CN" altLang="en-US" sz="28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“开源软件供应链点亮计划</a:t>
            </a:r>
            <a:r>
              <a:rPr lang="en-US" altLang="zh-CN" sz="28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</a:t>
            </a:r>
            <a:r>
              <a:rPr lang="zh-CN" altLang="en-US" sz="28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暑期</a:t>
            </a:r>
            <a:r>
              <a:rPr lang="en-US" altLang="zh-CN" sz="28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2020</a:t>
            </a:r>
            <a:r>
              <a:rPr lang="en-US" altLang="zh-CN" sz="28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”</a:t>
            </a:r>
          </a:p>
          <a:p>
            <a:pPr>
              <a:buClr>
                <a:schemeClr val="dk1"/>
              </a:buClr>
              <a:buSzPts val="3600"/>
              <a:buFont typeface="Oswald"/>
              <a:buNone/>
            </a:pPr>
            <a:endParaRPr lang="en-US" altLang="zh-CN" sz="28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>
              <a:buClr>
                <a:schemeClr val="dk1"/>
              </a:buClr>
              <a:buSzPts val="3600"/>
              <a:buFont typeface="Oswald"/>
              <a:buNone/>
            </a:pPr>
            <a:r>
              <a:rPr lang="zh-CN" altLang="en-US" sz="28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中国科学院软件研究所  和  </a:t>
            </a:r>
            <a:r>
              <a:rPr lang="en-US" altLang="zh-CN" sz="2800" dirty="0" err="1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openEuler</a:t>
            </a:r>
            <a:r>
              <a:rPr lang="zh-CN" altLang="en-US" sz="28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社区共同</a:t>
            </a:r>
            <a:r>
              <a:rPr lang="zh-CN" altLang="en-US" sz="28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举办</a:t>
            </a:r>
            <a:endParaRPr lang="en-US" altLang="zh-CN" sz="2800" dirty="0" smtClean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>
              <a:buClr>
                <a:schemeClr val="dk1"/>
              </a:buClr>
              <a:buSzPts val="3600"/>
              <a:buFont typeface="Oswald"/>
              <a:buNone/>
            </a:pPr>
            <a:endParaRPr lang="en-US" altLang="zh-CN" sz="28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>
              <a:buClr>
                <a:schemeClr val="dk1"/>
              </a:buClr>
              <a:buSzPts val="3600"/>
              <a:buFont typeface="Oswald"/>
              <a:buNone/>
            </a:pPr>
            <a:r>
              <a:rPr lang="zh-CN" altLang="en-US" sz="28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中科院软件研究所南京软件技术研究院承办</a:t>
            </a:r>
            <a:endParaRPr lang="en-US" altLang="zh-CN" sz="2800" dirty="0" smtClean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>
              <a:buClr>
                <a:schemeClr val="dk1"/>
              </a:buClr>
              <a:buSzPts val="3600"/>
              <a:buFont typeface="Oswald"/>
              <a:buNone/>
            </a:pPr>
            <a:endParaRPr lang="en-US" altLang="zh-CN" sz="28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>
              <a:buClr>
                <a:schemeClr val="dk1"/>
              </a:buClr>
              <a:buSzPts val="3600"/>
              <a:buFont typeface="Oswald"/>
              <a:buNone/>
            </a:pPr>
            <a:r>
              <a:rPr lang="zh-CN" altLang="en-US" sz="28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面向</a:t>
            </a:r>
            <a:r>
              <a:rPr lang="zh-CN" altLang="en-US" sz="28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高校</a:t>
            </a:r>
            <a:r>
              <a:rPr lang="zh-CN" altLang="en-US" sz="28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学生</a:t>
            </a:r>
            <a:endParaRPr lang="zh-CN" altLang="en-US" sz="28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4454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9" y="92250"/>
            <a:ext cx="3741744" cy="5105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34033" y="1422400"/>
            <a:ext cx="3571007" cy="2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3600"/>
              <a:buFont typeface="Oswald"/>
              <a:buNone/>
            </a:pPr>
            <a:r>
              <a:rPr lang="zh-CN" altLang="en-US" sz="28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学生</a:t>
            </a:r>
            <a:endParaRPr lang="en-US" altLang="zh-CN" sz="2800" dirty="0" smtClean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>
              <a:buClr>
                <a:schemeClr val="dk1"/>
              </a:buClr>
              <a:buSzPts val="3600"/>
              <a:buFont typeface="Oswald"/>
              <a:buNone/>
            </a:pPr>
            <a:endParaRPr lang="en-US" altLang="zh-CN" sz="28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>
              <a:buClr>
                <a:schemeClr val="dk1"/>
              </a:buClr>
              <a:buSzPts val="3600"/>
              <a:buFont typeface="Oswald"/>
              <a:buNone/>
            </a:pPr>
            <a:r>
              <a:rPr lang="zh-CN" altLang="en-US" sz="28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社区导师</a:t>
            </a:r>
            <a:endParaRPr lang="en-US" altLang="zh-CN" sz="2800" dirty="0" smtClean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>
              <a:buClr>
                <a:schemeClr val="dk1"/>
              </a:buClr>
              <a:buSzPts val="3600"/>
              <a:buFont typeface="Oswald"/>
              <a:buNone/>
            </a:pPr>
            <a:endParaRPr lang="en-US" altLang="zh-CN" sz="28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>
              <a:buClr>
                <a:schemeClr val="dk1"/>
              </a:buClr>
              <a:buSzPts val="3600"/>
              <a:buFont typeface="Oswald"/>
              <a:buNone/>
            </a:pPr>
            <a:r>
              <a:rPr lang="zh-CN" altLang="en-US" sz="28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开源社区</a:t>
            </a:r>
            <a:endParaRPr lang="zh-CN" altLang="en-US" sz="28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12323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9" y="92250"/>
            <a:ext cx="3741744" cy="5105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39441" y="1422400"/>
            <a:ext cx="5252720" cy="2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3600"/>
              <a:buFont typeface="Oswald"/>
              <a:buNone/>
            </a:pPr>
            <a:r>
              <a:rPr lang="zh-CN" altLang="en-US" sz="28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项目资助</a:t>
            </a:r>
            <a:r>
              <a:rPr lang="zh-CN" altLang="en-US" sz="28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金额：</a:t>
            </a:r>
            <a:endParaRPr lang="en-US" altLang="zh-CN" sz="2800" dirty="0" smtClean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>
              <a:buClr>
                <a:schemeClr val="dk1"/>
              </a:buClr>
              <a:buSzPts val="3600"/>
              <a:buFont typeface="Oswald"/>
              <a:buNone/>
            </a:pPr>
            <a:endParaRPr lang="en-US" altLang="zh-CN" sz="2800" dirty="0" smtClean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indent="-457200">
              <a:buClr>
                <a:schemeClr val="dk1"/>
              </a:buClr>
              <a:buSzPts val="3600"/>
              <a:buFontTx/>
              <a:buChar char="-"/>
            </a:pPr>
            <a:r>
              <a:rPr lang="en-US" altLang="zh-CN" sz="28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12000 </a:t>
            </a:r>
            <a:r>
              <a:rPr lang="zh-CN" altLang="en-US" sz="28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元（高难度</a:t>
            </a:r>
            <a:r>
              <a:rPr lang="zh-CN" altLang="en-US" sz="28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）</a:t>
            </a:r>
            <a:endParaRPr lang="en-US" altLang="zh-CN" sz="2800" dirty="0" smtClean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indent="-457200">
              <a:buClr>
                <a:schemeClr val="dk1"/>
              </a:buClr>
              <a:buSzPts val="3600"/>
              <a:buFontTx/>
              <a:buChar char="-"/>
            </a:pPr>
            <a:r>
              <a:rPr lang="en-US" altLang="zh-CN" sz="28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9000 </a:t>
            </a:r>
            <a:r>
              <a:rPr lang="zh-CN" altLang="en-US" sz="28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元（中等难度</a:t>
            </a:r>
            <a:r>
              <a:rPr lang="zh-CN" altLang="en-US" sz="28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）</a:t>
            </a:r>
            <a:endParaRPr lang="en-US" altLang="zh-CN" sz="28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indent="-457200">
              <a:buClr>
                <a:schemeClr val="dk1"/>
              </a:buClr>
              <a:buSzPts val="3600"/>
              <a:buFontTx/>
              <a:buChar char="-"/>
            </a:pPr>
            <a:r>
              <a:rPr lang="en-US" altLang="zh-CN" sz="28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6000 </a:t>
            </a:r>
            <a:r>
              <a:rPr lang="zh-CN" altLang="en-US" sz="28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元（一般难度）</a:t>
            </a:r>
            <a:endParaRPr lang="zh-CN" altLang="en-US" sz="28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680" y="1525270"/>
            <a:ext cx="1869440" cy="299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36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</a:defRPr>
            </a:lvl1pPr>
          </a:lstStyle>
          <a:p>
            <a:r>
              <a:rPr lang="zh-CN" altLang="en-US" sz="1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</a:p>
        </p:txBody>
      </p:sp>
    </p:spTree>
    <p:extLst>
      <p:ext uri="{BB962C8B-B14F-4D97-AF65-F5344CB8AC3E}">
        <p14:creationId xmlns:p14="http://schemas.microsoft.com/office/powerpoint/2010/main" val="27260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9" y="92250"/>
            <a:ext cx="3741744" cy="510584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96240" y="1737360"/>
            <a:ext cx="835152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83920" y="1483360"/>
            <a:ext cx="0" cy="436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082800" y="1483360"/>
            <a:ext cx="0" cy="436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49040" y="1483360"/>
            <a:ext cx="0" cy="436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82640" y="1483360"/>
            <a:ext cx="0" cy="436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15069" y="929660"/>
            <a:ext cx="737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3600"/>
            </a:pPr>
            <a:r>
              <a:rPr lang="en-US" altLang="zh-CN" sz="2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5.15</a:t>
            </a:r>
            <a:endParaRPr lang="en-US" altLang="zh-C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85069" y="960140"/>
            <a:ext cx="5757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3600"/>
            </a:pPr>
            <a:r>
              <a:rPr lang="en-US" altLang="zh-CN" sz="2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6.1</a:t>
            </a:r>
            <a:endParaRPr lang="en-US" altLang="zh-C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59869" y="990620"/>
            <a:ext cx="790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3600"/>
            </a:pPr>
            <a:r>
              <a:rPr lang="en-US" altLang="zh-CN" sz="2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6.20</a:t>
            </a:r>
            <a:endParaRPr lang="en-US" altLang="zh-C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58189" y="1021100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3600"/>
            </a:pPr>
            <a:r>
              <a:rPr lang="en-US" altLang="zh-CN" sz="2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8</a:t>
            </a:r>
            <a:r>
              <a:rPr lang="zh-CN" altLang="en-US" sz="2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月中旬</a:t>
            </a:r>
            <a:endParaRPr lang="en-US" altLang="zh-C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752080" y="1483360"/>
            <a:ext cx="0" cy="436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129229" y="1021100"/>
            <a:ext cx="1231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3600"/>
            </a:pPr>
            <a:r>
              <a:rPr lang="en-US" altLang="zh-CN" sz="2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10</a:t>
            </a:r>
            <a:r>
              <a:rPr lang="zh-CN" altLang="en-US" sz="2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月底</a:t>
            </a:r>
            <a:endParaRPr lang="en-US" altLang="zh-C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07258" y="287188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3600"/>
            </a:pPr>
            <a:r>
              <a:rPr lang="zh-CN" alt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结束</a:t>
            </a:r>
            <a:endParaRPr lang="en-US" altLang="zh-C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53173" y="287188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3600"/>
            </a:pPr>
            <a:r>
              <a:rPr lang="zh-CN" altLang="en-US" sz="2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中期考核</a:t>
            </a:r>
            <a:endParaRPr lang="en-US" altLang="zh-C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9041" y="287188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3600"/>
            </a:pPr>
            <a:r>
              <a:rPr lang="zh-CN" altLang="en-US" sz="2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启动</a:t>
            </a:r>
            <a:endParaRPr lang="en-US" altLang="zh-C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02618" y="287188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3600"/>
            </a:pPr>
            <a:r>
              <a:rPr lang="zh-CN" altLang="en-US" sz="2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报名申请</a:t>
            </a:r>
            <a:endParaRPr lang="en-US" altLang="zh-C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45375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9" y="92250"/>
            <a:ext cx="3741744" cy="510584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962441" y="1663809"/>
            <a:ext cx="72671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FFFF"/>
              </a:buClr>
              <a:buSzPts val="3600"/>
            </a:pPr>
            <a:r>
              <a:rPr lang="zh-CN" altLang="en-US" sz="2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报名</a:t>
            </a:r>
            <a:r>
              <a:rPr lang="zh-CN" alt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条件</a:t>
            </a:r>
            <a:r>
              <a:rPr lang="zh-CN" altLang="en-US" sz="2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：</a:t>
            </a:r>
            <a:endParaRPr lang="en-US" altLang="zh-CN" sz="2800" dirty="0" smtClean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>
              <a:buClr>
                <a:srgbClr val="FFFFFF"/>
              </a:buClr>
              <a:buSzPts val="3600"/>
            </a:pPr>
            <a:endParaRPr lang="en-US" altLang="zh-C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>
              <a:buClr>
                <a:srgbClr val="FFFFFF"/>
              </a:buClr>
              <a:buSzPts val="3600"/>
            </a:pPr>
            <a:r>
              <a:rPr lang="zh-CN" altLang="en-US" sz="2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只要</a:t>
            </a:r>
            <a:r>
              <a:rPr lang="zh-CN" alt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是年满</a:t>
            </a:r>
            <a:r>
              <a:rPr lang="en-US" altLang="zh-CN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18</a:t>
            </a:r>
            <a:r>
              <a:rPr lang="zh-CN" alt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周岁的持有效学生证和身份证的中国籍在校学生均可进入官网参与</a:t>
            </a:r>
            <a:r>
              <a:rPr lang="zh-CN" altLang="en-US" sz="2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报名</a:t>
            </a:r>
            <a:endParaRPr lang="en-US" altLang="zh-C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626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你使用了一段源代码，是否需要付钱给作者？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832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920" y="78486"/>
            <a:ext cx="1986640" cy="50063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矩形 6"/>
          <p:cNvSpPr/>
          <p:nvPr/>
        </p:nvSpPr>
        <p:spPr>
          <a:xfrm>
            <a:off x="1338361" y="938282"/>
            <a:ext cx="72671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FFFF"/>
              </a:buClr>
              <a:buSzPts val="3600"/>
            </a:pPr>
            <a:r>
              <a:rPr lang="en-US" altLang="zh-CN" sz="2800" dirty="0" err="1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openEuler</a:t>
            </a:r>
            <a:r>
              <a:rPr lang="zh-CN" altLang="en-US" sz="2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是什么？</a:t>
            </a:r>
            <a:endParaRPr lang="en-US" altLang="zh-CN" sz="2800" dirty="0" smtClean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>
              <a:buClr>
                <a:srgbClr val="FFFFFF"/>
              </a:buClr>
              <a:buSzPts val="3600"/>
            </a:pPr>
            <a:endParaRPr lang="en-US" altLang="zh-C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457200">
              <a:buClr>
                <a:srgbClr val="FFFFFF"/>
              </a:buClr>
              <a:buSzPts val="3600"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开</a:t>
            </a:r>
            <a:r>
              <a:rPr lang="zh-CN" alt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源、免费的</a:t>
            </a:r>
            <a:r>
              <a:rPr lang="en-US" altLang="zh-CN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Linux</a:t>
            </a:r>
            <a:r>
              <a:rPr lang="zh-CN" alt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发行版</a:t>
            </a:r>
            <a:r>
              <a:rPr lang="zh-CN" altLang="en-US" sz="2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平台</a:t>
            </a:r>
            <a:endParaRPr lang="en-US" altLang="zh-CN" sz="2800" dirty="0" smtClean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457200">
              <a:buClr>
                <a:srgbClr val="FFFFFF"/>
              </a:buClr>
              <a:buSzPts val="3600"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旨在构建</a:t>
            </a:r>
            <a:r>
              <a:rPr lang="zh-CN" alt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一个开放、多元和架构包容的软件生态</a:t>
            </a:r>
            <a:r>
              <a:rPr lang="zh-CN" altLang="en-US" sz="2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体系</a:t>
            </a:r>
            <a:endParaRPr lang="en-US" altLang="zh-CN" sz="2800" dirty="0" smtClean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457200">
              <a:buClr>
                <a:srgbClr val="FFFFFF"/>
              </a:buClr>
              <a:buSzPts val="3600"/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openEuler</a:t>
            </a:r>
            <a:r>
              <a:rPr lang="zh-CN" alt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也是一个创新的</a:t>
            </a:r>
            <a:r>
              <a:rPr lang="zh-CN" altLang="en-US" sz="2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平台</a:t>
            </a:r>
            <a:endParaRPr lang="en-US" altLang="zh-CN" sz="2800" dirty="0" smtClean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>
              <a:buClr>
                <a:srgbClr val="FFFFFF"/>
              </a:buClr>
              <a:buSzPts val="3600"/>
            </a:pPr>
            <a:endParaRPr lang="en-US" altLang="zh-CN" sz="2800" dirty="0" smtClean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>
              <a:buClr>
                <a:srgbClr val="FFFFFF"/>
              </a:buClr>
              <a:buSzPts val="3600"/>
            </a:pPr>
            <a:r>
              <a:rPr lang="en-US" altLang="zh-CN" sz="2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Mulan PSL v2</a:t>
            </a:r>
            <a:endParaRPr lang="en-US" altLang="zh-C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2179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920" y="78486"/>
            <a:ext cx="1986640" cy="50063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9" name="圆角矩形 28"/>
          <p:cNvSpPr/>
          <p:nvPr/>
        </p:nvSpPr>
        <p:spPr>
          <a:xfrm>
            <a:off x="349008" y="1827070"/>
            <a:ext cx="8487499" cy="397952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75000"/>
              <a:alpha val="10000"/>
            </a:sysClr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swald" panose="020B0604020202020204" charset="0"/>
              <a:ea typeface="Microsoft YaHei"/>
              <a:cs typeface="+mn-cs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9EC4BBAF-8C7F-484F-BAFB-ECBC461C0127}"/>
              </a:ext>
            </a:extLst>
          </p:cNvPr>
          <p:cNvSpPr txBox="1">
            <a:spLocks/>
          </p:cNvSpPr>
          <p:nvPr/>
        </p:nvSpPr>
        <p:spPr>
          <a:xfrm>
            <a:off x="820049" y="1909772"/>
            <a:ext cx="4292649" cy="2215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20000"/>
              </a:lnSpc>
              <a:spcBef>
                <a:spcPts val="0"/>
              </a:spcBef>
              <a:buClrTx/>
            </a:pPr>
            <a:r>
              <a:rPr lang="zh-CN" altLang="en-US" sz="1200" dirty="0" smtClean="0">
                <a:latin typeface="Oswald" panose="020B0604020202020204" charset="0"/>
                <a:ea typeface="Microsoft YaHei" panose="020B0503020204020204" pitchFamily="34" charset="-122"/>
              </a:rPr>
              <a:t>访问 </a:t>
            </a:r>
            <a:r>
              <a:rPr lang="en-US" altLang="zh-CN" sz="1200" dirty="0" err="1" smtClean="0">
                <a:latin typeface="Oswald" panose="020B0604020202020204" charset="0"/>
                <a:ea typeface="Microsoft YaHei" panose="020B0503020204020204" pitchFamily="34" charset="-122"/>
              </a:rPr>
              <a:t>openEuler</a:t>
            </a:r>
            <a:r>
              <a:rPr lang="zh-CN" altLang="en-US" sz="1200" dirty="0" smtClean="0">
                <a:latin typeface="Oswald" panose="020B0604020202020204" charset="0"/>
                <a:ea typeface="Microsoft YaHei" panose="020B0503020204020204" pitchFamily="34" charset="-122"/>
              </a:rPr>
              <a:t>官网，根据课题任务中的项目了解对应的项目</a:t>
            </a:r>
            <a:endParaRPr lang="en-US" altLang="zh-CN" sz="1200" dirty="0">
              <a:latin typeface="Oswald" panose="020B0604020202020204" charset="0"/>
              <a:ea typeface="Microsoft YaHei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49008" y="2287602"/>
            <a:ext cx="8487499" cy="397952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75000"/>
              <a:alpha val="10000"/>
            </a:sysClr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swald" panose="020B0604020202020204" charset="0"/>
              <a:ea typeface="Microsoft YaHei"/>
              <a:cs typeface="+mn-cs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49008" y="2748134"/>
            <a:ext cx="8487499" cy="397952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75000"/>
              <a:alpha val="10000"/>
            </a:sysClr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swald" panose="020B0604020202020204" charset="0"/>
              <a:ea typeface="Microsoft YaHei"/>
              <a:cs typeface="+mn-cs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49008" y="3207441"/>
            <a:ext cx="8487499" cy="397952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75000"/>
              <a:alpha val="10000"/>
            </a:sysClr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swald" panose="020B0604020202020204" charset="0"/>
              <a:ea typeface="Microsoft YaHei"/>
              <a:cs typeface="+mn-cs"/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xmlns="" id="{9EC4BBAF-8C7F-484F-BAFB-ECBC461C0127}"/>
              </a:ext>
            </a:extLst>
          </p:cNvPr>
          <p:cNvSpPr txBox="1">
            <a:spLocks/>
          </p:cNvSpPr>
          <p:nvPr/>
        </p:nvSpPr>
        <p:spPr>
          <a:xfrm>
            <a:off x="820049" y="2380322"/>
            <a:ext cx="4292649" cy="2215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20000"/>
              </a:lnSpc>
              <a:spcBef>
                <a:spcPts val="0"/>
              </a:spcBef>
              <a:buClrTx/>
            </a:pPr>
            <a:r>
              <a:rPr lang="zh-CN" altLang="en-US" sz="1200" dirty="0" smtClean="0">
                <a:latin typeface="Oswald" panose="020B0604020202020204" charset="0"/>
                <a:ea typeface="Microsoft YaHei" panose="020B0503020204020204" pitchFamily="34" charset="-122"/>
              </a:rPr>
              <a:t>必要时，向</a:t>
            </a:r>
            <a:r>
              <a:rPr lang="en-US" altLang="zh-CN" sz="1200" dirty="0" err="1" smtClean="0">
                <a:latin typeface="Oswald" panose="020B0604020202020204" charset="0"/>
                <a:ea typeface="Microsoft YaHei" panose="020B0503020204020204" pitchFamily="34" charset="-122"/>
              </a:rPr>
              <a:t>openEuler</a:t>
            </a:r>
            <a:r>
              <a:rPr lang="zh-CN" altLang="en-US" sz="1200" dirty="0" smtClean="0">
                <a:latin typeface="Oswald" panose="020B0604020202020204" charset="0"/>
                <a:ea typeface="Microsoft YaHei" panose="020B0503020204020204" pitchFamily="34" charset="-122"/>
              </a:rPr>
              <a:t> </a:t>
            </a:r>
            <a:r>
              <a:rPr lang="en-US" altLang="zh-CN" sz="1200" dirty="0" smtClean="0">
                <a:latin typeface="Oswald" panose="020B0604020202020204" charset="0"/>
                <a:ea typeface="Microsoft YaHei" panose="020B0503020204020204" pitchFamily="34" charset="-122"/>
              </a:rPr>
              <a:t>TC</a:t>
            </a:r>
            <a:r>
              <a:rPr lang="zh-CN" altLang="en-US" sz="1200" dirty="0" smtClean="0">
                <a:latin typeface="Oswald" panose="020B0604020202020204" charset="0"/>
                <a:ea typeface="Microsoft YaHei" panose="020B0503020204020204" pitchFamily="34" charset="-122"/>
              </a:rPr>
              <a:t>发起申请，成立</a:t>
            </a:r>
            <a:r>
              <a:rPr lang="en-US" altLang="zh-CN" sz="1200" dirty="0" smtClean="0">
                <a:latin typeface="Oswald" panose="020B0604020202020204" charset="0"/>
                <a:ea typeface="Microsoft YaHei" panose="020B0503020204020204" pitchFamily="34" charset="-122"/>
              </a:rPr>
              <a:t>SIG</a:t>
            </a:r>
            <a:r>
              <a:rPr lang="zh-CN" altLang="en-US" sz="1200" dirty="0" smtClean="0">
                <a:latin typeface="Oswald" panose="020B0604020202020204" charset="0"/>
                <a:ea typeface="Microsoft YaHei" panose="020B0503020204020204" pitchFamily="34" charset="-122"/>
              </a:rPr>
              <a:t>组</a:t>
            </a:r>
            <a:endParaRPr lang="en-US" altLang="zh-CN" sz="1200" dirty="0">
              <a:latin typeface="Oswald" panose="020B0604020202020204" charset="0"/>
              <a:ea typeface="Microsoft YaHei" panose="020B0503020204020204" pitchFamily="34" charset="-122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xmlns="" id="{9EC4BBAF-8C7F-484F-BAFB-ECBC461C0127}"/>
              </a:ext>
            </a:extLst>
          </p:cNvPr>
          <p:cNvSpPr txBox="1">
            <a:spLocks/>
          </p:cNvSpPr>
          <p:nvPr/>
        </p:nvSpPr>
        <p:spPr>
          <a:xfrm>
            <a:off x="820049" y="2840853"/>
            <a:ext cx="4292649" cy="20268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20000"/>
              </a:lnSpc>
              <a:spcBef>
                <a:spcPts val="0"/>
              </a:spcBef>
              <a:buClrTx/>
            </a:pPr>
            <a:r>
              <a:rPr lang="zh-CN" altLang="en-US" sz="1200" smtClean="0">
                <a:latin typeface="Oswald" panose="020B0604020202020204" charset="0"/>
                <a:ea typeface="Microsoft YaHei" panose="020B0503020204020204" pitchFamily="34" charset="-122"/>
              </a:rPr>
              <a:t>确定准备贡献的软件包列表</a:t>
            </a:r>
            <a:endParaRPr lang="en-US" altLang="zh-CN" sz="1200" dirty="0">
              <a:latin typeface="Oswald" panose="020B0604020202020204" charset="0"/>
              <a:ea typeface="Microsoft YaHei" panose="020B0503020204020204" pitchFamily="34" charset="-122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xmlns="" id="{9EC4BBAF-8C7F-484F-BAFB-ECBC461C0127}"/>
              </a:ext>
            </a:extLst>
          </p:cNvPr>
          <p:cNvSpPr txBox="1">
            <a:spLocks/>
          </p:cNvSpPr>
          <p:nvPr/>
        </p:nvSpPr>
        <p:spPr>
          <a:xfrm>
            <a:off x="820049" y="3300161"/>
            <a:ext cx="4292649" cy="20268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20000"/>
              </a:lnSpc>
              <a:spcBef>
                <a:spcPts val="0"/>
              </a:spcBef>
              <a:buClrTx/>
            </a:pPr>
            <a:r>
              <a:rPr lang="zh-CN" altLang="x-none" sz="1200" dirty="0" smtClean="0">
                <a:latin typeface="Oswald" panose="020B0604020202020204" charset="0"/>
                <a:ea typeface="Microsoft YaHei" panose="020B0503020204020204" pitchFamily="34" charset="-122"/>
              </a:rPr>
              <a:t>合入</a:t>
            </a:r>
            <a:r>
              <a:rPr lang="en-US" altLang="zh-CN" sz="1200" dirty="0" smtClean="0">
                <a:latin typeface="Oswald" panose="020B0604020202020204" charset="0"/>
                <a:ea typeface="Microsoft YaHei" panose="020B0503020204020204" pitchFamily="34" charset="-122"/>
              </a:rPr>
              <a:t>patch</a:t>
            </a:r>
            <a:r>
              <a:rPr lang="zh-CN" altLang="en-US" sz="1200" dirty="0" smtClean="0">
                <a:latin typeface="Oswald" panose="020B0604020202020204" charset="0"/>
                <a:ea typeface="Microsoft YaHei" panose="020B0503020204020204" pitchFamily="34" charset="-122"/>
              </a:rPr>
              <a:t>并在</a:t>
            </a:r>
            <a:r>
              <a:rPr lang="en-US" altLang="zh-CN" sz="1200" dirty="0" smtClean="0">
                <a:latin typeface="Oswald" panose="020B0604020202020204" charset="0"/>
                <a:ea typeface="Microsoft YaHei" panose="020B0503020204020204" pitchFamily="34" charset="-122"/>
              </a:rPr>
              <a:t>OBS</a:t>
            </a:r>
            <a:r>
              <a:rPr lang="zh-CN" altLang="en-US" sz="1200" dirty="0" smtClean="0">
                <a:latin typeface="Oswald" panose="020B0604020202020204" charset="0"/>
                <a:ea typeface="Microsoft YaHei" panose="020B0503020204020204" pitchFamily="34" charset="-122"/>
              </a:rPr>
              <a:t>上</a:t>
            </a:r>
            <a:r>
              <a:rPr lang="en-US" altLang="zh-CN" sz="1200" dirty="0" smtClean="0">
                <a:latin typeface="Oswald" panose="020B0604020202020204" charset="0"/>
                <a:ea typeface="Microsoft YaHei" panose="020B0503020204020204" pitchFamily="34" charset="-122"/>
              </a:rPr>
              <a:t>build</a:t>
            </a:r>
            <a:r>
              <a:rPr lang="zh-CN" altLang="en-US" sz="1200" dirty="0" smtClean="0">
                <a:latin typeface="Oswald" panose="020B0604020202020204" charset="0"/>
                <a:ea typeface="Microsoft YaHei" panose="020B0503020204020204" pitchFamily="34" charset="-122"/>
              </a:rPr>
              <a:t>，内部测试验证</a:t>
            </a:r>
            <a:endParaRPr lang="en-US" altLang="zh-CN" sz="1200" dirty="0">
              <a:latin typeface="Oswald" panose="020B0604020202020204" charset="0"/>
              <a:ea typeface="Microsoft YaHei" panose="020B0503020204020204" pitchFamily="34" charset="-122"/>
            </a:endParaRPr>
          </a:p>
        </p:txBody>
      </p:sp>
      <p:sp>
        <p:nvSpPr>
          <p:cNvPr id="44" name="Freeform 6"/>
          <p:cNvSpPr>
            <a:spLocks noEditPoints="1"/>
          </p:cNvSpPr>
          <p:nvPr/>
        </p:nvSpPr>
        <p:spPr bwMode="auto">
          <a:xfrm>
            <a:off x="496952" y="1937320"/>
            <a:ext cx="226592" cy="177453"/>
          </a:xfrm>
          <a:custGeom>
            <a:avLst/>
            <a:gdLst>
              <a:gd name="T0" fmla="*/ 449 w 2692"/>
              <a:gd name="T1" fmla="*/ 1290 h 2098"/>
              <a:gd name="T2" fmla="*/ 460 w 2692"/>
              <a:gd name="T3" fmla="*/ 1195 h 2098"/>
              <a:gd name="T4" fmla="*/ 665 w 2692"/>
              <a:gd name="T5" fmla="*/ 436 h 2098"/>
              <a:gd name="T6" fmla="*/ 913 w 2692"/>
              <a:gd name="T7" fmla="*/ 455 h 2098"/>
              <a:gd name="T8" fmla="*/ 935 w 2692"/>
              <a:gd name="T9" fmla="*/ 462 h 2098"/>
              <a:gd name="T10" fmla="*/ 1144 w 2692"/>
              <a:gd name="T11" fmla="*/ 552 h 2098"/>
              <a:gd name="T12" fmla="*/ 1176 w 2692"/>
              <a:gd name="T13" fmla="*/ 809 h 2098"/>
              <a:gd name="T14" fmla="*/ 1228 w 2692"/>
              <a:gd name="T15" fmla="*/ 911 h 2098"/>
              <a:gd name="T16" fmla="*/ 1376 w 2692"/>
              <a:gd name="T17" fmla="*/ 799 h 2098"/>
              <a:gd name="T18" fmla="*/ 1423 w 2692"/>
              <a:gd name="T19" fmla="*/ 748 h 2098"/>
              <a:gd name="T20" fmla="*/ 1529 w 2692"/>
              <a:gd name="T21" fmla="*/ 630 h 2098"/>
              <a:gd name="T22" fmla="*/ 1529 w 2692"/>
              <a:gd name="T23" fmla="*/ 414 h 2098"/>
              <a:gd name="T24" fmla="*/ 1582 w 2692"/>
              <a:gd name="T25" fmla="*/ 348 h 2098"/>
              <a:gd name="T26" fmla="*/ 1830 w 2692"/>
              <a:gd name="T27" fmla="*/ 281 h 2098"/>
              <a:gd name="T28" fmla="*/ 2207 w 2692"/>
              <a:gd name="T29" fmla="*/ 788 h 2098"/>
              <a:gd name="T30" fmla="*/ 2291 w 2692"/>
              <a:gd name="T31" fmla="*/ 860 h 2098"/>
              <a:gd name="T32" fmla="*/ 2338 w 2692"/>
              <a:gd name="T33" fmla="*/ 779 h 2098"/>
              <a:gd name="T34" fmla="*/ 329 w 2692"/>
              <a:gd name="T35" fmla="*/ 1108 h 2098"/>
              <a:gd name="T36" fmla="*/ 400 w 2692"/>
              <a:gd name="T37" fmla="*/ 1311 h 2098"/>
              <a:gd name="T38" fmla="*/ 1344 w 2692"/>
              <a:gd name="T39" fmla="*/ 130 h 2098"/>
              <a:gd name="T40" fmla="*/ 1549 w 2692"/>
              <a:gd name="T41" fmla="*/ 244 h 2098"/>
              <a:gd name="T42" fmla="*/ 1434 w 2692"/>
              <a:gd name="T43" fmla="*/ 362 h 2098"/>
              <a:gd name="T44" fmla="*/ 1423 w 2692"/>
              <a:gd name="T45" fmla="*/ 528 h 2098"/>
              <a:gd name="T46" fmla="*/ 1421 w 2692"/>
              <a:gd name="T47" fmla="*/ 616 h 2098"/>
              <a:gd name="T48" fmla="*/ 1344 w 2692"/>
              <a:gd name="T49" fmla="*/ 670 h 2098"/>
              <a:gd name="T50" fmla="*/ 1281 w 2692"/>
              <a:gd name="T51" fmla="*/ 747 h 2098"/>
              <a:gd name="T52" fmla="*/ 1253 w 2692"/>
              <a:gd name="T53" fmla="*/ 522 h 2098"/>
              <a:gd name="T54" fmla="*/ 1074 w 2692"/>
              <a:gd name="T55" fmla="*/ 383 h 2098"/>
              <a:gd name="T56" fmla="*/ 958 w 2692"/>
              <a:gd name="T57" fmla="*/ 354 h 2098"/>
              <a:gd name="T58" fmla="*/ 922 w 2692"/>
              <a:gd name="T59" fmla="*/ 264 h 2098"/>
              <a:gd name="T60" fmla="*/ 929 w 2692"/>
              <a:gd name="T61" fmla="*/ 224 h 2098"/>
              <a:gd name="T62" fmla="*/ 2665 w 2692"/>
              <a:gd name="T63" fmla="*/ 714 h 2098"/>
              <a:gd name="T64" fmla="*/ 2428 w 2692"/>
              <a:gd name="T65" fmla="*/ 614 h 2098"/>
              <a:gd name="T66" fmla="*/ 2556 w 2692"/>
              <a:gd name="T67" fmla="*/ 738 h 2098"/>
              <a:gd name="T68" fmla="*/ 487 w 2692"/>
              <a:gd name="T69" fmla="*/ 1389 h 2098"/>
              <a:gd name="T70" fmla="*/ 197 w 2692"/>
              <a:gd name="T71" fmla="*/ 1201 h 2098"/>
              <a:gd name="T72" fmla="*/ 125 w 2692"/>
              <a:gd name="T73" fmla="*/ 1115 h 2098"/>
              <a:gd name="T74" fmla="*/ 453 w 2692"/>
              <a:gd name="T75" fmla="*/ 1502 h 2098"/>
              <a:gd name="T76" fmla="*/ 1563 w 2692"/>
              <a:gd name="T77" fmla="*/ 1996 h 2098"/>
              <a:gd name="T78" fmla="*/ 2666 w 2692"/>
              <a:gd name="T79" fmla="*/ 715 h 2098"/>
              <a:gd name="T80" fmla="*/ 1233 w 2692"/>
              <a:gd name="T81" fmla="*/ 1892 h 2098"/>
              <a:gd name="T82" fmla="*/ 1356 w 2692"/>
              <a:gd name="T83" fmla="*/ 1791 h 2098"/>
              <a:gd name="T84" fmla="*/ 1535 w 2692"/>
              <a:gd name="T85" fmla="*/ 1746 h 2098"/>
              <a:gd name="T86" fmla="*/ 1633 w 2692"/>
              <a:gd name="T87" fmla="*/ 1756 h 2098"/>
              <a:gd name="T88" fmla="*/ 2193 w 2692"/>
              <a:gd name="T89" fmla="*/ 1158 h 2098"/>
              <a:gd name="T90" fmla="*/ 1744 w 2692"/>
              <a:gd name="T91" fmla="*/ 1761 h 2098"/>
              <a:gd name="T92" fmla="*/ 1743 w 2692"/>
              <a:gd name="T93" fmla="*/ 1725 h 2098"/>
              <a:gd name="T94" fmla="*/ 1587 w 2692"/>
              <a:gd name="T95" fmla="*/ 1474 h 2098"/>
              <a:gd name="T96" fmla="*/ 1449 w 2692"/>
              <a:gd name="T97" fmla="*/ 1666 h 2098"/>
              <a:gd name="T98" fmla="*/ 1294 w 2692"/>
              <a:gd name="T99" fmla="*/ 1693 h 2098"/>
              <a:gd name="T100" fmla="*/ 610 w 2692"/>
              <a:gd name="T101" fmla="*/ 1523 h 2098"/>
              <a:gd name="T102" fmla="*/ 1418 w 2692"/>
              <a:gd name="T103" fmla="*/ 1383 h 2098"/>
              <a:gd name="T104" fmla="*/ 2193 w 2692"/>
              <a:gd name="T105" fmla="*/ 1158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92" h="2098">
                <a:moveTo>
                  <a:pt x="400" y="1311"/>
                </a:moveTo>
                <a:cubicBezTo>
                  <a:pt x="419" y="1311"/>
                  <a:pt x="436" y="1303"/>
                  <a:pt x="449" y="1290"/>
                </a:cubicBezTo>
                <a:cubicBezTo>
                  <a:pt x="461" y="1276"/>
                  <a:pt x="468" y="1258"/>
                  <a:pt x="466" y="1240"/>
                </a:cubicBezTo>
                <a:cubicBezTo>
                  <a:pt x="460" y="1195"/>
                  <a:pt x="460" y="1195"/>
                  <a:pt x="460" y="1195"/>
                </a:cubicBezTo>
                <a:cubicBezTo>
                  <a:pt x="457" y="1167"/>
                  <a:pt x="456" y="1139"/>
                  <a:pt x="456" y="1111"/>
                </a:cubicBezTo>
                <a:cubicBezTo>
                  <a:pt x="448" y="869"/>
                  <a:pt x="522" y="632"/>
                  <a:pt x="665" y="436"/>
                </a:cubicBezTo>
                <a:cubicBezTo>
                  <a:pt x="708" y="382"/>
                  <a:pt x="758" y="334"/>
                  <a:pt x="814" y="294"/>
                </a:cubicBezTo>
                <a:cubicBezTo>
                  <a:pt x="823" y="336"/>
                  <a:pt x="847" y="432"/>
                  <a:pt x="913" y="455"/>
                </a:cubicBezTo>
                <a:cubicBezTo>
                  <a:pt x="919" y="458"/>
                  <a:pt x="926" y="461"/>
                  <a:pt x="933" y="462"/>
                </a:cubicBezTo>
                <a:cubicBezTo>
                  <a:pt x="935" y="462"/>
                  <a:pt x="935" y="462"/>
                  <a:pt x="935" y="462"/>
                </a:cubicBezTo>
                <a:cubicBezTo>
                  <a:pt x="978" y="483"/>
                  <a:pt x="1025" y="493"/>
                  <a:pt x="1073" y="492"/>
                </a:cubicBezTo>
                <a:cubicBezTo>
                  <a:pt x="1091" y="492"/>
                  <a:pt x="1124" y="524"/>
                  <a:pt x="1144" y="552"/>
                </a:cubicBezTo>
                <a:cubicBezTo>
                  <a:pt x="1154" y="599"/>
                  <a:pt x="1161" y="647"/>
                  <a:pt x="1164" y="695"/>
                </a:cubicBezTo>
                <a:cubicBezTo>
                  <a:pt x="1165" y="734"/>
                  <a:pt x="1169" y="771"/>
                  <a:pt x="1176" y="809"/>
                </a:cubicBezTo>
                <a:cubicBezTo>
                  <a:pt x="1178" y="826"/>
                  <a:pt x="1182" y="842"/>
                  <a:pt x="1183" y="857"/>
                </a:cubicBezTo>
                <a:cubicBezTo>
                  <a:pt x="1186" y="883"/>
                  <a:pt x="1204" y="904"/>
                  <a:pt x="1228" y="911"/>
                </a:cubicBezTo>
                <a:cubicBezTo>
                  <a:pt x="1234" y="913"/>
                  <a:pt x="1239" y="914"/>
                  <a:pt x="1245" y="914"/>
                </a:cubicBezTo>
                <a:cubicBezTo>
                  <a:pt x="1288" y="914"/>
                  <a:pt x="1321" y="870"/>
                  <a:pt x="1376" y="799"/>
                </a:cubicBezTo>
                <a:cubicBezTo>
                  <a:pt x="1385" y="786"/>
                  <a:pt x="1405" y="760"/>
                  <a:pt x="1409" y="756"/>
                </a:cubicBezTo>
                <a:cubicBezTo>
                  <a:pt x="1413" y="753"/>
                  <a:pt x="1418" y="750"/>
                  <a:pt x="1423" y="748"/>
                </a:cubicBezTo>
                <a:cubicBezTo>
                  <a:pt x="1427" y="745"/>
                  <a:pt x="1427" y="745"/>
                  <a:pt x="1427" y="745"/>
                </a:cubicBezTo>
                <a:cubicBezTo>
                  <a:pt x="1464" y="722"/>
                  <a:pt x="1521" y="688"/>
                  <a:pt x="1529" y="630"/>
                </a:cubicBezTo>
                <a:cubicBezTo>
                  <a:pt x="1532" y="594"/>
                  <a:pt x="1532" y="558"/>
                  <a:pt x="1529" y="522"/>
                </a:cubicBezTo>
                <a:cubicBezTo>
                  <a:pt x="1529" y="414"/>
                  <a:pt x="1529" y="414"/>
                  <a:pt x="1529" y="414"/>
                </a:cubicBezTo>
                <a:cubicBezTo>
                  <a:pt x="1533" y="408"/>
                  <a:pt x="1535" y="403"/>
                  <a:pt x="1538" y="398"/>
                </a:cubicBezTo>
                <a:cubicBezTo>
                  <a:pt x="1547" y="377"/>
                  <a:pt x="1562" y="359"/>
                  <a:pt x="1582" y="348"/>
                </a:cubicBezTo>
                <a:cubicBezTo>
                  <a:pt x="1747" y="301"/>
                  <a:pt x="1747" y="301"/>
                  <a:pt x="1747" y="301"/>
                </a:cubicBezTo>
                <a:cubicBezTo>
                  <a:pt x="1756" y="299"/>
                  <a:pt x="1792" y="290"/>
                  <a:pt x="1830" y="281"/>
                </a:cubicBezTo>
                <a:cubicBezTo>
                  <a:pt x="1863" y="303"/>
                  <a:pt x="1894" y="329"/>
                  <a:pt x="1922" y="357"/>
                </a:cubicBezTo>
                <a:cubicBezTo>
                  <a:pt x="2048" y="478"/>
                  <a:pt x="2145" y="625"/>
                  <a:pt x="2207" y="788"/>
                </a:cubicBezTo>
                <a:cubicBezTo>
                  <a:pt x="2219" y="826"/>
                  <a:pt x="2219" y="826"/>
                  <a:pt x="2219" y="826"/>
                </a:cubicBezTo>
                <a:cubicBezTo>
                  <a:pt x="2231" y="854"/>
                  <a:pt x="2262" y="868"/>
                  <a:pt x="2291" y="860"/>
                </a:cubicBezTo>
                <a:cubicBezTo>
                  <a:pt x="2320" y="853"/>
                  <a:pt x="2340" y="826"/>
                  <a:pt x="2341" y="796"/>
                </a:cubicBezTo>
                <a:cubicBezTo>
                  <a:pt x="2341" y="790"/>
                  <a:pt x="2340" y="785"/>
                  <a:pt x="2338" y="779"/>
                </a:cubicBezTo>
                <a:cubicBezTo>
                  <a:pt x="2257" y="493"/>
                  <a:pt x="1969" y="0"/>
                  <a:pt x="1346" y="0"/>
                </a:cubicBezTo>
                <a:cubicBezTo>
                  <a:pt x="605" y="0"/>
                  <a:pt x="329" y="602"/>
                  <a:pt x="329" y="1108"/>
                </a:cubicBezTo>
                <a:cubicBezTo>
                  <a:pt x="336" y="1253"/>
                  <a:pt x="336" y="1253"/>
                  <a:pt x="336" y="1253"/>
                </a:cubicBezTo>
                <a:cubicBezTo>
                  <a:pt x="340" y="1285"/>
                  <a:pt x="367" y="1310"/>
                  <a:pt x="400" y="1311"/>
                </a:cubicBezTo>
                <a:close/>
                <a:moveTo>
                  <a:pt x="929" y="224"/>
                </a:moveTo>
                <a:cubicBezTo>
                  <a:pt x="1059" y="163"/>
                  <a:pt x="1201" y="131"/>
                  <a:pt x="1344" y="130"/>
                </a:cubicBezTo>
                <a:cubicBezTo>
                  <a:pt x="1462" y="130"/>
                  <a:pt x="1578" y="155"/>
                  <a:pt x="1684" y="206"/>
                </a:cubicBezTo>
                <a:cubicBezTo>
                  <a:pt x="1549" y="244"/>
                  <a:pt x="1549" y="244"/>
                  <a:pt x="1549" y="244"/>
                </a:cubicBezTo>
                <a:cubicBezTo>
                  <a:pt x="1545" y="245"/>
                  <a:pt x="1540" y="247"/>
                  <a:pt x="1536" y="250"/>
                </a:cubicBezTo>
                <a:cubicBezTo>
                  <a:pt x="1488" y="271"/>
                  <a:pt x="1451" y="312"/>
                  <a:pt x="1434" y="362"/>
                </a:cubicBezTo>
                <a:cubicBezTo>
                  <a:pt x="1430" y="372"/>
                  <a:pt x="1430" y="372"/>
                  <a:pt x="1430" y="372"/>
                </a:cubicBezTo>
                <a:cubicBezTo>
                  <a:pt x="1419" y="423"/>
                  <a:pt x="1416" y="476"/>
                  <a:pt x="1423" y="528"/>
                </a:cubicBezTo>
                <a:cubicBezTo>
                  <a:pt x="1421" y="528"/>
                  <a:pt x="1421" y="528"/>
                  <a:pt x="1421" y="528"/>
                </a:cubicBezTo>
                <a:cubicBezTo>
                  <a:pt x="1421" y="616"/>
                  <a:pt x="1421" y="616"/>
                  <a:pt x="1421" y="616"/>
                </a:cubicBezTo>
                <a:cubicBezTo>
                  <a:pt x="1421" y="619"/>
                  <a:pt x="1412" y="629"/>
                  <a:pt x="1371" y="653"/>
                </a:cubicBezTo>
                <a:cubicBezTo>
                  <a:pt x="1344" y="670"/>
                  <a:pt x="1344" y="670"/>
                  <a:pt x="1344" y="670"/>
                </a:cubicBezTo>
                <a:cubicBezTo>
                  <a:pt x="1324" y="689"/>
                  <a:pt x="1306" y="711"/>
                  <a:pt x="1291" y="734"/>
                </a:cubicBezTo>
                <a:cubicBezTo>
                  <a:pt x="1288" y="739"/>
                  <a:pt x="1285" y="743"/>
                  <a:pt x="1281" y="747"/>
                </a:cubicBezTo>
                <a:cubicBezTo>
                  <a:pt x="1278" y="731"/>
                  <a:pt x="1277" y="715"/>
                  <a:pt x="1277" y="699"/>
                </a:cubicBezTo>
                <a:cubicBezTo>
                  <a:pt x="1272" y="639"/>
                  <a:pt x="1264" y="581"/>
                  <a:pt x="1253" y="522"/>
                </a:cubicBezTo>
                <a:cubicBezTo>
                  <a:pt x="1251" y="516"/>
                  <a:pt x="1249" y="510"/>
                  <a:pt x="1245" y="504"/>
                </a:cubicBezTo>
                <a:cubicBezTo>
                  <a:pt x="1238" y="491"/>
                  <a:pt x="1167" y="383"/>
                  <a:pt x="1074" y="383"/>
                </a:cubicBezTo>
                <a:cubicBezTo>
                  <a:pt x="1040" y="384"/>
                  <a:pt x="1006" y="376"/>
                  <a:pt x="975" y="361"/>
                </a:cubicBezTo>
                <a:cubicBezTo>
                  <a:pt x="958" y="354"/>
                  <a:pt x="958" y="354"/>
                  <a:pt x="958" y="354"/>
                </a:cubicBezTo>
                <a:cubicBezTo>
                  <a:pt x="953" y="352"/>
                  <a:pt x="949" y="348"/>
                  <a:pt x="947" y="344"/>
                </a:cubicBezTo>
                <a:cubicBezTo>
                  <a:pt x="934" y="319"/>
                  <a:pt x="926" y="292"/>
                  <a:pt x="922" y="264"/>
                </a:cubicBezTo>
                <a:cubicBezTo>
                  <a:pt x="921" y="260"/>
                  <a:pt x="920" y="255"/>
                  <a:pt x="919" y="250"/>
                </a:cubicBezTo>
                <a:cubicBezTo>
                  <a:pt x="916" y="240"/>
                  <a:pt x="920" y="230"/>
                  <a:pt x="929" y="224"/>
                </a:cubicBezTo>
                <a:close/>
                <a:moveTo>
                  <a:pt x="2666" y="715"/>
                </a:moveTo>
                <a:cubicBezTo>
                  <a:pt x="2665" y="714"/>
                  <a:pt x="2665" y="714"/>
                  <a:pt x="2665" y="714"/>
                </a:cubicBezTo>
                <a:cubicBezTo>
                  <a:pt x="2651" y="652"/>
                  <a:pt x="2594" y="606"/>
                  <a:pt x="2497" y="576"/>
                </a:cubicBezTo>
                <a:cubicBezTo>
                  <a:pt x="2467" y="567"/>
                  <a:pt x="2436" y="585"/>
                  <a:pt x="2428" y="614"/>
                </a:cubicBezTo>
                <a:cubicBezTo>
                  <a:pt x="2419" y="644"/>
                  <a:pt x="2436" y="675"/>
                  <a:pt x="2466" y="684"/>
                </a:cubicBezTo>
                <a:cubicBezTo>
                  <a:pt x="2527" y="702"/>
                  <a:pt x="2553" y="724"/>
                  <a:pt x="2556" y="738"/>
                </a:cubicBezTo>
                <a:cubicBezTo>
                  <a:pt x="2578" y="837"/>
                  <a:pt x="2129" y="1102"/>
                  <a:pt x="1398" y="1270"/>
                </a:cubicBezTo>
                <a:cubicBezTo>
                  <a:pt x="1100" y="1344"/>
                  <a:pt x="795" y="1384"/>
                  <a:pt x="487" y="1389"/>
                </a:cubicBezTo>
                <a:cubicBezTo>
                  <a:pt x="233" y="1386"/>
                  <a:pt x="134" y="1342"/>
                  <a:pt x="125" y="1304"/>
                </a:cubicBezTo>
                <a:cubicBezTo>
                  <a:pt x="121" y="1288"/>
                  <a:pt x="138" y="1250"/>
                  <a:pt x="197" y="1201"/>
                </a:cubicBezTo>
                <a:cubicBezTo>
                  <a:pt x="221" y="1182"/>
                  <a:pt x="225" y="1146"/>
                  <a:pt x="205" y="1122"/>
                </a:cubicBezTo>
                <a:cubicBezTo>
                  <a:pt x="185" y="1098"/>
                  <a:pt x="149" y="1095"/>
                  <a:pt x="125" y="1115"/>
                </a:cubicBezTo>
                <a:cubicBezTo>
                  <a:pt x="37" y="1189"/>
                  <a:pt x="0" y="1261"/>
                  <a:pt x="18" y="1330"/>
                </a:cubicBezTo>
                <a:cubicBezTo>
                  <a:pt x="42" y="1435"/>
                  <a:pt x="192" y="1495"/>
                  <a:pt x="453" y="1502"/>
                </a:cubicBezTo>
                <a:cubicBezTo>
                  <a:pt x="458" y="1511"/>
                  <a:pt x="458" y="1511"/>
                  <a:pt x="458" y="1511"/>
                </a:cubicBezTo>
                <a:cubicBezTo>
                  <a:pt x="677" y="1901"/>
                  <a:pt x="1128" y="2098"/>
                  <a:pt x="1563" y="1996"/>
                </a:cubicBezTo>
                <a:cubicBezTo>
                  <a:pt x="1999" y="1894"/>
                  <a:pt x="2314" y="1516"/>
                  <a:pt x="2336" y="1069"/>
                </a:cubicBezTo>
                <a:cubicBezTo>
                  <a:pt x="2576" y="945"/>
                  <a:pt x="2692" y="823"/>
                  <a:pt x="2666" y="715"/>
                </a:cubicBezTo>
                <a:close/>
                <a:moveTo>
                  <a:pt x="1610" y="1852"/>
                </a:moveTo>
                <a:cubicBezTo>
                  <a:pt x="1489" y="1892"/>
                  <a:pt x="1360" y="1906"/>
                  <a:pt x="1233" y="1892"/>
                </a:cubicBezTo>
                <a:cubicBezTo>
                  <a:pt x="1354" y="1792"/>
                  <a:pt x="1354" y="1792"/>
                  <a:pt x="1354" y="1792"/>
                </a:cubicBezTo>
                <a:cubicBezTo>
                  <a:pt x="1356" y="1791"/>
                  <a:pt x="1356" y="1791"/>
                  <a:pt x="1356" y="1791"/>
                </a:cubicBezTo>
                <a:cubicBezTo>
                  <a:pt x="1492" y="1776"/>
                  <a:pt x="1492" y="1776"/>
                  <a:pt x="1492" y="1776"/>
                </a:cubicBezTo>
                <a:cubicBezTo>
                  <a:pt x="1510" y="1774"/>
                  <a:pt x="1526" y="1763"/>
                  <a:pt x="1535" y="1746"/>
                </a:cubicBezTo>
                <a:cubicBezTo>
                  <a:pt x="1583" y="1654"/>
                  <a:pt x="1583" y="1654"/>
                  <a:pt x="1583" y="1654"/>
                </a:cubicBezTo>
                <a:cubicBezTo>
                  <a:pt x="1633" y="1756"/>
                  <a:pt x="1633" y="1756"/>
                  <a:pt x="1633" y="1756"/>
                </a:cubicBezTo>
                <a:lnTo>
                  <a:pt x="1610" y="1852"/>
                </a:lnTo>
                <a:close/>
                <a:moveTo>
                  <a:pt x="2193" y="1158"/>
                </a:moveTo>
                <a:cubicBezTo>
                  <a:pt x="2150" y="1430"/>
                  <a:pt x="1981" y="1666"/>
                  <a:pt x="1737" y="1795"/>
                </a:cubicBezTo>
                <a:cubicBezTo>
                  <a:pt x="1744" y="1761"/>
                  <a:pt x="1744" y="1761"/>
                  <a:pt x="1744" y="1761"/>
                </a:cubicBezTo>
                <a:cubicBezTo>
                  <a:pt x="1750" y="1750"/>
                  <a:pt x="1750" y="1735"/>
                  <a:pt x="1744" y="1724"/>
                </a:cubicBezTo>
                <a:cubicBezTo>
                  <a:pt x="1744" y="1724"/>
                  <a:pt x="1743" y="1725"/>
                  <a:pt x="1743" y="1725"/>
                </a:cubicBezTo>
                <a:cubicBezTo>
                  <a:pt x="1636" y="1506"/>
                  <a:pt x="1636" y="1506"/>
                  <a:pt x="1636" y="1506"/>
                </a:cubicBezTo>
                <a:cubicBezTo>
                  <a:pt x="1626" y="1487"/>
                  <a:pt x="1608" y="1475"/>
                  <a:pt x="1587" y="1474"/>
                </a:cubicBezTo>
                <a:cubicBezTo>
                  <a:pt x="1565" y="1473"/>
                  <a:pt x="1545" y="1485"/>
                  <a:pt x="1536" y="1504"/>
                </a:cubicBezTo>
                <a:cubicBezTo>
                  <a:pt x="1449" y="1666"/>
                  <a:pt x="1449" y="1666"/>
                  <a:pt x="1449" y="1666"/>
                </a:cubicBezTo>
                <a:cubicBezTo>
                  <a:pt x="1324" y="1680"/>
                  <a:pt x="1324" y="1680"/>
                  <a:pt x="1324" y="1680"/>
                </a:cubicBezTo>
                <a:cubicBezTo>
                  <a:pt x="1313" y="1681"/>
                  <a:pt x="1302" y="1686"/>
                  <a:pt x="1294" y="1693"/>
                </a:cubicBezTo>
                <a:cubicBezTo>
                  <a:pt x="1090" y="1863"/>
                  <a:pt x="1090" y="1863"/>
                  <a:pt x="1090" y="1863"/>
                </a:cubicBezTo>
                <a:cubicBezTo>
                  <a:pt x="896" y="1808"/>
                  <a:pt x="726" y="1688"/>
                  <a:pt x="610" y="1523"/>
                </a:cubicBezTo>
                <a:cubicBezTo>
                  <a:pt x="596" y="1502"/>
                  <a:pt x="596" y="1502"/>
                  <a:pt x="596" y="1502"/>
                </a:cubicBezTo>
                <a:cubicBezTo>
                  <a:pt x="873" y="1487"/>
                  <a:pt x="1149" y="1448"/>
                  <a:pt x="1418" y="1383"/>
                </a:cubicBezTo>
                <a:cubicBezTo>
                  <a:pt x="1685" y="1323"/>
                  <a:pt x="1946" y="1238"/>
                  <a:pt x="2197" y="1132"/>
                </a:cubicBezTo>
                <a:cubicBezTo>
                  <a:pt x="2197" y="1140"/>
                  <a:pt x="2195" y="1149"/>
                  <a:pt x="2193" y="1158"/>
                </a:cubicBezTo>
                <a:close/>
              </a:path>
            </a:pathLst>
          </a:custGeom>
          <a:solidFill>
            <a:srgbClr val="C7000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78">
              <a:buClrTx/>
              <a:buFontTx/>
              <a:buNone/>
            </a:pPr>
            <a:endParaRPr lang="zh-CN" altLang="en-US" sz="1200" kern="1200">
              <a:solidFill>
                <a:schemeClr val="tx1"/>
              </a:solidFill>
              <a:latin typeface="Oswald" panose="020B0604020202020204" charset="0"/>
              <a:ea typeface="Microsoft YaHei"/>
              <a:cs typeface="+mn-cs"/>
            </a:endParaRPr>
          </a:p>
        </p:txBody>
      </p:sp>
      <p:sp>
        <p:nvSpPr>
          <p:cNvPr id="45" name="Freeform 11"/>
          <p:cNvSpPr>
            <a:spLocks noEditPoints="1"/>
          </p:cNvSpPr>
          <p:nvPr/>
        </p:nvSpPr>
        <p:spPr bwMode="auto">
          <a:xfrm>
            <a:off x="526825" y="2415146"/>
            <a:ext cx="166847" cy="142863"/>
          </a:xfrm>
          <a:custGeom>
            <a:avLst/>
            <a:gdLst>
              <a:gd name="T0" fmla="*/ 2710 w 2862"/>
              <a:gd name="T1" fmla="*/ 743 h 2443"/>
              <a:gd name="T2" fmla="*/ 2710 w 2862"/>
              <a:gd name="T3" fmla="*/ 545 h 2443"/>
              <a:gd name="T4" fmla="*/ 2396 w 2862"/>
              <a:gd name="T5" fmla="*/ 186 h 2443"/>
              <a:gd name="T6" fmla="*/ 1489 w 2862"/>
              <a:gd name="T7" fmla="*/ 186 h 2443"/>
              <a:gd name="T8" fmla="*/ 1451 w 2862"/>
              <a:gd name="T9" fmla="*/ 116 h 2443"/>
              <a:gd name="T10" fmla="*/ 1260 w 2862"/>
              <a:gd name="T11" fmla="*/ 0 h 2443"/>
              <a:gd name="T12" fmla="*/ 292 w 2862"/>
              <a:gd name="T13" fmla="*/ 0 h 2443"/>
              <a:gd name="T14" fmla="*/ 0 w 2862"/>
              <a:gd name="T15" fmla="*/ 300 h 2443"/>
              <a:gd name="T16" fmla="*/ 0 w 2862"/>
              <a:gd name="T17" fmla="*/ 2142 h 2443"/>
              <a:gd name="T18" fmla="*/ 292 w 2862"/>
              <a:gd name="T19" fmla="*/ 2443 h 2443"/>
              <a:gd name="T20" fmla="*/ 2569 w 2862"/>
              <a:gd name="T21" fmla="*/ 2443 h 2443"/>
              <a:gd name="T22" fmla="*/ 2862 w 2862"/>
              <a:gd name="T23" fmla="*/ 2142 h 2443"/>
              <a:gd name="T24" fmla="*/ 2862 w 2862"/>
              <a:gd name="T25" fmla="*/ 1012 h 2443"/>
              <a:gd name="T26" fmla="*/ 2710 w 2862"/>
              <a:gd name="T27" fmla="*/ 743 h 2443"/>
              <a:gd name="T28" fmla="*/ 2396 w 2862"/>
              <a:gd name="T29" fmla="*/ 366 h 2443"/>
              <a:gd name="T30" fmla="*/ 2529 w 2862"/>
              <a:gd name="T31" fmla="*/ 545 h 2443"/>
              <a:gd name="T32" fmla="*/ 2529 w 2862"/>
              <a:gd name="T33" fmla="*/ 670 h 2443"/>
              <a:gd name="T34" fmla="*/ 2520 w 2862"/>
              <a:gd name="T35" fmla="*/ 669 h 2443"/>
              <a:gd name="T36" fmla="*/ 1745 w 2862"/>
              <a:gd name="T37" fmla="*/ 669 h 2443"/>
              <a:gd name="T38" fmla="*/ 1584 w 2862"/>
              <a:gd name="T39" fmla="*/ 366 h 2443"/>
              <a:gd name="T40" fmla="*/ 2396 w 2862"/>
              <a:gd name="T41" fmla="*/ 366 h 2443"/>
              <a:gd name="T42" fmla="*/ 2681 w 2862"/>
              <a:gd name="T43" fmla="*/ 2142 h 2443"/>
              <a:gd name="T44" fmla="*/ 2569 w 2862"/>
              <a:gd name="T45" fmla="*/ 2262 h 2443"/>
              <a:gd name="T46" fmla="*/ 292 w 2862"/>
              <a:gd name="T47" fmla="*/ 2262 h 2443"/>
              <a:gd name="T48" fmla="*/ 180 w 2862"/>
              <a:gd name="T49" fmla="*/ 2142 h 2443"/>
              <a:gd name="T50" fmla="*/ 180 w 2862"/>
              <a:gd name="T51" fmla="*/ 300 h 2443"/>
              <a:gd name="T52" fmla="*/ 292 w 2862"/>
              <a:gd name="T53" fmla="*/ 180 h 2443"/>
              <a:gd name="T54" fmla="*/ 1260 w 2862"/>
              <a:gd name="T55" fmla="*/ 180 h 2443"/>
              <a:gd name="T56" fmla="*/ 1292 w 2862"/>
              <a:gd name="T57" fmla="*/ 199 h 2443"/>
              <a:gd name="T58" fmla="*/ 1611 w 2862"/>
              <a:gd name="T59" fmla="*/ 802 h 2443"/>
              <a:gd name="T60" fmla="*/ 1691 w 2862"/>
              <a:gd name="T61" fmla="*/ 850 h 2443"/>
              <a:gd name="T62" fmla="*/ 2520 w 2862"/>
              <a:gd name="T63" fmla="*/ 850 h 2443"/>
              <a:gd name="T64" fmla="*/ 2681 w 2862"/>
              <a:gd name="T65" fmla="*/ 1012 h 2443"/>
              <a:gd name="T66" fmla="*/ 2681 w 2862"/>
              <a:gd name="T67" fmla="*/ 2142 h 2443"/>
              <a:gd name="T68" fmla="*/ 2681 w 2862"/>
              <a:gd name="T69" fmla="*/ 2142 h 2443"/>
              <a:gd name="T70" fmla="*/ 2681 w 2862"/>
              <a:gd name="T71" fmla="*/ 2142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62" h="2443">
                <a:moveTo>
                  <a:pt x="2710" y="743"/>
                </a:moveTo>
                <a:cubicBezTo>
                  <a:pt x="2710" y="545"/>
                  <a:pt x="2710" y="545"/>
                  <a:pt x="2710" y="545"/>
                </a:cubicBezTo>
                <a:cubicBezTo>
                  <a:pt x="2710" y="376"/>
                  <a:pt x="2576" y="186"/>
                  <a:pt x="2396" y="186"/>
                </a:cubicBezTo>
                <a:cubicBezTo>
                  <a:pt x="1489" y="186"/>
                  <a:pt x="1489" y="186"/>
                  <a:pt x="1489" y="186"/>
                </a:cubicBezTo>
                <a:cubicBezTo>
                  <a:pt x="1451" y="116"/>
                  <a:pt x="1451" y="116"/>
                  <a:pt x="1451" y="116"/>
                </a:cubicBezTo>
                <a:cubicBezTo>
                  <a:pt x="1414" y="44"/>
                  <a:pt x="1341" y="0"/>
                  <a:pt x="1260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131" y="0"/>
                  <a:pt x="0" y="135"/>
                  <a:pt x="0" y="300"/>
                </a:cubicBezTo>
                <a:cubicBezTo>
                  <a:pt x="0" y="2142"/>
                  <a:pt x="0" y="2142"/>
                  <a:pt x="0" y="2142"/>
                </a:cubicBezTo>
                <a:cubicBezTo>
                  <a:pt x="0" y="2308"/>
                  <a:pt x="131" y="2443"/>
                  <a:pt x="292" y="2443"/>
                </a:cubicBezTo>
                <a:cubicBezTo>
                  <a:pt x="2569" y="2443"/>
                  <a:pt x="2569" y="2443"/>
                  <a:pt x="2569" y="2443"/>
                </a:cubicBezTo>
                <a:cubicBezTo>
                  <a:pt x="2731" y="2443"/>
                  <a:pt x="2862" y="2308"/>
                  <a:pt x="2862" y="2142"/>
                </a:cubicBezTo>
                <a:cubicBezTo>
                  <a:pt x="2862" y="1012"/>
                  <a:pt x="2862" y="1012"/>
                  <a:pt x="2862" y="1012"/>
                </a:cubicBezTo>
                <a:cubicBezTo>
                  <a:pt x="2862" y="914"/>
                  <a:pt x="2797" y="810"/>
                  <a:pt x="2710" y="743"/>
                </a:cubicBezTo>
                <a:close/>
                <a:moveTo>
                  <a:pt x="2396" y="366"/>
                </a:moveTo>
                <a:cubicBezTo>
                  <a:pt x="2458" y="366"/>
                  <a:pt x="2529" y="462"/>
                  <a:pt x="2529" y="545"/>
                </a:cubicBezTo>
                <a:cubicBezTo>
                  <a:pt x="2529" y="670"/>
                  <a:pt x="2529" y="670"/>
                  <a:pt x="2529" y="670"/>
                </a:cubicBezTo>
                <a:cubicBezTo>
                  <a:pt x="2526" y="670"/>
                  <a:pt x="2523" y="669"/>
                  <a:pt x="2520" y="669"/>
                </a:cubicBezTo>
                <a:cubicBezTo>
                  <a:pt x="1745" y="669"/>
                  <a:pt x="1745" y="669"/>
                  <a:pt x="1745" y="669"/>
                </a:cubicBezTo>
                <a:cubicBezTo>
                  <a:pt x="1584" y="366"/>
                  <a:pt x="1584" y="366"/>
                  <a:pt x="1584" y="366"/>
                </a:cubicBezTo>
                <a:lnTo>
                  <a:pt x="2396" y="366"/>
                </a:lnTo>
                <a:close/>
                <a:moveTo>
                  <a:pt x="2681" y="2142"/>
                </a:moveTo>
                <a:cubicBezTo>
                  <a:pt x="2681" y="2208"/>
                  <a:pt x="2631" y="2262"/>
                  <a:pt x="2569" y="2262"/>
                </a:cubicBezTo>
                <a:cubicBezTo>
                  <a:pt x="292" y="2262"/>
                  <a:pt x="292" y="2262"/>
                  <a:pt x="292" y="2262"/>
                </a:cubicBezTo>
                <a:cubicBezTo>
                  <a:pt x="231" y="2262"/>
                  <a:pt x="180" y="2208"/>
                  <a:pt x="180" y="2142"/>
                </a:cubicBezTo>
                <a:cubicBezTo>
                  <a:pt x="180" y="300"/>
                  <a:pt x="180" y="300"/>
                  <a:pt x="180" y="300"/>
                </a:cubicBezTo>
                <a:cubicBezTo>
                  <a:pt x="180" y="234"/>
                  <a:pt x="231" y="180"/>
                  <a:pt x="292" y="180"/>
                </a:cubicBezTo>
                <a:cubicBezTo>
                  <a:pt x="1260" y="180"/>
                  <a:pt x="1260" y="180"/>
                  <a:pt x="1260" y="180"/>
                </a:cubicBezTo>
                <a:cubicBezTo>
                  <a:pt x="1273" y="180"/>
                  <a:pt x="1285" y="187"/>
                  <a:pt x="1292" y="199"/>
                </a:cubicBezTo>
                <a:cubicBezTo>
                  <a:pt x="1611" y="802"/>
                  <a:pt x="1611" y="802"/>
                  <a:pt x="1611" y="802"/>
                </a:cubicBezTo>
                <a:cubicBezTo>
                  <a:pt x="1627" y="832"/>
                  <a:pt x="1657" y="850"/>
                  <a:pt x="1691" y="850"/>
                </a:cubicBezTo>
                <a:cubicBezTo>
                  <a:pt x="2520" y="850"/>
                  <a:pt x="2520" y="850"/>
                  <a:pt x="2520" y="850"/>
                </a:cubicBezTo>
                <a:cubicBezTo>
                  <a:pt x="2585" y="850"/>
                  <a:pt x="2681" y="947"/>
                  <a:pt x="2681" y="1012"/>
                </a:cubicBezTo>
                <a:cubicBezTo>
                  <a:pt x="2681" y="2142"/>
                  <a:pt x="2681" y="2142"/>
                  <a:pt x="2681" y="2142"/>
                </a:cubicBezTo>
                <a:close/>
                <a:moveTo>
                  <a:pt x="2681" y="2142"/>
                </a:moveTo>
                <a:cubicBezTo>
                  <a:pt x="2681" y="2142"/>
                  <a:pt x="2681" y="2142"/>
                  <a:pt x="2681" y="2142"/>
                </a:cubicBezTo>
              </a:path>
            </a:pathLst>
          </a:custGeom>
          <a:solidFill>
            <a:srgbClr val="59C8D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78">
              <a:buClrTx/>
              <a:buFontTx/>
              <a:buNone/>
            </a:pPr>
            <a:endParaRPr lang="zh-CN" altLang="en-US" sz="1200" kern="1200">
              <a:solidFill>
                <a:schemeClr val="tx1"/>
              </a:solidFill>
              <a:latin typeface="Oswald" panose="020B0604020202020204" charset="0"/>
              <a:ea typeface="Microsoft YaHei"/>
              <a:cs typeface="+mn-cs"/>
            </a:endParaRPr>
          </a:p>
        </p:txBody>
      </p:sp>
      <p:sp>
        <p:nvSpPr>
          <p:cNvPr id="46" name="Freeform 16"/>
          <p:cNvSpPr>
            <a:spLocks noEditPoints="1"/>
          </p:cNvSpPr>
          <p:nvPr/>
        </p:nvSpPr>
        <p:spPr bwMode="auto">
          <a:xfrm>
            <a:off x="512018" y="2862556"/>
            <a:ext cx="196460" cy="156761"/>
          </a:xfrm>
          <a:custGeom>
            <a:avLst/>
            <a:gdLst>
              <a:gd name="T0" fmla="*/ 102 w 3081"/>
              <a:gd name="T1" fmla="*/ 1433 h 2466"/>
              <a:gd name="T2" fmla="*/ 717 w 3081"/>
              <a:gd name="T3" fmla="*/ 1433 h 2466"/>
              <a:gd name="T4" fmla="*/ 819 w 3081"/>
              <a:gd name="T5" fmla="*/ 1331 h 2466"/>
              <a:gd name="T6" fmla="*/ 717 w 3081"/>
              <a:gd name="T7" fmla="*/ 1228 h 2466"/>
              <a:gd name="T8" fmla="*/ 102 w 3081"/>
              <a:gd name="T9" fmla="*/ 1228 h 2466"/>
              <a:gd name="T10" fmla="*/ 0 w 3081"/>
              <a:gd name="T11" fmla="*/ 1331 h 2466"/>
              <a:gd name="T12" fmla="*/ 102 w 3081"/>
              <a:gd name="T13" fmla="*/ 1433 h 2466"/>
              <a:gd name="T14" fmla="*/ 3043 w 3081"/>
              <a:gd name="T15" fmla="*/ 2289 h 2466"/>
              <a:gd name="T16" fmla="*/ 2690 w 3081"/>
              <a:gd name="T17" fmla="*/ 1936 h 2466"/>
              <a:gd name="T18" fmla="*/ 2867 w 3081"/>
              <a:gd name="T19" fmla="*/ 1433 h 2466"/>
              <a:gd name="T20" fmla="*/ 2048 w 3081"/>
              <a:gd name="T21" fmla="*/ 614 h 2466"/>
              <a:gd name="T22" fmla="*/ 1229 w 3081"/>
              <a:gd name="T23" fmla="*/ 1433 h 2466"/>
              <a:gd name="T24" fmla="*/ 2048 w 3081"/>
              <a:gd name="T25" fmla="*/ 2252 h 2466"/>
              <a:gd name="T26" fmla="*/ 2551 w 3081"/>
              <a:gd name="T27" fmla="*/ 2075 h 2466"/>
              <a:gd name="T28" fmla="*/ 2904 w 3081"/>
              <a:gd name="T29" fmla="*/ 2428 h 2466"/>
              <a:gd name="T30" fmla="*/ 3043 w 3081"/>
              <a:gd name="T31" fmla="*/ 2428 h 2466"/>
              <a:gd name="T32" fmla="*/ 3043 w 3081"/>
              <a:gd name="T33" fmla="*/ 2289 h 2466"/>
              <a:gd name="T34" fmla="*/ 2487 w 3081"/>
              <a:gd name="T35" fmla="*/ 1862 h 2466"/>
              <a:gd name="T36" fmla="*/ 2481 w 3081"/>
              <a:gd name="T37" fmla="*/ 1866 h 2466"/>
              <a:gd name="T38" fmla="*/ 2477 w 3081"/>
              <a:gd name="T39" fmla="*/ 1872 h 2466"/>
              <a:gd name="T40" fmla="*/ 2048 w 3081"/>
              <a:gd name="T41" fmla="*/ 2047 h 2466"/>
              <a:gd name="T42" fmla="*/ 1433 w 3081"/>
              <a:gd name="T43" fmla="*/ 1433 h 2466"/>
              <a:gd name="T44" fmla="*/ 2048 w 3081"/>
              <a:gd name="T45" fmla="*/ 819 h 2466"/>
              <a:gd name="T46" fmla="*/ 2662 w 3081"/>
              <a:gd name="T47" fmla="*/ 1433 h 2466"/>
              <a:gd name="T48" fmla="*/ 2487 w 3081"/>
              <a:gd name="T49" fmla="*/ 1862 h 2466"/>
              <a:gd name="T50" fmla="*/ 102 w 3081"/>
              <a:gd name="T51" fmla="*/ 204 h 2466"/>
              <a:gd name="T52" fmla="*/ 1946 w 3081"/>
              <a:gd name="T53" fmla="*/ 204 h 2466"/>
              <a:gd name="T54" fmla="*/ 2048 w 3081"/>
              <a:gd name="T55" fmla="*/ 102 h 2466"/>
              <a:gd name="T56" fmla="*/ 1946 w 3081"/>
              <a:gd name="T57" fmla="*/ 0 h 2466"/>
              <a:gd name="T58" fmla="*/ 102 w 3081"/>
              <a:gd name="T59" fmla="*/ 0 h 2466"/>
              <a:gd name="T60" fmla="*/ 0 w 3081"/>
              <a:gd name="T61" fmla="*/ 102 h 2466"/>
              <a:gd name="T62" fmla="*/ 102 w 3081"/>
              <a:gd name="T63" fmla="*/ 204 h 2466"/>
              <a:gd name="T64" fmla="*/ 922 w 3081"/>
              <a:gd name="T65" fmla="*/ 614 h 2466"/>
              <a:gd name="T66" fmla="*/ 102 w 3081"/>
              <a:gd name="T67" fmla="*/ 614 h 2466"/>
              <a:gd name="T68" fmla="*/ 0 w 3081"/>
              <a:gd name="T69" fmla="*/ 716 h 2466"/>
              <a:gd name="T70" fmla="*/ 102 w 3081"/>
              <a:gd name="T71" fmla="*/ 819 h 2466"/>
              <a:gd name="T72" fmla="*/ 922 w 3081"/>
              <a:gd name="T73" fmla="*/ 819 h 2466"/>
              <a:gd name="T74" fmla="*/ 1024 w 3081"/>
              <a:gd name="T75" fmla="*/ 716 h 2466"/>
              <a:gd name="T76" fmla="*/ 922 w 3081"/>
              <a:gd name="T77" fmla="*/ 614 h 2466"/>
              <a:gd name="T78" fmla="*/ 922 w 3081"/>
              <a:gd name="T79" fmla="*/ 1843 h 2466"/>
              <a:gd name="T80" fmla="*/ 102 w 3081"/>
              <a:gd name="T81" fmla="*/ 1843 h 2466"/>
              <a:gd name="T82" fmla="*/ 0 w 3081"/>
              <a:gd name="T83" fmla="*/ 1945 h 2466"/>
              <a:gd name="T84" fmla="*/ 102 w 3081"/>
              <a:gd name="T85" fmla="*/ 2048 h 2466"/>
              <a:gd name="T86" fmla="*/ 922 w 3081"/>
              <a:gd name="T87" fmla="*/ 2048 h 2466"/>
              <a:gd name="T88" fmla="*/ 1024 w 3081"/>
              <a:gd name="T89" fmla="*/ 1945 h 2466"/>
              <a:gd name="T90" fmla="*/ 922 w 3081"/>
              <a:gd name="T91" fmla="*/ 1843 h 2466"/>
              <a:gd name="T92" fmla="*/ 922 w 3081"/>
              <a:gd name="T93" fmla="*/ 1843 h 2466"/>
              <a:gd name="T94" fmla="*/ 922 w 3081"/>
              <a:gd name="T95" fmla="*/ 1843 h 2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081" h="2466">
                <a:moveTo>
                  <a:pt x="102" y="1433"/>
                </a:moveTo>
                <a:cubicBezTo>
                  <a:pt x="717" y="1433"/>
                  <a:pt x="717" y="1433"/>
                  <a:pt x="717" y="1433"/>
                </a:cubicBezTo>
                <a:cubicBezTo>
                  <a:pt x="773" y="1433"/>
                  <a:pt x="819" y="1387"/>
                  <a:pt x="819" y="1331"/>
                </a:cubicBezTo>
                <a:cubicBezTo>
                  <a:pt x="819" y="1274"/>
                  <a:pt x="773" y="1228"/>
                  <a:pt x="717" y="1228"/>
                </a:cubicBezTo>
                <a:cubicBezTo>
                  <a:pt x="102" y="1228"/>
                  <a:pt x="102" y="1228"/>
                  <a:pt x="102" y="1228"/>
                </a:cubicBezTo>
                <a:cubicBezTo>
                  <a:pt x="46" y="1228"/>
                  <a:pt x="0" y="1274"/>
                  <a:pt x="0" y="1331"/>
                </a:cubicBezTo>
                <a:cubicBezTo>
                  <a:pt x="0" y="1387"/>
                  <a:pt x="46" y="1433"/>
                  <a:pt x="102" y="1433"/>
                </a:cubicBezTo>
                <a:close/>
                <a:moveTo>
                  <a:pt x="3043" y="2289"/>
                </a:moveTo>
                <a:cubicBezTo>
                  <a:pt x="2690" y="1936"/>
                  <a:pt x="2690" y="1936"/>
                  <a:pt x="2690" y="1936"/>
                </a:cubicBezTo>
                <a:cubicBezTo>
                  <a:pt x="2799" y="1797"/>
                  <a:pt x="2867" y="1624"/>
                  <a:pt x="2867" y="1433"/>
                </a:cubicBezTo>
                <a:cubicBezTo>
                  <a:pt x="2867" y="981"/>
                  <a:pt x="2500" y="614"/>
                  <a:pt x="2048" y="614"/>
                </a:cubicBezTo>
                <a:cubicBezTo>
                  <a:pt x="1595" y="614"/>
                  <a:pt x="1229" y="981"/>
                  <a:pt x="1229" y="1433"/>
                </a:cubicBezTo>
                <a:cubicBezTo>
                  <a:pt x="1229" y="1885"/>
                  <a:pt x="1595" y="2252"/>
                  <a:pt x="2048" y="2252"/>
                </a:cubicBezTo>
                <a:cubicBezTo>
                  <a:pt x="2239" y="2252"/>
                  <a:pt x="2412" y="2184"/>
                  <a:pt x="2551" y="2075"/>
                </a:cubicBezTo>
                <a:cubicBezTo>
                  <a:pt x="2904" y="2428"/>
                  <a:pt x="2904" y="2428"/>
                  <a:pt x="2904" y="2428"/>
                </a:cubicBezTo>
                <a:cubicBezTo>
                  <a:pt x="2942" y="2466"/>
                  <a:pt x="3004" y="2466"/>
                  <a:pt x="3043" y="2428"/>
                </a:cubicBezTo>
                <a:cubicBezTo>
                  <a:pt x="3081" y="2389"/>
                  <a:pt x="3081" y="2327"/>
                  <a:pt x="3043" y="2289"/>
                </a:cubicBezTo>
                <a:close/>
                <a:moveTo>
                  <a:pt x="2487" y="1862"/>
                </a:moveTo>
                <a:cubicBezTo>
                  <a:pt x="2485" y="1864"/>
                  <a:pt x="2483" y="1864"/>
                  <a:pt x="2481" y="1866"/>
                </a:cubicBezTo>
                <a:cubicBezTo>
                  <a:pt x="2479" y="1868"/>
                  <a:pt x="2478" y="1871"/>
                  <a:pt x="2477" y="1872"/>
                </a:cubicBezTo>
                <a:cubicBezTo>
                  <a:pt x="2366" y="1980"/>
                  <a:pt x="2215" y="2047"/>
                  <a:pt x="2048" y="2047"/>
                </a:cubicBezTo>
                <a:cubicBezTo>
                  <a:pt x="1708" y="2047"/>
                  <a:pt x="1433" y="1772"/>
                  <a:pt x="1433" y="1433"/>
                </a:cubicBezTo>
                <a:cubicBezTo>
                  <a:pt x="1433" y="1094"/>
                  <a:pt x="1708" y="819"/>
                  <a:pt x="2048" y="819"/>
                </a:cubicBezTo>
                <a:cubicBezTo>
                  <a:pt x="2387" y="819"/>
                  <a:pt x="2662" y="1094"/>
                  <a:pt x="2662" y="1433"/>
                </a:cubicBezTo>
                <a:cubicBezTo>
                  <a:pt x="2662" y="1600"/>
                  <a:pt x="2595" y="1751"/>
                  <a:pt x="2487" y="1862"/>
                </a:cubicBezTo>
                <a:close/>
                <a:moveTo>
                  <a:pt x="102" y="204"/>
                </a:moveTo>
                <a:cubicBezTo>
                  <a:pt x="1946" y="204"/>
                  <a:pt x="1946" y="204"/>
                  <a:pt x="1946" y="204"/>
                </a:cubicBezTo>
                <a:cubicBezTo>
                  <a:pt x="2002" y="204"/>
                  <a:pt x="2048" y="159"/>
                  <a:pt x="2048" y="102"/>
                </a:cubicBezTo>
                <a:cubicBezTo>
                  <a:pt x="2048" y="46"/>
                  <a:pt x="2002" y="0"/>
                  <a:pt x="194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46" y="0"/>
                  <a:pt x="0" y="46"/>
                  <a:pt x="0" y="102"/>
                </a:cubicBezTo>
                <a:cubicBezTo>
                  <a:pt x="0" y="159"/>
                  <a:pt x="46" y="204"/>
                  <a:pt x="102" y="204"/>
                </a:cubicBezTo>
                <a:close/>
                <a:moveTo>
                  <a:pt x="922" y="614"/>
                </a:moveTo>
                <a:cubicBezTo>
                  <a:pt x="102" y="614"/>
                  <a:pt x="102" y="614"/>
                  <a:pt x="102" y="614"/>
                </a:cubicBezTo>
                <a:cubicBezTo>
                  <a:pt x="46" y="614"/>
                  <a:pt x="0" y="660"/>
                  <a:pt x="0" y="716"/>
                </a:cubicBezTo>
                <a:cubicBezTo>
                  <a:pt x="0" y="773"/>
                  <a:pt x="46" y="819"/>
                  <a:pt x="102" y="819"/>
                </a:cubicBezTo>
                <a:cubicBezTo>
                  <a:pt x="922" y="819"/>
                  <a:pt x="922" y="819"/>
                  <a:pt x="922" y="819"/>
                </a:cubicBezTo>
                <a:cubicBezTo>
                  <a:pt x="978" y="819"/>
                  <a:pt x="1024" y="773"/>
                  <a:pt x="1024" y="716"/>
                </a:cubicBezTo>
                <a:cubicBezTo>
                  <a:pt x="1024" y="660"/>
                  <a:pt x="978" y="614"/>
                  <a:pt x="922" y="614"/>
                </a:cubicBezTo>
                <a:close/>
                <a:moveTo>
                  <a:pt x="922" y="1843"/>
                </a:moveTo>
                <a:cubicBezTo>
                  <a:pt x="102" y="1843"/>
                  <a:pt x="102" y="1843"/>
                  <a:pt x="102" y="1843"/>
                </a:cubicBezTo>
                <a:cubicBezTo>
                  <a:pt x="46" y="1843"/>
                  <a:pt x="0" y="1889"/>
                  <a:pt x="0" y="1945"/>
                </a:cubicBezTo>
                <a:cubicBezTo>
                  <a:pt x="0" y="2002"/>
                  <a:pt x="46" y="2048"/>
                  <a:pt x="102" y="2048"/>
                </a:cubicBezTo>
                <a:cubicBezTo>
                  <a:pt x="922" y="2048"/>
                  <a:pt x="922" y="2048"/>
                  <a:pt x="922" y="2048"/>
                </a:cubicBezTo>
                <a:cubicBezTo>
                  <a:pt x="978" y="2048"/>
                  <a:pt x="1024" y="2002"/>
                  <a:pt x="1024" y="1945"/>
                </a:cubicBezTo>
                <a:cubicBezTo>
                  <a:pt x="1024" y="1889"/>
                  <a:pt x="978" y="1843"/>
                  <a:pt x="922" y="1843"/>
                </a:cubicBezTo>
                <a:close/>
                <a:moveTo>
                  <a:pt x="922" y="1843"/>
                </a:moveTo>
                <a:cubicBezTo>
                  <a:pt x="922" y="1843"/>
                  <a:pt x="922" y="1843"/>
                  <a:pt x="922" y="1843"/>
                </a:cubicBezTo>
              </a:path>
            </a:pathLst>
          </a:custGeom>
          <a:solidFill>
            <a:srgbClr val="C7000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78">
              <a:buClrTx/>
              <a:buFontTx/>
              <a:buNone/>
            </a:pPr>
            <a:endParaRPr lang="zh-CN" altLang="en-US" sz="1200" kern="1200">
              <a:solidFill>
                <a:schemeClr val="tx1"/>
              </a:solidFill>
              <a:latin typeface="Oswald" panose="020B0604020202020204" charset="0"/>
              <a:ea typeface="Microsoft YaHei"/>
              <a:cs typeface="+mn-cs"/>
            </a:endParaRPr>
          </a:p>
        </p:txBody>
      </p:sp>
      <p:sp>
        <p:nvSpPr>
          <p:cNvPr id="49" name="Freeform 26"/>
          <p:cNvSpPr>
            <a:spLocks noEditPoints="1"/>
          </p:cNvSpPr>
          <p:nvPr/>
        </p:nvSpPr>
        <p:spPr bwMode="auto">
          <a:xfrm>
            <a:off x="525184" y="3321718"/>
            <a:ext cx="170126" cy="169400"/>
          </a:xfrm>
          <a:custGeom>
            <a:avLst/>
            <a:gdLst>
              <a:gd name="T0" fmla="*/ 322 w 2093"/>
              <a:gd name="T1" fmla="*/ 1127 h 2093"/>
              <a:gd name="T2" fmla="*/ 0 w 2093"/>
              <a:gd name="T3" fmla="*/ 1771 h 2093"/>
              <a:gd name="T4" fmla="*/ 644 w 2093"/>
              <a:gd name="T5" fmla="*/ 2093 h 2093"/>
              <a:gd name="T6" fmla="*/ 966 w 2093"/>
              <a:gd name="T7" fmla="*/ 1449 h 2093"/>
              <a:gd name="T8" fmla="*/ 805 w 2093"/>
              <a:gd name="T9" fmla="*/ 1771 h 2093"/>
              <a:gd name="T10" fmla="*/ 322 w 2093"/>
              <a:gd name="T11" fmla="*/ 1932 h 2093"/>
              <a:gd name="T12" fmla="*/ 161 w 2093"/>
              <a:gd name="T13" fmla="*/ 1449 h 2093"/>
              <a:gd name="T14" fmla="*/ 644 w 2093"/>
              <a:gd name="T15" fmla="*/ 1288 h 2093"/>
              <a:gd name="T16" fmla="*/ 805 w 2093"/>
              <a:gd name="T17" fmla="*/ 1771 h 2093"/>
              <a:gd name="T18" fmla="*/ 1449 w 2093"/>
              <a:gd name="T19" fmla="*/ 0 h 2093"/>
              <a:gd name="T20" fmla="*/ 1127 w 2093"/>
              <a:gd name="T21" fmla="*/ 644 h 2093"/>
              <a:gd name="T22" fmla="*/ 1771 w 2093"/>
              <a:gd name="T23" fmla="*/ 966 h 2093"/>
              <a:gd name="T24" fmla="*/ 2093 w 2093"/>
              <a:gd name="T25" fmla="*/ 322 h 2093"/>
              <a:gd name="T26" fmla="*/ 1932 w 2093"/>
              <a:gd name="T27" fmla="*/ 644 h 2093"/>
              <a:gd name="T28" fmla="*/ 1449 w 2093"/>
              <a:gd name="T29" fmla="*/ 805 h 2093"/>
              <a:gd name="T30" fmla="*/ 1288 w 2093"/>
              <a:gd name="T31" fmla="*/ 322 h 2093"/>
              <a:gd name="T32" fmla="*/ 1771 w 2093"/>
              <a:gd name="T33" fmla="*/ 161 h 2093"/>
              <a:gd name="T34" fmla="*/ 1932 w 2093"/>
              <a:gd name="T35" fmla="*/ 644 h 2093"/>
              <a:gd name="T36" fmla="*/ 1449 w 2093"/>
              <a:gd name="T37" fmla="*/ 1127 h 2093"/>
              <a:gd name="T38" fmla="*/ 1127 w 2093"/>
              <a:gd name="T39" fmla="*/ 1771 h 2093"/>
              <a:gd name="T40" fmla="*/ 1771 w 2093"/>
              <a:gd name="T41" fmla="*/ 2093 h 2093"/>
              <a:gd name="T42" fmla="*/ 2093 w 2093"/>
              <a:gd name="T43" fmla="*/ 1449 h 2093"/>
              <a:gd name="T44" fmla="*/ 1932 w 2093"/>
              <a:gd name="T45" fmla="*/ 1771 h 2093"/>
              <a:gd name="T46" fmla="*/ 1449 w 2093"/>
              <a:gd name="T47" fmla="*/ 1932 h 2093"/>
              <a:gd name="T48" fmla="*/ 1288 w 2093"/>
              <a:gd name="T49" fmla="*/ 1449 h 2093"/>
              <a:gd name="T50" fmla="*/ 1771 w 2093"/>
              <a:gd name="T51" fmla="*/ 1288 h 2093"/>
              <a:gd name="T52" fmla="*/ 1932 w 2093"/>
              <a:gd name="T53" fmla="*/ 1771 h 2093"/>
              <a:gd name="T54" fmla="*/ 322 w 2093"/>
              <a:gd name="T55" fmla="*/ 0 h 2093"/>
              <a:gd name="T56" fmla="*/ 0 w 2093"/>
              <a:gd name="T57" fmla="*/ 644 h 2093"/>
              <a:gd name="T58" fmla="*/ 644 w 2093"/>
              <a:gd name="T59" fmla="*/ 966 h 2093"/>
              <a:gd name="T60" fmla="*/ 966 w 2093"/>
              <a:gd name="T61" fmla="*/ 322 h 2093"/>
              <a:gd name="T62" fmla="*/ 805 w 2093"/>
              <a:gd name="T63" fmla="*/ 644 h 2093"/>
              <a:gd name="T64" fmla="*/ 322 w 2093"/>
              <a:gd name="T65" fmla="*/ 805 h 2093"/>
              <a:gd name="T66" fmla="*/ 161 w 2093"/>
              <a:gd name="T67" fmla="*/ 322 h 2093"/>
              <a:gd name="T68" fmla="*/ 644 w 2093"/>
              <a:gd name="T69" fmla="*/ 161 h 2093"/>
              <a:gd name="T70" fmla="*/ 805 w 2093"/>
              <a:gd name="T71" fmla="*/ 644 h 2093"/>
              <a:gd name="T72" fmla="*/ 805 w 2093"/>
              <a:gd name="T73" fmla="*/ 644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93" h="2093">
                <a:moveTo>
                  <a:pt x="644" y="1127"/>
                </a:moveTo>
                <a:cubicBezTo>
                  <a:pt x="322" y="1127"/>
                  <a:pt x="322" y="1127"/>
                  <a:pt x="322" y="1127"/>
                </a:cubicBezTo>
                <a:cubicBezTo>
                  <a:pt x="145" y="1127"/>
                  <a:pt x="0" y="1272"/>
                  <a:pt x="0" y="1449"/>
                </a:cubicBezTo>
                <a:cubicBezTo>
                  <a:pt x="0" y="1771"/>
                  <a:pt x="0" y="1771"/>
                  <a:pt x="0" y="1771"/>
                </a:cubicBezTo>
                <a:cubicBezTo>
                  <a:pt x="0" y="1948"/>
                  <a:pt x="145" y="2093"/>
                  <a:pt x="322" y="2093"/>
                </a:cubicBezTo>
                <a:cubicBezTo>
                  <a:pt x="644" y="2093"/>
                  <a:pt x="644" y="2093"/>
                  <a:pt x="644" y="2093"/>
                </a:cubicBezTo>
                <a:cubicBezTo>
                  <a:pt x="821" y="2093"/>
                  <a:pt x="966" y="1948"/>
                  <a:pt x="966" y="1771"/>
                </a:cubicBezTo>
                <a:cubicBezTo>
                  <a:pt x="966" y="1449"/>
                  <a:pt x="966" y="1449"/>
                  <a:pt x="966" y="1449"/>
                </a:cubicBezTo>
                <a:cubicBezTo>
                  <a:pt x="966" y="1272"/>
                  <a:pt x="821" y="1127"/>
                  <a:pt x="644" y="1127"/>
                </a:cubicBezTo>
                <a:close/>
                <a:moveTo>
                  <a:pt x="805" y="1771"/>
                </a:moveTo>
                <a:cubicBezTo>
                  <a:pt x="805" y="1860"/>
                  <a:pt x="732" y="1932"/>
                  <a:pt x="644" y="1932"/>
                </a:cubicBezTo>
                <a:cubicBezTo>
                  <a:pt x="322" y="1932"/>
                  <a:pt x="322" y="1932"/>
                  <a:pt x="322" y="1932"/>
                </a:cubicBezTo>
                <a:cubicBezTo>
                  <a:pt x="233" y="1932"/>
                  <a:pt x="161" y="1860"/>
                  <a:pt x="161" y="1771"/>
                </a:cubicBezTo>
                <a:cubicBezTo>
                  <a:pt x="161" y="1449"/>
                  <a:pt x="161" y="1449"/>
                  <a:pt x="161" y="1449"/>
                </a:cubicBezTo>
                <a:cubicBezTo>
                  <a:pt x="161" y="1361"/>
                  <a:pt x="233" y="1288"/>
                  <a:pt x="322" y="1288"/>
                </a:cubicBezTo>
                <a:cubicBezTo>
                  <a:pt x="644" y="1288"/>
                  <a:pt x="644" y="1288"/>
                  <a:pt x="644" y="1288"/>
                </a:cubicBezTo>
                <a:cubicBezTo>
                  <a:pt x="732" y="1288"/>
                  <a:pt x="805" y="1361"/>
                  <a:pt x="805" y="1449"/>
                </a:cubicBezTo>
                <a:lnTo>
                  <a:pt x="805" y="1771"/>
                </a:lnTo>
                <a:close/>
                <a:moveTo>
                  <a:pt x="1771" y="0"/>
                </a:moveTo>
                <a:cubicBezTo>
                  <a:pt x="1449" y="0"/>
                  <a:pt x="1449" y="0"/>
                  <a:pt x="1449" y="0"/>
                </a:cubicBezTo>
                <a:cubicBezTo>
                  <a:pt x="1272" y="0"/>
                  <a:pt x="1127" y="145"/>
                  <a:pt x="1127" y="322"/>
                </a:cubicBezTo>
                <a:cubicBezTo>
                  <a:pt x="1127" y="644"/>
                  <a:pt x="1127" y="644"/>
                  <a:pt x="1127" y="644"/>
                </a:cubicBezTo>
                <a:cubicBezTo>
                  <a:pt x="1127" y="821"/>
                  <a:pt x="1272" y="966"/>
                  <a:pt x="1449" y="966"/>
                </a:cubicBezTo>
                <a:cubicBezTo>
                  <a:pt x="1771" y="966"/>
                  <a:pt x="1771" y="966"/>
                  <a:pt x="1771" y="966"/>
                </a:cubicBezTo>
                <a:cubicBezTo>
                  <a:pt x="1948" y="966"/>
                  <a:pt x="2093" y="821"/>
                  <a:pt x="2093" y="644"/>
                </a:cubicBezTo>
                <a:cubicBezTo>
                  <a:pt x="2093" y="322"/>
                  <a:pt x="2093" y="322"/>
                  <a:pt x="2093" y="322"/>
                </a:cubicBezTo>
                <a:cubicBezTo>
                  <a:pt x="2093" y="145"/>
                  <a:pt x="1948" y="0"/>
                  <a:pt x="1771" y="0"/>
                </a:cubicBezTo>
                <a:close/>
                <a:moveTo>
                  <a:pt x="1932" y="644"/>
                </a:moveTo>
                <a:cubicBezTo>
                  <a:pt x="1932" y="733"/>
                  <a:pt x="1859" y="805"/>
                  <a:pt x="1771" y="805"/>
                </a:cubicBezTo>
                <a:cubicBezTo>
                  <a:pt x="1449" y="805"/>
                  <a:pt x="1449" y="805"/>
                  <a:pt x="1449" y="805"/>
                </a:cubicBezTo>
                <a:cubicBezTo>
                  <a:pt x="1360" y="805"/>
                  <a:pt x="1288" y="733"/>
                  <a:pt x="1288" y="644"/>
                </a:cubicBezTo>
                <a:cubicBezTo>
                  <a:pt x="1288" y="322"/>
                  <a:pt x="1288" y="322"/>
                  <a:pt x="1288" y="322"/>
                </a:cubicBezTo>
                <a:cubicBezTo>
                  <a:pt x="1288" y="234"/>
                  <a:pt x="1360" y="161"/>
                  <a:pt x="1449" y="161"/>
                </a:cubicBezTo>
                <a:cubicBezTo>
                  <a:pt x="1771" y="161"/>
                  <a:pt x="1771" y="161"/>
                  <a:pt x="1771" y="161"/>
                </a:cubicBezTo>
                <a:cubicBezTo>
                  <a:pt x="1859" y="161"/>
                  <a:pt x="1932" y="234"/>
                  <a:pt x="1932" y="322"/>
                </a:cubicBezTo>
                <a:lnTo>
                  <a:pt x="1932" y="644"/>
                </a:lnTo>
                <a:close/>
                <a:moveTo>
                  <a:pt x="1771" y="1127"/>
                </a:moveTo>
                <a:cubicBezTo>
                  <a:pt x="1449" y="1127"/>
                  <a:pt x="1449" y="1127"/>
                  <a:pt x="1449" y="1127"/>
                </a:cubicBezTo>
                <a:cubicBezTo>
                  <a:pt x="1272" y="1127"/>
                  <a:pt x="1127" y="1272"/>
                  <a:pt x="1127" y="1449"/>
                </a:cubicBezTo>
                <a:cubicBezTo>
                  <a:pt x="1127" y="1771"/>
                  <a:pt x="1127" y="1771"/>
                  <a:pt x="1127" y="1771"/>
                </a:cubicBezTo>
                <a:cubicBezTo>
                  <a:pt x="1127" y="1948"/>
                  <a:pt x="1272" y="2093"/>
                  <a:pt x="1449" y="2093"/>
                </a:cubicBezTo>
                <a:cubicBezTo>
                  <a:pt x="1771" y="2093"/>
                  <a:pt x="1771" y="2093"/>
                  <a:pt x="1771" y="2093"/>
                </a:cubicBezTo>
                <a:cubicBezTo>
                  <a:pt x="1948" y="2093"/>
                  <a:pt x="2093" y="1948"/>
                  <a:pt x="2093" y="1771"/>
                </a:cubicBezTo>
                <a:cubicBezTo>
                  <a:pt x="2093" y="1449"/>
                  <a:pt x="2093" y="1449"/>
                  <a:pt x="2093" y="1449"/>
                </a:cubicBezTo>
                <a:cubicBezTo>
                  <a:pt x="2093" y="1272"/>
                  <a:pt x="1948" y="1127"/>
                  <a:pt x="1771" y="1127"/>
                </a:cubicBezTo>
                <a:close/>
                <a:moveTo>
                  <a:pt x="1932" y="1771"/>
                </a:moveTo>
                <a:cubicBezTo>
                  <a:pt x="1932" y="1860"/>
                  <a:pt x="1859" y="1932"/>
                  <a:pt x="1771" y="1932"/>
                </a:cubicBezTo>
                <a:cubicBezTo>
                  <a:pt x="1449" y="1932"/>
                  <a:pt x="1449" y="1932"/>
                  <a:pt x="1449" y="1932"/>
                </a:cubicBezTo>
                <a:cubicBezTo>
                  <a:pt x="1360" y="1932"/>
                  <a:pt x="1288" y="1860"/>
                  <a:pt x="1288" y="1771"/>
                </a:cubicBezTo>
                <a:cubicBezTo>
                  <a:pt x="1288" y="1449"/>
                  <a:pt x="1288" y="1449"/>
                  <a:pt x="1288" y="1449"/>
                </a:cubicBezTo>
                <a:cubicBezTo>
                  <a:pt x="1288" y="1361"/>
                  <a:pt x="1360" y="1288"/>
                  <a:pt x="1449" y="1288"/>
                </a:cubicBezTo>
                <a:cubicBezTo>
                  <a:pt x="1771" y="1288"/>
                  <a:pt x="1771" y="1288"/>
                  <a:pt x="1771" y="1288"/>
                </a:cubicBezTo>
                <a:cubicBezTo>
                  <a:pt x="1859" y="1288"/>
                  <a:pt x="1932" y="1361"/>
                  <a:pt x="1932" y="1449"/>
                </a:cubicBezTo>
                <a:lnTo>
                  <a:pt x="1932" y="1771"/>
                </a:lnTo>
                <a:close/>
                <a:moveTo>
                  <a:pt x="644" y="0"/>
                </a:moveTo>
                <a:cubicBezTo>
                  <a:pt x="322" y="0"/>
                  <a:pt x="322" y="0"/>
                  <a:pt x="322" y="0"/>
                </a:cubicBezTo>
                <a:cubicBezTo>
                  <a:pt x="145" y="0"/>
                  <a:pt x="0" y="145"/>
                  <a:pt x="0" y="322"/>
                </a:cubicBezTo>
                <a:cubicBezTo>
                  <a:pt x="0" y="644"/>
                  <a:pt x="0" y="644"/>
                  <a:pt x="0" y="644"/>
                </a:cubicBezTo>
                <a:cubicBezTo>
                  <a:pt x="0" y="821"/>
                  <a:pt x="145" y="966"/>
                  <a:pt x="322" y="966"/>
                </a:cubicBezTo>
                <a:cubicBezTo>
                  <a:pt x="644" y="966"/>
                  <a:pt x="644" y="966"/>
                  <a:pt x="644" y="966"/>
                </a:cubicBezTo>
                <a:cubicBezTo>
                  <a:pt x="821" y="966"/>
                  <a:pt x="966" y="821"/>
                  <a:pt x="966" y="644"/>
                </a:cubicBezTo>
                <a:cubicBezTo>
                  <a:pt x="966" y="322"/>
                  <a:pt x="966" y="322"/>
                  <a:pt x="966" y="322"/>
                </a:cubicBezTo>
                <a:cubicBezTo>
                  <a:pt x="966" y="145"/>
                  <a:pt x="821" y="0"/>
                  <a:pt x="644" y="0"/>
                </a:cubicBezTo>
                <a:close/>
                <a:moveTo>
                  <a:pt x="805" y="644"/>
                </a:moveTo>
                <a:cubicBezTo>
                  <a:pt x="805" y="733"/>
                  <a:pt x="732" y="805"/>
                  <a:pt x="644" y="805"/>
                </a:cubicBezTo>
                <a:cubicBezTo>
                  <a:pt x="322" y="805"/>
                  <a:pt x="322" y="805"/>
                  <a:pt x="322" y="805"/>
                </a:cubicBezTo>
                <a:cubicBezTo>
                  <a:pt x="233" y="805"/>
                  <a:pt x="161" y="733"/>
                  <a:pt x="161" y="644"/>
                </a:cubicBezTo>
                <a:cubicBezTo>
                  <a:pt x="161" y="322"/>
                  <a:pt x="161" y="322"/>
                  <a:pt x="161" y="322"/>
                </a:cubicBezTo>
                <a:cubicBezTo>
                  <a:pt x="161" y="234"/>
                  <a:pt x="233" y="161"/>
                  <a:pt x="322" y="161"/>
                </a:cubicBezTo>
                <a:cubicBezTo>
                  <a:pt x="644" y="161"/>
                  <a:pt x="644" y="161"/>
                  <a:pt x="644" y="161"/>
                </a:cubicBezTo>
                <a:cubicBezTo>
                  <a:pt x="732" y="161"/>
                  <a:pt x="805" y="234"/>
                  <a:pt x="805" y="322"/>
                </a:cubicBezTo>
                <a:lnTo>
                  <a:pt x="805" y="644"/>
                </a:lnTo>
                <a:close/>
                <a:moveTo>
                  <a:pt x="805" y="644"/>
                </a:moveTo>
                <a:cubicBezTo>
                  <a:pt x="805" y="644"/>
                  <a:pt x="805" y="644"/>
                  <a:pt x="805" y="644"/>
                </a:cubicBezTo>
              </a:path>
            </a:pathLst>
          </a:custGeom>
          <a:solidFill>
            <a:srgbClr val="59C8D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78">
              <a:buClrTx/>
              <a:buFontTx/>
              <a:buNone/>
            </a:pPr>
            <a:endParaRPr lang="zh-CN" altLang="en-US" sz="1200" kern="1200">
              <a:solidFill>
                <a:schemeClr val="tx1"/>
              </a:solidFill>
              <a:latin typeface="Oswald" panose="020B0604020202020204" charset="0"/>
              <a:ea typeface="Microsoft YaHei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832843" y="1880704"/>
            <a:ext cx="20569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78">
              <a:buClrTx/>
              <a:buFontTx/>
              <a:buNone/>
            </a:pPr>
            <a:r>
              <a:rPr lang="en-US" altLang="zh-CN" sz="1200" kern="1200" dirty="0">
                <a:solidFill>
                  <a:schemeClr val="tx1"/>
                </a:solidFill>
                <a:latin typeface="Oswald" panose="020B0604020202020204" charset="0"/>
                <a:ea typeface="Microsoft YaHei"/>
                <a:cs typeface="+mn-cs"/>
              </a:rPr>
              <a:t>https://openeuler.org/zh/sig.html</a:t>
            </a:r>
            <a:endParaRPr lang="zh-CN" altLang="en-US" sz="1200" kern="1200" dirty="0">
              <a:solidFill>
                <a:schemeClr val="tx1"/>
              </a:solidFill>
              <a:latin typeface="Oswald" panose="020B0604020202020204" charset="0"/>
              <a:ea typeface="Microsoft YaHei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101817" y="2301965"/>
            <a:ext cx="479788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78">
              <a:buClrTx/>
              <a:buFontTx/>
              <a:buNone/>
            </a:pPr>
            <a:r>
              <a:rPr lang="zh-CN" altLang="en-US" sz="1200" kern="1200" dirty="0">
                <a:solidFill>
                  <a:schemeClr val="tx1"/>
                </a:solidFill>
                <a:latin typeface="Oswald" panose="020B0604020202020204" charset="0"/>
                <a:ea typeface="Microsoft YaHei"/>
                <a:cs typeface="+mn-cs"/>
              </a:rPr>
              <a:t>https://gitee.com/openeuler/community/blob/master/zh/technical-committee/governance/README.md</a:t>
            </a:r>
          </a:p>
        </p:txBody>
      </p:sp>
      <p:sp>
        <p:nvSpPr>
          <p:cNvPr id="52" name="矩形 51"/>
          <p:cNvSpPr/>
          <p:nvPr/>
        </p:nvSpPr>
        <p:spPr>
          <a:xfrm>
            <a:off x="5741384" y="3261075"/>
            <a:ext cx="1736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78">
              <a:buClrTx/>
              <a:buFontTx/>
              <a:buNone/>
            </a:pPr>
            <a:r>
              <a:rPr lang="en-US" altLang="zh-CN" sz="1200" kern="1200" dirty="0">
                <a:solidFill>
                  <a:schemeClr val="tx1"/>
                </a:solidFill>
                <a:latin typeface="Oswald" panose="020B0604020202020204" charset="0"/>
                <a:ea typeface="Microsoft YaHei"/>
                <a:cs typeface="+mn-cs"/>
              </a:rPr>
              <a:t>https://build.openeuler.org/</a:t>
            </a:r>
            <a:endParaRPr lang="zh-CN" altLang="en-US" sz="1200" kern="1200" dirty="0">
              <a:solidFill>
                <a:schemeClr val="tx1"/>
              </a:solidFill>
              <a:latin typeface="Oswald" panose="020B0604020202020204" charset="0"/>
              <a:ea typeface="Microsoft YaHei"/>
              <a:cs typeface="+mn-cs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28250" y="1371907"/>
            <a:ext cx="8487499" cy="397952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75000"/>
              <a:alpha val="10000"/>
            </a:sysClr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swald" panose="020B0604020202020204" charset="0"/>
              <a:ea typeface="Microsoft YaHei"/>
              <a:cs typeface="+mn-cs"/>
            </a:endParaRP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xmlns="" id="{9EC4BBAF-8C7F-484F-BAFB-ECBC461C0127}"/>
              </a:ext>
            </a:extLst>
          </p:cNvPr>
          <p:cNvSpPr txBox="1">
            <a:spLocks/>
          </p:cNvSpPr>
          <p:nvPr/>
        </p:nvSpPr>
        <p:spPr>
          <a:xfrm>
            <a:off x="799291" y="1464626"/>
            <a:ext cx="4292649" cy="20268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20000"/>
              </a:lnSpc>
              <a:spcBef>
                <a:spcPts val="0"/>
              </a:spcBef>
              <a:buClrTx/>
            </a:pPr>
            <a:r>
              <a:rPr lang="zh-CN" altLang="en-US" sz="1200" dirty="0" smtClean="0">
                <a:latin typeface="Oswald" panose="020B0604020202020204" charset="0"/>
                <a:ea typeface="Microsoft YaHei" panose="020B0503020204020204" pitchFamily="34" charset="-122"/>
              </a:rPr>
              <a:t>签署</a:t>
            </a:r>
            <a:r>
              <a:rPr lang="en-US" altLang="zh-CN" sz="1200" dirty="0" smtClean="0">
                <a:latin typeface="Oswald" panose="020B0604020202020204" charset="0"/>
                <a:ea typeface="Microsoft YaHei" panose="020B0503020204020204" pitchFamily="34" charset="-122"/>
              </a:rPr>
              <a:t>CLA</a:t>
            </a:r>
            <a:endParaRPr lang="en-US" altLang="zh-CN" sz="1200" dirty="0">
              <a:latin typeface="Oswald" panose="020B0604020202020204" charset="0"/>
              <a:ea typeface="Microsoft YaHei" panose="020B0503020204020204" pitchFamily="34" charset="-122"/>
            </a:endParaRPr>
          </a:p>
        </p:txBody>
      </p:sp>
      <p:sp>
        <p:nvSpPr>
          <p:cNvPr id="56" name="Freeform 26"/>
          <p:cNvSpPr>
            <a:spLocks noEditPoints="1"/>
          </p:cNvSpPr>
          <p:nvPr/>
        </p:nvSpPr>
        <p:spPr bwMode="auto">
          <a:xfrm>
            <a:off x="496952" y="1464626"/>
            <a:ext cx="164236" cy="197581"/>
          </a:xfrm>
          <a:custGeom>
            <a:avLst/>
            <a:gdLst>
              <a:gd name="T0" fmla="*/ 1345 w 2564"/>
              <a:gd name="T1" fmla="*/ 2200 h 3092"/>
              <a:gd name="T2" fmla="*/ 1345 w 2564"/>
              <a:gd name="T3" fmla="*/ 2433 h 3092"/>
              <a:gd name="T4" fmla="*/ 2147 w 2564"/>
              <a:gd name="T5" fmla="*/ 2312 h 3092"/>
              <a:gd name="T6" fmla="*/ 2066 w 2564"/>
              <a:gd name="T7" fmla="*/ 1254 h 3092"/>
              <a:gd name="T8" fmla="*/ 1263 w 2564"/>
              <a:gd name="T9" fmla="*/ 1366 h 3092"/>
              <a:gd name="T10" fmla="*/ 2066 w 2564"/>
              <a:gd name="T11" fmla="*/ 1479 h 3092"/>
              <a:gd name="T12" fmla="*/ 2066 w 2564"/>
              <a:gd name="T13" fmla="*/ 1254 h 3092"/>
              <a:gd name="T14" fmla="*/ 391 w 2564"/>
              <a:gd name="T15" fmla="*/ 1358 h 3092"/>
              <a:gd name="T16" fmla="*/ 650 w 2564"/>
              <a:gd name="T17" fmla="*/ 1599 h 3092"/>
              <a:gd name="T18" fmla="*/ 1151 w 2564"/>
              <a:gd name="T19" fmla="*/ 1133 h 3092"/>
              <a:gd name="T20" fmla="*/ 1065 w 2564"/>
              <a:gd name="T21" fmla="*/ 1047 h 3092"/>
              <a:gd name="T22" fmla="*/ 460 w 2564"/>
              <a:gd name="T23" fmla="*/ 1271 h 3092"/>
              <a:gd name="T24" fmla="*/ 1013 w 2564"/>
              <a:gd name="T25" fmla="*/ 1962 h 3092"/>
              <a:gd name="T26" fmla="*/ 745 w 2564"/>
              <a:gd name="T27" fmla="*/ 2143 h 3092"/>
              <a:gd name="T28" fmla="*/ 478 w 2564"/>
              <a:gd name="T29" fmla="*/ 1962 h 3092"/>
              <a:gd name="T30" fmla="*/ 659 w 2564"/>
              <a:gd name="T31" fmla="*/ 2230 h 3092"/>
              <a:gd name="T32" fmla="*/ 478 w 2564"/>
              <a:gd name="T33" fmla="*/ 2497 h 3092"/>
              <a:gd name="T34" fmla="*/ 745 w 2564"/>
              <a:gd name="T35" fmla="*/ 2316 h 3092"/>
              <a:gd name="T36" fmla="*/ 1013 w 2564"/>
              <a:gd name="T37" fmla="*/ 2497 h 3092"/>
              <a:gd name="T38" fmla="*/ 832 w 2564"/>
              <a:gd name="T39" fmla="*/ 2230 h 3092"/>
              <a:gd name="T40" fmla="*/ 1013 w 2564"/>
              <a:gd name="T41" fmla="*/ 1962 h 3092"/>
              <a:gd name="T42" fmla="*/ 2078 w 2564"/>
              <a:gd name="T43" fmla="*/ 390 h 3092"/>
              <a:gd name="T44" fmla="*/ 2085 w 2564"/>
              <a:gd name="T45" fmla="*/ 563 h 3092"/>
              <a:gd name="T46" fmla="*/ 2391 w 2564"/>
              <a:gd name="T47" fmla="*/ 666 h 3092"/>
              <a:gd name="T48" fmla="*/ 2288 w 2564"/>
              <a:gd name="T49" fmla="*/ 2920 h 3092"/>
              <a:gd name="T50" fmla="*/ 172 w 2564"/>
              <a:gd name="T51" fmla="*/ 2816 h 3092"/>
              <a:gd name="T52" fmla="*/ 275 w 2564"/>
              <a:gd name="T53" fmla="*/ 563 h 3092"/>
              <a:gd name="T54" fmla="*/ 478 w 2564"/>
              <a:gd name="T55" fmla="*/ 457 h 3092"/>
              <a:gd name="T56" fmla="*/ 275 w 2564"/>
              <a:gd name="T57" fmla="*/ 390 h 3092"/>
              <a:gd name="T58" fmla="*/ 0 w 2564"/>
              <a:gd name="T59" fmla="*/ 2816 h 3092"/>
              <a:gd name="T60" fmla="*/ 2288 w 2564"/>
              <a:gd name="T61" fmla="*/ 3092 h 3092"/>
              <a:gd name="T62" fmla="*/ 2564 w 2564"/>
              <a:gd name="T63" fmla="*/ 666 h 3092"/>
              <a:gd name="T64" fmla="*/ 1856 w 2564"/>
              <a:gd name="T65" fmla="*/ 457 h 3092"/>
              <a:gd name="T66" fmla="*/ 1623 w 2564"/>
              <a:gd name="T67" fmla="*/ 345 h 3092"/>
              <a:gd name="T68" fmla="*/ 932 w 2564"/>
              <a:gd name="T69" fmla="*/ 345 h 3092"/>
              <a:gd name="T70" fmla="*/ 708 w 2564"/>
              <a:gd name="T71" fmla="*/ 457 h 3092"/>
              <a:gd name="T72" fmla="*/ 1856 w 2564"/>
              <a:gd name="T73" fmla="*/ 569 h 3092"/>
              <a:gd name="T74" fmla="*/ 1491 w 2564"/>
              <a:gd name="T75" fmla="*/ 441 h 3092"/>
              <a:gd name="T76" fmla="*/ 1063 w 2564"/>
              <a:gd name="T77" fmla="*/ 345 h 3092"/>
              <a:gd name="T78" fmla="*/ 1491 w 2564"/>
              <a:gd name="T79" fmla="*/ 345 h 3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4" h="3092">
                <a:moveTo>
                  <a:pt x="2035" y="2200"/>
                </a:moveTo>
                <a:cubicBezTo>
                  <a:pt x="1345" y="2200"/>
                  <a:pt x="1345" y="2200"/>
                  <a:pt x="1345" y="2200"/>
                </a:cubicBezTo>
                <a:cubicBezTo>
                  <a:pt x="1284" y="2200"/>
                  <a:pt x="1232" y="2260"/>
                  <a:pt x="1232" y="2321"/>
                </a:cubicBezTo>
                <a:cubicBezTo>
                  <a:pt x="1232" y="2381"/>
                  <a:pt x="1284" y="2433"/>
                  <a:pt x="1345" y="2433"/>
                </a:cubicBezTo>
                <a:cubicBezTo>
                  <a:pt x="2035" y="2433"/>
                  <a:pt x="2035" y="2433"/>
                  <a:pt x="2035" y="2433"/>
                </a:cubicBezTo>
                <a:cubicBezTo>
                  <a:pt x="2096" y="2433"/>
                  <a:pt x="2147" y="2373"/>
                  <a:pt x="2147" y="2312"/>
                </a:cubicBezTo>
                <a:cubicBezTo>
                  <a:pt x="2147" y="2252"/>
                  <a:pt x="2096" y="2200"/>
                  <a:pt x="2035" y="2200"/>
                </a:cubicBezTo>
                <a:close/>
                <a:moveTo>
                  <a:pt x="2066" y="1254"/>
                </a:moveTo>
                <a:cubicBezTo>
                  <a:pt x="1375" y="1254"/>
                  <a:pt x="1375" y="1254"/>
                  <a:pt x="1375" y="1254"/>
                </a:cubicBezTo>
                <a:cubicBezTo>
                  <a:pt x="1315" y="1254"/>
                  <a:pt x="1263" y="1306"/>
                  <a:pt x="1263" y="1366"/>
                </a:cubicBezTo>
                <a:cubicBezTo>
                  <a:pt x="1263" y="1427"/>
                  <a:pt x="1315" y="1479"/>
                  <a:pt x="1375" y="1479"/>
                </a:cubicBezTo>
                <a:cubicBezTo>
                  <a:pt x="2066" y="1479"/>
                  <a:pt x="2066" y="1479"/>
                  <a:pt x="2066" y="1479"/>
                </a:cubicBezTo>
                <a:cubicBezTo>
                  <a:pt x="2126" y="1479"/>
                  <a:pt x="2178" y="1427"/>
                  <a:pt x="2178" y="1366"/>
                </a:cubicBezTo>
                <a:cubicBezTo>
                  <a:pt x="2178" y="1306"/>
                  <a:pt x="2126" y="1254"/>
                  <a:pt x="2066" y="1254"/>
                </a:cubicBezTo>
                <a:close/>
                <a:moveTo>
                  <a:pt x="383" y="1271"/>
                </a:moveTo>
                <a:cubicBezTo>
                  <a:pt x="357" y="1289"/>
                  <a:pt x="357" y="1323"/>
                  <a:pt x="391" y="1358"/>
                </a:cubicBezTo>
                <a:cubicBezTo>
                  <a:pt x="616" y="1582"/>
                  <a:pt x="616" y="1582"/>
                  <a:pt x="616" y="1582"/>
                </a:cubicBezTo>
                <a:cubicBezTo>
                  <a:pt x="624" y="1591"/>
                  <a:pt x="633" y="1599"/>
                  <a:pt x="650" y="1599"/>
                </a:cubicBezTo>
                <a:cubicBezTo>
                  <a:pt x="668" y="1599"/>
                  <a:pt x="685" y="1591"/>
                  <a:pt x="702" y="1582"/>
                </a:cubicBezTo>
                <a:cubicBezTo>
                  <a:pt x="1151" y="1133"/>
                  <a:pt x="1151" y="1133"/>
                  <a:pt x="1151" y="1133"/>
                </a:cubicBezTo>
                <a:cubicBezTo>
                  <a:pt x="1177" y="1107"/>
                  <a:pt x="1177" y="1073"/>
                  <a:pt x="1151" y="1047"/>
                </a:cubicBezTo>
                <a:cubicBezTo>
                  <a:pt x="1134" y="1021"/>
                  <a:pt x="1091" y="1021"/>
                  <a:pt x="1065" y="1047"/>
                </a:cubicBezTo>
                <a:cubicBezTo>
                  <a:pt x="650" y="1461"/>
                  <a:pt x="650" y="1461"/>
                  <a:pt x="650" y="1461"/>
                </a:cubicBezTo>
                <a:cubicBezTo>
                  <a:pt x="460" y="1271"/>
                  <a:pt x="460" y="1271"/>
                  <a:pt x="460" y="1271"/>
                </a:cubicBezTo>
                <a:cubicBezTo>
                  <a:pt x="435" y="1254"/>
                  <a:pt x="400" y="1254"/>
                  <a:pt x="383" y="1271"/>
                </a:cubicBezTo>
                <a:close/>
                <a:moveTo>
                  <a:pt x="1013" y="1962"/>
                </a:moveTo>
                <a:cubicBezTo>
                  <a:pt x="996" y="1936"/>
                  <a:pt x="952" y="1936"/>
                  <a:pt x="927" y="1962"/>
                </a:cubicBezTo>
                <a:cubicBezTo>
                  <a:pt x="745" y="2143"/>
                  <a:pt x="745" y="2143"/>
                  <a:pt x="745" y="2143"/>
                </a:cubicBezTo>
                <a:cubicBezTo>
                  <a:pt x="564" y="1962"/>
                  <a:pt x="564" y="1962"/>
                  <a:pt x="564" y="1962"/>
                </a:cubicBezTo>
                <a:cubicBezTo>
                  <a:pt x="538" y="1936"/>
                  <a:pt x="504" y="1936"/>
                  <a:pt x="478" y="1962"/>
                </a:cubicBezTo>
                <a:cubicBezTo>
                  <a:pt x="452" y="1979"/>
                  <a:pt x="452" y="2022"/>
                  <a:pt x="478" y="2048"/>
                </a:cubicBezTo>
                <a:cubicBezTo>
                  <a:pt x="659" y="2230"/>
                  <a:pt x="659" y="2230"/>
                  <a:pt x="659" y="2230"/>
                </a:cubicBezTo>
                <a:cubicBezTo>
                  <a:pt x="478" y="2411"/>
                  <a:pt x="478" y="2411"/>
                  <a:pt x="478" y="2411"/>
                </a:cubicBezTo>
                <a:cubicBezTo>
                  <a:pt x="452" y="2428"/>
                  <a:pt x="452" y="2471"/>
                  <a:pt x="478" y="2497"/>
                </a:cubicBezTo>
                <a:cubicBezTo>
                  <a:pt x="495" y="2523"/>
                  <a:pt x="538" y="2523"/>
                  <a:pt x="564" y="2497"/>
                </a:cubicBezTo>
                <a:cubicBezTo>
                  <a:pt x="745" y="2316"/>
                  <a:pt x="745" y="2316"/>
                  <a:pt x="745" y="2316"/>
                </a:cubicBezTo>
                <a:cubicBezTo>
                  <a:pt x="927" y="2497"/>
                  <a:pt x="927" y="2497"/>
                  <a:pt x="927" y="2497"/>
                </a:cubicBezTo>
                <a:cubicBezTo>
                  <a:pt x="944" y="2523"/>
                  <a:pt x="987" y="2523"/>
                  <a:pt x="1013" y="2497"/>
                </a:cubicBezTo>
                <a:cubicBezTo>
                  <a:pt x="1039" y="2471"/>
                  <a:pt x="1039" y="2428"/>
                  <a:pt x="1013" y="2411"/>
                </a:cubicBezTo>
                <a:cubicBezTo>
                  <a:pt x="832" y="2230"/>
                  <a:pt x="832" y="2230"/>
                  <a:pt x="832" y="2230"/>
                </a:cubicBezTo>
                <a:cubicBezTo>
                  <a:pt x="1013" y="2048"/>
                  <a:pt x="1013" y="2048"/>
                  <a:pt x="1013" y="2048"/>
                </a:cubicBezTo>
                <a:cubicBezTo>
                  <a:pt x="1039" y="2022"/>
                  <a:pt x="1039" y="1988"/>
                  <a:pt x="1013" y="1962"/>
                </a:cubicBezTo>
                <a:close/>
                <a:moveTo>
                  <a:pt x="2288" y="390"/>
                </a:moveTo>
                <a:cubicBezTo>
                  <a:pt x="2078" y="390"/>
                  <a:pt x="2078" y="390"/>
                  <a:pt x="2078" y="390"/>
                </a:cubicBezTo>
                <a:cubicBezTo>
                  <a:pt x="2083" y="412"/>
                  <a:pt x="2085" y="435"/>
                  <a:pt x="2085" y="457"/>
                </a:cubicBezTo>
                <a:cubicBezTo>
                  <a:pt x="2085" y="563"/>
                  <a:pt x="2085" y="563"/>
                  <a:pt x="2085" y="563"/>
                </a:cubicBezTo>
                <a:cubicBezTo>
                  <a:pt x="2288" y="563"/>
                  <a:pt x="2288" y="563"/>
                  <a:pt x="2288" y="563"/>
                </a:cubicBezTo>
                <a:cubicBezTo>
                  <a:pt x="2345" y="563"/>
                  <a:pt x="2391" y="609"/>
                  <a:pt x="2391" y="666"/>
                </a:cubicBezTo>
                <a:cubicBezTo>
                  <a:pt x="2391" y="2816"/>
                  <a:pt x="2391" y="2816"/>
                  <a:pt x="2391" y="2816"/>
                </a:cubicBezTo>
                <a:cubicBezTo>
                  <a:pt x="2391" y="2873"/>
                  <a:pt x="2345" y="2920"/>
                  <a:pt x="2288" y="2920"/>
                </a:cubicBezTo>
                <a:cubicBezTo>
                  <a:pt x="275" y="2920"/>
                  <a:pt x="275" y="2920"/>
                  <a:pt x="275" y="2920"/>
                </a:cubicBezTo>
                <a:cubicBezTo>
                  <a:pt x="218" y="2920"/>
                  <a:pt x="172" y="2873"/>
                  <a:pt x="172" y="2816"/>
                </a:cubicBezTo>
                <a:cubicBezTo>
                  <a:pt x="172" y="666"/>
                  <a:pt x="172" y="666"/>
                  <a:pt x="172" y="666"/>
                </a:cubicBezTo>
                <a:cubicBezTo>
                  <a:pt x="172" y="609"/>
                  <a:pt x="218" y="563"/>
                  <a:pt x="275" y="563"/>
                </a:cubicBezTo>
                <a:cubicBezTo>
                  <a:pt x="478" y="563"/>
                  <a:pt x="478" y="563"/>
                  <a:pt x="478" y="563"/>
                </a:cubicBezTo>
                <a:cubicBezTo>
                  <a:pt x="478" y="457"/>
                  <a:pt x="478" y="457"/>
                  <a:pt x="478" y="457"/>
                </a:cubicBezTo>
                <a:cubicBezTo>
                  <a:pt x="478" y="434"/>
                  <a:pt x="481" y="412"/>
                  <a:pt x="485" y="390"/>
                </a:cubicBezTo>
                <a:cubicBezTo>
                  <a:pt x="275" y="390"/>
                  <a:pt x="275" y="390"/>
                  <a:pt x="275" y="390"/>
                </a:cubicBezTo>
                <a:cubicBezTo>
                  <a:pt x="123" y="390"/>
                  <a:pt x="0" y="514"/>
                  <a:pt x="0" y="666"/>
                </a:cubicBezTo>
                <a:cubicBezTo>
                  <a:pt x="0" y="2816"/>
                  <a:pt x="0" y="2816"/>
                  <a:pt x="0" y="2816"/>
                </a:cubicBezTo>
                <a:cubicBezTo>
                  <a:pt x="0" y="2969"/>
                  <a:pt x="123" y="3092"/>
                  <a:pt x="275" y="3092"/>
                </a:cubicBezTo>
                <a:cubicBezTo>
                  <a:pt x="2288" y="3092"/>
                  <a:pt x="2288" y="3092"/>
                  <a:pt x="2288" y="3092"/>
                </a:cubicBezTo>
                <a:cubicBezTo>
                  <a:pt x="2440" y="3092"/>
                  <a:pt x="2564" y="2969"/>
                  <a:pt x="2564" y="2816"/>
                </a:cubicBezTo>
                <a:cubicBezTo>
                  <a:pt x="2564" y="666"/>
                  <a:pt x="2564" y="666"/>
                  <a:pt x="2564" y="666"/>
                </a:cubicBezTo>
                <a:cubicBezTo>
                  <a:pt x="2564" y="514"/>
                  <a:pt x="2440" y="390"/>
                  <a:pt x="2288" y="390"/>
                </a:cubicBezTo>
                <a:close/>
                <a:moveTo>
                  <a:pt x="1856" y="457"/>
                </a:moveTo>
                <a:cubicBezTo>
                  <a:pt x="1856" y="397"/>
                  <a:pt x="1804" y="345"/>
                  <a:pt x="1743" y="345"/>
                </a:cubicBezTo>
                <a:cubicBezTo>
                  <a:pt x="1623" y="345"/>
                  <a:pt x="1623" y="345"/>
                  <a:pt x="1623" y="345"/>
                </a:cubicBezTo>
                <a:cubicBezTo>
                  <a:pt x="1623" y="155"/>
                  <a:pt x="1467" y="0"/>
                  <a:pt x="1277" y="0"/>
                </a:cubicBezTo>
                <a:cubicBezTo>
                  <a:pt x="1087" y="0"/>
                  <a:pt x="932" y="155"/>
                  <a:pt x="932" y="345"/>
                </a:cubicBezTo>
                <a:cubicBezTo>
                  <a:pt x="820" y="345"/>
                  <a:pt x="820" y="345"/>
                  <a:pt x="820" y="345"/>
                </a:cubicBezTo>
                <a:cubicBezTo>
                  <a:pt x="759" y="345"/>
                  <a:pt x="708" y="397"/>
                  <a:pt x="708" y="457"/>
                </a:cubicBezTo>
                <a:cubicBezTo>
                  <a:pt x="708" y="578"/>
                  <a:pt x="708" y="578"/>
                  <a:pt x="708" y="578"/>
                </a:cubicBezTo>
                <a:cubicBezTo>
                  <a:pt x="1856" y="569"/>
                  <a:pt x="1856" y="569"/>
                  <a:pt x="1856" y="569"/>
                </a:cubicBezTo>
                <a:lnTo>
                  <a:pt x="1856" y="457"/>
                </a:lnTo>
                <a:close/>
                <a:moveTo>
                  <a:pt x="1491" y="441"/>
                </a:moveTo>
                <a:cubicBezTo>
                  <a:pt x="1063" y="444"/>
                  <a:pt x="1063" y="444"/>
                  <a:pt x="1063" y="444"/>
                </a:cubicBezTo>
                <a:cubicBezTo>
                  <a:pt x="1063" y="345"/>
                  <a:pt x="1063" y="345"/>
                  <a:pt x="1063" y="345"/>
                </a:cubicBezTo>
                <a:cubicBezTo>
                  <a:pt x="1063" y="227"/>
                  <a:pt x="1159" y="131"/>
                  <a:pt x="1277" y="131"/>
                </a:cubicBezTo>
                <a:cubicBezTo>
                  <a:pt x="1395" y="131"/>
                  <a:pt x="1491" y="227"/>
                  <a:pt x="1491" y="345"/>
                </a:cubicBezTo>
                <a:lnTo>
                  <a:pt x="1491" y="441"/>
                </a:lnTo>
                <a:close/>
              </a:path>
            </a:pathLst>
          </a:custGeom>
          <a:solidFill>
            <a:srgbClr val="59C8D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78">
              <a:buClrTx/>
              <a:buFontTx/>
              <a:buNone/>
            </a:pPr>
            <a:endParaRPr lang="zh-CN" altLang="en-US" sz="1200" kern="1200">
              <a:solidFill>
                <a:schemeClr val="tx1"/>
              </a:solidFill>
              <a:latin typeface="Oswald" panose="020B0604020202020204" charset="0"/>
              <a:ea typeface="Microsoft YaHe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1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462" y="1957880"/>
            <a:ext cx="1530075" cy="15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6962" y="1957879"/>
            <a:ext cx="1530075" cy="15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621462" y="1214805"/>
            <a:ext cx="1901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暑期2020报名</a:t>
            </a:r>
            <a:endParaRPr sz="20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635950" y="1214805"/>
            <a:ext cx="1901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openEuler官网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532" name="Picture 4" descr="https://kaiyuanshe.cn/image/KaiYuanShe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70" y="1868386"/>
            <a:ext cx="1619567" cy="161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74;p15"/>
          <p:cNvSpPr txBox="1"/>
          <p:nvPr/>
        </p:nvSpPr>
        <p:spPr>
          <a:xfrm>
            <a:off x="231054" y="1214805"/>
            <a:ext cx="2735666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https://kaiyuanshe.cn/</a:t>
            </a:r>
            <a:endParaRPr sz="20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04425" y="2141250"/>
            <a:ext cx="8008677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开源软件出了问题，能否责令作者修复？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923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04425" y="2141250"/>
            <a:ext cx="8008677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他人给你的软件贡献代码，你敢接受吗？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176694" y="1240790"/>
            <a:ext cx="2661920" cy="266192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latin typeface="Oswald" panose="020B0604020202020204" charset="0"/>
              </a:rPr>
              <a:t>OSS</a:t>
            </a:r>
            <a:endParaRPr lang="zh-CN" altLang="en-US" sz="7200" dirty="0">
              <a:latin typeface="Oswald" panose="020B0604020202020204" charset="0"/>
            </a:endParaRPr>
          </a:p>
        </p:txBody>
      </p:sp>
      <p:sp>
        <p:nvSpPr>
          <p:cNvPr id="5" name="Google Shape;67;p14"/>
          <p:cNvSpPr txBox="1">
            <a:spLocks noGrp="1"/>
          </p:cNvSpPr>
          <p:nvPr>
            <p:ph type="title"/>
          </p:nvPr>
        </p:nvSpPr>
        <p:spPr>
          <a:xfrm>
            <a:off x="556101" y="2141250"/>
            <a:ext cx="1983897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</a:t>
            </a:r>
            <a:endParaRPr dirty="0"/>
          </a:p>
        </p:txBody>
      </p:sp>
      <p:sp>
        <p:nvSpPr>
          <p:cNvPr id="6" name="Google Shape;67;p14"/>
          <p:cNvSpPr txBox="1">
            <a:spLocks/>
          </p:cNvSpPr>
          <p:nvPr/>
        </p:nvSpPr>
        <p:spPr>
          <a:xfrm>
            <a:off x="6689353" y="2141250"/>
            <a:ext cx="1983897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4" name="右箭头 3"/>
          <p:cNvSpPr/>
          <p:nvPr/>
        </p:nvSpPr>
        <p:spPr>
          <a:xfrm>
            <a:off x="2128177" y="2314363"/>
            <a:ext cx="724746" cy="51477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>
              <a:latin typeface="Oswald" panose="020B060402020202020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6202334" y="2314363"/>
            <a:ext cx="724746" cy="51477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>
              <a:latin typeface="Oswa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 descr="https://img-blog.csdn.net/20140811173721234?watermark/2/text/aHR0cDovL2Jsb2cuY3Nkbi5uZXQvdGVzdGNzX2Ru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571499"/>
            <a:ext cx="657225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5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67;p14"/>
          <p:cNvSpPr txBox="1">
            <a:spLocks noGrp="1"/>
          </p:cNvSpPr>
          <p:nvPr>
            <p:ph type="title"/>
          </p:nvPr>
        </p:nvSpPr>
        <p:spPr>
          <a:xfrm>
            <a:off x="704425" y="2141250"/>
            <a:ext cx="8008677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开源贡献者协议</a:t>
            </a:r>
            <a:r>
              <a:rPr lang="en-US" dirty="0" smtClean="0"/>
              <a:t>CLA</a:t>
            </a:r>
            <a:r>
              <a:rPr lang="zh-CN" altLang="en-US" dirty="0" smtClean="0"/>
              <a:t>，分为个人和组织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6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701</Words>
  <Application>Microsoft Office PowerPoint</Application>
  <PresentationFormat>全屏显示(16:9)</PresentationFormat>
  <Paragraphs>106</Paragraphs>
  <Slides>42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Oswald</vt:lpstr>
      <vt:lpstr>微软雅黑</vt:lpstr>
      <vt:lpstr>Arial</vt:lpstr>
      <vt:lpstr>微软雅黑</vt:lpstr>
      <vt:lpstr>宋体</vt:lpstr>
      <vt:lpstr>黑体</vt:lpstr>
      <vt:lpstr>华文细黑</vt:lpstr>
      <vt:lpstr>MS PGothic</vt:lpstr>
      <vt:lpstr>Average</vt:lpstr>
      <vt:lpstr>Wingdings</vt:lpstr>
      <vt:lpstr>Proxima Nova</vt:lpstr>
      <vt:lpstr>Slate</vt:lpstr>
      <vt:lpstr>邀您一起玩openEuler</vt:lpstr>
      <vt:lpstr>什么是开源软件？</vt:lpstr>
      <vt:lpstr>你的开源软件被不法分子使用，你会被连带吗？</vt:lpstr>
      <vt:lpstr>你使用了一段源代码，是否需要付钱给作者？</vt:lpstr>
      <vt:lpstr>开源软件出了问题，能否责令作者修复？</vt:lpstr>
      <vt:lpstr>他人给你的软件贡献代码，你敢接受吗？</vt:lpstr>
      <vt:lpstr>CLA</vt:lpstr>
      <vt:lpstr>PowerPoint 演示文稿</vt:lpstr>
      <vt:lpstr>开源贡献者协议CLA，分为个人和组织</vt:lpstr>
      <vt:lpstr>PowerPoint 演示文稿</vt:lpstr>
      <vt:lpstr>Gitee/Github上有一个开放的软件，没有License，能否使用？</vt:lpstr>
      <vt:lpstr>https://opensource.org/licenses/alphabetical</vt:lpstr>
      <vt:lpstr>开源软件License可以防分裂吗？</vt:lpstr>
      <vt:lpstr>在开源社区贡献的开发者是活雷锋吗？</vt:lpstr>
      <vt:lpstr>企业给开发者发工资让员工在开源社区贡献，为什么？</vt:lpstr>
      <vt:lpstr>UNIX vs Windows Server</vt:lpstr>
      <vt:lpstr>IBM  HP  SUN</vt:lpstr>
      <vt:lpstr>IBM + Linux</vt:lpstr>
      <vt:lpstr>以Linux为代表的开源软件蓬勃发展</vt:lpstr>
      <vt:lpstr>Open Source Eats Software?</vt:lpstr>
      <vt:lpstr>Cloud Eats Open Source?</vt:lpstr>
      <vt:lpstr>合适的商业模式，才是王道。</vt:lpstr>
      <vt:lpstr>增值模式：Fedora vs RHEL 广告模式：Chome 服务模式：Ubuntu 硬件模式：IBM, Linux 云服务：    公有云 … …</vt:lpstr>
      <vt:lpstr>企业给开发者发工资让员工在开源社区贡献，为什么？</vt:lpstr>
      <vt:lpstr>在开源社区贡献的开发者是活雷锋吗？  开源，使得开发者的劳动成果永远“属于”自己。</vt:lpstr>
      <vt:lpstr>参加OpenStack开源社区给我带来了什么？</vt:lpstr>
      <vt:lpstr>PowerPoint 演示文稿</vt:lpstr>
      <vt:lpstr>OpenStack社区使用Apache License 2.0</vt:lpstr>
      <vt:lpstr>OpenStack的核心价值观  Open source Open Design Open Development Open Community</vt:lpstr>
      <vt:lpstr>Code of Conduct  - Be friendly, patient and welcoming.  - Be considerate - Be respectful - Collaborate openly - When we disagree, try to understand why - When we are unsure, we ask for help</vt:lpstr>
      <vt:lpstr>Openness and Diversity</vt:lpstr>
      <vt:lpstr>夏天来了…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邀您一起玩openEuler</dc:title>
  <cp:lastModifiedBy>Liyongle (Fred)</cp:lastModifiedBy>
  <cp:revision>46</cp:revision>
  <dcterms:modified xsi:type="dcterms:W3CDTF">2020-05-16T13:21:07Z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(2)fiUisqUx+v0bLO4MJMDp5iCnwZA4rUrr6J5J2j3oN4f6iQdkoj/BIMVp5Rp+nDpIeiLwsyo+
vZTraopocHGZeLE6jmyeApEg5JHoANrc/D2pBxgQSy8jH8xRO9YYi/Ng2twVCQ34sSXnWazp
XCg2TLoKnVrCqo8mMySgT9QQMwYoHdqDrcsvm8xQNMRDvHF5KWLJJbrg7uYKV2OJgjQd37q3
+D2q5c3WD3X61UWPp6</vt:lpwstr>
  </property>
  <property fmtid="{D5CDD505-2E9C-101B-9397-08002B2CF9AE}" pid="3" name="_2015_ms_pID_7253431">
    <vt:lpwstr>U36xm/2oNhSvjm9AjmSotERux3HH6Qz+YzPNDSoljZAeW+pOFEq4I8
oGKb2NtAWhiT6dmiW2WzRyJsqwnOOy1vHVTQT98Zal1teKBxdQOQxjLy5rHTqMUPL82aFm4l
3MBQya/9cvvyKmwSm0/xrFyMibGRDvt7XcUugcV42o6yNT4cjLQUgYz0Ylm2tF4dEN6+l8Gb
zf1xtqQ89FtbvnKX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1589156933</vt:lpwstr>
  </property>
</Properties>
</file>