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embeddedFontLst>
    <p:embeddedFont>
      <p:font typeface="Economica"/>
      <p:regular r:id="rId37"/>
      <p:bold r:id="rId38"/>
      <p:italic r:id="rId39"/>
      <p:boldItalic r:id="rId40"/>
    </p:embeddedFont>
    <p:embeddedFont>
      <p:font typeface="Caveat"/>
      <p:regular r:id="rId41"/>
      <p:bold r:id="rId42"/>
    </p:embeddedFont>
    <p:embeddedFont>
      <p:font typeface="Pacifico"/>
      <p:regular r:id="rId43"/>
    </p:embeddedFont>
    <p:embeddedFont>
      <p:font typeface="Bree Serif"/>
      <p:regular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Economica-boldItalic.fntdata"/><Relationship Id="rId20" Type="http://schemas.openxmlformats.org/officeDocument/2006/relationships/slide" Target="slides/slide16.xml"/><Relationship Id="rId42" Type="http://schemas.openxmlformats.org/officeDocument/2006/relationships/font" Target="fonts/Caveat-bold.fntdata"/><Relationship Id="rId41" Type="http://schemas.openxmlformats.org/officeDocument/2006/relationships/font" Target="fonts/Caveat-regular.fntdata"/><Relationship Id="rId22" Type="http://schemas.openxmlformats.org/officeDocument/2006/relationships/slide" Target="slides/slide18.xml"/><Relationship Id="rId44" Type="http://schemas.openxmlformats.org/officeDocument/2006/relationships/font" Target="fonts/BreeSerif-regular.fntdata"/><Relationship Id="rId21" Type="http://schemas.openxmlformats.org/officeDocument/2006/relationships/slide" Target="slides/slide17.xml"/><Relationship Id="rId43" Type="http://schemas.openxmlformats.org/officeDocument/2006/relationships/font" Target="fonts/Pacifico-regular.fntdata"/><Relationship Id="rId24" Type="http://schemas.openxmlformats.org/officeDocument/2006/relationships/slide" Target="slides/slide20.xml"/><Relationship Id="rId46" Type="http://schemas.openxmlformats.org/officeDocument/2006/relationships/font" Target="fonts/OpenSans-bold.fntdata"/><Relationship Id="rId23" Type="http://schemas.openxmlformats.org/officeDocument/2006/relationships/slide" Target="slides/slide19.xml"/><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OpenSans-boldItalic.fntdata"/><Relationship Id="rId25" Type="http://schemas.openxmlformats.org/officeDocument/2006/relationships/slide" Target="slides/slide21.xml"/><Relationship Id="rId47" Type="http://schemas.openxmlformats.org/officeDocument/2006/relationships/font" Target="fonts/OpenSans-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Economica-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Economica-italic.fntdata"/><Relationship Id="rId16" Type="http://schemas.openxmlformats.org/officeDocument/2006/relationships/slide" Target="slides/slide12.xml"/><Relationship Id="rId38" Type="http://schemas.openxmlformats.org/officeDocument/2006/relationships/font" Target="fonts/Economica-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Traditionally web content was a string sent by the server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2744013" y="756700"/>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Shape 11"/>
          <p:cNvSpPr/>
          <p:nvPr/>
        </p:nvSpPr>
        <p:spPr>
          <a:xfrm rot="10800000">
            <a:off x="5318350" y="32667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Shape 12"/>
          <p:cNvSpPr txBox="1"/>
          <p:nvPr>
            <p:ph type="ctrTitle"/>
          </p:nvPr>
        </p:nvSpPr>
        <p:spPr>
          <a:xfrm>
            <a:off x="3044700" y="1444255"/>
            <a:ext cx="3054600" cy="1537200"/>
          </a:xfrm>
          <a:prstGeom prst="rect">
            <a:avLst/>
          </a:prstGeom>
        </p:spPr>
        <p:txBody>
          <a:bodyPr anchorCtr="0" anchor="b"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Shape 13"/>
          <p:cNvSpPr txBox="1"/>
          <p:nvPr>
            <p:ph idx="1" type="subTitle"/>
          </p:nvPr>
        </p:nvSpPr>
        <p:spPr>
          <a:xfrm>
            <a:off x="3044700" y="3116580"/>
            <a:ext cx="3054600" cy="701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Shape 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Shape 5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311700" y="957125"/>
            <a:ext cx="8520600" cy="2128800"/>
          </a:xfrm>
          <a:prstGeom prst="rect">
            <a:avLst/>
          </a:prstGeom>
        </p:spPr>
        <p:txBody>
          <a:bodyPr anchorCtr="0" anchor="ctr" bIns="91425" lIns="91425" spcFirstLastPara="1" rIns="91425" wrap="square" tIns="91425"/>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p:txBody>
      </p:sp>
      <p:sp>
        <p:nvSpPr>
          <p:cNvPr id="54" name="Shape 54"/>
          <p:cNvSpPr txBox="1"/>
          <p:nvPr>
            <p:ph idx="1" type="body"/>
          </p:nvPr>
        </p:nvSpPr>
        <p:spPr>
          <a:xfrm>
            <a:off x="311700" y="316200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p:nvPr/>
        </p:nvSpPr>
        <p:spPr>
          <a:xfrm flipH="1">
            <a:off x="7595938" y="4602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Shape 17"/>
          <p:cNvSpPr/>
          <p:nvPr/>
        </p:nvSpPr>
        <p:spPr>
          <a:xfrm flipH="1" rot="10800000">
            <a:off x="466425" y="3558325"/>
            <a:ext cx="1081625" cy="1124950"/>
          </a:xfrm>
          <a:custGeom>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Shape 18"/>
          <p:cNvSpPr txBox="1"/>
          <p:nvPr>
            <p:ph type="title"/>
          </p:nvPr>
        </p:nvSpPr>
        <p:spPr>
          <a:xfrm>
            <a:off x="773700" y="1806450"/>
            <a:ext cx="7596600" cy="1530600"/>
          </a:xfrm>
          <a:prstGeom prst="rect">
            <a:avLst/>
          </a:prstGeom>
        </p:spPr>
        <p:txBody>
          <a:bodyPr anchorCtr="0" anchor="ctr" bIns="91425" lIns="91425" spcFirstLastPara="1" rIns="91425" wrap="square" tIns="91425"/>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5225"/>
            <a:ext cx="8520600" cy="3354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Shape 26"/>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Shape 27"/>
          <p:cNvSpPr txBox="1"/>
          <p:nvPr>
            <p:ph idx="1" type="body"/>
          </p:nvPr>
        </p:nvSpPr>
        <p:spPr>
          <a:xfrm>
            <a:off x="3117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2" type="body"/>
          </p:nvPr>
        </p:nvSpPr>
        <p:spPr>
          <a:xfrm>
            <a:off x="4832400" y="1225225"/>
            <a:ext cx="3999900" cy="3354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Shape 31"/>
          <p:cNvSpPr txBox="1"/>
          <p:nvPr>
            <p:ph type="title"/>
          </p:nvPr>
        </p:nvSpPr>
        <p:spPr>
          <a:xfrm>
            <a:off x="311700" y="315925"/>
            <a:ext cx="8520600" cy="831300"/>
          </a:xfrm>
          <a:prstGeom prst="rect">
            <a:avLst/>
          </a:prstGeom>
        </p:spPr>
        <p:txBody>
          <a:bodyPr anchorCtr="0" anchor="b"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Shape 3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Shape 35"/>
          <p:cNvSpPr txBox="1"/>
          <p:nvPr>
            <p:ph idx="1" type="body"/>
          </p:nvPr>
        </p:nvSpPr>
        <p:spPr>
          <a:xfrm>
            <a:off x="311700" y="1399400"/>
            <a:ext cx="2808000" cy="27849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Shape 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Shape 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490250" y="450150"/>
            <a:ext cx="5878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Shape 42"/>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3" name="Shape 4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Shape 44"/>
          <p:cNvSpPr txBox="1"/>
          <p:nvPr>
            <p:ph type="title"/>
          </p:nvPr>
        </p:nvSpPr>
        <p:spPr>
          <a:xfrm>
            <a:off x="265500" y="929275"/>
            <a:ext cx="4045200" cy="1786200"/>
          </a:xfrm>
          <a:prstGeom prst="rect">
            <a:avLst/>
          </a:prstGeom>
        </p:spPr>
        <p:txBody>
          <a:bodyPr anchorCtr="0" anchor="b" bIns="91425" lIns="91425" spcFirstLastPara="1" rIns="91425" wrap="square" tIns="91425"/>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Shape 45"/>
          <p:cNvSpPr txBox="1"/>
          <p:nvPr>
            <p:ph idx="1" type="subTitle"/>
          </p:nvPr>
        </p:nvSpPr>
        <p:spPr>
          <a:xfrm>
            <a:off x="265500" y="2769001"/>
            <a:ext cx="4045200" cy="1574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Shape 46"/>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Shape 49"/>
          <p:cNvSpPr txBox="1"/>
          <p:nvPr>
            <p:ph idx="1" type="body"/>
          </p:nvPr>
        </p:nvSpPr>
        <p:spPr>
          <a:xfrm>
            <a:off x="319500" y="42189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Shape 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Shape 7"/>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61" name="Shape 61"/>
        <p:cNvGrpSpPr/>
        <p:nvPr/>
      </p:nvGrpSpPr>
      <p:grpSpPr>
        <a:xfrm>
          <a:off x="0" y="0"/>
          <a:ext cx="0" cy="0"/>
          <a:chOff x="0" y="0"/>
          <a:chExt cx="0" cy="0"/>
        </a:xfrm>
      </p:grpSpPr>
      <p:sp>
        <p:nvSpPr>
          <p:cNvPr id="62" name="Shape 62"/>
          <p:cNvSpPr txBox="1"/>
          <p:nvPr>
            <p:ph type="ctrTitle"/>
          </p:nvPr>
        </p:nvSpPr>
        <p:spPr>
          <a:xfrm>
            <a:off x="2635475" y="1553875"/>
            <a:ext cx="4132800" cy="7818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Angular: crash course</a:t>
            </a:r>
            <a:endParaRPr/>
          </a:p>
        </p:txBody>
      </p:sp>
      <p:sp>
        <p:nvSpPr>
          <p:cNvPr id="63" name="Shape 63"/>
          <p:cNvSpPr txBox="1"/>
          <p:nvPr>
            <p:ph idx="1" type="subTitle"/>
          </p:nvPr>
        </p:nvSpPr>
        <p:spPr>
          <a:xfrm>
            <a:off x="4277675" y="3820975"/>
            <a:ext cx="2193900" cy="4476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sz="1800">
                <a:latin typeface="Bree Serif"/>
                <a:ea typeface="Bree Serif"/>
                <a:cs typeface="Bree Serif"/>
                <a:sym typeface="Bree Serif"/>
              </a:rPr>
              <a:t>Igor Srdoč</a:t>
            </a:r>
            <a:endParaRPr sz="1800">
              <a:latin typeface="Bree Serif"/>
              <a:ea typeface="Bree Serif"/>
              <a:cs typeface="Bree Serif"/>
              <a:sym typeface="Bree Serif"/>
            </a:endParaRPr>
          </a:p>
        </p:txBody>
      </p:sp>
      <p:sp>
        <p:nvSpPr>
          <p:cNvPr id="64" name="Shape 64"/>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a:spcBef>
                <a:spcPts val="0"/>
              </a:spcBef>
              <a:spcAft>
                <a:spcPts val="0"/>
              </a:spcAft>
              <a:buNone/>
            </a:pPr>
            <a:r>
              <a:rPr lang="en">
                <a:latin typeface="Pacifico"/>
                <a:ea typeface="Pacifico"/>
                <a:cs typeface="Pacifico"/>
                <a:sym typeface="Pacifico"/>
              </a:rPr>
              <a:t>  </a:t>
            </a:r>
            <a:r>
              <a:rPr lang="en">
                <a:latin typeface="Pacifico"/>
                <a:ea typeface="Pacifico"/>
                <a:cs typeface="Pacifico"/>
                <a:sym typeface="Pacifico"/>
              </a:rPr>
              <a:t>Visionect Academy</a:t>
            </a:r>
            <a:endParaRPr>
              <a:latin typeface="Pacifico"/>
              <a:ea typeface="Pacifico"/>
              <a:cs typeface="Pacifico"/>
              <a:sym typeface="Pacifico"/>
            </a:endParaRPr>
          </a:p>
        </p:txBody>
      </p:sp>
      <p:pic>
        <p:nvPicPr>
          <p:cNvPr id="65" name="Shape 65"/>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66" name="Shape 66"/>
          <p:cNvSpPr txBox="1"/>
          <p:nvPr/>
        </p:nvSpPr>
        <p:spPr>
          <a:xfrm>
            <a:off x="2787875" y="798550"/>
            <a:ext cx="704700" cy="660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600">
                <a:latin typeface="Caveat"/>
                <a:ea typeface="Caveat"/>
                <a:cs typeface="Caveat"/>
                <a:sym typeface="Caveat"/>
              </a:rPr>
              <a:t>2</a:t>
            </a:r>
            <a:r>
              <a:rPr lang="en" sz="3600">
                <a:latin typeface="Caveat"/>
                <a:ea typeface="Caveat"/>
                <a:cs typeface="Caveat"/>
                <a:sym typeface="Caveat"/>
              </a:rPr>
              <a:t>.</a:t>
            </a:r>
            <a:endParaRPr sz="3600">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46" name="Shape 146"/>
        <p:cNvGrpSpPr/>
        <p:nvPr/>
      </p:nvGrpSpPr>
      <p:grpSpPr>
        <a:xfrm>
          <a:off x="0" y="0"/>
          <a:ext cx="0" cy="0"/>
          <a:chOff x="0" y="0"/>
          <a:chExt cx="0" cy="0"/>
        </a:xfrm>
      </p:grpSpPr>
      <p:sp>
        <p:nvSpPr>
          <p:cNvPr id="147" name="Shape 147"/>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a:t>
            </a:r>
            <a:r>
              <a:rPr lang="en"/>
              <a:t> project cookbook</a:t>
            </a:r>
            <a:endParaRPr/>
          </a:p>
        </p:txBody>
      </p:sp>
      <p:sp>
        <p:nvSpPr>
          <p:cNvPr id="148" name="Shape 148"/>
          <p:cNvSpPr txBox="1"/>
          <p:nvPr>
            <p:ph idx="1" type="body"/>
          </p:nvPr>
        </p:nvSpPr>
        <p:spPr>
          <a:xfrm>
            <a:off x="311700" y="2015575"/>
            <a:ext cx="8520600" cy="2765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There is an additional div per component</a:t>
            </a:r>
            <a:endParaRPr/>
          </a:p>
          <a:p>
            <a:pPr indent="-342900" lvl="0" marL="457200" marR="0" rtl="0" algn="l">
              <a:lnSpc>
                <a:spcPct val="115000"/>
              </a:lnSpc>
              <a:spcBef>
                <a:spcPts val="0"/>
              </a:spcBef>
              <a:spcAft>
                <a:spcPts val="0"/>
              </a:spcAft>
              <a:buSzPts val="1800"/>
              <a:buChar char="-"/>
            </a:pPr>
            <a:r>
              <a:rPr lang="en"/>
              <a:t>Style is component related (contained)</a:t>
            </a:r>
            <a:endParaRPr/>
          </a:p>
          <a:p>
            <a:pPr indent="-342900" lvl="0" marL="457200" rtl="0">
              <a:spcBef>
                <a:spcPts val="0"/>
              </a:spcBef>
              <a:spcAft>
                <a:spcPts val="0"/>
              </a:spcAft>
              <a:buSzPts val="1800"/>
              <a:buChar char="-"/>
            </a:pPr>
            <a:r>
              <a:rPr lang="en"/>
              <a:t>CLI takes care of app/a</a:t>
            </a:r>
            <a:r>
              <a:rPr lang="en"/>
              <a:t>pp.module.ts magic</a:t>
            </a:r>
            <a:endParaRPr/>
          </a:p>
        </p:txBody>
      </p:sp>
      <p:sp>
        <p:nvSpPr>
          <p:cNvPr id="149" name="Shape 149"/>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150" name="Shape 150"/>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151" name="Shape 151"/>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Components: Keep in mind</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1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1000"/>
                                        <p:tgtEl>
                                          <p:spTgt spid="14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55" name="Shape 155"/>
        <p:cNvGrpSpPr/>
        <p:nvPr/>
      </p:nvGrpSpPr>
      <p:grpSpPr>
        <a:xfrm>
          <a:off x="0" y="0"/>
          <a:ext cx="0" cy="0"/>
          <a:chOff x="0" y="0"/>
          <a:chExt cx="0" cy="0"/>
        </a:xfrm>
      </p:grpSpPr>
      <p:sp>
        <p:nvSpPr>
          <p:cNvPr id="156" name="Shape 156"/>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157" name="Shape 157"/>
          <p:cNvSpPr txBox="1"/>
          <p:nvPr>
            <p:ph idx="1" type="body"/>
          </p:nvPr>
        </p:nvSpPr>
        <p:spPr>
          <a:xfrm>
            <a:off x="311700" y="2015575"/>
            <a:ext cx="8520600" cy="9606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Display components</a:t>
            </a:r>
            <a:endParaRPr/>
          </a:p>
          <a:p>
            <a:pPr indent="-317500" lvl="1" marL="914400" rtl="0">
              <a:spcBef>
                <a:spcPts val="0"/>
              </a:spcBef>
              <a:spcAft>
                <a:spcPts val="0"/>
              </a:spcAft>
              <a:buSzPts val="1400"/>
              <a:buChar char="-"/>
            </a:pPr>
            <a:r>
              <a:rPr lang="en"/>
              <a:t>Usually there is only one instance of them</a:t>
            </a:r>
            <a:endParaRPr/>
          </a:p>
          <a:p>
            <a:pPr indent="-317500" lvl="1" marL="914400" rtl="0">
              <a:spcBef>
                <a:spcPts val="0"/>
              </a:spcBef>
              <a:spcAft>
                <a:spcPts val="0"/>
              </a:spcAft>
              <a:buSzPts val="1400"/>
              <a:buChar char="-"/>
            </a:pPr>
            <a:r>
              <a:rPr lang="en"/>
              <a:t>They hold the page structure and include dumb components</a:t>
            </a:r>
            <a:endParaRPr/>
          </a:p>
        </p:txBody>
      </p:sp>
      <p:sp>
        <p:nvSpPr>
          <p:cNvPr id="158" name="Shape 158"/>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159" name="Shape 159"/>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160" name="Shape 160"/>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Components: Display and Dumb</a:t>
            </a:r>
            <a:endParaRPr sz="3600"/>
          </a:p>
        </p:txBody>
      </p:sp>
      <p:sp>
        <p:nvSpPr>
          <p:cNvPr id="161" name="Shape 161"/>
          <p:cNvSpPr txBox="1"/>
          <p:nvPr>
            <p:ph idx="1" type="body"/>
          </p:nvPr>
        </p:nvSpPr>
        <p:spPr>
          <a:xfrm>
            <a:off x="311700" y="2853775"/>
            <a:ext cx="8520600" cy="1269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Dumb components</a:t>
            </a:r>
            <a:endParaRPr/>
          </a:p>
          <a:p>
            <a:pPr indent="-317500" lvl="1" marL="914400" rtl="0">
              <a:spcBef>
                <a:spcPts val="0"/>
              </a:spcBef>
              <a:spcAft>
                <a:spcPts val="0"/>
              </a:spcAft>
              <a:buSzPts val="1400"/>
              <a:buChar char="-"/>
            </a:pPr>
            <a:r>
              <a:rPr lang="en"/>
              <a:t>There can be any number of instances of the same type of component</a:t>
            </a:r>
            <a:endParaRPr/>
          </a:p>
          <a:p>
            <a:pPr indent="-317500" lvl="1" marL="914400" rtl="0">
              <a:spcBef>
                <a:spcPts val="0"/>
              </a:spcBef>
              <a:spcAft>
                <a:spcPts val="0"/>
              </a:spcAft>
              <a:buSzPts val="1400"/>
              <a:buChar char="-"/>
            </a:pPr>
            <a:r>
              <a:rPr lang="en"/>
              <a:t>They do not know what content they will display, just how (that’s why they are “dumb”)</a:t>
            </a:r>
            <a:endParaRPr/>
          </a:p>
          <a:p>
            <a:pPr indent="-317500" lvl="1" marL="914400" rtl="0">
              <a:spcBef>
                <a:spcPts val="0"/>
              </a:spcBef>
              <a:spcAft>
                <a:spcPts val="0"/>
              </a:spcAft>
              <a:buSzPts val="1400"/>
              <a:buChar char="-"/>
            </a:pPr>
            <a:r>
              <a:rPr lang="en"/>
              <a:t>They expect data of a certain type (remember TypeScript?)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65" name="Shape 165"/>
        <p:cNvGrpSpPr/>
        <p:nvPr/>
      </p:nvGrpSpPr>
      <p:grpSpPr>
        <a:xfrm>
          <a:off x="0" y="0"/>
          <a:ext cx="0" cy="0"/>
          <a:chOff x="0" y="0"/>
          <a:chExt cx="0" cy="0"/>
        </a:xfrm>
      </p:grpSpPr>
      <p:sp>
        <p:nvSpPr>
          <p:cNvPr id="166" name="Shape 166"/>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167" name="Shape 167"/>
          <p:cNvSpPr txBox="1"/>
          <p:nvPr>
            <p:ph idx="1" type="body"/>
          </p:nvPr>
        </p:nvSpPr>
        <p:spPr>
          <a:xfrm>
            <a:off x="311700" y="2015575"/>
            <a:ext cx="8520600" cy="2765700"/>
          </a:xfrm>
          <a:prstGeom prst="rect">
            <a:avLst/>
          </a:prstGeom>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None/>
            </a:pPr>
            <a:r>
              <a:rPr lang="en"/>
              <a:t>$ cd app/components; ng g c BoxImageGallery</a:t>
            </a:r>
            <a:endParaRPr/>
          </a:p>
          <a:p>
            <a:pPr indent="457200" lvl="0" marL="0" marR="0" rtl="0" algn="l">
              <a:lnSpc>
                <a:spcPct val="100000"/>
              </a:lnSpc>
              <a:spcBef>
                <a:spcPts val="1600"/>
              </a:spcBef>
              <a:spcAft>
                <a:spcPts val="0"/>
              </a:spcAft>
              <a:buClr>
                <a:schemeClr val="dk1"/>
              </a:buClr>
              <a:buSzPts val="1100"/>
              <a:buFont typeface="Arial"/>
              <a:buNone/>
            </a:pPr>
            <a:r>
              <a:rPr lang="en" sz="1400"/>
              <a:t>&lt;div class="image-gallery"&gt;</a:t>
            </a:r>
            <a:endParaRPr sz="1400"/>
          </a:p>
          <a:p>
            <a:pPr indent="457200" lvl="0" marL="0" marR="0" rtl="0" algn="l">
              <a:lnSpc>
                <a:spcPct val="100000"/>
              </a:lnSpc>
              <a:spcBef>
                <a:spcPts val="0"/>
              </a:spcBef>
              <a:spcAft>
                <a:spcPts val="0"/>
              </a:spcAft>
              <a:buClr>
                <a:schemeClr val="dk1"/>
              </a:buClr>
              <a:buSzPts val="1100"/>
              <a:buFont typeface="Arial"/>
              <a:buNone/>
            </a:pPr>
            <a:r>
              <a:rPr lang="en" sz="1400"/>
              <a:t>  &lt;h2&gt;Image gallery&lt;/h2&gt;</a:t>
            </a:r>
            <a:endParaRPr sz="1400"/>
          </a:p>
          <a:p>
            <a:pPr indent="457200" lvl="0" marL="0" marR="0" rtl="0" algn="l">
              <a:lnSpc>
                <a:spcPct val="100000"/>
              </a:lnSpc>
              <a:spcBef>
                <a:spcPts val="0"/>
              </a:spcBef>
              <a:spcAft>
                <a:spcPts val="0"/>
              </a:spcAft>
              <a:buClr>
                <a:schemeClr val="dk1"/>
              </a:buClr>
              <a:buSzPts val="1100"/>
              <a:buFont typeface="Arial"/>
              <a:buNone/>
            </a:pPr>
            <a:r>
              <a:t/>
            </a:r>
            <a:endParaRPr sz="1400"/>
          </a:p>
          <a:p>
            <a:pPr indent="457200" lvl="0" marL="0" marR="0" rtl="0" algn="l">
              <a:lnSpc>
                <a:spcPct val="100000"/>
              </a:lnSpc>
              <a:spcBef>
                <a:spcPts val="0"/>
              </a:spcBef>
              <a:spcAft>
                <a:spcPts val="0"/>
              </a:spcAft>
              <a:buClr>
                <a:schemeClr val="dk1"/>
              </a:buClr>
              <a:buSzPts val="1100"/>
              <a:buFont typeface="Arial"/>
              <a:buNone/>
            </a:pPr>
            <a:r>
              <a:rPr lang="en" sz="1400"/>
              <a:t>  &lt;div class="images"&gt;</a:t>
            </a:r>
            <a:endParaRPr sz="1400"/>
          </a:p>
          <a:p>
            <a:pPr indent="457200" lvl="0" marL="0" marR="0" rtl="0" algn="l">
              <a:lnSpc>
                <a:spcPct val="100000"/>
              </a:lnSpc>
              <a:spcBef>
                <a:spcPts val="0"/>
              </a:spcBef>
              <a:spcAft>
                <a:spcPts val="0"/>
              </a:spcAft>
              <a:buClr>
                <a:schemeClr val="dk1"/>
              </a:buClr>
              <a:buSzPts val="1100"/>
              <a:buFont typeface="Arial"/>
              <a:buNone/>
            </a:pPr>
            <a:r>
              <a:rPr lang="en" sz="1400"/>
              <a:t>    &lt;div class="image" *ngFor="let image of images"&gt;</a:t>
            </a:r>
            <a:endParaRPr sz="1400"/>
          </a:p>
          <a:p>
            <a:pPr indent="457200" lvl="0" marL="0" marR="0" rtl="0" algn="l">
              <a:lnSpc>
                <a:spcPct val="100000"/>
              </a:lnSpc>
              <a:spcBef>
                <a:spcPts val="0"/>
              </a:spcBef>
              <a:spcAft>
                <a:spcPts val="0"/>
              </a:spcAft>
              <a:buClr>
                <a:schemeClr val="dk1"/>
              </a:buClr>
              <a:buSzPts val="1100"/>
              <a:buFont typeface="Arial"/>
              <a:buNone/>
            </a:pPr>
            <a:r>
              <a:rPr lang="en" sz="1400"/>
              <a:t>      &lt;div class="thumb" [ngStyle]="{ 'background-image': 'url(' + image.thumb + ')' }"&gt;&lt;/div&gt;</a:t>
            </a:r>
            <a:endParaRPr sz="1400"/>
          </a:p>
          <a:p>
            <a:pPr indent="457200" lvl="0" marL="0" marR="0" rtl="0" algn="l">
              <a:lnSpc>
                <a:spcPct val="100000"/>
              </a:lnSpc>
              <a:spcBef>
                <a:spcPts val="0"/>
              </a:spcBef>
              <a:spcAft>
                <a:spcPts val="0"/>
              </a:spcAft>
              <a:buClr>
                <a:schemeClr val="dk1"/>
              </a:buClr>
              <a:buSzPts val="1100"/>
              <a:buFont typeface="Arial"/>
              <a:buNone/>
            </a:pPr>
            <a:r>
              <a:t/>
            </a:r>
            <a:endParaRPr sz="1400"/>
          </a:p>
          <a:p>
            <a:pPr indent="0" lvl="0" marL="457200" marR="0" rtl="0" algn="l">
              <a:lnSpc>
                <a:spcPct val="100000"/>
              </a:lnSpc>
              <a:spcBef>
                <a:spcPts val="0"/>
              </a:spcBef>
              <a:spcAft>
                <a:spcPts val="0"/>
              </a:spcAft>
              <a:buClr>
                <a:schemeClr val="dk1"/>
              </a:buClr>
              <a:buSzPts val="1100"/>
              <a:buFont typeface="Arial"/>
              <a:buNone/>
            </a:pPr>
            <a:r>
              <a:rPr lang="en" sz="1400"/>
              <a:t>      </a:t>
            </a:r>
            <a:r>
              <a:rPr lang="en" sz="1400"/>
              <a:t>&lt;div class="caption"&gt;{{image.caption}}&lt;/div&gt;</a:t>
            </a:r>
            <a:endParaRPr sz="1400"/>
          </a:p>
          <a:p>
            <a:pPr indent="457200" lvl="0" marL="0" marR="0" rtl="0" algn="l">
              <a:lnSpc>
                <a:spcPct val="100000"/>
              </a:lnSpc>
              <a:spcBef>
                <a:spcPts val="0"/>
              </a:spcBef>
              <a:spcAft>
                <a:spcPts val="0"/>
              </a:spcAft>
              <a:buClr>
                <a:schemeClr val="dk1"/>
              </a:buClr>
              <a:buSzPts val="1100"/>
              <a:buFont typeface="Arial"/>
              <a:buNone/>
            </a:pPr>
            <a:r>
              <a:rPr lang="en" sz="1400"/>
              <a:t>    &lt;/div&gt;</a:t>
            </a:r>
            <a:endParaRPr sz="1400"/>
          </a:p>
          <a:p>
            <a:pPr indent="457200" lvl="0" marL="0" marR="0" rtl="0" algn="l">
              <a:lnSpc>
                <a:spcPct val="100000"/>
              </a:lnSpc>
              <a:spcBef>
                <a:spcPts val="0"/>
              </a:spcBef>
              <a:spcAft>
                <a:spcPts val="0"/>
              </a:spcAft>
              <a:buClr>
                <a:schemeClr val="dk1"/>
              </a:buClr>
              <a:buSzPts val="1100"/>
              <a:buFont typeface="Arial"/>
              <a:buNone/>
            </a:pPr>
            <a:r>
              <a:rPr lang="en" sz="1400"/>
              <a:t>  &lt;/div&gt;</a:t>
            </a:r>
            <a:endParaRPr sz="1400"/>
          </a:p>
          <a:p>
            <a:pPr indent="457200" lvl="0" marL="0" marR="0" rtl="0" algn="l">
              <a:lnSpc>
                <a:spcPct val="100000"/>
              </a:lnSpc>
              <a:spcBef>
                <a:spcPts val="0"/>
              </a:spcBef>
              <a:spcAft>
                <a:spcPts val="0"/>
              </a:spcAft>
              <a:buNone/>
            </a:pPr>
            <a:r>
              <a:rPr lang="en" sz="1400"/>
              <a:t>&lt;/div&gt;</a:t>
            </a:r>
            <a:endParaRPr sz="1400"/>
          </a:p>
        </p:txBody>
      </p:sp>
      <p:sp>
        <p:nvSpPr>
          <p:cNvPr id="168" name="Shape 168"/>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169" name="Shape 169"/>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170" name="Shape 170"/>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Components: Dumb image gallery</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74" name="Shape 174"/>
        <p:cNvGrpSpPr/>
        <p:nvPr/>
      </p:nvGrpSpPr>
      <p:grpSpPr>
        <a:xfrm>
          <a:off x="0" y="0"/>
          <a:ext cx="0" cy="0"/>
          <a:chOff x="0" y="0"/>
          <a:chExt cx="0" cy="0"/>
        </a:xfrm>
      </p:grpSpPr>
      <p:sp>
        <p:nvSpPr>
          <p:cNvPr id="175" name="Shape 175"/>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176" name="Shape 176"/>
          <p:cNvSpPr txBox="1"/>
          <p:nvPr>
            <p:ph idx="1" type="body"/>
          </p:nvPr>
        </p:nvSpPr>
        <p:spPr>
          <a:xfrm>
            <a:off x="311700" y="2015575"/>
            <a:ext cx="8520600" cy="2765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Style:</a:t>
            </a:r>
            <a:endParaRPr/>
          </a:p>
          <a:p>
            <a:pPr indent="457200" lvl="0" marL="0" marR="0" rtl="0" algn="l">
              <a:lnSpc>
                <a:spcPct val="100000"/>
              </a:lnSpc>
              <a:spcBef>
                <a:spcPts val="1600"/>
              </a:spcBef>
              <a:spcAft>
                <a:spcPts val="0"/>
              </a:spcAft>
              <a:buNone/>
            </a:pPr>
            <a:r>
              <a:rPr lang="en" sz="1400"/>
              <a:t>.images { display: flex; flex-wrap: wrap; }</a:t>
            </a:r>
            <a:endParaRPr sz="1400"/>
          </a:p>
          <a:p>
            <a:pPr indent="457200" lvl="0" marL="0" marR="0" rtl="0" algn="l">
              <a:lnSpc>
                <a:spcPct val="100000"/>
              </a:lnSpc>
              <a:spcBef>
                <a:spcPts val="0"/>
              </a:spcBef>
              <a:spcAft>
                <a:spcPts val="0"/>
              </a:spcAft>
              <a:buNone/>
            </a:pPr>
            <a:r>
              <a:rPr lang="en" sz="1400"/>
              <a:t>.image { border: 1px solid #333; width: 200px; height: 200px; margin-right: 15px; margin-bottom: 15px; padding: 5px; display: flex; flex-direction: column; }</a:t>
            </a:r>
            <a:endParaRPr sz="1400"/>
          </a:p>
          <a:p>
            <a:pPr indent="457200" lvl="0" marL="0" marR="0" rtl="0" algn="l">
              <a:lnSpc>
                <a:spcPct val="100000"/>
              </a:lnSpc>
              <a:spcBef>
                <a:spcPts val="0"/>
              </a:spcBef>
              <a:spcAft>
                <a:spcPts val="0"/>
              </a:spcAft>
              <a:buNone/>
            </a:pPr>
            <a:r>
              <a:rPr lang="en" sz="1400"/>
              <a:t>.thumb { height: calc(100% - 20px); background-color: #ccc; background-position: center center; background-size: cover; }</a:t>
            </a:r>
            <a:endParaRPr sz="1400"/>
          </a:p>
          <a:p>
            <a:pPr indent="457200" lvl="0" marL="0" marR="0" rtl="0" algn="l">
              <a:lnSpc>
                <a:spcPct val="100000"/>
              </a:lnSpc>
              <a:spcBef>
                <a:spcPts val="0"/>
              </a:spcBef>
              <a:spcAft>
                <a:spcPts val="0"/>
              </a:spcAft>
              <a:buNone/>
            </a:pPr>
            <a:r>
              <a:rPr lang="en" sz="1400"/>
              <a:t>.caption { height: 30px; line-height: 30px; overflow: hidden; padding: 0 10px; background: #555; color: #fff; }</a:t>
            </a:r>
            <a:endParaRPr sz="1400"/>
          </a:p>
          <a:p>
            <a:pPr indent="457200" lvl="0" marL="0" marR="0" rtl="0" algn="l">
              <a:lnSpc>
                <a:spcPct val="100000"/>
              </a:lnSpc>
              <a:spcBef>
                <a:spcPts val="0"/>
              </a:spcBef>
              <a:spcAft>
                <a:spcPts val="0"/>
              </a:spcAft>
              <a:buNone/>
            </a:pPr>
            <a:r>
              <a:t/>
            </a:r>
            <a:endParaRPr sz="1400"/>
          </a:p>
        </p:txBody>
      </p:sp>
      <p:sp>
        <p:nvSpPr>
          <p:cNvPr id="177" name="Shape 177"/>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178" name="Shape 178"/>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179" name="Shape 179"/>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Components: Dumb image gallery</a:t>
            </a:r>
            <a:endParaRPr sz="3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83" name="Shape 183"/>
        <p:cNvGrpSpPr/>
        <p:nvPr/>
      </p:nvGrpSpPr>
      <p:grpSpPr>
        <a:xfrm>
          <a:off x="0" y="0"/>
          <a:ext cx="0" cy="0"/>
          <a:chOff x="0" y="0"/>
          <a:chExt cx="0" cy="0"/>
        </a:xfrm>
      </p:grpSpPr>
      <p:sp>
        <p:nvSpPr>
          <p:cNvPr id="184" name="Shape 184"/>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185" name="Shape 185"/>
          <p:cNvSpPr txBox="1"/>
          <p:nvPr>
            <p:ph idx="1" type="body"/>
          </p:nvPr>
        </p:nvSpPr>
        <p:spPr>
          <a:xfrm>
            <a:off x="311700" y="2015575"/>
            <a:ext cx="4266300" cy="2765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Images data variable:</a:t>
            </a:r>
            <a:endParaRPr/>
          </a:p>
          <a:p>
            <a:pPr indent="457200" lvl="0" marL="0" marR="0" rtl="0" algn="l">
              <a:lnSpc>
                <a:spcPct val="100000"/>
              </a:lnSpc>
              <a:spcBef>
                <a:spcPts val="1600"/>
              </a:spcBef>
              <a:spcAft>
                <a:spcPts val="0"/>
              </a:spcAft>
              <a:buClr>
                <a:srgbClr val="000000"/>
              </a:buClr>
              <a:buSzPts val="1100"/>
              <a:buFont typeface="Arial"/>
              <a:buNone/>
            </a:pPr>
            <a:r>
              <a:rPr lang="en" sz="1400"/>
              <a:t>private images: GalleryImage[] = [</a:t>
            </a:r>
            <a:endParaRPr sz="1400"/>
          </a:p>
          <a:p>
            <a:pPr indent="457200" lvl="0" marL="0" marR="0" rtl="0" algn="l">
              <a:lnSpc>
                <a:spcPct val="100000"/>
              </a:lnSpc>
              <a:spcBef>
                <a:spcPts val="0"/>
              </a:spcBef>
              <a:spcAft>
                <a:spcPts val="0"/>
              </a:spcAft>
              <a:buClr>
                <a:srgbClr val="000000"/>
              </a:buClr>
              <a:buSzPts val="1100"/>
              <a:buFont typeface="Arial"/>
              <a:buNone/>
            </a:pPr>
            <a:r>
              <a:rPr lang="en" sz="1400"/>
              <a:t>    {</a:t>
            </a:r>
            <a:endParaRPr sz="1400"/>
          </a:p>
          <a:p>
            <a:pPr indent="457200" lvl="0" marL="0" marR="0" rtl="0" algn="l">
              <a:lnSpc>
                <a:spcPct val="100000"/>
              </a:lnSpc>
              <a:spcBef>
                <a:spcPts val="0"/>
              </a:spcBef>
              <a:spcAft>
                <a:spcPts val="0"/>
              </a:spcAft>
              <a:buClr>
                <a:srgbClr val="000000"/>
              </a:buClr>
              <a:buSzPts val="1100"/>
              <a:buFont typeface="Arial"/>
              <a:buNone/>
            </a:pPr>
            <a:r>
              <a:rPr lang="en" sz="1400"/>
              <a:t>      thumb: '</a:t>
            </a:r>
            <a:r>
              <a:rPr lang="en" sz="1400">
                <a:solidFill>
                  <a:srgbClr val="1155CC"/>
                </a:solidFill>
              </a:rPr>
              <a:t>image-url</a:t>
            </a:r>
            <a:r>
              <a:rPr lang="en" sz="1400"/>
              <a:t>’,</a:t>
            </a:r>
            <a:endParaRPr sz="1400"/>
          </a:p>
          <a:p>
            <a:pPr indent="457200" lvl="0" marL="0" marR="0" rtl="0" algn="l">
              <a:lnSpc>
                <a:spcPct val="100000"/>
              </a:lnSpc>
              <a:spcBef>
                <a:spcPts val="0"/>
              </a:spcBef>
              <a:spcAft>
                <a:spcPts val="0"/>
              </a:spcAft>
              <a:buClr>
                <a:srgbClr val="000000"/>
              </a:buClr>
              <a:buSzPts val="1100"/>
              <a:buFont typeface="Arial"/>
              <a:buNone/>
            </a:pPr>
            <a:r>
              <a:rPr lang="en" sz="1400"/>
              <a:t>      caption: </a:t>
            </a:r>
            <a:r>
              <a:rPr lang="en" sz="1400">
                <a:solidFill>
                  <a:srgbClr val="1155CC"/>
                </a:solidFill>
              </a:rPr>
              <a:t>'Caption</a:t>
            </a:r>
            <a:r>
              <a:rPr lang="en" sz="1400"/>
              <a:t>'</a:t>
            </a:r>
            <a:endParaRPr sz="1400"/>
          </a:p>
          <a:p>
            <a:pPr indent="457200" lvl="0" marL="0" marR="0" rtl="0" algn="l">
              <a:lnSpc>
                <a:spcPct val="100000"/>
              </a:lnSpc>
              <a:spcBef>
                <a:spcPts val="0"/>
              </a:spcBef>
              <a:spcAft>
                <a:spcPts val="0"/>
              </a:spcAft>
              <a:buClr>
                <a:srgbClr val="000000"/>
              </a:buClr>
              <a:buSzPts val="1100"/>
              <a:buFont typeface="Arial"/>
              <a:buNone/>
            </a:pPr>
            <a:r>
              <a:rPr lang="en" sz="1400"/>
              <a:t>    },</a:t>
            </a:r>
            <a:endParaRPr sz="1400"/>
          </a:p>
          <a:p>
            <a:pPr indent="457200" lvl="0" marL="0" marR="0" rtl="0" algn="l">
              <a:lnSpc>
                <a:spcPct val="100000"/>
              </a:lnSpc>
              <a:spcBef>
                <a:spcPts val="0"/>
              </a:spcBef>
              <a:spcAft>
                <a:spcPts val="0"/>
              </a:spcAft>
              <a:buNone/>
            </a:pPr>
            <a:r>
              <a:rPr lang="en" sz="1400"/>
              <a:t>    {</a:t>
            </a:r>
            <a:endParaRPr sz="1400"/>
          </a:p>
          <a:p>
            <a:pPr indent="457200" lvl="0" marL="0" rtl="0">
              <a:lnSpc>
                <a:spcPct val="100000"/>
              </a:lnSpc>
              <a:spcBef>
                <a:spcPts val="0"/>
              </a:spcBef>
              <a:spcAft>
                <a:spcPts val="0"/>
              </a:spcAft>
              <a:buClr>
                <a:schemeClr val="dk1"/>
              </a:buClr>
              <a:buSzPts val="1100"/>
              <a:buFont typeface="Arial"/>
              <a:buNone/>
            </a:pPr>
            <a:r>
              <a:rPr lang="en" sz="1400"/>
              <a:t>      thumb: '</a:t>
            </a:r>
            <a:r>
              <a:rPr lang="en" sz="1400">
                <a:solidFill>
                  <a:srgbClr val="1155CC"/>
                </a:solidFill>
              </a:rPr>
              <a:t>image-url</a:t>
            </a:r>
            <a:r>
              <a:rPr lang="en" sz="1400"/>
              <a:t>’,</a:t>
            </a:r>
            <a:endParaRPr sz="1400"/>
          </a:p>
          <a:p>
            <a:pPr indent="457200" lvl="0" marL="0" rtl="0">
              <a:lnSpc>
                <a:spcPct val="100000"/>
              </a:lnSpc>
              <a:spcBef>
                <a:spcPts val="0"/>
              </a:spcBef>
              <a:spcAft>
                <a:spcPts val="0"/>
              </a:spcAft>
              <a:buClr>
                <a:schemeClr val="dk1"/>
              </a:buClr>
              <a:buSzPts val="1100"/>
              <a:buFont typeface="Arial"/>
              <a:buNone/>
            </a:pPr>
            <a:r>
              <a:rPr lang="en" sz="1400"/>
              <a:t>      caption: </a:t>
            </a:r>
            <a:r>
              <a:rPr lang="en" sz="1400">
                <a:solidFill>
                  <a:srgbClr val="1155CC"/>
                </a:solidFill>
              </a:rPr>
              <a:t>'Caption</a:t>
            </a:r>
            <a:r>
              <a:rPr lang="en" sz="1400"/>
              <a:t>'</a:t>
            </a:r>
            <a:endParaRPr sz="1400"/>
          </a:p>
          <a:p>
            <a:pPr indent="457200" lvl="0" marL="0" rtl="0">
              <a:lnSpc>
                <a:spcPct val="100000"/>
              </a:lnSpc>
              <a:spcBef>
                <a:spcPts val="0"/>
              </a:spcBef>
              <a:spcAft>
                <a:spcPts val="0"/>
              </a:spcAft>
              <a:buClr>
                <a:schemeClr val="dk1"/>
              </a:buClr>
              <a:buSzPts val="1100"/>
              <a:buFont typeface="Arial"/>
              <a:buNone/>
            </a:pPr>
            <a:r>
              <a:rPr lang="en" sz="1400"/>
              <a:t>    },</a:t>
            </a:r>
            <a:endParaRPr sz="1400"/>
          </a:p>
          <a:p>
            <a:pPr indent="457200" lvl="0" marL="0" marR="0" rtl="0" algn="l">
              <a:lnSpc>
                <a:spcPct val="100000"/>
              </a:lnSpc>
              <a:spcBef>
                <a:spcPts val="0"/>
              </a:spcBef>
              <a:spcAft>
                <a:spcPts val="0"/>
              </a:spcAft>
              <a:buClr>
                <a:srgbClr val="000000"/>
              </a:buClr>
              <a:buSzPts val="1100"/>
              <a:buFont typeface="Arial"/>
              <a:buNone/>
            </a:pPr>
            <a:r>
              <a:rPr lang="en" sz="1400"/>
              <a:t>  ];</a:t>
            </a:r>
            <a:endParaRPr sz="1400"/>
          </a:p>
          <a:p>
            <a:pPr indent="457200" lvl="0" marL="0" marR="0" rtl="0" algn="l">
              <a:lnSpc>
                <a:spcPct val="100000"/>
              </a:lnSpc>
              <a:spcBef>
                <a:spcPts val="0"/>
              </a:spcBef>
              <a:spcAft>
                <a:spcPts val="0"/>
              </a:spcAft>
              <a:buNone/>
            </a:pPr>
            <a:r>
              <a:t/>
            </a:r>
            <a:endParaRPr sz="1400"/>
          </a:p>
          <a:p>
            <a:pPr indent="457200" lvl="0" marL="0" marR="0" rtl="0" algn="l">
              <a:lnSpc>
                <a:spcPct val="100000"/>
              </a:lnSpc>
              <a:spcBef>
                <a:spcPts val="0"/>
              </a:spcBef>
              <a:spcAft>
                <a:spcPts val="0"/>
              </a:spcAft>
              <a:buNone/>
            </a:pPr>
            <a:r>
              <a:t/>
            </a:r>
            <a:endParaRPr sz="1400"/>
          </a:p>
        </p:txBody>
      </p:sp>
      <p:sp>
        <p:nvSpPr>
          <p:cNvPr id="186" name="Shape 186"/>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187" name="Shape 187"/>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188" name="Shape 188"/>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Components: Dumb image gallery</a:t>
            </a:r>
            <a:endParaRPr sz="3600"/>
          </a:p>
        </p:txBody>
      </p:sp>
      <p:sp>
        <p:nvSpPr>
          <p:cNvPr id="189" name="Shape 189"/>
          <p:cNvSpPr txBox="1"/>
          <p:nvPr>
            <p:ph idx="1" type="body"/>
          </p:nvPr>
        </p:nvSpPr>
        <p:spPr>
          <a:xfrm>
            <a:off x="4791075" y="2015575"/>
            <a:ext cx="4266300" cy="2765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Image data type:</a:t>
            </a:r>
            <a:endParaRPr/>
          </a:p>
          <a:p>
            <a:pPr indent="457200" lvl="0" marL="0" marR="0" rtl="0" algn="l">
              <a:lnSpc>
                <a:spcPct val="100000"/>
              </a:lnSpc>
              <a:spcBef>
                <a:spcPts val="1600"/>
              </a:spcBef>
              <a:spcAft>
                <a:spcPts val="0"/>
              </a:spcAft>
              <a:buClr>
                <a:schemeClr val="dk1"/>
              </a:buClr>
              <a:buSzPts val="1100"/>
              <a:buFont typeface="Arial"/>
              <a:buNone/>
            </a:pPr>
            <a:r>
              <a:rPr lang="en" sz="1400"/>
              <a:t>export class GalleryImage {</a:t>
            </a:r>
            <a:endParaRPr sz="1400"/>
          </a:p>
          <a:p>
            <a:pPr indent="457200" lvl="0" marL="0" marR="0" rtl="0" algn="l">
              <a:lnSpc>
                <a:spcPct val="100000"/>
              </a:lnSpc>
              <a:spcBef>
                <a:spcPts val="0"/>
              </a:spcBef>
              <a:spcAft>
                <a:spcPts val="0"/>
              </a:spcAft>
              <a:buClr>
                <a:schemeClr val="dk1"/>
              </a:buClr>
              <a:buSzPts val="1100"/>
              <a:buFont typeface="Arial"/>
              <a:buNone/>
            </a:pPr>
            <a:r>
              <a:rPr lang="en" sz="1400"/>
              <a:t>  thumb: string;</a:t>
            </a:r>
            <a:endParaRPr sz="1400"/>
          </a:p>
          <a:p>
            <a:pPr indent="457200" lvl="0" marL="0" marR="0" rtl="0" algn="l">
              <a:lnSpc>
                <a:spcPct val="100000"/>
              </a:lnSpc>
              <a:spcBef>
                <a:spcPts val="0"/>
              </a:spcBef>
              <a:spcAft>
                <a:spcPts val="0"/>
              </a:spcAft>
              <a:buClr>
                <a:schemeClr val="dk1"/>
              </a:buClr>
              <a:buSzPts val="1100"/>
              <a:buFont typeface="Arial"/>
              <a:buNone/>
            </a:pPr>
            <a:r>
              <a:rPr lang="en" sz="1400"/>
              <a:t>  caption: string;</a:t>
            </a:r>
            <a:endParaRPr sz="1400"/>
          </a:p>
          <a:p>
            <a:pPr indent="457200" lvl="0" marL="0" marR="0" rtl="0" algn="l">
              <a:lnSpc>
                <a:spcPct val="100000"/>
              </a:lnSpc>
              <a:spcBef>
                <a:spcPts val="0"/>
              </a:spcBef>
              <a:spcAft>
                <a:spcPts val="0"/>
              </a:spcAft>
              <a:buClr>
                <a:schemeClr val="dk1"/>
              </a:buClr>
              <a:buSzPts val="1100"/>
              <a:buFont typeface="Arial"/>
              <a:buNone/>
            </a:pPr>
            <a:r>
              <a:rPr lang="en" sz="1400"/>
              <a:t>}</a:t>
            </a:r>
            <a:endParaRPr sz="1400"/>
          </a:p>
          <a:p>
            <a:pPr indent="457200" lvl="0" marL="0" marR="0" rtl="0" algn="l">
              <a:lnSpc>
                <a:spcPct val="100000"/>
              </a:lnSpc>
              <a:spcBef>
                <a:spcPts val="0"/>
              </a:spcBef>
              <a:spcAft>
                <a:spcPts val="0"/>
              </a:spcAft>
              <a:buNone/>
            </a:pPr>
            <a:r>
              <a:t/>
            </a:r>
            <a:endParaRPr sz="1400"/>
          </a:p>
          <a:p>
            <a:pPr indent="457200" lvl="0" marL="0" marR="0" rtl="0" algn="l">
              <a:lnSpc>
                <a:spcPct val="100000"/>
              </a:lnSpc>
              <a:spcBef>
                <a:spcPts val="0"/>
              </a:spcBef>
              <a:spcAft>
                <a:spcPts val="0"/>
              </a:spcAft>
              <a:buNone/>
            </a:pPr>
            <a:r>
              <a:t/>
            </a:r>
            <a:endParaRPr sz="1400"/>
          </a:p>
          <a:p>
            <a:pPr indent="457200" lvl="0" marL="0" marR="0" rtl="0" algn="l">
              <a:lnSpc>
                <a:spcPct val="100000"/>
              </a:lnSpc>
              <a:spcBef>
                <a:spcPts val="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93" name="Shape 193"/>
        <p:cNvGrpSpPr/>
        <p:nvPr/>
      </p:nvGrpSpPr>
      <p:grpSpPr>
        <a:xfrm>
          <a:off x="0" y="0"/>
          <a:ext cx="0" cy="0"/>
          <a:chOff x="0" y="0"/>
          <a:chExt cx="0" cy="0"/>
        </a:xfrm>
      </p:grpSpPr>
      <p:sp>
        <p:nvSpPr>
          <p:cNvPr id="194" name="Shape 194"/>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195" name="Shape 195"/>
          <p:cNvSpPr txBox="1"/>
          <p:nvPr>
            <p:ph idx="1" type="body"/>
          </p:nvPr>
        </p:nvSpPr>
        <p:spPr>
          <a:xfrm>
            <a:off x="311700" y="2015575"/>
            <a:ext cx="8437800" cy="30285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Extract images data to parent component (page-main.component.ts)</a:t>
            </a:r>
            <a:r>
              <a:rPr lang="en"/>
              <a:t>:</a:t>
            </a:r>
            <a:endParaRPr/>
          </a:p>
          <a:p>
            <a:pPr indent="457200" lvl="0" marL="0" marR="0" rtl="0" algn="l">
              <a:lnSpc>
                <a:spcPct val="100000"/>
              </a:lnSpc>
              <a:spcBef>
                <a:spcPts val="1600"/>
              </a:spcBef>
              <a:spcAft>
                <a:spcPts val="0"/>
              </a:spcAft>
              <a:buNone/>
            </a:pPr>
            <a:r>
              <a:rPr lang="en" sz="1400"/>
              <a:t>import { GalleryImage } from '../box-image-gallery/box-image-gallery.component';</a:t>
            </a:r>
            <a:endParaRPr sz="1400"/>
          </a:p>
          <a:p>
            <a:pPr indent="457200" lvl="0" marL="0" marR="0" rtl="0" algn="l">
              <a:lnSpc>
                <a:spcPct val="100000"/>
              </a:lnSpc>
              <a:spcBef>
                <a:spcPts val="0"/>
              </a:spcBef>
              <a:spcAft>
                <a:spcPts val="0"/>
              </a:spcAft>
              <a:buNone/>
            </a:pPr>
            <a:r>
              <a:rPr lang="en" sz="1400"/>
              <a:t>private images: GalleryImage[] = [</a:t>
            </a:r>
            <a:r>
              <a:rPr lang="en" sz="1400">
                <a:solidFill>
                  <a:srgbClr val="1155CC"/>
                </a:solidFill>
              </a:rPr>
              <a:t>...</a:t>
            </a:r>
            <a:r>
              <a:rPr lang="en" sz="1400"/>
              <a:t>];</a:t>
            </a:r>
            <a:endParaRPr sz="1400"/>
          </a:p>
          <a:p>
            <a:pPr indent="457200" lvl="0" marL="0" marR="0" rtl="0" algn="l">
              <a:lnSpc>
                <a:spcPct val="100000"/>
              </a:lnSpc>
              <a:spcBef>
                <a:spcPts val="0"/>
              </a:spcBef>
              <a:spcAft>
                <a:spcPts val="0"/>
              </a:spcAft>
              <a:buNone/>
            </a:pPr>
            <a:r>
              <a:t/>
            </a:r>
            <a:endParaRPr sz="1400"/>
          </a:p>
          <a:p>
            <a:pPr indent="-342900" lvl="0" marL="457200" rtl="0">
              <a:spcBef>
                <a:spcPts val="0"/>
              </a:spcBef>
              <a:spcAft>
                <a:spcPts val="0"/>
              </a:spcAft>
              <a:buSzPts val="1800"/>
              <a:buChar char="-"/>
            </a:pPr>
            <a:r>
              <a:rPr lang="en"/>
              <a:t>Add attribute (page-main.component.html):</a:t>
            </a:r>
            <a:endParaRPr/>
          </a:p>
          <a:p>
            <a:pPr indent="457200" lvl="0" marL="0" rtl="0">
              <a:lnSpc>
                <a:spcPct val="100000"/>
              </a:lnSpc>
              <a:spcBef>
                <a:spcPts val="1600"/>
              </a:spcBef>
              <a:spcAft>
                <a:spcPts val="0"/>
              </a:spcAft>
              <a:buNone/>
            </a:pPr>
            <a:r>
              <a:rPr lang="en" sz="1400"/>
              <a:t>&lt;app-box-image-gallery [images]="images"&gt;&lt;/app-box-image-gallery&gt;</a:t>
            </a:r>
            <a:endParaRPr sz="1400"/>
          </a:p>
          <a:p>
            <a:pPr indent="457200" lvl="0" marL="0" rtl="0">
              <a:lnSpc>
                <a:spcPct val="100000"/>
              </a:lnSpc>
              <a:spcBef>
                <a:spcPts val="0"/>
              </a:spcBef>
              <a:spcAft>
                <a:spcPts val="0"/>
              </a:spcAft>
              <a:buNone/>
            </a:pPr>
            <a:r>
              <a:t/>
            </a:r>
            <a:endParaRPr sz="1400"/>
          </a:p>
          <a:p>
            <a:pPr indent="-342900" lvl="0" marL="457200" rtl="0">
              <a:spcBef>
                <a:spcPts val="0"/>
              </a:spcBef>
              <a:spcAft>
                <a:spcPts val="0"/>
              </a:spcAft>
              <a:buSzPts val="1800"/>
              <a:buChar char="-"/>
            </a:pPr>
            <a:r>
              <a:rPr lang="en"/>
              <a:t>Add attribute (box-image-gallery.component.html):</a:t>
            </a:r>
            <a:endParaRPr/>
          </a:p>
          <a:p>
            <a:pPr indent="457200" lvl="0" marL="0" rtl="0">
              <a:lnSpc>
                <a:spcPct val="100000"/>
              </a:lnSpc>
              <a:spcBef>
                <a:spcPts val="1600"/>
              </a:spcBef>
              <a:spcAft>
                <a:spcPts val="0"/>
              </a:spcAft>
              <a:buNone/>
            </a:pPr>
            <a:r>
              <a:rPr lang="en" sz="1400"/>
              <a:t>@Input() private images: GalleryImage[];</a:t>
            </a:r>
            <a:endParaRPr sz="1400"/>
          </a:p>
        </p:txBody>
      </p:sp>
      <p:sp>
        <p:nvSpPr>
          <p:cNvPr id="196" name="Shape 196"/>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197" name="Shape 197"/>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198" name="Shape 198"/>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Components: Dumb image gallery</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02" name="Shape 202"/>
        <p:cNvGrpSpPr/>
        <p:nvPr/>
      </p:nvGrpSpPr>
      <p:grpSpPr>
        <a:xfrm>
          <a:off x="0" y="0"/>
          <a:ext cx="0" cy="0"/>
          <a:chOff x="0" y="0"/>
          <a:chExt cx="0" cy="0"/>
        </a:xfrm>
      </p:grpSpPr>
      <p:sp>
        <p:nvSpPr>
          <p:cNvPr id="203" name="Shape 203"/>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204" name="Shape 204"/>
          <p:cNvSpPr txBox="1"/>
          <p:nvPr>
            <p:ph idx="1" type="body"/>
          </p:nvPr>
        </p:nvSpPr>
        <p:spPr>
          <a:xfrm>
            <a:off x="311700" y="2015575"/>
            <a:ext cx="8520600" cy="2765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Dumb components have html and css (also interactivity), but not the data</a:t>
            </a:r>
            <a:endParaRPr/>
          </a:p>
          <a:p>
            <a:pPr indent="-342900" lvl="0" marL="457200" marR="0" rtl="0" algn="l">
              <a:lnSpc>
                <a:spcPct val="115000"/>
              </a:lnSpc>
              <a:spcBef>
                <a:spcPts val="0"/>
              </a:spcBef>
              <a:spcAft>
                <a:spcPts val="0"/>
              </a:spcAft>
              <a:buSzPts val="1800"/>
              <a:buChar char="-"/>
            </a:pPr>
            <a:r>
              <a:rPr lang="en"/>
              <a:t>They accept data variables via @Input() decorator</a:t>
            </a:r>
            <a:endParaRPr/>
          </a:p>
          <a:p>
            <a:pPr indent="-342900" lvl="0" marL="457200" marR="0" rtl="0" algn="l">
              <a:lnSpc>
                <a:spcPct val="115000"/>
              </a:lnSpc>
              <a:spcBef>
                <a:spcPts val="0"/>
              </a:spcBef>
              <a:spcAft>
                <a:spcPts val="0"/>
              </a:spcAft>
              <a:buSzPts val="1800"/>
              <a:buChar char="-"/>
            </a:pPr>
            <a:r>
              <a:rPr lang="en"/>
              <a:t>They expect the data to conform to a data model class (custom defined type of variable)</a:t>
            </a:r>
            <a:endParaRPr/>
          </a:p>
          <a:p>
            <a:pPr indent="-342900" lvl="0" marL="457200" marR="0" rtl="0" algn="l">
              <a:lnSpc>
                <a:spcPct val="115000"/>
              </a:lnSpc>
              <a:spcBef>
                <a:spcPts val="0"/>
              </a:spcBef>
              <a:spcAft>
                <a:spcPts val="0"/>
              </a:spcAft>
              <a:buSzPts val="1800"/>
              <a:buChar char="-"/>
            </a:pPr>
            <a:r>
              <a:rPr lang="en"/>
              <a:t>Angular html templates are dynamic (for loop, data binding, custom tag attributes)</a:t>
            </a:r>
            <a:endParaRPr/>
          </a:p>
        </p:txBody>
      </p:sp>
      <p:sp>
        <p:nvSpPr>
          <p:cNvPr id="205" name="Shape 205"/>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206" name="Shape 206"/>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207" name="Shape 207"/>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Components: What have we </a:t>
            </a:r>
            <a:r>
              <a:rPr lang="en" sz="3600"/>
              <a:t>learned?</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1000"/>
                                        <p:tgtEl>
                                          <p:spTgt spid="2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1000"/>
                                        <p:tgtEl>
                                          <p:spTgt spid="2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3" st="3"/>
                                            </p:txEl>
                                          </p:spTgt>
                                        </p:tgtEl>
                                        <p:attrNameLst>
                                          <p:attrName>style.visibility</p:attrName>
                                        </p:attrNameLst>
                                      </p:cBhvr>
                                      <p:to>
                                        <p:strVal val="visible"/>
                                      </p:to>
                                    </p:set>
                                    <p:animEffect filter="fade" transition="in">
                                      <p:cBhvr>
                                        <p:cTn dur="1000"/>
                                        <p:tgtEl>
                                          <p:spTgt spid="20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11" name="Shape 211"/>
        <p:cNvGrpSpPr/>
        <p:nvPr/>
      </p:nvGrpSpPr>
      <p:grpSpPr>
        <a:xfrm>
          <a:off x="0" y="0"/>
          <a:ext cx="0" cy="0"/>
          <a:chOff x="0" y="0"/>
          <a:chExt cx="0" cy="0"/>
        </a:xfrm>
      </p:grpSpPr>
      <p:sp>
        <p:nvSpPr>
          <p:cNvPr id="212" name="Shape 212"/>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213" name="Shape 213"/>
          <p:cNvSpPr txBox="1"/>
          <p:nvPr>
            <p:ph idx="1" type="body"/>
          </p:nvPr>
        </p:nvSpPr>
        <p:spPr>
          <a:xfrm>
            <a:off x="311700" y="2015575"/>
            <a:ext cx="8520600" cy="1143000"/>
          </a:xfrm>
          <a:prstGeom prst="rect">
            <a:avLst/>
          </a:prstGeom>
        </p:spPr>
        <p:txBody>
          <a:bodyPr anchorCtr="0" anchor="t" bIns="91425" lIns="91425" spcFirstLastPara="1" rIns="91425" wrap="square" tIns="91425">
            <a:noAutofit/>
          </a:bodyPr>
          <a:lstStyle/>
          <a:p>
            <a:pPr indent="457200" lvl="0" marL="0" rtl="0">
              <a:spcBef>
                <a:spcPts val="0"/>
              </a:spcBef>
              <a:spcAft>
                <a:spcPts val="0"/>
              </a:spcAft>
              <a:buNone/>
            </a:pPr>
            <a:r>
              <a:rPr lang="en"/>
              <a:t>$ cd </a:t>
            </a:r>
            <a:r>
              <a:rPr lang="en">
                <a:solidFill>
                  <a:srgbClr val="1155CC"/>
                </a:solidFill>
              </a:rPr>
              <a:t>project-folder</a:t>
            </a:r>
            <a:r>
              <a:rPr lang="en"/>
              <a:t>/src/app</a:t>
            </a:r>
            <a:br>
              <a:rPr lang="en"/>
            </a:br>
            <a:r>
              <a:rPr lang="en"/>
              <a:t>	$ mkdir components; cd components</a:t>
            </a:r>
            <a:br>
              <a:rPr lang="en"/>
            </a:br>
            <a:r>
              <a:rPr lang="en"/>
              <a:t>	$ ng g s Data (Angular CLI generate service </a:t>
            </a:r>
            <a:r>
              <a:rPr lang="en">
                <a:solidFill>
                  <a:srgbClr val="1155CC"/>
                </a:solidFill>
              </a:rPr>
              <a:t>ServiceName</a:t>
            </a:r>
            <a:r>
              <a:rPr lang="en"/>
              <a:t>)</a:t>
            </a:r>
            <a:endParaRPr sz="1400"/>
          </a:p>
          <a:p>
            <a:pPr indent="457200" lvl="0" marL="0" rtl="0">
              <a:spcBef>
                <a:spcPts val="1600"/>
              </a:spcBef>
              <a:spcAft>
                <a:spcPts val="1600"/>
              </a:spcAft>
              <a:buClr>
                <a:schemeClr val="dk1"/>
              </a:buClr>
              <a:buSzPts val="1100"/>
              <a:buFont typeface="Arial"/>
              <a:buNone/>
            </a:pPr>
            <a:r>
              <a:t/>
            </a:r>
            <a:endParaRPr/>
          </a:p>
        </p:txBody>
      </p:sp>
      <p:sp>
        <p:nvSpPr>
          <p:cNvPr id="214" name="Shape 214"/>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215" name="Shape 215"/>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216" name="Shape 216"/>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Services</a:t>
            </a:r>
            <a:r>
              <a:rPr lang="en" sz="3600"/>
              <a:t>: Data extraction from parent component</a:t>
            </a:r>
            <a:endParaRPr sz="3600"/>
          </a:p>
        </p:txBody>
      </p:sp>
      <p:sp>
        <p:nvSpPr>
          <p:cNvPr id="217" name="Shape 217"/>
          <p:cNvSpPr txBox="1"/>
          <p:nvPr>
            <p:ph idx="1" type="body"/>
          </p:nvPr>
        </p:nvSpPr>
        <p:spPr>
          <a:xfrm>
            <a:off x="311700" y="3158575"/>
            <a:ext cx="8520600" cy="1551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Manually add service to app.module.ts:</a:t>
            </a:r>
            <a:endParaRPr/>
          </a:p>
          <a:p>
            <a:pPr indent="457200" lvl="0" marL="0" rtl="0">
              <a:spcBef>
                <a:spcPts val="1600"/>
              </a:spcBef>
              <a:spcAft>
                <a:spcPts val="0"/>
              </a:spcAft>
              <a:buNone/>
            </a:pPr>
            <a:r>
              <a:rPr lang="en" sz="1400"/>
              <a:t>import { DataService } from './services/data.service';</a:t>
            </a:r>
            <a:endParaRPr sz="1400"/>
          </a:p>
          <a:p>
            <a:pPr indent="457200" lvl="0" marL="0" rtl="0">
              <a:spcBef>
                <a:spcPts val="1600"/>
              </a:spcBef>
              <a:spcAft>
                <a:spcPts val="0"/>
              </a:spcAft>
              <a:buNone/>
            </a:pPr>
            <a:r>
              <a:rPr lang="en" sz="1400"/>
              <a:t>providers: [DataService]</a:t>
            </a:r>
            <a:endParaRPr sz="1400"/>
          </a:p>
          <a:p>
            <a:pPr indent="457200" lvl="0" marL="0" rtl="0">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21" name="Shape 221"/>
        <p:cNvGrpSpPr/>
        <p:nvPr/>
      </p:nvGrpSpPr>
      <p:grpSpPr>
        <a:xfrm>
          <a:off x="0" y="0"/>
          <a:ext cx="0" cy="0"/>
          <a:chOff x="0" y="0"/>
          <a:chExt cx="0" cy="0"/>
        </a:xfrm>
      </p:grpSpPr>
      <p:sp>
        <p:nvSpPr>
          <p:cNvPr id="222" name="Shape 222"/>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223" name="Shape 223"/>
          <p:cNvSpPr txBox="1"/>
          <p:nvPr>
            <p:ph idx="1" type="body"/>
          </p:nvPr>
        </p:nvSpPr>
        <p:spPr>
          <a:xfrm>
            <a:off x="311700" y="2015575"/>
            <a:ext cx="8520600" cy="27657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SzPts val="1800"/>
              <a:buChar char="-"/>
            </a:pPr>
            <a:r>
              <a:rPr lang="en"/>
              <a:t>Move images to data.service.ts:</a:t>
            </a:r>
            <a:endParaRPr/>
          </a:p>
          <a:p>
            <a:pPr indent="457200" lvl="0" marL="0" rtl="0">
              <a:lnSpc>
                <a:spcPct val="100000"/>
              </a:lnSpc>
              <a:spcBef>
                <a:spcPts val="1600"/>
              </a:spcBef>
              <a:spcAft>
                <a:spcPts val="0"/>
              </a:spcAft>
              <a:buNone/>
            </a:pPr>
            <a:r>
              <a:rPr lang="en" sz="1400"/>
              <a:t>private images: GalleryImage[] = [...];</a:t>
            </a:r>
            <a:endParaRPr sz="1400"/>
          </a:p>
          <a:p>
            <a:pPr indent="-342900" lvl="0" marL="457200" rtl="0">
              <a:lnSpc>
                <a:spcPct val="100000"/>
              </a:lnSpc>
              <a:spcBef>
                <a:spcPts val="1600"/>
              </a:spcBef>
              <a:spcAft>
                <a:spcPts val="0"/>
              </a:spcAft>
              <a:buSzPts val="1800"/>
              <a:buChar char="-"/>
            </a:pPr>
            <a:r>
              <a:rPr lang="en"/>
              <a:t>Import the service in parent component page-main.service.ts:</a:t>
            </a:r>
            <a:endParaRPr/>
          </a:p>
          <a:p>
            <a:pPr indent="457200" lvl="0" marL="0" rtl="0">
              <a:lnSpc>
                <a:spcPct val="100000"/>
              </a:lnSpc>
              <a:spcBef>
                <a:spcPts val="1600"/>
              </a:spcBef>
              <a:spcAft>
                <a:spcPts val="0"/>
              </a:spcAft>
              <a:buNone/>
            </a:pPr>
            <a:r>
              <a:rPr lang="en" sz="1400"/>
              <a:t>import { DataService } from '../../services/data.service';</a:t>
            </a:r>
            <a:br>
              <a:rPr lang="en" sz="1400"/>
            </a:br>
            <a:r>
              <a:rPr lang="en" sz="1400"/>
              <a:t>	constructor(private data: DataService) { }</a:t>
            </a:r>
            <a:endParaRPr sz="1400"/>
          </a:p>
          <a:p>
            <a:pPr indent="-342900" lvl="0" marL="457200" rtl="0">
              <a:lnSpc>
                <a:spcPct val="100000"/>
              </a:lnSpc>
              <a:spcBef>
                <a:spcPts val="1600"/>
              </a:spcBef>
              <a:spcAft>
                <a:spcPts val="0"/>
              </a:spcAft>
              <a:buSzPts val="1800"/>
              <a:buChar char="-"/>
            </a:pPr>
            <a:r>
              <a:rPr lang="en"/>
              <a:t>Change images variable in input tag in page-main.service.html:</a:t>
            </a:r>
            <a:endParaRPr sz="1400"/>
          </a:p>
          <a:p>
            <a:pPr indent="457200" lvl="0" marL="0" rtl="0">
              <a:lnSpc>
                <a:spcPct val="100000"/>
              </a:lnSpc>
              <a:spcBef>
                <a:spcPts val="1600"/>
              </a:spcBef>
              <a:spcAft>
                <a:spcPts val="1600"/>
              </a:spcAft>
              <a:buNone/>
            </a:pPr>
            <a:r>
              <a:rPr lang="en" sz="1400"/>
              <a:t>&lt;app-box-image-gallery [images]="data.images"&gt;&lt;/app-box-image-gallery&gt;</a:t>
            </a:r>
            <a:endParaRPr/>
          </a:p>
        </p:txBody>
      </p:sp>
      <p:sp>
        <p:nvSpPr>
          <p:cNvPr id="224" name="Shape 224"/>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225" name="Shape 225"/>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226" name="Shape 226"/>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Services: Data extraction from parent component</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30" name="Shape 230"/>
        <p:cNvGrpSpPr/>
        <p:nvPr/>
      </p:nvGrpSpPr>
      <p:grpSpPr>
        <a:xfrm>
          <a:off x="0" y="0"/>
          <a:ext cx="0" cy="0"/>
          <a:chOff x="0" y="0"/>
          <a:chExt cx="0" cy="0"/>
        </a:xfrm>
      </p:grpSpPr>
      <p:sp>
        <p:nvSpPr>
          <p:cNvPr id="231" name="Shape 231"/>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232" name="Shape 232"/>
          <p:cNvSpPr txBox="1"/>
          <p:nvPr>
            <p:ph idx="1" type="body"/>
          </p:nvPr>
        </p:nvSpPr>
        <p:spPr>
          <a:xfrm>
            <a:off x="311700" y="2015575"/>
            <a:ext cx="8520600" cy="2765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Services provide components with data</a:t>
            </a:r>
            <a:endParaRPr/>
          </a:p>
          <a:p>
            <a:pPr indent="-342900" lvl="0" marL="457200" marR="0" rtl="0" algn="l">
              <a:lnSpc>
                <a:spcPct val="115000"/>
              </a:lnSpc>
              <a:spcBef>
                <a:spcPts val="0"/>
              </a:spcBef>
              <a:spcAft>
                <a:spcPts val="0"/>
              </a:spcAft>
              <a:buSzPts val="1800"/>
              <a:buChar char="-"/>
            </a:pPr>
            <a:r>
              <a:rPr lang="en"/>
              <a:t>Components only deal with displaying data</a:t>
            </a:r>
            <a:endParaRPr/>
          </a:p>
          <a:p>
            <a:pPr indent="-342900" lvl="0" marL="457200" marR="0" rtl="0" algn="l">
              <a:lnSpc>
                <a:spcPct val="115000"/>
              </a:lnSpc>
              <a:spcBef>
                <a:spcPts val="0"/>
              </a:spcBef>
              <a:spcAft>
                <a:spcPts val="0"/>
              </a:spcAft>
              <a:buSzPts val="1800"/>
              <a:buChar char="-"/>
            </a:pPr>
            <a:r>
              <a:rPr lang="en"/>
              <a:t>Services are added to app.module.ts manually</a:t>
            </a:r>
            <a:endParaRPr/>
          </a:p>
          <a:p>
            <a:pPr indent="-342900" lvl="0" marL="457200" marR="0" rtl="0" algn="l">
              <a:lnSpc>
                <a:spcPct val="115000"/>
              </a:lnSpc>
              <a:spcBef>
                <a:spcPts val="0"/>
              </a:spcBef>
              <a:spcAft>
                <a:spcPts val="0"/>
              </a:spcAft>
              <a:buSzPts val="1800"/>
              <a:buChar char="-"/>
            </a:pPr>
            <a:r>
              <a:rPr lang="en"/>
              <a:t>Data can be injected anywhere throughout the app</a:t>
            </a:r>
            <a:endParaRPr/>
          </a:p>
        </p:txBody>
      </p:sp>
      <p:sp>
        <p:nvSpPr>
          <p:cNvPr id="233" name="Shape 233"/>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234" name="Shape 234"/>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235" name="Shape 235"/>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Services</a:t>
            </a:r>
            <a:r>
              <a:rPr lang="en" sz="3600"/>
              <a:t>: What have we learned?</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1000"/>
                                        <p:tgtEl>
                                          <p:spTgt spid="2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Effect filter="fade" transition="in">
                                      <p:cBhvr>
                                        <p:cTn dur="1000"/>
                                        <p:tgtEl>
                                          <p:spTgt spid="2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Effect filter="fade" transition="in">
                                      <p:cBhvr>
                                        <p:cTn dur="1000"/>
                                        <p:tgtEl>
                                          <p:spTgt spid="2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animEffect filter="fade" transition="in">
                                      <p:cBhvr>
                                        <p:cTn dur="1000"/>
                                        <p:tgtEl>
                                          <p:spTgt spid="23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70" name="Shape 70"/>
        <p:cNvGrpSpPr/>
        <p:nvPr/>
      </p:nvGrpSpPr>
      <p:grpSpPr>
        <a:xfrm>
          <a:off x="0" y="0"/>
          <a:ext cx="0" cy="0"/>
          <a:chOff x="0" y="0"/>
          <a:chExt cx="0" cy="0"/>
        </a:xfrm>
      </p:grpSpPr>
      <p:sp>
        <p:nvSpPr>
          <p:cNvPr id="71" name="Shape 71"/>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Angular is...</a:t>
            </a:r>
            <a:endParaRPr/>
          </a:p>
        </p:txBody>
      </p:sp>
      <p:sp>
        <p:nvSpPr>
          <p:cNvPr id="72" name="Shape 72"/>
          <p:cNvSpPr txBox="1"/>
          <p:nvPr>
            <p:ph idx="1" type="body"/>
          </p:nvPr>
        </p:nvSpPr>
        <p:spPr>
          <a:xfrm>
            <a:off x="311700" y="1225225"/>
            <a:ext cx="8520600" cy="6096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 a TypeScript-based open-source front-end web application platform</a:t>
            </a:r>
            <a:endParaRPr/>
          </a:p>
        </p:txBody>
      </p:sp>
      <p:sp>
        <p:nvSpPr>
          <p:cNvPr id="73" name="Shape 73"/>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74" name="Shape 74"/>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75" name="Shape 75"/>
          <p:cNvSpPr txBox="1"/>
          <p:nvPr>
            <p:ph type="title"/>
          </p:nvPr>
        </p:nvSpPr>
        <p:spPr>
          <a:xfrm>
            <a:off x="311700" y="16596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Ahmm… English please?</a:t>
            </a:r>
            <a:endParaRPr sz="3600"/>
          </a:p>
        </p:txBody>
      </p:sp>
      <p:sp>
        <p:nvSpPr>
          <p:cNvPr id="76" name="Shape 76"/>
          <p:cNvSpPr txBox="1"/>
          <p:nvPr>
            <p:ph idx="1" type="body"/>
          </p:nvPr>
        </p:nvSpPr>
        <p:spPr>
          <a:xfrm>
            <a:off x="311700" y="2527825"/>
            <a:ext cx="8520600" cy="2188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t>
            </a:r>
            <a:r>
              <a:rPr lang="en"/>
              <a:t>TypeScript-based” means:</a:t>
            </a:r>
            <a:endParaRPr/>
          </a:p>
          <a:p>
            <a:pPr indent="-317500" lvl="1" marL="914400" rtl="0">
              <a:spcBef>
                <a:spcPts val="0"/>
              </a:spcBef>
              <a:spcAft>
                <a:spcPts val="0"/>
              </a:spcAft>
              <a:buSzPts val="1400"/>
              <a:buChar char="-"/>
            </a:pPr>
            <a:r>
              <a:rPr lang="en"/>
              <a:t>Makes things change on a website</a:t>
            </a:r>
            <a:endParaRPr/>
          </a:p>
          <a:p>
            <a:pPr indent="-317500" lvl="1" marL="914400" rtl="0">
              <a:spcBef>
                <a:spcPts val="0"/>
              </a:spcBef>
              <a:spcAft>
                <a:spcPts val="0"/>
              </a:spcAft>
              <a:buSzPts val="1400"/>
              <a:buChar char="-"/>
            </a:pPr>
            <a:r>
              <a:rPr lang="en"/>
              <a:t>More control</a:t>
            </a:r>
            <a:br>
              <a:rPr lang="en"/>
            </a:br>
            <a:endParaRPr/>
          </a:p>
          <a:p>
            <a:pPr indent="-342900" lvl="0" marL="457200" rtl="0">
              <a:spcBef>
                <a:spcPts val="0"/>
              </a:spcBef>
              <a:spcAft>
                <a:spcPts val="0"/>
              </a:spcAft>
              <a:buSzPts val="1800"/>
              <a:buChar char="-"/>
            </a:pPr>
            <a:r>
              <a:rPr lang="en"/>
              <a:t>“Front-end web application platform” means:</a:t>
            </a:r>
            <a:endParaRPr/>
          </a:p>
          <a:p>
            <a:pPr indent="-317500" lvl="1" marL="914400" rtl="0">
              <a:spcBef>
                <a:spcPts val="0"/>
              </a:spcBef>
              <a:spcAft>
                <a:spcPts val="0"/>
              </a:spcAft>
              <a:buSzPts val="1400"/>
              <a:buChar char="-"/>
            </a:pPr>
            <a:r>
              <a:rPr lang="en"/>
              <a:t>A tool for writing code</a:t>
            </a:r>
            <a:endParaRPr/>
          </a:p>
          <a:p>
            <a:pPr indent="-317500" lvl="1" marL="914400" rtl="0">
              <a:spcBef>
                <a:spcPts val="0"/>
              </a:spcBef>
              <a:spcAft>
                <a:spcPts val="0"/>
              </a:spcAft>
              <a:buSzPts val="1400"/>
              <a:buChar char="-"/>
            </a:pPr>
            <a:r>
              <a:rPr lang="en"/>
              <a:t>Result is displayed in a web browser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1000"/>
                                        <p:tgtEl>
                                          <p:spTgt spid="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1000"/>
                                        <p:tgtEl>
                                          <p:spTgt spid="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Effect filter="fade" transition="in">
                                      <p:cBhvr>
                                        <p:cTn dur="1000"/>
                                        <p:tgtEl>
                                          <p:spTgt spid="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animEffect filter="fade" transition="in">
                                      <p:cBhvr>
                                        <p:cTn dur="1000"/>
                                        <p:tgtEl>
                                          <p:spTgt spid="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animEffect filter="fade" transition="in">
                                      <p:cBhvr>
                                        <p:cTn dur="1000"/>
                                        <p:tgtEl>
                                          <p:spTgt spid="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5" st="5"/>
                                            </p:txEl>
                                          </p:spTgt>
                                        </p:tgtEl>
                                        <p:attrNameLst>
                                          <p:attrName>style.visibility</p:attrName>
                                        </p:attrNameLst>
                                      </p:cBhvr>
                                      <p:to>
                                        <p:strVal val="visible"/>
                                      </p:to>
                                    </p:set>
                                    <p:animEffect filter="fade" transition="in">
                                      <p:cBhvr>
                                        <p:cTn dur="1000"/>
                                        <p:tgtEl>
                                          <p:spTgt spid="7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39" name="Shape 239"/>
        <p:cNvGrpSpPr/>
        <p:nvPr/>
      </p:nvGrpSpPr>
      <p:grpSpPr>
        <a:xfrm>
          <a:off x="0" y="0"/>
          <a:ext cx="0" cy="0"/>
          <a:chOff x="0" y="0"/>
          <a:chExt cx="0" cy="0"/>
        </a:xfrm>
      </p:grpSpPr>
      <p:sp>
        <p:nvSpPr>
          <p:cNvPr id="240" name="Shape 240"/>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241" name="Shape 241"/>
          <p:cNvSpPr txBox="1"/>
          <p:nvPr>
            <p:ph idx="1" type="body"/>
          </p:nvPr>
        </p:nvSpPr>
        <p:spPr>
          <a:xfrm>
            <a:off x="311700" y="1939375"/>
            <a:ext cx="8520600" cy="2765700"/>
          </a:xfrm>
          <a:prstGeom prst="rect">
            <a:avLst/>
          </a:prstGeom>
        </p:spPr>
        <p:txBody>
          <a:bodyPr anchorCtr="0" anchor="t" bIns="91425" lIns="91425" spcFirstLastPara="1" rIns="91425" wrap="square" tIns="91425">
            <a:noAutofit/>
          </a:bodyPr>
          <a:lstStyle/>
          <a:p>
            <a:pPr indent="0" lvl="0" marL="0" rtl="0">
              <a:lnSpc>
                <a:spcPct val="100000"/>
              </a:lnSpc>
              <a:spcBef>
                <a:spcPts val="0"/>
              </a:spcBef>
              <a:spcAft>
                <a:spcPts val="0"/>
              </a:spcAft>
              <a:buNone/>
            </a:pPr>
            <a:r>
              <a:rPr lang="en"/>
              <a:t>	$ cd </a:t>
            </a:r>
            <a:r>
              <a:rPr lang="en">
                <a:solidFill>
                  <a:srgbClr val="1155CC"/>
                </a:solidFill>
              </a:rPr>
              <a:t>project-directory</a:t>
            </a:r>
            <a:r>
              <a:rPr lang="en"/>
              <a:t>; yarn add angular-in-memory-web-api@0.5.4</a:t>
            </a:r>
            <a:br>
              <a:rPr lang="en"/>
            </a:br>
            <a:r>
              <a:rPr lang="en"/>
              <a:t>	</a:t>
            </a:r>
            <a:r>
              <a:rPr lang="en" sz="1400"/>
              <a:t>- There is a compatibility problem with angular-in-memory-web-api@0.6.0</a:t>
            </a:r>
            <a:endParaRPr sz="1400"/>
          </a:p>
          <a:p>
            <a:pPr indent="0" lvl="0" marL="0" rtl="0">
              <a:lnSpc>
                <a:spcPct val="100000"/>
              </a:lnSpc>
              <a:spcBef>
                <a:spcPts val="1600"/>
              </a:spcBef>
              <a:spcAft>
                <a:spcPts val="0"/>
              </a:spcAft>
              <a:buNone/>
            </a:pPr>
            <a:r>
              <a:rPr lang="en"/>
              <a:t>	$ cd src/app; mkdir data; cd data; touch gallery-images.data.ts</a:t>
            </a:r>
            <a:endParaRPr/>
          </a:p>
          <a:p>
            <a:pPr indent="0" lvl="0" marL="0" rtl="0">
              <a:lnSpc>
                <a:spcPct val="100000"/>
              </a:lnSpc>
              <a:spcBef>
                <a:spcPts val="1600"/>
              </a:spcBef>
              <a:spcAft>
                <a:spcPts val="0"/>
              </a:spcAft>
              <a:buNone/>
            </a:pPr>
            <a:r>
              <a:rPr lang="en"/>
              <a:t>	</a:t>
            </a:r>
            <a:r>
              <a:rPr lang="en" sz="1400"/>
              <a:t>import { InMemoryDbService } from 'angular-in-memory-web-api';</a:t>
            </a:r>
            <a:br>
              <a:rPr lang="en" sz="1400"/>
            </a:br>
            <a:r>
              <a:rPr lang="en" sz="1400"/>
              <a:t>	import { GalleryImage } from '../components/box-image-gallery/box-image-gallery.component';</a:t>
            </a:r>
            <a:br>
              <a:rPr lang="en" sz="1400"/>
            </a:br>
            <a:r>
              <a:rPr lang="en" sz="1400"/>
              <a:t>	export class GalleryImageData implements InMemoryDbService </a:t>
            </a:r>
            <a:r>
              <a:rPr lang="en" sz="1400"/>
              <a:t>{</a:t>
            </a:r>
            <a:br>
              <a:rPr lang="en" sz="1400"/>
            </a:br>
            <a:r>
              <a:rPr lang="en" sz="1400"/>
              <a:t>	</a:t>
            </a:r>
            <a:r>
              <a:rPr lang="en" sz="1400"/>
              <a:t>  createDb() {</a:t>
            </a:r>
            <a:br>
              <a:rPr lang="en" sz="1400"/>
            </a:br>
            <a:r>
              <a:rPr lang="en" sz="1400"/>
              <a:t>	    let images: GalleryImage[] = [</a:t>
            </a:r>
            <a:r>
              <a:rPr lang="en" sz="1400">
                <a:solidFill>
                  <a:srgbClr val="1155CC"/>
                </a:solidFill>
              </a:rPr>
              <a:t>...</a:t>
            </a:r>
            <a:r>
              <a:rPr lang="en" sz="1400"/>
              <a:t>];</a:t>
            </a:r>
            <a:br>
              <a:rPr lang="en" sz="1400"/>
            </a:br>
            <a:r>
              <a:rPr lang="en" sz="1400"/>
              <a:t>	    return {images};</a:t>
            </a:r>
            <a:br>
              <a:rPr lang="en" sz="1400"/>
            </a:br>
            <a:r>
              <a:rPr lang="en" sz="1400"/>
              <a:t>	  }</a:t>
            </a:r>
            <a:br>
              <a:rPr lang="en" sz="1400"/>
            </a:br>
            <a:r>
              <a:rPr lang="en" sz="1400"/>
              <a:t>	}</a:t>
            </a:r>
            <a:endParaRPr sz="1400"/>
          </a:p>
          <a:p>
            <a:pPr indent="0" lvl="0" marL="0" rtl="0">
              <a:lnSpc>
                <a:spcPct val="100000"/>
              </a:lnSpc>
              <a:spcBef>
                <a:spcPts val="1600"/>
              </a:spcBef>
              <a:spcAft>
                <a:spcPts val="0"/>
              </a:spcAft>
              <a:buClr>
                <a:schemeClr val="dk1"/>
              </a:buClr>
              <a:buSzPts val="1100"/>
              <a:buFont typeface="Arial"/>
              <a:buNone/>
            </a:pPr>
            <a:r>
              <a:t/>
            </a:r>
            <a:endParaRPr sz="1400"/>
          </a:p>
          <a:p>
            <a:pPr indent="0" lvl="0" marL="0" rtl="0">
              <a:lnSpc>
                <a:spcPct val="100000"/>
              </a:lnSpc>
              <a:spcBef>
                <a:spcPts val="1600"/>
              </a:spcBef>
              <a:spcAft>
                <a:spcPts val="0"/>
              </a:spcAft>
              <a:buNone/>
            </a:pPr>
            <a:r>
              <a:t/>
            </a:r>
            <a:endParaRPr sz="1400"/>
          </a:p>
          <a:p>
            <a:pPr indent="0" lvl="0" marL="0" rtl="0">
              <a:lnSpc>
                <a:spcPct val="100000"/>
              </a:lnSpc>
              <a:spcBef>
                <a:spcPts val="1600"/>
              </a:spcBef>
              <a:spcAft>
                <a:spcPts val="1600"/>
              </a:spcAft>
              <a:buNone/>
            </a:pPr>
            <a:r>
              <a:t/>
            </a:r>
            <a:endParaRPr/>
          </a:p>
        </p:txBody>
      </p:sp>
      <p:sp>
        <p:nvSpPr>
          <p:cNvPr id="242" name="Shape 242"/>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243" name="Shape 243"/>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244" name="Shape 244"/>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Services: Http request (to a fake server)</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animEffect filter="fade" transition="in">
                                      <p:cBhvr>
                                        <p:cTn dur="1000"/>
                                        <p:tgtEl>
                                          <p:spTgt spid="2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animEffect filter="fade" transition="in">
                                      <p:cBhvr>
                                        <p:cTn dur="1000"/>
                                        <p:tgtEl>
                                          <p:spTgt spid="2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animEffect filter="fade" transition="in">
                                      <p:cBhvr>
                                        <p:cTn dur="1000"/>
                                        <p:tgtEl>
                                          <p:spTgt spid="2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3" st="3"/>
                                            </p:txEl>
                                          </p:spTgt>
                                        </p:tgtEl>
                                        <p:attrNameLst>
                                          <p:attrName>style.visibility</p:attrName>
                                        </p:attrNameLst>
                                      </p:cBhvr>
                                      <p:to>
                                        <p:strVal val="visible"/>
                                      </p:to>
                                    </p:set>
                                    <p:animEffect filter="fade" transition="in">
                                      <p:cBhvr>
                                        <p:cTn dur="1000"/>
                                        <p:tgtEl>
                                          <p:spTgt spid="2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4" st="4"/>
                                            </p:txEl>
                                          </p:spTgt>
                                        </p:tgtEl>
                                        <p:attrNameLst>
                                          <p:attrName>style.visibility</p:attrName>
                                        </p:attrNameLst>
                                      </p:cBhvr>
                                      <p:to>
                                        <p:strVal val="visible"/>
                                      </p:to>
                                    </p:set>
                                    <p:animEffect filter="fade" transition="in">
                                      <p:cBhvr>
                                        <p:cTn dur="1000"/>
                                        <p:tgtEl>
                                          <p:spTgt spid="2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xEl>
                                              <p:pRg end="5" st="5"/>
                                            </p:txEl>
                                          </p:spTgt>
                                        </p:tgtEl>
                                        <p:attrNameLst>
                                          <p:attrName>style.visibility</p:attrName>
                                        </p:attrNameLst>
                                      </p:cBhvr>
                                      <p:to>
                                        <p:strVal val="visible"/>
                                      </p:to>
                                    </p:set>
                                    <p:animEffect filter="fade" transition="in">
                                      <p:cBhvr>
                                        <p:cTn dur="1000"/>
                                        <p:tgtEl>
                                          <p:spTgt spid="24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48" name="Shape 248"/>
        <p:cNvGrpSpPr/>
        <p:nvPr/>
      </p:nvGrpSpPr>
      <p:grpSpPr>
        <a:xfrm>
          <a:off x="0" y="0"/>
          <a:ext cx="0" cy="0"/>
          <a:chOff x="0" y="0"/>
          <a:chExt cx="0" cy="0"/>
        </a:xfrm>
      </p:grpSpPr>
      <p:sp>
        <p:nvSpPr>
          <p:cNvPr id="249" name="Shape 249"/>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250" name="Shape 250"/>
          <p:cNvSpPr txBox="1"/>
          <p:nvPr>
            <p:ph idx="1" type="body"/>
          </p:nvPr>
        </p:nvSpPr>
        <p:spPr>
          <a:xfrm>
            <a:off x="311700" y="1939375"/>
            <a:ext cx="8520600" cy="27657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SzPts val="1800"/>
              <a:buChar char="-"/>
            </a:pPr>
            <a:r>
              <a:rPr lang="en"/>
              <a:t>Add HttpClientModule (our http request), InMemoryWebApiModule (fake server) and GalleryImageData (data on fake server) to app.module.ts</a:t>
            </a:r>
            <a:endParaRPr/>
          </a:p>
          <a:p>
            <a:pPr indent="457200" lvl="0" marL="0" rtl="0">
              <a:lnSpc>
                <a:spcPct val="100000"/>
              </a:lnSpc>
              <a:spcBef>
                <a:spcPts val="1600"/>
              </a:spcBef>
              <a:spcAft>
                <a:spcPts val="0"/>
              </a:spcAft>
              <a:buNone/>
            </a:pPr>
            <a:r>
              <a:rPr lang="en" sz="1400"/>
              <a:t>import { HttpClientModule } from '@angular/common/http';</a:t>
            </a:r>
            <a:br>
              <a:rPr lang="en" sz="1400"/>
            </a:br>
            <a:r>
              <a:rPr lang="en" sz="1400"/>
              <a:t>	import { InMemoryWebApiModule } from 'angular-in-memory-web-api';</a:t>
            </a:r>
            <a:br>
              <a:rPr lang="en" sz="1400"/>
            </a:br>
            <a:r>
              <a:rPr lang="en" sz="1400"/>
              <a:t>	import { GalleryImageData } from './data/gallery-images.data';</a:t>
            </a:r>
            <a:endParaRPr sz="1400"/>
          </a:p>
          <a:p>
            <a:pPr indent="0" lvl="0" marL="0" rtl="0">
              <a:lnSpc>
                <a:spcPct val="100000"/>
              </a:lnSpc>
              <a:spcBef>
                <a:spcPts val="1600"/>
              </a:spcBef>
              <a:spcAft>
                <a:spcPts val="0"/>
              </a:spcAft>
              <a:buNone/>
            </a:pPr>
            <a:r>
              <a:rPr lang="en" sz="1400"/>
              <a:t>	imports: [</a:t>
            </a:r>
            <a:br>
              <a:rPr lang="en" sz="1400"/>
            </a:br>
            <a:r>
              <a:rPr lang="en" sz="1400"/>
              <a:t>	    BrowserModule,</a:t>
            </a:r>
            <a:br>
              <a:rPr lang="en" sz="1400"/>
            </a:br>
            <a:r>
              <a:rPr lang="en" sz="1400"/>
              <a:t>	    HttpClientModule,</a:t>
            </a:r>
            <a:br>
              <a:rPr lang="en" sz="1400"/>
            </a:br>
            <a:r>
              <a:rPr lang="en" sz="1400"/>
              <a:t>	    InMemoryWebApiModule.forRoot(GalleryImageData)</a:t>
            </a:r>
            <a:br>
              <a:rPr lang="en" sz="1400"/>
            </a:br>
            <a:r>
              <a:rPr lang="en" sz="1400"/>
              <a:t>	  ],</a:t>
            </a:r>
            <a:endParaRPr sz="1400"/>
          </a:p>
          <a:p>
            <a:pPr indent="0" lvl="0" marL="0" rtl="0">
              <a:lnSpc>
                <a:spcPct val="100000"/>
              </a:lnSpc>
              <a:spcBef>
                <a:spcPts val="1600"/>
              </a:spcBef>
              <a:spcAft>
                <a:spcPts val="1600"/>
              </a:spcAft>
              <a:buNone/>
            </a:pPr>
            <a:r>
              <a:t/>
            </a:r>
            <a:endParaRPr/>
          </a:p>
        </p:txBody>
      </p:sp>
      <p:sp>
        <p:nvSpPr>
          <p:cNvPr id="251" name="Shape 251"/>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252" name="Shape 252"/>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253" name="Shape 253"/>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Services: Http request (to a fake server)</a:t>
            </a:r>
            <a:endParaRPr sz="3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57" name="Shape 257"/>
        <p:cNvGrpSpPr/>
        <p:nvPr/>
      </p:nvGrpSpPr>
      <p:grpSpPr>
        <a:xfrm>
          <a:off x="0" y="0"/>
          <a:ext cx="0" cy="0"/>
          <a:chOff x="0" y="0"/>
          <a:chExt cx="0" cy="0"/>
        </a:xfrm>
      </p:grpSpPr>
      <p:sp>
        <p:nvSpPr>
          <p:cNvPr id="258" name="Shape 258"/>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259" name="Shape 259"/>
          <p:cNvSpPr txBox="1"/>
          <p:nvPr>
            <p:ph idx="1" type="body"/>
          </p:nvPr>
        </p:nvSpPr>
        <p:spPr>
          <a:xfrm>
            <a:off x="311700" y="1939375"/>
            <a:ext cx="8520600" cy="27657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SzPts val="1800"/>
              <a:buChar char="-"/>
            </a:pPr>
            <a:r>
              <a:rPr lang="en"/>
              <a:t>Add http request to </a:t>
            </a:r>
            <a:r>
              <a:rPr lang="en"/>
              <a:t>data.service.ts</a:t>
            </a:r>
            <a:endParaRPr/>
          </a:p>
          <a:p>
            <a:pPr indent="457200" lvl="0" marL="0" rtl="0">
              <a:lnSpc>
                <a:spcPct val="100000"/>
              </a:lnSpc>
              <a:spcBef>
                <a:spcPts val="1600"/>
              </a:spcBef>
              <a:spcAft>
                <a:spcPts val="0"/>
              </a:spcAft>
              <a:buNone/>
            </a:pPr>
            <a:r>
              <a:rPr lang="en" sz="1400"/>
              <a:t>import { HttpClient } from '@angular/common/http';</a:t>
            </a:r>
            <a:br>
              <a:rPr lang="en" sz="1400"/>
            </a:br>
            <a:r>
              <a:rPr lang="en" sz="1400"/>
              <a:t>	import { Subscription } from 'rxjs/Subscription';</a:t>
            </a:r>
            <a:endParaRPr sz="1400"/>
          </a:p>
          <a:p>
            <a:pPr indent="0" lvl="0" marL="0" rtl="0">
              <a:lnSpc>
                <a:spcPct val="100000"/>
              </a:lnSpc>
              <a:spcBef>
                <a:spcPts val="1600"/>
              </a:spcBef>
              <a:spcAft>
                <a:spcPts val="0"/>
              </a:spcAft>
              <a:buNone/>
            </a:pPr>
            <a:r>
              <a:rPr lang="en" sz="1400"/>
              <a:t>	</a:t>
            </a:r>
            <a:r>
              <a:rPr lang="en" sz="1400"/>
              <a:t>public images: GalleryImage[];</a:t>
            </a:r>
            <a:br>
              <a:rPr lang="en" sz="1400"/>
            </a:br>
            <a:r>
              <a:rPr lang="en" sz="1400"/>
              <a:t>	private urlGalleryImages = 'api/images';</a:t>
            </a:r>
            <a:endParaRPr sz="1400"/>
          </a:p>
          <a:p>
            <a:pPr indent="0" lvl="0" marL="0" rtl="0">
              <a:lnSpc>
                <a:spcPct val="100000"/>
              </a:lnSpc>
              <a:spcBef>
                <a:spcPts val="1600"/>
              </a:spcBef>
              <a:spcAft>
                <a:spcPts val="1600"/>
              </a:spcAft>
              <a:buNone/>
            </a:pPr>
            <a:r>
              <a:rPr lang="en" sz="1400"/>
              <a:t>	constructor(private http: HttpClient) {</a:t>
            </a:r>
            <a:br>
              <a:rPr lang="en" sz="1400"/>
            </a:br>
            <a:r>
              <a:rPr lang="en" sz="1400"/>
              <a:t>	    this.getGalleryImages();</a:t>
            </a:r>
            <a:br>
              <a:rPr lang="en" sz="1400"/>
            </a:br>
            <a:r>
              <a:rPr lang="en" sz="1400"/>
              <a:t>	  }</a:t>
            </a:r>
            <a:endParaRPr/>
          </a:p>
        </p:txBody>
      </p:sp>
      <p:sp>
        <p:nvSpPr>
          <p:cNvPr id="260" name="Shape 260"/>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261" name="Shape 261"/>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262" name="Shape 262"/>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Services: Http request (to a fake server)</a:t>
            </a:r>
            <a:endParaRPr sz="3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66" name="Shape 266"/>
        <p:cNvGrpSpPr/>
        <p:nvPr/>
      </p:nvGrpSpPr>
      <p:grpSpPr>
        <a:xfrm>
          <a:off x="0" y="0"/>
          <a:ext cx="0" cy="0"/>
          <a:chOff x="0" y="0"/>
          <a:chExt cx="0" cy="0"/>
        </a:xfrm>
      </p:grpSpPr>
      <p:sp>
        <p:nvSpPr>
          <p:cNvPr id="267" name="Shape 267"/>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268" name="Shape 268"/>
          <p:cNvSpPr txBox="1"/>
          <p:nvPr>
            <p:ph idx="1" type="body"/>
          </p:nvPr>
        </p:nvSpPr>
        <p:spPr>
          <a:xfrm>
            <a:off x="311700" y="1939375"/>
            <a:ext cx="8520600" cy="2765700"/>
          </a:xfrm>
          <a:prstGeom prst="rect">
            <a:avLst/>
          </a:prstGeom>
        </p:spPr>
        <p:txBody>
          <a:bodyPr anchorCtr="0" anchor="t" bIns="91425" lIns="91425" spcFirstLastPara="1" rIns="91425" wrap="square" tIns="91425">
            <a:noAutofit/>
          </a:bodyPr>
          <a:lstStyle/>
          <a:p>
            <a:pPr indent="-342900" lvl="0" marL="457200" rtl="0">
              <a:lnSpc>
                <a:spcPct val="100000"/>
              </a:lnSpc>
              <a:spcBef>
                <a:spcPts val="0"/>
              </a:spcBef>
              <a:spcAft>
                <a:spcPts val="0"/>
              </a:spcAft>
              <a:buSzPts val="1800"/>
              <a:buChar char="-"/>
            </a:pPr>
            <a:r>
              <a:rPr lang="en"/>
              <a:t>Add http request to data.service.ts</a:t>
            </a:r>
            <a:endParaRPr/>
          </a:p>
          <a:p>
            <a:pPr indent="457200" lvl="0" marL="0" rtl="0">
              <a:lnSpc>
                <a:spcPct val="100000"/>
              </a:lnSpc>
              <a:spcBef>
                <a:spcPts val="1600"/>
              </a:spcBef>
              <a:spcAft>
                <a:spcPts val="0"/>
              </a:spcAft>
              <a:buNone/>
            </a:pPr>
            <a:r>
              <a:rPr lang="en" sz="1400"/>
              <a:t>private getGalleryImages() {</a:t>
            </a:r>
            <a:br>
              <a:rPr lang="en" sz="1400"/>
            </a:br>
            <a:r>
              <a:rPr lang="en" sz="1400"/>
              <a:t>	    const subscription: Subscription = this.http.get(this.urlGalleryImages)</a:t>
            </a:r>
            <a:br>
              <a:rPr lang="en" sz="1400"/>
            </a:br>
            <a:r>
              <a:rPr lang="en" sz="1400"/>
              <a:t>	    .subscribe(result =&gt; {</a:t>
            </a:r>
            <a:br>
              <a:rPr lang="en" sz="1400"/>
            </a:br>
            <a:r>
              <a:rPr lang="en" sz="1400"/>
              <a:t>	      this.images = result as GalleryImage[];</a:t>
            </a:r>
            <a:endParaRPr sz="1400"/>
          </a:p>
          <a:p>
            <a:pPr indent="457200" lvl="0" marL="0" rtl="0">
              <a:lnSpc>
                <a:spcPct val="100000"/>
              </a:lnSpc>
              <a:spcBef>
                <a:spcPts val="1600"/>
              </a:spcBef>
              <a:spcAft>
                <a:spcPts val="1600"/>
              </a:spcAft>
              <a:buNone/>
            </a:pPr>
            <a:r>
              <a:rPr lang="en" sz="1400"/>
              <a:t>      subscription.unsubscribe();</a:t>
            </a:r>
            <a:br>
              <a:rPr lang="en" sz="1400"/>
            </a:br>
            <a:r>
              <a:rPr lang="en" sz="1400"/>
              <a:t>    });</a:t>
            </a:r>
            <a:br>
              <a:rPr lang="en" sz="1400"/>
            </a:br>
            <a:r>
              <a:rPr lang="en" sz="1400"/>
              <a:t>  }</a:t>
            </a:r>
            <a:endParaRPr/>
          </a:p>
        </p:txBody>
      </p:sp>
      <p:sp>
        <p:nvSpPr>
          <p:cNvPr id="269" name="Shape 269"/>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270" name="Shape 270"/>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271" name="Shape 271"/>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Services: Http request (to a fake server)</a:t>
            </a:r>
            <a:endParaRPr sz="3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75" name="Shape 275"/>
        <p:cNvGrpSpPr/>
        <p:nvPr/>
      </p:nvGrpSpPr>
      <p:grpSpPr>
        <a:xfrm>
          <a:off x="0" y="0"/>
          <a:ext cx="0" cy="0"/>
          <a:chOff x="0" y="0"/>
          <a:chExt cx="0" cy="0"/>
        </a:xfrm>
      </p:grpSpPr>
      <p:sp>
        <p:nvSpPr>
          <p:cNvPr id="276" name="Shape 276"/>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277" name="Shape 277"/>
          <p:cNvSpPr txBox="1"/>
          <p:nvPr>
            <p:ph idx="1" type="body"/>
          </p:nvPr>
        </p:nvSpPr>
        <p:spPr>
          <a:xfrm>
            <a:off x="311700" y="2015575"/>
            <a:ext cx="8520600" cy="2765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Getting data from a fake server is dead simple (when you know what you’re doing)</a:t>
            </a:r>
            <a:endParaRPr/>
          </a:p>
          <a:p>
            <a:pPr indent="-342900" lvl="0" marL="457200" marR="0" rtl="0" algn="l">
              <a:lnSpc>
                <a:spcPct val="115000"/>
              </a:lnSpc>
              <a:spcBef>
                <a:spcPts val="0"/>
              </a:spcBef>
              <a:spcAft>
                <a:spcPts val="0"/>
              </a:spcAft>
              <a:buSzPts val="1800"/>
              <a:buChar char="-"/>
            </a:pPr>
            <a:r>
              <a:rPr lang="en"/>
              <a:t>Http requests are async events - RxJS provides tools to handle “waiting for data to arrive”</a:t>
            </a:r>
            <a:endParaRPr/>
          </a:p>
        </p:txBody>
      </p:sp>
      <p:sp>
        <p:nvSpPr>
          <p:cNvPr id="278" name="Shape 278"/>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279" name="Shape 279"/>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280" name="Shape 280"/>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Services: Http request - what have we learned?</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10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1000"/>
                                        <p:tgtEl>
                                          <p:spTgt spid="27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84" name="Shape 284"/>
        <p:cNvGrpSpPr/>
        <p:nvPr/>
      </p:nvGrpSpPr>
      <p:grpSpPr>
        <a:xfrm>
          <a:off x="0" y="0"/>
          <a:ext cx="0" cy="0"/>
          <a:chOff x="0" y="0"/>
          <a:chExt cx="0" cy="0"/>
        </a:xfrm>
      </p:grpSpPr>
      <p:sp>
        <p:nvSpPr>
          <p:cNvPr id="285" name="Shape 285"/>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286" name="Shape 286"/>
          <p:cNvSpPr txBox="1"/>
          <p:nvPr>
            <p:ph idx="1" type="body"/>
          </p:nvPr>
        </p:nvSpPr>
        <p:spPr>
          <a:xfrm>
            <a:off x="311700" y="2015575"/>
            <a:ext cx="8520600" cy="2765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Simple example: add built-in uppercase pipe to image caption (box-image-gallery.component.html):</a:t>
            </a:r>
            <a:endParaRPr/>
          </a:p>
          <a:p>
            <a:pPr indent="457200" lvl="0" marL="0" marR="0" rtl="0" algn="l">
              <a:lnSpc>
                <a:spcPct val="115000"/>
              </a:lnSpc>
              <a:spcBef>
                <a:spcPts val="1600"/>
              </a:spcBef>
              <a:spcAft>
                <a:spcPts val="0"/>
              </a:spcAft>
              <a:buNone/>
            </a:pPr>
            <a:r>
              <a:rPr lang="en" sz="1400"/>
              <a:t>&lt;div class="caption"&gt;{{image.caption | uppercase}}&lt;/div&gt;</a:t>
            </a:r>
            <a:endParaRPr sz="1400"/>
          </a:p>
          <a:p>
            <a:pPr indent="-342900" lvl="0" marL="457200" marR="0" rtl="0" algn="l">
              <a:lnSpc>
                <a:spcPct val="115000"/>
              </a:lnSpc>
              <a:spcBef>
                <a:spcPts val="1600"/>
              </a:spcBef>
              <a:spcAft>
                <a:spcPts val="0"/>
              </a:spcAft>
              <a:buSzPts val="1800"/>
              <a:buChar char="-"/>
            </a:pPr>
            <a:r>
              <a:rPr lang="en"/>
              <a:t>Variable on the left is of a certain type (e.g. image.caption is a string)</a:t>
            </a:r>
            <a:endParaRPr/>
          </a:p>
          <a:p>
            <a:pPr indent="-342900" lvl="0" marL="457200" marR="0" rtl="0" algn="l">
              <a:lnSpc>
                <a:spcPct val="115000"/>
              </a:lnSpc>
              <a:spcBef>
                <a:spcPts val="0"/>
              </a:spcBef>
              <a:spcAft>
                <a:spcPts val="0"/>
              </a:spcAft>
              <a:buSzPts val="1800"/>
              <a:buChar char="-"/>
            </a:pPr>
            <a:r>
              <a:rPr lang="en"/>
              <a:t>After the pipe | is the name of the pipe</a:t>
            </a:r>
            <a:endParaRPr/>
          </a:p>
          <a:p>
            <a:pPr indent="-342900" lvl="0" marL="457200" marR="0" rtl="0" algn="l">
              <a:lnSpc>
                <a:spcPct val="115000"/>
              </a:lnSpc>
              <a:spcBef>
                <a:spcPts val="0"/>
              </a:spcBef>
              <a:spcAft>
                <a:spcPts val="0"/>
              </a:spcAft>
              <a:buSzPts val="1800"/>
              <a:buChar char="-"/>
            </a:pPr>
            <a:r>
              <a:rPr lang="en"/>
              <a:t>The pipe is a function that returns the variable after changing it</a:t>
            </a:r>
            <a:br>
              <a:rPr lang="en"/>
            </a:br>
            <a:r>
              <a:rPr lang="en"/>
              <a:t>(e.g. a string to uppercase, a number formatted as currency, an array sorted alphabetically)</a:t>
            </a:r>
            <a:endParaRPr/>
          </a:p>
        </p:txBody>
      </p:sp>
      <p:sp>
        <p:nvSpPr>
          <p:cNvPr id="287" name="Shape 287"/>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288" name="Shape 288"/>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289" name="Shape 289"/>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Pipes</a:t>
            </a:r>
            <a:r>
              <a:rPr lang="en" sz="3600"/>
              <a:t>: Pure functions for Angular html templates</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1000"/>
                                        <p:tgtEl>
                                          <p:spTgt spid="2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animEffect filter="fade" transition="in">
                                      <p:cBhvr>
                                        <p:cTn dur="1000"/>
                                        <p:tgtEl>
                                          <p:spTgt spid="2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animEffect filter="fade" transition="in">
                                      <p:cBhvr>
                                        <p:cTn dur="1000"/>
                                        <p:tgtEl>
                                          <p:spTgt spid="2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3" st="3"/>
                                            </p:txEl>
                                          </p:spTgt>
                                        </p:tgtEl>
                                        <p:attrNameLst>
                                          <p:attrName>style.visibility</p:attrName>
                                        </p:attrNameLst>
                                      </p:cBhvr>
                                      <p:to>
                                        <p:strVal val="visible"/>
                                      </p:to>
                                    </p:set>
                                    <p:animEffect filter="fade" transition="in">
                                      <p:cBhvr>
                                        <p:cTn dur="1000"/>
                                        <p:tgtEl>
                                          <p:spTgt spid="2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4" st="4"/>
                                            </p:txEl>
                                          </p:spTgt>
                                        </p:tgtEl>
                                        <p:attrNameLst>
                                          <p:attrName>style.visibility</p:attrName>
                                        </p:attrNameLst>
                                      </p:cBhvr>
                                      <p:to>
                                        <p:strVal val="visible"/>
                                      </p:to>
                                    </p:set>
                                    <p:animEffect filter="fade" transition="in">
                                      <p:cBhvr>
                                        <p:cTn dur="1000"/>
                                        <p:tgtEl>
                                          <p:spTgt spid="28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293" name="Shape 293"/>
        <p:cNvGrpSpPr/>
        <p:nvPr/>
      </p:nvGrpSpPr>
      <p:grpSpPr>
        <a:xfrm>
          <a:off x="0" y="0"/>
          <a:ext cx="0" cy="0"/>
          <a:chOff x="0" y="0"/>
          <a:chExt cx="0" cy="0"/>
        </a:xfrm>
      </p:grpSpPr>
      <p:sp>
        <p:nvSpPr>
          <p:cNvPr id="294" name="Shape 294"/>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295" name="Shape 295"/>
          <p:cNvSpPr txBox="1"/>
          <p:nvPr>
            <p:ph idx="1" type="body"/>
          </p:nvPr>
        </p:nvSpPr>
        <p:spPr>
          <a:xfrm>
            <a:off x="311700" y="2015575"/>
            <a:ext cx="8520600" cy="2765700"/>
          </a:xfrm>
          <a:prstGeom prst="rect">
            <a:avLst/>
          </a:prstGeom>
        </p:spPr>
        <p:txBody>
          <a:bodyPr anchorCtr="0" anchor="t" bIns="91425" lIns="91425" spcFirstLastPara="1" rIns="91425" wrap="square" tIns="91425">
            <a:noAutofit/>
          </a:bodyPr>
          <a:lstStyle/>
          <a:p>
            <a:pPr indent="457200" lvl="0" marL="0" marR="0" rtl="0" algn="l">
              <a:lnSpc>
                <a:spcPct val="115000"/>
              </a:lnSpc>
              <a:spcBef>
                <a:spcPts val="0"/>
              </a:spcBef>
              <a:spcAft>
                <a:spcPts val="0"/>
              </a:spcAft>
              <a:buNone/>
            </a:pPr>
            <a:r>
              <a:rPr lang="en"/>
              <a:t>$ cd </a:t>
            </a:r>
            <a:r>
              <a:rPr lang="en">
                <a:solidFill>
                  <a:srgbClr val="1155CC"/>
                </a:solidFill>
              </a:rPr>
              <a:t>project-folder</a:t>
            </a:r>
            <a:r>
              <a:rPr lang="en"/>
              <a:t>/src/app; mkdir pipes; cd pipes</a:t>
            </a:r>
            <a:br>
              <a:rPr lang="en"/>
            </a:br>
            <a:r>
              <a:rPr lang="en"/>
              <a:t>	$ ng g p SortGalleryImages </a:t>
            </a:r>
            <a:r>
              <a:rPr lang="en"/>
              <a:t>(Angular CLI generate pipe </a:t>
            </a:r>
            <a:r>
              <a:rPr lang="en">
                <a:solidFill>
                  <a:srgbClr val="1155CC"/>
                </a:solidFill>
              </a:rPr>
              <a:t>PipeName</a:t>
            </a:r>
            <a:r>
              <a:rPr lang="en"/>
              <a:t>)</a:t>
            </a:r>
            <a:endParaRPr/>
          </a:p>
          <a:p>
            <a:pPr indent="-342900" lvl="0" marL="457200" marR="0" rtl="0" algn="l">
              <a:lnSpc>
                <a:spcPct val="115000"/>
              </a:lnSpc>
              <a:spcBef>
                <a:spcPts val="1600"/>
              </a:spcBef>
              <a:spcAft>
                <a:spcPts val="0"/>
              </a:spcAft>
              <a:buSzPts val="1800"/>
              <a:buChar char="-"/>
            </a:pPr>
            <a:r>
              <a:rPr lang="en"/>
              <a:t>Use the pipe in page-main.component.html:</a:t>
            </a:r>
            <a:endParaRPr/>
          </a:p>
          <a:p>
            <a:pPr indent="457200" lvl="0" marL="0" marR="0" rtl="0" algn="l">
              <a:lnSpc>
                <a:spcPct val="115000"/>
              </a:lnSpc>
              <a:spcBef>
                <a:spcPts val="1600"/>
              </a:spcBef>
              <a:spcAft>
                <a:spcPts val="0"/>
              </a:spcAft>
              <a:buNone/>
            </a:pPr>
            <a:r>
              <a:rPr lang="en" sz="1400"/>
              <a:t>&lt;app-box-image-gallery [images]="data.images | sortGalleryImages"&gt;&lt;/app-box-image-gallery&gt;</a:t>
            </a:r>
            <a:endParaRPr sz="1400"/>
          </a:p>
          <a:p>
            <a:pPr indent="0" lvl="0" marL="0" marR="0" rtl="0" algn="l">
              <a:lnSpc>
                <a:spcPct val="115000"/>
              </a:lnSpc>
              <a:spcBef>
                <a:spcPts val="1600"/>
              </a:spcBef>
              <a:spcAft>
                <a:spcPts val="1600"/>
              </a:spcAft>
              <a:buNone/>
            </a:pPr>
            <a:r>
              <a:t/>
            </a:r>
            <a:endParaRPr/>
          </a:p>
        </p:txBody>
      </p:sp>
      <p:sp>
        <p:nvSpPr>
          <p:cNvPr id="296" name="Shape 296"/>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297" name="Shape 297"/>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298" name="Shape 298"/>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Pipes: Custom sorting pipe</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10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1000"/>
                                        <p:tgtEl>
                                          <p:spTgt spid="2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1000"/>
                                        <p:tgtEl>
                                          <p:spTgt spid="2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3" st="3"/>
                                            </p:txEl>
                                          </p:spTgt>
                                        </p:tgtEl>
                                        <p:attrNameLst>
                                          <p:attrName>style.visibility</p:attrName>
                                        </p:attrNameLst>
                                      </p:cBhvr>
                                      <p:to>
                                        <p:strVal val="visible"/>
                                      </p:to>
                                    </p:set>
                                    <p:animEffect filter="fade" transition="in">
                                      <p:cBhvr>
                                        <p:cTn dur="1000"/>
                                        <p:tgtEl>
                                          <p:spTgt spid="29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02" name="Shape 302"/>
        <p:cNvGrpSpPr/>
        <p:nvPr/>
      </p:nvGrpSpPr>
      <p:grpSpPr>
        <a:xfrm>
          <a:off x="0" y="0"/>
          <a:ext cx="0" cy="0"/>
          <a:chOff x="0" y="0"/>
          <a:chExt cx="0" cy="0"/>
        </a:xfrm>
      </p:grpSpPr>
      <p:sp>
        <p:nvSpPr>
          <p:cNvPr id="303" name="Shape 303"/>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 project cookbook</a:t>
            </a:r>
            <a:endParaRPr/>
          </a:p>
        </p:txBody>
      </p:sp>
      <p:sp>
        <p:nvSpPr>
          <p:cNvPr id="304" name="Shape 304"/>
          <p:cNvSpPr txBox="1"/>
          <p:nvPr>
            <p:ph idx="1" type="body"/>
          </p:nvPr>
        </p:nvSpPr>
        <p:spPr>
          <a:xfrm>
            <a:off x="311700" y="1872150"/>
            <a:ext cx="8520600" cy="2765700"/>
          </a:xfrm>
          <a:prstGeom prst="rect">
            <a:avLst/>
          </a:prstGeom>
        </p:spPr>
        <p:txBody>
          <a:bodyPr anchorCtr="0" anchor="t" bIns="91425" lIns="91425" spcFirstLastPara="1" rIns="91425" wrap="square" tIns="91425">
            <a:noAutofit/>
          </a:bodyPr>
          <a:lstStyle/>
          <a:p>
            <a:pPr indent="457200" lvl="0" marL="0" marR="0" rtl="0" algn="l">
              <a:lnSpc>
                <a:spcPct val="115000"/>
              </a:lnSpc>
              <a:spcBef>
                <a:spcPts val="0"/>
              </a:spcBef>
              <a:spcAft>
                <a:spcPts val="1600"/>
              </a:spcAft>
              <a:buNone/>
            </a:pPr>
            <a:r>
              <a:rPr lang="en" sz="1400"/>
              <a:t>transform(array: Array&lt;GalleryImage&gt;, args: string): Array&lt;GalleryImage&gt; {</a:t>
            </a:r>
            <a:br>
              <a:rPr lang="en" sz="1400"/>
            </a:br>
            <a:r>
              <a:rPr lang="en" sz="1400"/>
              <a:t>	    array &amp;&amp; array.sort((a: any, b: any) =&gt; {</a:t>
            </a:r>
            <a:br>
              <a:rPr lang="en" sz="1400"/>
            </a:br>
            <a:r>
              <a:rPr lang="en" sz="1400"/>
              <a:t>	      if (a.caption &lt; b.caption) {</a:t>
            </a:r>
            <a:br>
              <a:rPr lang="en" sz="1400"/>
            </a:br>
            <a:r>
              <a:rPr lang="en" sz="1400"/>
              <a:t>	        return -1;</a:t>
            </a:r>
            <a:br>
              <a:rPr lang="en" sz="1400"/>
            </a:br>
            <a:r>
              <a:rPr lang="en" sz="1400"/>
              <a:t>	      } else if (a.caption &gt; b.caption) {</a:t>
            </a:r>
            <a:br>
              <a:rPr lang="en" sz="1400"/>
            </a:br>
            <a:r>
              <a:rPr lang="en" sz="1400"/>
              <a:t>	        return 1;</a:t>
            </a:r>
            <a:br>
              <a:rPr lang="en" sz="1400"/>
            </a:br>
            <a:r>
              <a:rPr lang="en" sz="1400"/>
              <a:t>	      } else {</a:t>
            </a:r>
            <a:br>
              <a:rPr lang="en" sz="1400"/>
            </a:br>
            <a:r>
              <a:rPr lang="en" sz="1400"/>
              <a:t>	        return 0;</a:t>
            </a:r>
            <a:br>
              <a:rPr lang="en" sz="1400"/>
            </a:br>
            <a:r>
              <a:rPr lang="en" sz="1400"/>
              <a:t>	      }</a:t>
            </a:r>
            <a:br>
              <a:rPr lang="en" sz="1400"/>
            </a:br>
            <a:r>
              <a:rPr lang="en" sz="1400"/>
              <a:t>	    });</a:t>
            </a:r>
            <a:br>
              <a:rPr lang="en" sz="1400"/>
            </a:br>
            <a:r>
              <a:rPr lang="en" sz="1400"/>
              <a:t>	    return array;</a:t>
            </a:r>
            <a:br>
              <a:rPr lang="en" sz="1400"/>
            </a:br>
            <a:r>
              <a:rPr lang="en" sz="1400"/>
              <a:t>	  }</a:t>
            </a:r>
            <a:endParaRPr sz="1400"/>
          </a:p>
        </p:txBody>
      </p:sp>
      <p:sp>
        <p:nvSpPr>
          <p:cNvPr id="305" name="Shape 305"/>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306" name="Shape 306"/>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307" name="Shape 307"/>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Pipes: Custom sorting pipe </a:t>
            </a:r>
            <a:r>
              <a:rPr lang="en" sz="1800">
                <a:latin typeface="Open Sans"/>
                <a:ea typeface="Open Sans"/>
                <a:cs typeface="Open Sans"/>
                <a:sym typeface="Open Sans"/>
              </a:rPr>
              <a:t>sort-gallery-images.pipe.ts</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Effect filter="fade" transition="in">
                                      <p:cBhvr>
                                        <p:cTn dur="1000"/>
                                        <p:tgtEl>
                                          <p:spTgt spid="30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11" name="Shape 311"/>
        <p:cNvGrpSpPr/>
        <p:nvPr/>
      </p:nvGrpSpPr>
      <p:grpSpPr>
        <a:xfrm>
          <a:off x="0" y="0"/>
          <a:ext cx="0" cy="0"/>
          <a:chOff x="0" y="0"/>
          <a:chExt cx="0" cy="0"/>
        </a:xfrm>
      </p:grpSpPr>
      <p:sp>
        <p:nvSpPr>
          <p:cNvPr id="312" name="Shape 312"/>
          <p:cNvSpPr txBox="1"/>
          <p:nvPr>
            <p:ph type="title"/>
          </p:nvPr>
        </p:nvSpPr>
        <p:spPr>
          <a:xfrm>
            <a:off x="1775650" y="315925"/>
            <a:ext cx="68544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could have we done more/better?</a:t>
            </a:r>
            <a:endParaRPr/>
          </a:p>
        </p:txBody>
      </p:sp>
      <p:sp>
        <p:nvSpPr>
          <p:cNvPr id="313" name="Shape 313"/>
          <p:cNvSpPr txBox="1"/>
          <p:nvPr>
            <p:ph idx="1" type="body"/>
          </p:nvPr>
        </p:nvSpPr>
        <p:spPr>
          <a:xfrm>
            <a:off x="311700" y="1405975"/>
            <a:ext cx="8520600" cy="2765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S</a:t>
            </a:r>
            <a:r>
              <a:rPr lang="en"/>
              <a:t>css variables across the app</a:t>
            </a:r>
            <a:endParaRPr/>
          </a:p>
          <a:p>
            <a:pPr indent="-342900" lvl="0" marL="457200" marR="0" rtl="0" algn="l">
              <a:lnSpc>
                <a:spcPct val="115000"/>
              </a:lnSpc>
              <a:spcBef>
                <a:spcPts val="0"/>
              </a:spcBef>
              <a:spcAft>
                <a:spcPts val="0"/>
              </a:spcAft>
              <a:buSzPts val="1800"/>
              <a:buChar char="-"/>
            </a:pPr>
            <a:r>
              <a:rPr lang="en"/>
              <a:t>Extract data classes to own folder</a:t>
            </a:r>
            <a:endParaRPr/>
          </a:p>
          <a:p>
            <a:pPr indent="-342900" lvl="0" marL="457200" marR="0" rtl="0" algn="l">
              <a:lnSpc>
                <a:spcPct val="115000"/>
              </a:lnSpc>
              <a:spcBef>
                <a:spcPts val="0"/>
              </a:spcBef>
              <a:spcAft>
                <a:spcPts val="0"/>
              </a:spcAft>
              <a:buSzPts val="1800"/>
              <a:buChar char="-"/>
            </a:pPr>
            <a:r>
              <a:rPr lang="en"/>
              <a:t>Bootstrap for html forms etc.</a:t>
            </a:r>
            <a:endParaRPr/>
          </a:p>
          <a:p>
            <a:pPr indent="-342900" lvl="0" marL="457200" marR="0" rtl="0" algn="l">
              <a:lnSpc>
                <a:spcPct val="115000"/>
              </a:lnSpc>
              <a:spcBef>
                <a:spcPts val="0"/>
              </a:spcBef>
              <a:spcAft>
                <a:spcPts val="0"/>
              </a:spcAft>
              <a:buSzPts val="1800"/>
              <a:buChar char="-"/>
            </a:pPr>
            <a:r>
              <a:rPr lang="en"/>
              <a:t>@Output() event emitters</a:t>
            </a:r>
            <a:endParaRPr/>
          </a:p>
          <a:p>
            <a:pPr indent="-342900" lvl="0" marL="457200" marR="0" rtl="0" algn="l">
              <a:lnSpc>
                <a:spcPct val="115000"/>
              </a:lnSpc>
              <a:spcBef>
                <a:spcPts val="0"/>
              </a:spcBef>
              <a:spcAft>
                <a:spcPts val="0"/>
              </a:spcAft>
              <a:buSzPts val="1800"/>
              <a:buChar char="-"/>
            </a:pPr>
            <a:r>
              <a:rPr lang="en"/>
              <a:t>Html tag refs (references)</a:t>
            </a:r>
            <a:endParaRPr/>
          </a:p>
          <a:p>
            <a:pPr indent="-342900" lvl="0" marL="457200" marR="0" rtl="0" algn="l">
              <a:lnSpc>
                <a:spcPct val="115000"/>
              </a:lnSpc>
              <a:spcBef>
                <a:spcPts val="0"/>
              </a:spcBef>
              <a:spcAft>
                <a:spcPts val="0"/>
              </a:spcAft>
              <a:buSzPts val="1800"/>
              <a:buChar char="-"/>
            </a:pPr>
            <a:r>
              <a:rPr lang="en"/>
              <a:t>Explore lifecycle hooks</a:t>
            </a:r>
            <a:endParaRPr/>
          </a:p>
          <a:p>
            <a:pPr indent="-342900" lvl="0" marL="457200" marR="0" rtl="0" algn="l">
              <a:lnSpc>
                <a:spcPct val="115000"/>
              </a:lnSpc>
              <a:spcBef>
                <a:spcPts val="0"/>
              </a:spcBef>
              <a:spcAft>
                <a:spcPts val="0"/>
              </a:spcAft>
              <a:buSzPts val="1800"/>
              <a:buChar char="-"/>
            </a:pPr>
            <a:r>
              <a:rPr lang="en"/>
              <a:t>Use a data store</a:t>
            </a:r>
            <a:endParaRPr/>
          </a:p>
          <a:p>
            <a:pPr indent="-342900" lvl="0" marL="457200" marR="0" rtl="0" algn="l">
              <a:lnSpc>
                <a:spcPct val="115000"/>
              </a:lnSpc>
              <a:spcBef>
                <a:spcPts val="0"/>
              </a:spcBef>
              <a:spcAft>
                <a:spcPts val="0"/>
              </a:spcAft>
              <a:buSzPts val="1800"/>
              <a:buChar char="-"/>
            </a:pPr>
            <a:r>
              <a:rPr lang="en"/>
              <a:t>Extract pages to own modules and introduce tree shaking</a:t>
            </a:r>
            <a:endParaRPr/>
          </a:p>
        </p:txBody>
      </p:sp>
      <p:sp>
        <p:nvSpPr>
          <p:cNvPr id="314" name="Shape 314"/>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315" name="Shape 315"/>
          <p:cNvPicPr preferRelativeResize="0"/>
          <p:nvPr/>
        </p:nvPicPr>
        <p:blipFill>
          <a:blip r:embed="rId3">
            <a:alphaModFix/>
          </a:blip>
          <a:stretch>
            <a:fillRect/>
          </a:stretch>
        </p:blipFill>
        <p:spPr>
          <a:xfrm>
            <a:off x="565050" y="-440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animEffect filter="fade" transition="in">
                                      <p:cBhvr>
                                        <p:cTn dur="1000"/>
                                        <p:tgtEl>
                                          <p:spTgt spid="3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animEffect filter="fade" transition="in">
                                      <p:cBhvr>
                                        <p:cTn dur="1000"/>
                                        <p:tgtEl>
                                          <p:spTgt spid="3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animEffect filter="fade" transition="in">
                                      <p:cBhvr>
                                        <p:cTn dur="1000"/>
                                        <p:tgtEl>
                                          <p:spTgt spid="3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animEffect filter="fade" transition="in">
                                      <p:cBhvr>
                                        <p:cTn dur="1000"/>
                                        <p:tgtEl>
                                          <p:spTgt spid="3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animEffect filter="fade" transition="in">
                                      <p:cBhvr>
                                        <p:cTn dur="1000"/>
                                        <p:tgtEl>
                                          <p:spTgt spid="3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5" st="5"/>
                                            </p:txEl>
                                          </p:spTgt>
                                        </p:tgtEl>
                                        <p:attrNameLst>
                                          <p:attrName>style.visibility</p:attrName>
                                        </p:attrNameLst>
                                      </p:cBhvr>
                                      <p:to>
                                        <p:strVal val="visible"/>
                                      </p:to>
                                    </p:set>
                                    <p:animEffect filter="fade" transition="in">
                                      <p:cBhvr>
                                        <p:cTn dur="1000"/>
                                        <p:tgtEl>
                                          <p:spTgt spid="3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6" st="6"/>
                                            </p:txEl>
                                          </p:spTgt>
                                        </p:tgtEl>
                                        <p:attrNameLst>
                                          <p:attrName>style.visibility</p:attrName>
                                        </p:attrNameLst>
                                      </p:cBhvr>
                                      <p:to>
                                        <p:strVal val="visible"/>
                                      </p:to>
                                    </p:set>
                                    <p:animEffect filter="fade" transition="in">
                                      <p:cBhvr>
                                        <p:cTn dur="1000"/>
                                        <p:tgtEl>
                                          <p:spTgt spid="3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xEl>
                                              <p:pRg end="7" st="7"/>
                                            </p:txEl>
                                          </p:spTgt>
                                        </p:tgtEl>
                                        <p:attrNameLst>
                                          <p:attrName>style.visibility</p:attrName>
                                        </p:attrNameLst>
                                      </p:cBhvr>
                                      <p:to>
                                        <p:strVal val="visible"/>
                                      </p:to>
                                    </p:set>
                                    <p:animEffect filter="fade" transition="in">
                                      <p:cBhvr>
                                        <p:cTn dur="1000"/>
                                        <p:tgtEl>
                                          <p:spTgt spid="31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19" name="Shape 319"/>
        <p:cNvGrpSpPr/>
        <p:nvPr/>
      </p:nvGrpSpPr>
      <p:grpSpPr>
        <a:xfrm>
          <a:off x="0" y="0"/>
          <a:ext cx="0" cy="0"/>
          <a:chOff x="0" y="0"/>
          <a:chExt cx="0" cy="0"/>
        </a:xfrm>
      </p:grpSpPr>
      <p:sp>
        <p:nvSpPr>
          <p:cNvPr id="320" name="Shape 320"/>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Bonus: Angular vs. ReactJS</a:t>
            </a:r>
            <a:endParaRPr/>
          </a:p>
        </p:txBody>
      </p:sp>
      <p:sp>
        <p:nvSpPr>
          <p:cNvPr id="321" name="Shape 321"/>
          <p:cNvSpPr txBox="1"/>
          <p:nvPr>
            <p:ph idx="1" type="body"/>
          </p:nvPr>
        </p:nvSpPr>
        <p:spPr>
          <a:xfrm>
            <a:off x="311700" y="2659525"/>
            <a:ext cx="8520600" cy="20619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Angular feels much more out-of-the-box</a:t>
            </a:r>
            <a:endParaRPr/>
          </a:p>
          <a:p>
            <a:pPr indent="-342900" lvl="0" marL="457200" marR="0" rtl="0" algn="l">
              <a:lnSpc>
                <a:spcPct val="115000"/>
              </a:lnSpc>
              <a:spcBef>
                <a:spcPts val="0"/>
              </a:spcBef>
              <a:spcAft>
                <a:spcPts val="0"/>
              </a:spcAft>
              <a:buSzPts val="1800"/>
              <a:buChar char="-"/>
            </a:pPr>
            <a:r>
              <a:rPr lang="en"/>
              <a:t>A clearer architectural division of responsibility</a:t>
            </a:r>
            <a:endParaRPr/>
          </a:p>
          <a:p>
            <a:pPr indent="-342900" lvl="0" marL="457200" marR="0" rtl="0" algn="l">
              <a:lnSpc>
                <a:spcPct val="115000"/>
              </a:lnSpc>
              <a:spcBef>
                <a:spcPts val="0"/>
              </a:spcBef>
              <a:spcAft>
                <a:spcPts val="0"/>
              </a:spcAft>
              <a:buSzPts val="1800"/>
              <a:buChar char="-"/>
            </a:pPr>
            <a:r>
              <a:rPr lang="en"/>
              <a:t>No repetitive code for routine operations</a:t>
            </a:r>
            <a:endParaRPr/>
          </a:p>
          <a:p>
            <a:pPr indent="-342900" lvl="0" marL="457200" marR="0" rtl="0" algn="l">
              <a:lnSpc>
                <a:spcPct val="115000"/>
              </a:lnSpc>
              <a:spcBef>
                <a:spcPts val="0"/>
              </a:spcBef>
              <a:spcAft>
                <a:spcPts val="0"/>
              </a:spcAft>
              <a:buSzPts val="1800"/>
              <a:buChar char="-"/>
            </a:pPr>
            <a:r>
              <a:rPr lang="en"/>
              <a:t>Useful for faster streamlined development</a:t>
            </a:r>
            <a:endParaRPr/>
          </a:p>
        </p:txBody>
      </p:sp>
      <p:sp>
        <p:nvSpPr>
          <p:cNvPr id="322" name="Shape 322"/>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323" name="Shape 323"/>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324" name="Shape 324"/>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What do you think?</a:t>
            </a:r>
            <a:endParaRPr sz="3600"/>
          </a:p>
        </p:txBody>
      </p:sp>
      <p:sp>
        <p:nvSpPr>
          <p:cNvPr id="325" name="Shape 325"/>
          <p:cNvSpPr txBox="1"/>
          <p:nvPr>
            <p:ph type="title"/>
          </p:nvPr>
        </p:nvSpPr>
        <p:spPr>
          <a:xfrm>
            <a:off x="311700" y="18120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What do I think?</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1000"/>
                                        <p:tgtEl>
                                          <p:spTgt spid="3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1000"/>
                                        <p:tgtEl>
                                          <p:spTgt spid="3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animEffect filter="fade" transition="in">
                                      <p:cBhvr>
                                        <p:cTn dur="1000"/>
                                        <p:tgtEl>
                                          <p:spTgt spid="3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animEffect filter="fade" transition="in">
                                      <p:cBhvr>
                                        <p:cTn dur="1000"/>
                                        <p:tgtEl>
                                          <p:spTgt spid="32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80" name="Shape 80"/>
        <p:cNvGrpSpPr/>
        <p:nvPr/>
      </p:nvGrpSpPr>
      <p:grpSpPr>
        <a:xfrm>
          <a:off x="0" y="0"/>
          <a:ext cx="0" cy="0"/>
          <a:chOff x="0" y="0"/>
          <a:chExt cx="0" cy="0"/>
        </a:xfrm>
      </p:grpSpPr>
      <p:sp>
        <p:nvSpPr>
          <p:cNvPr id="81" name="Shape 81"/>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Pop quiz!</a:t>
            </a:r>
            <a:endParaRPr/>
          </a:p>
        </p:txBody>
      </p:sp>
      <p:sp>
        <p:nvSpPr>
          <p:cNvPr id="82" name="Shape 82"/>
          <p:cNvSpPr txBox="1"/>
          <p:nvPr>
            <p:ph idx="1" type="body"/>
          </p:nvPr>
        </p:nvSpPr>
        <p:spPr>
          <a:xfrm>
            <a:off x="311700" y="1966200"/>
            <a:ext cx="3531300" cy="261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SSR</a:t>
            </a:r>
            <a:endParaRPr/>
          </a:p>
          <a:p>
            <a:pPr indent="-342900" lvl="0" marL="457200" rtl="0">
              <a:spcBef>
                <a:spcPts val="0"/>
              </a:spcBef>
              <a:spcAft>
                <a:spcPts val="0"/>
              </a:spcAft>
              <a:buSzPts val="1800"/>
              <a:buChar char="-"/>
            </a:pPr>
            <a:r>
              <a:rPr lang="en"/>
              <a:t>API</a:t>
            </a:r>
            <a:endParaRPr/>
          </a:p>
          <a:p>
            <a:pPr indent="-342900" lvl="0" marL="457200" rtl="0">
              <a:spcBef>
                <a:spcPts val="0"/>
              </a:spcBef>
              <a:spcAft>
                <a:spcPts val="0"/>
              </a:spcAft>
              <a:buSzPts val="1800"/>
              <a:buChar char="-"/>
            </a:pPr>
            <a:r>
              <a:rPr lang="en"/>
              <a:t>REST</a:t>
            </a:r>
            <a:endParaRPr/>
          </a:p>
          <a:p>
            <a:pPr indent="-342900" lvl="0" marL="457200" rtl="0">
              <a:spcBef>
                <a:spcPts val="0"/>
              </a:spcBef>
              <a:spcAft>
                <a:spcPts val="0"/>
              </a:spcAft>
              <a:buSzPts val="1800"/>
              <a:buChar char="-"/>
            </a:pPr>
            <a:r>
              <a:rPr lang="en"/>
              <a:t>SPA</a:t>
            </a:r>
            <a:endParaRPr/>
          </a:p>
          <a:p>
            <a:pPr indent="-342900" lvl="0" marL="457200" rtl="0">
              <a:spcBef>
                <a:spcPts val="0"/>
              </a:spcBef>
              <a:spcAft>
                <a:spcPts val="0"/>
              </a:spcAft>
              <a:buSzPts val="1800"/>
              <a:buChar char="-"/>
            </a:pPr>
            <a:r>
              <a:rPr lang="en"/>
              <a:t>App state</a:t>
            </a:r>
            <a:endParaRPr/>
          </a:p>
          <a:p>
            <a:pPr indent="-342900" lvl="0" marL="457200" rtl="0">
              <a:spcBef>
                <a:spcPts val="0"/>
              </a:spcBef>
              <a:spcAft>
                <a:spcPts val="0"/>
              </a:spcAft>
              <a:buSzPts val="1800"/>
              <a:buChar char="-"/>
            </a:pPr>
            <a:r>
              <a:rPr lang="en"/>
              <a:t>MVC</a:t>
            </a:r>
            <a:endParaRPr/>
          </a:p>
          <a:p>
            <a:pPr indent="-342900" lvl="0" marL="457200" rtl="0">
              <a:spcBef>
                <a:spcPts val="0"/>
              </a:spcBef>
              <a:spcAft>
                <a:spcPts val="0"/>
              </a:spcAft>
              <a:buSzPts val="1800"/>
              <a:buChar char="-"/>
            </a:pPr>
            <a:r>
              <a:rPr lang="en"/>
              <a:t>Module</a:t>
            </a:r>
            <a:endParaRPr/>
          </a:p>
          <a:p>
            <a:pPr indent="-342900" lvl="0" marL="457200" rtl="0">
              <a:spcBef>
                <a:spcPts val="0"/>
              </a:spcBef>
              <a:spcAft>
                <a:spcPts val="0"/>
              </a:spcAft>
              <a:buSzPts val="1800"/>
              <a:buChar char="-"/>
            </a:pPr>
            <a:r>
              <a:rPr lang="en"/>
              <a:t>CLI</a:t>
            </a:r>
            <a:endParaRPr/>
          </a:p>
        </p:txBody>
      </p:sp>
      <p:sp>
        <p:nvSpPr>
          <p:cNvPr id="83" name="Shape 83"/>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84" name="Shape 84"/>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85" name="Shape 85"/>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What is:</a:t>
            </a:r>
            <a:endParaRPr sz="3600"/>
          </a:p>
        </p:txBody>
      </p:sp>
      <p:sp>
        <p:nvSpPr>
          <p:cNvPr id="86" name="Shape 86"/>
          <p:cNvSpPr txBox="1"/>
          <p:nvPr>
            <p:ph idx="1" type="body"/>
          </p:nvPr>
        </p:nvSpPr>
        <p:spPr>
          <a:xfrm>
            <a:off x="3843000" y="1966200"/>
            <a:ext cx="4989300" cy="261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Server side rendering</a:t>
            </a:r>
            <a:endParaRPr/>
          </a:p>
          <a:p>
            <a:pPr indent="-342900" lvl="0" marL="457200" rtl="0">
              <a:spcBef>
                <a:spcPts val="0"/>
              </a:spcBef>
              <a:spcAft>
                <a:spcPts val="0"/>
              </a:spcAft>
              <a:buSzPts val="1800"/>
              <a:buChar char="-"/>
            </a:pPr>
            <a:r>
              <a:rPr lang="en"/>
              <a:t>Application programming interface</a:t>
            </a:r>
            <a:endParaRPr/>
          </a:p>
          <a:p>
            <a:pPr indent="-342900" lvl="0" marL="457200" rtl="0">
              <a:spcBef>
                <a:spcPts val="0"/>
              </a:spcBef>
              <a:spcAft>
                <a:spcPts val="0"/>
              </a:spcAft>
              <a:buSzPts val="1800"/>
              <a:buChar char="-"/>
            </a:pPr>
            <a:r>
              <a:rPr lang="en"/>
              <a:t>Representational state transfer</a:t>
            </a:r>
            <a:endParaRPr/>
          </a:p>
          <a:p>
            <a:pPr indent="-342900" lvl="0" marL="457200" rtl="0">
              <a:spcBef>
                <a:spcPts val="0"/>
              </a:spcBef>
              <a:spcAft>
                <a:spcPts val="0"/>
              </a:spcAft>
              <a:buSzPts val="1800"/>
              <a:buChar char="-"/>
            </a:pPr>
            <a:r>
              <a:rPr lang="en"/>
              <a:t>Single page app</a:t>
            </a:r>
            <a:endParaRPr/>
          </a:p>
          <a:p>
            <a:pPr indent="-342900" lvl="0" marL="457200" rtl="0">
              <a:spcBef>
                <a:spcPts val="0"/>
              </a:spcBef>
              <a:spcAft>
                <a:spcPts val="0"/>
              </a:spcAft>
              <a:buSzPts val="1800"/>
              <a:buChar char="-"/>
            </a:pPr>
            <a:r>
              <a:rPr lang="en"/>
              <a:t>Information about elements of an app</a:t>
            </a:r>
            <a:endParaRPr/>
          </a:p>
          <a:p>
            <a:pPr indent="-342900" lvl="0" marL="457200" rtl="0">
              <a:spcBef>
                <a:spcPts val="0"/>
              </a:spcBef>
              <a:spcAft>
                <a:spcPts val="0"/>
              </a:spcAft>
              <a:buSzPts val="1800"/>
              <a:buChar char="-"/>
            </a:pPr>
            <a:r>
              <a:rPr lang="en"/>
              <a:t>Model - view - controller</a:t>
            </a:r>
            <a:endParaRPr/>
          </a:p>
          <a:p>
            <a:pPr indent="-342900" lvl="0" marL="457200" rtl="0">
              <a:spcBef>
                <a:spcPts val="0"/>
              </a:spcBef>
              <a:spcAft>
                <a:spcPts val="0"/>
              </a:spcAft>
              <a:buSzPts val="1800"/>
              <a:buChar char="-"/>
            </a:pPr>
            <a:r>
              <a:rPr lang="en"/>
              <a:t>Separation of functionality</a:t>
            </a:r>
            <a:endParaRPr/>
          </a:p>
          <a:p>
            <a:pPr indent="-342900" lvl="0" marL="457200" rtl="0">
              <a:spcBef>
                <a:spcPts val="0"/>
              </a:spcBef>
              <a:spcAft>
                <a:spcPts val="0"/>
              </a:spcAft>
              <a:buSzPts val="1800"/>
              <a:buChar char="-"/>
            </a:pPr>
            <a:r>
              <a:rPr lang="en"/>
              <a:t>Command-line interface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animEffect filter="fade" transition="in">
                                      <p:cBhvr>
                                        <p:cTn dur="1000"/>
                                        <p:tgtEl>
                                          <p:spTgt spid="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animEffect filter="fade" transition="in">
                                      <p:cBhvr>
                                        <p:cTn dur="1000"/>
                                        <p:tgtEl>
                                          <p:spTgt spid="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animEffect filter="fade" transition="in">
                                      <p:cBhvr>
                                        <p:cTn dur="1000"/>
                                        <p:tgtEl>
                                          <p:spTgt spid="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animEffect filter="fade" transition="in">
                                      <p:cBhvr>
                                        <p:cTn dur="1000"/>
                                        <p:tgtEl>
                                          <p:spTgt spid="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animEffect filter="fade" transition="in">
                                      <p:cBhvr>
                                        <p:cTn dur="1000"/>
                                        <p:tgtEl>
                                          <p:spTgt spid="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5" st="5"/>
                                            </p:txEl>
                                          </p:spTgt>
                                        </p:tgtEl>
                                        <p:attrNameLst>
                                          <p:attrName>style.visibility</p:attrName>
                                        </p:attrNameLst>
                                      </p:cBhvr>
                                      <p:to>
                                        <p:strVal val="visible"/>
                                      </p:to>
                                    </p:set>
                                    <p:animEffect filter="fade" transition="in">
                                      <p:cBhvr>
                                        <p:cTn dur="1000"/>
                                        <p:tgtEl>
                                          <p:spTgt spid="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6" st="6"/>
                                            </p:txEl>
                                          </p:spTgt>
                                        </p:tgtEl>
                                        <p:attrNameLst>
                                          <p:attrName>style.visibility</p:attrName>
                                        </p:attrNameLst>
                                      </p:cBhvr>
                                      <p:to>
                                        <p:strVal val="visible"/>
                                      </p:to>
                                    </p:set>
                                    <p:animEffect filter="fade" transition="in">
                                      <p:cBhvr>
                                        <p:cTn dur="1000"/>
                                        <p:tgtEl>
                                          <p:spTgt spid="8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xEl>
                                              <p:pRg end="7" st="7"/>
                                            </p:txEl>
                                          </p:spTgt>
                                        </p:tgtEl>
                                        <p:attrNameLst>
                                          <p:attrName>style.visibility</p:attrName>
                                        </p:attrNameLst>
                                      </p:cBhvr>
                                      <p:to>
                                        <p:strVal val="visible"/>
                                      </p:to>
                                    </p:set>
                                    <p:animEffect filter="fade" transition="in">
                                      <p:cBhvr>
                                        <p:cTn dur="1000"/>
                                        <p:tgtEl>
                                          <p:spTgt spid="8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29" name="Shape 329"/>
        <p:cNvGrpSpPr/>
        <p:nvPr/>
      </p:nvGrpSpPr>
      <p:grpSpPr>
        <a:xfrm>
          <a:off x="0" y="0"/>
          <a:ext cx="0" cy="0"/>
          <a:chOff x="0" y="0"/>
          <a:chExt cx="0" cy="0"/>
        </a:xfrm>
      </p:grpSpPr>
      <p:sp>
        <p:nvSpPr>
          <p:cNvPr id="330" name="Shape 330"/>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Bonus: Angular vs. ReactJS</a:t>
            </a:r>
            <a:endParaRPr/>
          </a:p>
        </p:txBody>
      </p:sp>
      <p:sp>
        <p:nvSpPr>
          <p:cNvPr id="331" name="Shape 331"/>
          <p:cNvSpPr txBox="1"/>
          <p:nvPr>
            <p:ph idx="1" type="body"/>
          </p:nvPr>
        </p:nvSpPr>
        <p:spPr>
          <a:xfrm>
            <a:off x="311700" y="1957575"/>
            <a:ext cx="8520600" cy="1508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a:t>Angular vs. React vs. Vue: A 2017 comparison (unicorn.supplies):</a:t>
            </a:r>
            <a:br>
              <a:rPr lang="en"/>
            </a:br>
            <a:r>
              <a:rPr lang="en"/>
              <a:t>	</a:t>
            </a:r>
            <a:r>
              <a:rPr i="1" lang="en"/>
              <a:t>“Angular is a full framework and offers a lot of things bundled together. React is more flexible than Angular, and you will probably wind up using more independent, unsettled, fast-moving libraries .”</a:t>
            </a:r>
            <a:endParaRPr i="1"/>
          </a:p>
        </p:txBody>
      </p:sp>
      <p:sp>
        <p:nvSpPr>
          <p:cNvPr id="332" name="Shape 332"/>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333" name="Shape 333"/>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334" name="Shape 334"/>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What do others think?</a:t>
            </a:r>
            <a:endParaRPr sz="3600"/>
          </a:p>
        </p:txBody>
      </p:sp>
      <p:sp>
        <p:nvSpPr>
          <p:cNvPr id="335" name="Shape 335"/>
          <p:cNvSpPr txBox="1"/>
          <p:nvPr>
            <p:ph idx="1" type="body"/>
          </p:nvPr>
        </p:nvSpPr>
        <p:spPr>
          <a:xfrm>
            <a:off x="311700" y="3557775"/>
            <a:ext cx="8520600" cy="2061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i="1" lang="en"/>
              <a:t>	“The good thing about the Angular framework is that a new Angular 2 developer from another company will quickly familiarize themselves with all the requisite conventions. React projects are each different in terms of architectural decisions, and developers need to get familiar with the particular project setup.”</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39" name="Shape 339"/>
        <p:cNvGrpSpPr/>
        <p:nvPr/>
      </p:nvGrpSpPr>
      <p:grpSpPr>
        <a:xfrm>
          <a:off x="0" y="0"/>
          <a:ext cx="0" cy="0"/>
          <a:chOff x="0" y="0"/>
          <a:chExt cx="0" cy="0"/>
        </a:xfrm>
      </p:grpSpPr>
      <p:sp>
        <p:nvSpPr>
          <p:cNvPr id="340" name="Shape 340"/>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Bonus: Angular vs. ReactJS</a:t>
            </a:r>
            <a:endParaRPr/>
          </a:p>
        </p:txBody>
      </p:sp>
      <p:sp>
        <p:nvSpPr>
          <p:cNvPr id="341" name="Shape 341"/>
          <p:cNvSpPr txBox="1"/>
          <p:nvPr>
            <p:ph idx="1" type="body"/>
          </p:nvPr>
        </p:nvSpPr>
        <p:spPr>
          <a:xfrm>
            <a:off x="311700" y="1957575"/>
            <a:ext cx="8520600" cy="1508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a:t>Angular 5 vs. React vs. Vue</a:t>
            </a:r>
            <a:r>
              <a:rPr lang="en"/>
              <a:t> (ITNEXT):</a:t>
            </a:r>
            <a:br>
              <a:rPr lang="en"/>
            </a:br>
            <a:r>
              <a:rPr lang="en"/>
              <a:t>	</a:t>
            </a:r>
            <a:r>
              <a:rPr i="1" lang="en"/>
              <a:t>“</a:t>
            </a:r>
            <a:r>
              <a:rPr i="1" lang="en"/>
              <a:t>React is simple. The only things, that you need to understand are how to work with components, JSX and state management. But for building fully functional application you need to know or learn many additional libraries and it’s very tricky.</a:t>
            </a:r>
            <a:r>
              <a:rPr i="1" lang="en"/>
              <a:t>”</a:t>
            </a:r>
            <a:endParaRPr i="1"/>
          </a:p>
        </p:txBody>
      </p:sp>
      <p:sp>
        <p:nvSpPr>
          <p:cNvPr id="342" name="Shape 342"/>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343" name="Shape 343"/>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344" name="Shape 344"/>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What do others think?</a:t>
            </a:r>
            <a:endParaRPr sz="3600"/>
          </a:p>
        </p:txBody>
      </p:sp>
      <p:sp>
        <p:nvSpPr>
          <p:cNvPr id="345" name="Shape 345"/>
          <p:cNvSpPr txBox="1"/>
          <p:nvPr>
            <p:ph idx="1" type="body"/>
          </p:nvPr>
        </p:nvSpPr>
        <p:spPr>
          <a:xfrm>
            <a:off x="311700" y="3557775"/>
            <a:ext cx="8520600" cy="2061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i="1" lang="en"/>
              <a:t>	“</a:t>
            </a:r>
            <a:r>
              <a:rPr i="1" lang="en"/>
              <a:t>React is good for logic less applications or for specific problems, where you need a custom solution.</a:t>
            </a:r>
            <a:br>
              <a:rPr i="1" lang="en"/>
            </a:br>
            <a:r>
              <a:rPr i="1" lang="en"/>
              <a:t>	Angular is good if your application big enough, that you need very strict source code.</a:t>
            </a:r>
            <a:r>
              <a:rPr i="1" lang="en"/>
              <a:t>”</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349" name="Shape 349"/>
        <p:cNvGrpSpPr/>
        <p:nvPr/>
      </p:nvGrpSpPr>
      <p:grpSpPr>
        <a:xfrm>
          <a:off x="0" y="0"/>
          <a:ext cx="0" cy="0"/>
          <a:chOff x="0" y="0"/>
          <a:chExt cx="0" cy="0"/>
        </a:xfrm>
      </p:grpSpPr>
      <p:sp>
        <p:nvSpPr>
          <p:cNvPr id="350" name="Shape 350"/>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351" name="Shape 351"/>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352" name="Shape 352"/>
          <p:cNvSpPr txBox="1"/>
          <p:nvPr>
            <p:ph type="title"/>
          </p:nvPr>
        </p:nvSpPr>
        <p:spPr>
          <a:xfrm>
            <a:off x="311700" y="2156100"/>
            <a:ext cx="8520600" cy="83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Hope you liked it :)</a:t>
            </a:r>
            <a:endParaRPr sz="6000"/>
          </a:p>
        </p:txBody>
      </p:sp>
      <p:sp>
        <p:nvSpPr>
          <p:cNvPr id="353" name="Shape 353"/>
          <p:cNvSpPr txBox="1"/>
          <p:nvPr>
            <p:ph idx="1" type="body"/>
          </p:nvPr>
        </p:nvSpPr>
        <p:spPr>
          <a:xfrm>
            <a:off x="311700" y="3329175"/>
            <a:ext cx="8520600" cy="15087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1600"/>
              </a:spcAft>
              <a:buNone/>
            </a:pPr>
            <a:r>
              <a:rPr lang="en"/>
              <a:t>Check out the working example repo on: https://github.com/isrdoc/angular2-crash-course</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90" name="Shape 90"/>
        <p:cNvGrpSpPr/>
        <p:nvPr/>
      </p:nvGrpSpPr>
      <p:grpSpPr>
        <a:xfrm>
          <a:off x="0" y="0"/>
          <a:ext cx="0" cy="0"/>
          <a:chOff x="0" y="0"/>
          <a:chExt cx="0" cy="0"/>
        </a:xfrm>
      </p:grpSpPr>
      <p:sp>
        <p:nvSpPr>
          <p:cNvPr id="91" name="Shape 91"/>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a:t>
            </a:r>
            <a:r>
              <a:rPr lang="en"/>
              <a:t> project cookbook</a:t>
            </a:r>
            <a:endParaRPr/>
          </a:p>
        </p:txBody>
      </p:sp>
      <p:sp>
        <p:nvSpPr>
          <p:cNvPr id="92" name="Shape 92"/>
          <p:cNvSpPr txBox="1"/>
          <p:nvPr>
            <p:ph idx="1" type="body"/>
          </p:nvPr>
        </p:nvSpPr>
        <p:spPr>
          <a:xfrm>
            <a:off x="311700" y="2015575"/>
            <a:ext cx="8520600" cy="30285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(install: nodejs, yarn, @angular/cli)</a:t>
            </a:r>
            <a:endParaRPr/>
          </a:p>
          <a:p>
            <a:pPr indent="-342900" lvl="0" marL="457200" rtl="0">
              <a:spcBef>
                <a:spcPts val="0"/>
              </a:spcBef>
              <a:spcAft>
                <a:spcPts val="0"/>
              </a:spcAft>
              <a:buSzPts val="1800"/>
              <a:buChar char="-"/>
            </a:pPr>
            <a:r>
              <a:rPr lang="en"/>
              <a:t>($ ng set --global packageManager=yarn)</a:t>
            </a:r>
            <a:endParaRPr/>
          </a:p>
          <a:p>
            <a:pPr indent="457200" lvl="0" marL="0" rtl="0">
              <a:spcBef>
                <a:spcPts val="1600"/>
              </a:spcBef>
              <a:spcAft>
                <a:spcPts val="0"/>
              </a:spcAft>
              <a:buNone/>
            </a:pPr>
            <a:r>
              <a:rPr lang="en"/>
              <a:t>$ ng new </a:t>
            </a:r>
            <a:r>
              <a:rPr lang="en">
                <a:solidFill>
                  <a:srgbClr val="1155CC"/>
                </a:solidFill>
              </a:rPr>
              <a:t>project-name </a:t>
            </a:r>
            <a:r>
              <a:rPr lang="en">
                <a:solidFill>
                  <a:srgbClr val="000000"/>
                </a:solidFill>
              </a:rPr>
              <a:t>--style=scss</a:t>
            </a:r>
            <a:br>
              <a:rPr lang="en">
                <a:solidFill>
                  <a:srgbClr val="000000"/>
                </a:solidFill>
              </a:rPr>
            </a:br>
            <a:r>
              <a:rPr lang="en">
                <a:solidFill>
                  <a:srgbClr val="000000"/>
                </a:solidFill>
              </a:rPr>
              <a:t>	$ </a:t>
            </a:r>
            <a:r>
              <a:rPr lang="en">
                <a:solidFill>
                  <a:srgbClr val="000000"/>
                </a:solidFill>
              </a:rPr>
              <a:t>cd </a:t>
            </a:r>
            <a:r>
              <a:rPr lang="en">
                <a:solidFill>
                  <a:srgbClr val="1155CC"/>
                </a:solidFill>
              </a:rPr>
              <a:t>project-name</a:t>
            </a:r>
            <a:br>
              <a:rPr lang="en">
                <a:solidFill>
                  <a:srgbClr val="000000"/>
                </a:solidFill>
              </a:rPr>
            </a:br>
            <a:r>
              <a:rPr lang="en">
                <a:solidFill>
                  <a:srgbClr val="000000"/>
                </a:solidFill>
              </a:rPr>
              <a:t>	</a:t>
            </a:r>
            <a:r>
              <a:rPr lang="en">
                <a:solidFill>
                  <a:srgbClr val="000000"/>
                </a:solidFill>
              </a:rPr>
              <a:t>$ ng serve</a:t>
            </a:r>
            <a:endParaRPr>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Open browser at: http://localhost:4200</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Open browser inspector console</a:t>
            </a:r>
            <a:endParaRPr>
              <a:solidFill>
                <a:srgbClr val="000000"/>
              </a:solidFill>
            </a:endParaRPr>
          </a:p>
        </p:txBody>
      </p:sp>
      <p:sp>
        <p:nvSpPr>
          <p:cNvPr id="93" name="Shape 93"/>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94" name="Shape 94"/>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95" name="Shape 95"/>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Installation</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animEffect filter="fade" transition="in">
                                      <p:cBhvr>
                                        <p:cTn dur="1000"/>
                                        <p:tgtEl>
                                          <p:spTgt spid="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animEffect filter="fade" transition="in">
                                      <p:cBhvr>
                                        <p:cTn dur="1000"/>
                                        <p:tgtEl>
                                          <p:spTgt spid="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animEffect filter="fade" transition="in">
                                      <p:cBhvr>
                                        <p:cTn dur="1000"/>
                                        <p:tgtEl>
                                          <p:spTgt spid="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animEffect filter="fade" transition="in">
                                      <p:cBhvr>
                                        <p:cTn dur="1000"/>
                                        <p:tgtEl>
                                          <p:spTgt spid="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animEffect filter="fade" transition="in">
                                      <p:cBhvr>
                                        <p:cTn dur="1000"/>
                                        <p:tgtEl>
                                          <p:spTgt spid="9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99" name="Shape 99"/>
        <p:cNvGrpSpPr/>
        <p:nvPr/>
      </p:nvGrpSpPr>
      <p:grpSpPr>
        <a:xfrm>
          <a:off x="0" y="0"/>
          <a:ext cx="0" cy="0"/>
          <a:chOff x="0" y="0"/>
          <a:chExt cx="0" cy="0"/>
        </a:xfrm>
      </p:grpSpPr>
      <p:sp>
        <p:nvSpPr>
          <p:cNvPr id="100" name="Shape 100"/>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a:t>
            </a:r>
            <a:r>
              <a:rPr lang="en"/>
              <a:t> project cookbook</a:t>
            </a:r>
            <a:endParaRPr/>
          </a:p>
        </p:txBody>
      </p:sp>
      <p:sp>
        <p:nvSpPr>
          <p:cNvPr id="101" name="Shape 101"/>
          <p:cNvSpPr txBox="1"/>
          <p:nvPr>
            <p:ph idx="1" type="body"/>
          </p:nvPr>
        </p:nvSpPr>
        <p:spPr>
          <a:xfrm>
            <a:off x="311700" y="2015575"/>
            <a:ext cx="8520600" cy="2837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t>Cleanup - delete app.component.html - ONLY the content</a:t>
            </a:r>
            <a:endParaRPr/>
          </a:p>
        </p:txBody>
      </p:sp>
      <p:sp>
        <p:nvSpPr>
          <p:cNvPr id="102" name="Shape 102"/>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103" name="Shape 103"/>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104" name="Shape 104"/>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Page structure</a:t>
            </a:r>
            <a:endParaRPr sz="3600"/>
          </a:p>
        </p:txBody>
      </p:sp>
      <p:sp>
        <p:nvSpPr>
          <p:cNvPr id="105" name="Shape 105"/>
          <p:cNvSpPr txBox="1"/>
          <p:nvPr>
            <p:ph idx="1" type="body"/>
          </p:nvPr>
        </p:nvSpPr>
        <p:spPr>
          <a:xfrm>
            <a:off x="311700" y="2396575"/>
            <a:ext cx="8520600" cy="2837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Add our html content:</a:t>
            </a:r>
            <a:endParaRPr/>
          </a:p>
          <a:p>
            <a:pPr indent="0" lvl="0" marL="457200" rtl="0">
              <a:spcBef>
                <a:spcPts val="1600"/>
              </a:spcBef>
              <a:spcAft>
                <a:spcPts val="0"/>
              </a:spcAft>
              <a:buNone/>
            </a:pPr>
            <a:r>
              <a:rPr lang="en" sz="1400"/>
              <a:t>&lt;header&gt;Header&lt;/header&gt;</a:t>
            </a:r>
            <a:endParaRPr sz="1400"/>
          </a:p>
          <a:p>
            <a:pPr indent="0" lvl="0" marL="457200" rtl="0">
              <a:spcBef>
                <a:spcPts val="1600"/>
              </a:spcBef>
              <a:spcAft>
                <a:spcPts val="0"/>
              </a:spcAft>
              <a:buNone/>
            </a:pPr>
            <a:r>
              <a:rPr lang="en" sz="1400"/>
              <a:t>&lt;main&gt;Main&lt;/main&gt;</a:t>
            </a:r>
            <a:endParaRPr sz="1400"/>
          </a:p>
          <a:p>
            <a:pPr indent="0" lvl="0" marL="457200" rtl="0">
              <a:spcBef>
                <a:spcPts val="1600"/>
              </a:spcBef>
              <a:spcAft>
                <a:spcPts val="1600"/>
              </a:spcAft>
              <a:buNone/>
            </a:pPr>
            <a:r>
              <a:rPr lang="en" sz="1400"/>
              <a:t>&lt;footer&gt;Footer&lt;/footer&gt;</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09" name="Shape 109"/>
        <p:cNvGrpSpPr/>
        <p:nvPr/>
      </p:nvGrpSpPr>
      <p:grpSpPr>
        <a:xfrm>
          <a:off x="0" y="0"/>
          <a:ext cx="0" cy="0"/>
          <a:chOff x="0" y="0"/>
          <a:chExt cx="0" cy="0"/>
        </a:xfrm>
      </p:grpSpPr>
      <p:sp>
        <p:nvSpPr>
          <p:cNvPr id="110" name="Shape 110"/>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a:t>
            </a:r>
            <a:r>
              <a:rPr lang="en"/>
              <a:t> project cookbook</a:t>
            </a:r>
            <a:endParaRPr/>
          </a:p>
        </p:txBody>
      </p:sp>
      <p:sp>
        <p:nvSpPr>
          <p:cNvPr id="111" name="Shape 111"/>
          <p:cNvSpPr txBox="1"/>
          <p:nvPr>
            <p:ph idx="1" type="body"/>
          </p:nvPr>
        </p:nvSpPr>
        <p:spPr>
          <a:xfrm>
            <a:off x="311700" y="2015575"/>
            <a:ext cx="8520600" cy="2837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t>Add style to</a:t>
            </a:r>
            <a:r>
              <a:rPr lang="en"/>
              <a:t> app.component.scss</a:t>
            </a:r>
            <a:endParaRPr/>
          </a:p>
          <a:p>
            <a:pPr indent="0" lvl="0" marL="457200" rtl="0">
              <a:spcBef>
                <a:spcPts val="1600"/>
              </a:spcBef>
              <a:spcAft>
                <a:spcPts val="0"/>
              </a:spcAft>
              <a:buNone/>
            </a:pPr>
            <a:r>
              <a:rPr lang="en" sz="1400"/>
              <a:t>#app { height: 100vh; display: flex; flex-direction: column; }</a:t>
            </a:r>
            <a:br>
              <a:rPr lang="en" sz="1400"/>
            </a:br>
            <a:r>
              <a:rPr lang="en" sz="1400"/>
              <a:t>header { height: 70px; line-height: 70px; padding: 0 15px; font-size: 2em; background: #333; color: #fff; }</a:t>
            </a:r>
            <a:br>
              <a:rPr lang="en" sz="1400"/>
            </a:br>
            <a:r>
              <a:rPr lang="en" sz="1400"/>
              <a:t>h1 { margin: 0; }</a:t>
            </a:r>
            <a:br>
              <a:rPr lang="en" sz="1400"/>
            </a:br>
            <a:r>
              <a:rPr lang="en" sz="1400"/>
              <a:t>main { min-height: calc(100vh - (2 * 70px)); }</a:t>
            </a:r>
            <a:br>
              <a:rPr lang="en" sz="1400"/>
            </a:br>
            <a:r>
              <a:rPr lang="en" sz="1400"/>
              <a:t>footer { height: 70px; line-height: 70px; padding: 0 15px; background: #ddd; }</a:t>
            </a:r>
            <a:endParaRPr sz="1400"/>
          </a:p>
          <a:p>
            <a:pPr indent="0" lvl="0" marL="457200" rtl="0">
              <a:spcBef>
                <a:spcPts val="1600"/>
              </a:spcBef>
              <a:spcAft>
                <a:spcPts val="1600"/>
              </a:spcAft>
              <a:buNone/>
            </a:pPr>
            <a:r>
              <a:t/>
            </a:r>
            <a:endParaRPr/>
          </a:p>
        </p:txBody>
      </p:sp>
      <p:sp>
        <p:nvSpPr>
          <p:cNvPr id="112" name="Shape 112"/>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113" name="Shape 113"/>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114" name="Shape 114"/>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Basic style</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2500"/>
                                        <p:tgtEl>
                                          <p:spTgt spid="111">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2500"/>
                                        <p:tgtEl>
                                          <p:spTgt spid="111">
                                            <p:txEl>
                                              <p:pRg end="1" st="1"/>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2500"/>
                                        <p:tgtEl>
                                          <p:spTgt spid="11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18" name="Shape 118"/>
        <p:cNvGrpSpPr/>
        <p:nvPr/>
      </p:nvGrpSpPr>
      <p:grpSpPr>
        <a:xfrm>
          <a:off x="0" y="0"/>
          <a:ext cx="0" cy="0"/>
          <a:chOff x="0" y="0"/>
          <a:chExt cx="0" cy="0"/>
        </a:xfrm>
      </p:grpSpPr>
      <p:sp>
        <p:nvSpPr>
          <p:cNvPr id="119" name="Shape 119"/>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a:t>
            </a:r>
            <a:r>
              <a:rPr lang="en"/>
              <a:t> project cookbook</a:t>
            </a:r>
            <a:endParaRPr/>
          </a:p>
        </p:txBody>
      </p:sp>
      <p:sp>
        <p:nvSpPr>
          <p:cNvPr id="120" name="Shape 120"/>
          <p:cNvSpPr txBox="1"/>
          <p:nvPr>
            <p:ph idx="1" type="body"/>
          </p:nvPr>
        </p:nvSpPr>
        <p:spPr>
          <a:xfrm>
            <a:off x="311700" y="2015575"/>
            <a:ext cx="8520600" cy="2837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t>Add style to app/style.scss</a:t>
            </a:r>
            <a:endParaRPr/>
          </a:p>
          <a:p>
            <a:pPr indent="0" lvl="0" marL="457200" rtl="0">
              <a:spcBef>
                <a:spcPts val="1600"/>
              </a:spcBef>
              <a:spcAft>
                <a:spcPts val="0"/>
              </a:spcAft>
              <a:buNone/>
            </a:pPr>
            <a:r>
              <a:rPr lang="en" sz="1400"/>
              <a:t>body {</a:t>
            </a:r>
            <a:br>
              <a:rPr lang="en" sz="1400"/>
            </a:br>
            <a:r>
              <a:rPr lang="en" sz="1400"/>
              <a:t>    margin: 0;</a:t>
            </a:r>
            <a:br>
              <a:rPr lang="en" sz="1400"/>
            </a:br>
            <a:r>
              <a:rPr lang="en" sz="1400"/>
              <a:t>}</a:t>
            </a:r>
            <a:endParaRPr sz="1400"/>
          </a:p>
          <a:p>
            <a:pPr indent="0" lvl="0" marL="457200" rtl="0">
              <a:spcBef>
                <a:spcPts val="1600"/>
              </a:spcBef>
              <a:spcAft>
                <a:spcPts val="1600"/>
              </a:spcAft>
              <a:buNone/>
            </a:pPr>
            <a:r>
              <a:rPr lang="en" sz="1400"/>
              <a:t>* {</a:t>
            </a:r>
            <a:br>
              <a:rPr lang="en" sz="1400"/>
            </a:br>
            <a:r>
              <a:rPr lang="en" sz="1400"/>
              <a:t>    box-sizing: border-box;</a:t>
            </a:r>
            <a:br>
              <a:rPr lang="en" sz="1400"/>
            </a:br>
            <a:r>
              <a:rPr lang="en" sz="1400"/>
              <a:t>}</a:t>
            </a:r>
            <a:endParaRPr sz="1400"/>
          </a:p>
        </p:txBody>
      </p:sp>
      <p:sp>
        <p:nvSpPr>
          <p:cNvPr id="121" name="Shape 121"/>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122" name="Shape 122"/>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123" name="Shape 123"/>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Basic style</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2500"/>
                                        <p:tgtEl>
                                          <p:spTgt spid="120">
                                            <p:txEl>
                                              <p:pRg end="0" st="0"/>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2500"/>
                                        <p:tgtEl>
                                          <p:spTgt spid="120">
                                            <p:txEl>
                                              <p:pRg end="1" st="1"/>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2500"/>
                                        <p:tgtEl>
                                          <p:spTgt spid="12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27" name="Shape 127"/>
        <p:cNvGrpSpPr/>
        <p:nvPr/>
      </p:nvGrpSpPr>
      <p:grpSpPr>
        <a:xfrm>
          <a:off x="0" y="0"/>
          <a:ext cx="0" cy="0"/>
          <a:chOff x="0" y="0"/>
          <a:chExt cx="0" cy="0"/>
        </a:xfrm>
      </p:grpSpPr>
      <p:sp>
        <p:nvSpPr>
          <p:cNvPr id="128" name="Shape 128"/>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a:t>
            </a:r>
            <a:r>
              <a:rPr lang="en"/>
              <a:t> project cookbook</a:t>
            </a:r>
            <a:endParaRPr/>
          </a:p>
        </p:txBody>
      </p:sp>
      <p:sp>
        <p:nvSpPr>
          <p:cNvPr id="129" name="Shape 129"/>
          <p:cNvSpPr txBox="1"/>
          <p:nvPr>
            <p:ph idx="1" type="body"/>
          </p:nvPr>
        </p:nvSpPr>
        <p:spPr>
          <a:xfrm>
            <a:off x="311700" y="2015575"/>
            <a:ext cx="8520600" cy="12357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Divide content into components</a:t>
            </a:r>
            <a:endParaRPr/>
          </a:p>
          <a:p>
            <a:pPr indent="-317500" lvl="1" marL="914400" rtl="0">
              <a:spcBef>
                <a:spcPts val="0"/>
              </a:spcBef>
              <a:spcAft>
                <a:spcPts val="0"/>
              </a:spcAft>
              <a:buSzPts val="1400"/>
              <a:buChar char="-"/>
            </a:pPr>
            <a:r>
              <a:rPr lang="en"/>
              <a:t>Same code in separate files</a:t>
            </a:r>
            <a:endParaRPr/>
          </a:p>
          <a:p>
            <a:pPr indent="-317500" lvl="1" marL="914400" rtl="0">
              <a:spcBef>
                <a:spcPts val="0"/>
              </a:spcBef>
              <a:spcAft>
                <a:spcPts val="0"/>
              </a:spcAft>
              <a:buSzPts val="1400"/>
              <a:buChar char="-"/>
            </a:pPr>
            <a:r>
              <a:rPr lang="en"/>
              <a:t>Reusable</a:t>
            </a:r>
            <a:endParaRPr/>
          </a:p>
        </p:txBody>
      </p:sp>
      <p:sp>
        <p:nvSpPr>
          <p:cNvPr id="130" name="Shape 130"/>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131" name="Shape 131"/>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132" name="Shape 132"/>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Enter... Components</a:t>
            </a:r>
            <a:endParaRPr sz="3600"/>
          </a:p>
        </p:txBody>
      </p:sp>
      <p:sp>
        <p:nvSpPr>
          <p:cNvPr id="133" name="Shape 133"/>
          <p:cNvSpPr txBox="1"/>
          <p:nvPr>
            <p:ph idx="1" type="body"/>
          </p:nvPr>
        </p:nvSpPr>
        <p:spPr>
          <a:xfrm>
            <a:off x="311700" y="3082375"/>
            <a:ext cx="8520600" cy="16869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Open new terminal window</a:t>
            </a:r>
            <a:endParaRPr/>
          </a:p>
          <a:p>
            <a:pPr indent="457200" lvl="0" marL="0" rtl="0">
              <a:spcBef>
                <a:spcPts val="1600"/>
              </a:spcBef>
              <a:spcAft>
                <a:spcPts val="1600"/>
              </a:spcAft>
              <a:buNone/>
            </a:pPr>
            <a:r>
              <a:rPr lang="en"/>
              <a:t>$ cd </a:t>
            </a:r>
            <a:r>
              <a:rPr lang="en">
                <a:solidFill>
                  <a:srgbClr val="1155CC"/>
                </a:solidFill>
              </a:rPr>
              <a:t>project-folder</a:t>
            </a:r>
            <a:r>
              <a:rPr lang="en">
                <a:solidFill>
                  <a:srgbClr val="000000"/>
                </a:solidFill>
              </a:rPr>
              <a:t>/src/app</a:t>
            </a:r>
            <a:br>
              <a:rPr lang="en"/>
            </a:br>
            <a:r>
              <a:rPr lang="en"/>
              <a:t>	$ mkdir components; cd components</a:t>
            </a:r>
            <a:br>
              <a:rPr lang="en"/>
            </a:br>
            <a:r>
              <a:rPr lang="en"/>
              <a:t>	$ ng g c PageHeader (Angular CLI generate component </a:t>
            </a:r>
            <a:r>
              <a:rPr lang="en">
                <a:solidFill>
                  <a:srgbClr val="1155CC"/>
                </a:solidFill>
              </a:rPr>
              <a:t>ComponentName</a:t>
            </a: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FE2F3"/>
        </a:solidFill>
      </p:bgPr>
    </p:bg>
    <p:spTree>
      <p:nvGrpSpPr>
        <p:cNvPr id="137" name="Shape 137"/>
        <p:cNvGrpSpPr/>
        <p:nvPr/>
      </p:nvGrpSpPr>
      <p:grpSpPr>
        <a:xfrm>
          <a:off x="0" y="0"/>
          <a:ext cx="0" cy="0"/>
          <a:chOff x="0" y="0"/>
          <a:chExt cx="0" cy="0"/>
        </a:xfrm>
      </p:grpSpPr>
      <p:sp>
        <p:nvSpPr>
          <p:cNvPr id="138" name="Shape 138"/>
          <p:cNvSpPr txBox="1"/>
          <p:nvPr>
            <p:ph type="title"/>
          </p:nvPr>
        </p:nvSpPr>
        <p:spPr>
          <a:xfrm>
            <a:off x="1775650" y="315925"/>
            <a:ext cx="64788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Angular</a:t>
            </a:r>
            <a:r>
              <a:rPr lang="en"/>
              <a:t> project cookbook</a:t>
            </a:r>
            <a:endParaRPr/>
          </a:p>
        </p:txBody>
      </p:sp>
      <p:sp>
        <p:nvSpPr>
          <p:cNvPr id="139" name="Shape 139"/>
          <p:cNvSpPr txBox="1"/>
          <p:nvPr>
            <p:ph idx="1" type="body"/>
          </p:nvPr>
        </p:nvSpPr>
        <p:spPr>
          <a:xfrm>
            <a:off x="311700" y="2015575"/>
            <a:ext cx="8520600" cy="27657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dk1"/>
              </a:buClr>
              <a:buSzPts val="1800"/>
              <a:buFont typeface="Open Sans"/>
              <a:buChar char="-"/>
            </a:pPr>
            <a:r>
              <a:rPr lang="en"/>
              <a:t>Copy header html and style to app/components/page-header</a:t>
            </a:r>
            <a:endParaRPr/>
          </a:p>
          <a:p>
            <a:pPr indent="-342900" lvl="0" marL="457200" marR="0" rtl="0" algn="l">
              <a:lnSpc>
                <a:spcPct val="115000"/>
              </a:lnSpc>
              <a:spcBef>
                <a:spcPts val="0"/>
              </a:spcBef>
              <a:spcAft>
                <a:spcPts val="0"/>
              </a:spcAft>
              <a:buSzPts val="1800"/>
              <a:buChar char="-"/>
            </a:pPr>
            <a:r>
              <a:rPr lang="en"/>
              <a:t>Open page-header.component.ts</a:t>
            </a:r>
            <a:endParaRPr/>
          </a:p>
          <a:p>
            <a:pPr indent="-342900" lvl="0" marL="457200" marR="0" rtl="0" algn="l">
              <a:lnSpc>
                <a:spcPct val="115000"/>
              </a:lnSpc>
              <a:spcBef>
                <a:spcPts val="0"/>
              </a:spcBef>
              <a:spcAft>
                <a:spcPts val="0"/>
              </a:spcAft>
              <a:buSzPts val="1800"/>
              <a:buChar char="-"/>
            </a:pPr>
            <a:r>
              <a:rPr lang="en"/>
              <a:t>Copy selector: ‘app-page-header’ into app/app.component.html</a:t>
            </a:r>
            <a:endParaRPr/>
          </a:p>
          <a:p>
            <a:pPr indent="0" lvl="0" marL="0" marR="0" rtl="0" algn="l">
              <a:lnSpc>
                <a:spcPct val="115000"/>
              </a:lnSpc>
              <a:spcBef>
                <a:spcPts val="1600"/>
              </a:spcBef>
              <a:spcAft>
                <a:spcPts val="0"/>
              </a:spcAft>
              <a:buNone/>
            </a:pPr>
            <a:r>
              <a:rPr lang="en"/>
              <a:t>	</a:t>
            </a:r>
            <a:r>
              <a:rPr lang="en" sz="1400"/>
              <a:t>&lt;app-page-header&gt;&lt;/app-page-header&gt;</a:t>
            </a:r>
            <a:endParaRPr sz="1400"/>
          </a:p>
          <a:p>
            <a:pPr indent="-342900" lvl="0" marL="457200" marR="0" rtl="0" algn="l">
              <a:lnSpc>
                <a:spcPct val="115000"/>
              </a:lnSpc>
              <a:spcBef>
                <a:spcPts val="1600"/>
              </a:spcBef>
              <a:spcAft>
                <a:spcPts val="0"/>
              </a:spcAft>
              <a:buSzPts val="1800"/>
              <a:buChar char="-"/>
            </a:pPr>
            <a:r>
              <a:rPr lang="en"/>
              <a:t>Try pasting twice</a:t>
            </a:r>
            <a:endParaRPr/>
          </a:p>
          <a:p>
            <a:pPr indent="-342900" lvl="0" marL="457200" marR="0" rtl="0" algn="l">
              <a:lnSpc>
                <a:spcPct val="115000"/>
              </a:lnSpc>
              <a:spcBef>
                <a:spcPts val="0"/>
              </a:spcBef>
              <a:spcAft>
                <a:spcPts val="0"/>
              </a:spcAft>
              <a:buSzPts val="1800"/>
              <a:buChar char="-"/>
            </a:pPr>
            <a:r>
              <a:rPr lang="en"/>
              <a:t>Change “Header” to “</a:t>
            </a:r>
            <a:r>
              <a:rPr lang="en">
                <a:solidFill>
                  <a:srgbClr val="1155CC"/>
                </a:solidFill>
              </a:rPr>
              <a:t>App</a:t>
            </a:r>
            <a:r>
              <a:rPr lang="en">
                <a:solidFill>
                  <a:srgbClr val="1155CC"/>
                </a:solidFill>
              </a:rPr>
              <a:t> title</a:t>
            </a:r>
            <a:r>
              <a:rPr lang="en"/>
              <a:t>” in page-header.component.html</a:t>
            </a:r>
            <a:endParaRPr/>
          </a:p>
          <a:p>
            <a:pPr indent="-342900" lvl="0" marL="457200" marR="0" rtl="0" algn="l">
              <a:lnSpc>
                <a:spcPct val="115000"/>
              </a:lnSpc>
              <a:spcBef>
                <a:spcPts val="0"/>
              </a:spcBef>
              <a:spcAft>
                <a:spcPts val="0"/>
              </a:spcAft>
              <a:buSzPts val="1800"/>
              <a:buChar char="-"/>
            </a:pPr>
            <a:r>
              <a:rPr lang="en"/>
              <a:t>Repeat similarly for &lt;main&gt; and &lt;footer&gt;</a:t>
            </a:r>
            <a:endParaRPr/>
          </a:p>
        </p:txBody>
      </p:sp>
      <p:sp>
        <p:nvSpPr>
          <p:cNvPr id="140" name="Shape 140"/>
          <p:cNvSpPr txBox="1"/>
          <p:nvPr/>
        </p:nvSpPr>
        <p:spPr>
          <a:xfrm>
            <a:off x="0" y="433175"/>
            <a:ext cx="1739700" cy="447600"/>
          </a:xfrm>
          <a:prstGeom prst="rect">
            <a:avLst/>
          </a:prstGeom>
          <a:solidFill>
            <a:srgbClr val="CFE2F3"/>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latin typeface="Pacifico"/>
                <a:ea typeface="Pacifico"/>
                <a:cs typeface="Pacifico"/>
                <a:sym typeface="Pacifico"/>
              </a:rPr>
              <a:t>  Visionect Academy</a:t>
            </a:r>
            <a:endParaRPr>
              <a:latin typeface="Pacifico"/>
              <a:ea typeface="Pacifico"/>
              <a:cs typeface="Pacifico"/>
              <a:sym typeface="Pacifico"/>
            </a:endParaRPr>
          </a:p>
        </p:txBody>
      </p:sp>
      <p:pic>
        <p:nvPicPr>
          <p:cNvPr id="141" name="Shape 141"/>
          <p:cNvPicPr preferRelativeResize="0"/>
          <p:nvPr/>
        </p:nvPicPr>
        <p:blipFill>
          <a:blip r:embed="rId3">
            <a:alphaModFix/>
          </a:blip>
          <a:stretch>
            <a:fillRect/>
          </a:stretch>
        </p:blipFill>
        <p:spPr>
          <a:xfrm>
            <a:off x="565050" y="-44000"/>
            <a:ext cx="609600" cy="609600"/>
          </a:xfrm>
          <a:prstGeom prst="rect">
            <a:avLst/>
          </a:prstGeom>
          <a:noFill/>
          <a:ln>
            <a:noFill/>
          </a:ln>
        </p:spPr>
      </p:pic>
      <p:sp>
        <p:nvSpPr>
          <p:cNvPr id="142" name="Shape 142"/>
          <p:cNvSpPr txBox="1"/>
          <p:nvPr>
            <p:ph type="title"/>
          </p:nvPr>
        </p:nvSpPr>
        <p:spPr>
          <a:xfrm>
            <a:off x="311700" y="1126275"/>
            <a:ext cx="8520600" cy="831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600"/>
              <a:t>Components: Extraction</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Effect filter="fade" transition="in">
                                      <p:cBhvr>
                                        <p:cTn dur="1000"/>
                                        <p:tgtEl>
                                          <p:spTgt spid="1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Effect filter="fade" transition="in">
                                      <p:cBhvr>
                                        <p:cTn dur="1000"/>
                                        <p:tgtEl>
                                          <p:spTgt spid="1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animEffect filter="fade" transition="in">
                                      <p:cBhvr>
                                        <p:cTn dur="1000"/>
                                        <p:tgtEl>
                                          <p:spTgt spid="1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animEffect filter="fade" transition="in">
                                      <p:cBhvr>
                                        <p:cTn dur="1000"/>
                                        <p:tgtEl>
                                          <p:spTgt spid="1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animEffect filter="fade" transition="in">
                                      <p:cBhvr>
                                        <p:cTn dur="1000"/>
                                        <p:tgtEl>
                                          <p:spTgt spid="1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5" st="5"/>
                                            </p:txEl>
                                          </p:spTgt>
                                        </p:tgtEl>
                                        <p:attrNameLst>
                                          <p:attrName>style.visibility</p:attrName>
                                        </p:attrNameLst>
                                      </p:cBhvr>
                                      <p:to>
                                        <p:strVal val="visible"/>
                                      </p:to>
                                    </p:set>
                                    <p:animEffect filter="fade" transition="in">
                                      <p:cBhvr>
                                        <p:cTn dur="1000"/>
                                        <p:tgtEl>
                                          <p:spTgt spid="1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xEl>
                                              <p:pRg end="6" st="6"/>
                                            </p:txEl>
                                          </p:spTgt>
                                        </p:tgtEl>
                                        <p:attrNameLst>
                                          <p:attrName>style.visibility</p:attrName>
                                        </p:attrNameLst>
                                      </p:cBhvr>
                                      <p:to>
                                        <p:strVal val="visible"/>
                                      </p:to>
                                    </p:set>
                                    <p:animEffect filter="fade" transition="in">
                                      <p:cBhvr>
                                        <p:cTn dur="1000"/>
                                        <p:tgtEl>
                                          <p:spTgt spid="13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