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oppins"/>
      <p:regular r:id="rId20"/>
      <p:bold r:id="rId21"/>
      <p:italic r:id="rId22"/>
      <p:boldItalic r:id="rId23"/>
    </p:embeddedFont>
    <p:embeddedFont>
      <p:font typeface="Inter Black"/>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11" Type="http://schemas.openxmlformats.org/officeDocument/2006/relationships/slide" Target="slides/slide6.xml"/><Relationship Id="rId22" Type="http://schemas.openxmlformats.org/officeDocument/2006/relationships/font" Target="fonts/Poppins-italic.fntdata"/><Relationship Id="rId10" Type="http://schemas.openxmlformats.org/officeDocument/2006/relationships/slide" Target="slides/slide5.xml"/><Relationship Id="rId21" Type="http://schemas.openxmlformats.org/officeDocument/2006/relationships/font" Target="fonts/Poppins-bold.fntdata"/><Relationship Id="rId13" Type="http://schemas.openxmlformats.org/officeDocument/2006/relationships/slide" Target="slides/slide8.xml"/><Relationship Id="rId24" Type="http://schemas.openxmlformats.org/officeDocument/2006/relationships/font" Target="fonts/InterBlack-bold.fntdata"/><Relationship Id="rId12" Type="http://schemas.openxmlformats.org/officeDocument/2006/relationships/slide" Target="slides/slide7.xml"/><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lekashree@karunya.edu.in" TargetMode="External"/><Relationship Id="rId4" Type="http://schemas.openxmlformats.org/officeDocument/2006/relationships/hyperlink" Target="mailto:sriram20@karunya.edu.in" TargetMode="External"/><Relationship Id="rId5" Type="http://schemas.openxmlformats.org/officeDocument/2006/relationships/hyperlink" Target="https://github.com/isri-ram/DataScience-Hackathon-KHac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b="0" l="0" r="0" t="0"/>
          <a:stretch/>
        </p:blipFill>
        <p:spPr>
          <a:xfrm>
            <a:off x="0" y="0"/>
            <a:ext cx="9144000" cy="5143505"/>
          </a:xfrm>
          <a:prstGeom prst="rect">
            <a:avLst/>
          </a:prstGeom>
          <a:noFill/>
          <a:ln>
            <a:noFill/>
          </a:ln>
        </p:spPr>
      </p:pic>
      <p:sp>
        <p:nvSpPr>
          <p:cNvPr id="86" name="Google Shape;86;p13"/>
          <p:cNvSpPr txBox="1"/>
          <p:nvPr/>
        </p:nvSpPr>
        <p:spPr>
          <a:xfrm>
            <a:off x="327775" y="3232600"/>
            <a:ext cx="42441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Poppins"/>
                <a:ea typeface="Poppins"/>
                <a:cs typeface="Poppins"/>
                <a:sym typeface="Poppins"/>
              </a:rPr>
              <a:t>Add Team Members Names here</a:t>
            </a:r>
            <a:endParaRPr b="0" i="0" sz="1600" u="none" cap="none" strike="noStrike">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750093" y="1400173"/>
            <a:ext cx="7643813" cy="3457577"/>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C0C0C"/>
                </a:solidFill>
                <a:latin typeface="Times New Roman"/>
                <a:ea typeface="Times New Roman"/>
                <a:cs typeface="Times New Roman"/>
                <a:sym typeface="Times New Roman"/>
              </a:rPr>
              <a:t>Based on the given problem statement, the objective is to develop a predictive model for the stock of science and technology personnel in the future. This could involve analyzing historical data on the stock of personnel in this field, as well as other relevant economic and demographic indicators, to identify trends and patterns that may help predict future outcomes. </a:t>
            </a:r>
            <a:endParaRPr/>
          </a:p>
          <a:p>
            <a:pPr indent="-22860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C0C0C"/>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C0C0C"/>
                </a:solidFill>
                <a:latin typeface="Times New Roman"/>
                <a:ea typeface="Times New Roman"/>
                <a:cs typeface="Times New Roman"/>
                <a:sym typeface="Times New Roman"/>
              </a:rPr>
              <a:t>References used to support the development of a predictive model for science and technology personnel could include a variety of data sources, such as census data, educational attainment data, and other relevant economic and demographic indicators. The accuracy and reliability of the predictive model would depend on the quality and relevance of the data used, as well as the appropriateness of the chosen statistical or machine learning technique.</a:t>
            </a:r>
            <a:endParaRPr b="0" i="0" sz="1600" u="none" cap="none" strike="noStrike">
              <a:solidFill>
                <a:srgbClr val="0C0C0C"/>
              </a:solidFill>
              <a:latin typeface="Times New Roman"/>
              <a:ea typeface="Times New Roman"/>
              <a:cs typeface="Times New Roman"/>
              <a:sym typeface="Times New Roman"/>
            </a:endParaRPr>
          </a:p>
        </p:txBody>
      </p:sp>
      <p:sp>
        <p:nvSpPr>
          <p:cNvPr id="150" name="Google Shape;150;p22"/>
          <p:cNvSpPr txBox="1"/>
          <p:nvPr/>
        </p:nvSpPr>
        <p:spPr>
          <a:xfrm>
            <a:off x="713250" y="114300"/>
            <a:ext cx="7717500" cy="106091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Inter Black"/>
                <a:ea typeface="Inter Black"/>
                <a:cs typeface="Inter Black"/>
                <a:sym typeface="Inter Black"/>
              </a:rPr>
              <a:t>INSIGHTS GAINED AND REFERENCES USED</a:t>
            </a:r>
            <a:endParaRPr b="0" i="0" sz="3400" u="none" cap="none" strike="noStrike">
              <a:solidFill>
                <a:srgbClr val="000000"/>
              </a:solidFill>
              <a:latin typeface="Inter Black"/>
              <a:ea typeface="Inter Black"/>
              <a:cs typeface="Inter Black"/>
              <a:sym typeface="Inter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nvSpPr>
        <p:spPr>
          <a:xfrm>
            <a:off x="1314450" y="1857376"/>
            <a:ext cx="6637031" cy="1535905"/>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Times New Roman"/>
                <a:ea typeface="Times New Roman"/>
                <a:cs typeface="Times New Roman"/>
                <a:sym typeface="Times New Roman"/>
              </a:rPr>
              <a:t>Topic - Technology</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Times New Roman"/>
                <a:ea typeface="Times New Roman"/>
                <a:cs typeface="Times New Roman"/>
                <a:sym typeface="Times New Roman"/>
              </a:rPr>
              <a:t>Team member - Leka Shree J &amp; Sri Ram M S</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Times New Roman"/>
                <a:ea typeface="Times New Roman"/>
                <a:cs typeface="Times New Roman"/>
                <a:sym typeface="Times New Roman"/>
              </a:rPr>
              <a:t>Registration number - URK20AI1051 &amp; URK20AI1043</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Times New Roman"/>
                <a:ea typeface="Times New Roman"/>
                <a:cs typeface="Times New Roman"/>
                <a:sym typeface="Times New Roman"/>
              </a:rPr>
              <a:t>K-Mail – </a:t>
            </a:r>
            <a:r>
              <a:rPr b="0" i="0" lang="en" sz="1600" u="sng" cap="none" strike="noStrike">
                <a:solidFill>
                  <a:schemeClr val="hlink"/>
                </a:solidFill>
                <a:latin typeface="Times New Roman"/>
                <a:ea typeface="Times New Roman"/>
                <a:cs typeface="Times New Roman"/>
                <a:sym typeface="Times New Roman"/>
                <a:hlinkClick r:id="rId3"/>
              </a:rPr>
              <a:t>lekashree@karunya.edu.in</a:t>
            </a:r>
            <a:r>
              <a:rPr b="0" i="0" lang="en" sz="1600" u="none" cap="none" strike="noStrike">
                <a:solidFill>
                  <a:srgbClr val="000000"/>
                </a:solidFill>
                <a:latin typeface="Times New Roman"/>
                <a:ea typeface="Times New Roman"/>
                <a:cs typeface="Times New Roman"/>
                <a:sym typeface="Times New Roman"/>
              </a:rPr>
              <a:t> &amp; </a:t>
            </a:r>
            <a:r>
              <a:rPr b="0" i="0" lang="en" sz="1600" u="sng" cap="none" strike="noStrike">
                <a:solidFill>
                  <a:schemeClr val="hlink"/>
                </a:solidFill>
                <a:latin typeface="Times New Roman"/>
                <a:ea typeface="Times New Roman"/>
                <a:cs typeface="Times New Roman"/>
                <a:sym typeface="Times New Roman"/>
                <a:hlinkClick r:id="rId4"/>
              </a:rPr>
              <a:t>sriram20@karunya.edu.in</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Times New Roman"/>
                <a:ea typeface="Times New Roman"/>
                <a:cs typeface="Times New Roman"/>
                <a:sym typeface="Times New Roman"/>
              </a:rPr>
              <a:t>GitHub Repository Link - </a:t>
            </a:r>
            <a:r>
              <a:rPr b="0" i="0" lang="en" sz="1600" u="sng" cap="none" strike="noStrike">
                <a:solidFill>
                  <a:schemeClr val="hlink"/>
                </a:solidFill>
                <a:latin typeface="Times New Roman"/>
                <a:ea typeface="Times New Roman"/>
                <a:cs typeface="Times New Roman"/>
                <a:sym typeface="Times New Roman"/>
                <a:hlinkClick r:id="rId5"/>
              </a:rPr>
              <a:t>https://github.com/isri-ram/DataScience-Hackathon-KHacks</a:t>
            </a:r>
            <a:endParaRPr b="0" i="0" sz="16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92" name="Google Shape;92;p14"/>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Inter Black"/>
                <a:ea typeface="Inter Black"/>
                <a:cs typeface="Inter Black"/>
                <a:sym typeface="Inter Black"/>
              </a:rPr>
              <a:t>UN SDG Goal</a:t>
            </a:r>
            <a:endParaRPr b="0" i="0" sz="3400" u="none" cap="none" strike="noStrike">
              <a:solidFill>
                <a:schemeClr val="dk1"/>
              </a:solidFill>
              <a:latin typeface="Inter Black"/>
              <a:ea typeface="Inter Black"/>
              <a:cs typeface="Inter Black"/>
              <a:sym typeface="Inter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Inter Black"/>
                <a:ea typeface="Inter Black"/>
                <a:cs typeface="Inter Black"/>
                <a:sym typeface="Inter Black"/>
              </a:rPr>
              <a:t>TABLE OF CONTENTS</a:t>
            </a:r>
            <a:endParaRPr b="0" i="0" sz="3400" u="none" cap="none" strike="noStrike">
              <a:solidFill>
                <a:schemeClr val="dk1"/>
              </a:solidFill>
              <a:latin typeface="Inter Black"/>
              <a:ea typeface="Inter Black"/>
              <a:cs typeface="Inter Black"/>
              <a:sym typeface="Inter Black"/>
            </a:endParaRPr>
          </a:p>
        </p:txBody>
      </p:sp>
      <p:sp>
        <p:nvSpPr>
          <p:cNvPr id="98" name="Google Shape;98;p15"/>
          <p:cNvSpPr txBox="1"/>
          <p:nvPr/>
        </p:nvSpPr>
        <p:spPr>
          <a:xfrm flipH="1">
            <a:off x="959096" y="1616050"/>
            <a:ext cx="7717500" cy="2148706"/>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Times New Roman"/>
                <a:ea typeface="Times New Roman"/>
                <a:cs typeface="Times New Roman"/>
                <a:sym typeface="Times New Roman"/>
              </a:rPr>
              <a:t>Problem Statement And Mapping With UN SDG</a:t>
            </a:r>
            <a:endParaRPr b="0" i="0" sz="1700" u="none" cap="none" strike="noStrike">
              <a:solidFill>
                <a:srgbClr val="000000"/>
              </a:solidFill>
              <a:latin typeface="Times New Roman"/>
              <a:ea typeface="Times New Roman"/>
              <a:cs typeface="Times New Roman"/>
              <a:sym typeface="Times New Roman"/>
            </a:endParaRPr>
          </a:p>
        </p:txBody>
      </p:sp>
      <p:sp>
        <p:nvSpPr>
          <p:cNvPr id="99" name="Google Shape;99;p15"/>
          <p:cNvSpPr txBox="1"/>
          <p:nvPr/>
        </p:nvSpPr>
        <p:spPr>
          <a:xfrm flipH="1">
            <a:off x="954372" y="2123700"/>
            <a:ext cx="7014900" cy="3438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Times New Roman"/>
                <a:ea typeface="Times New Roman"/>
                <a:cs typeface="Times New Roman"/>
                <a:sym typeface="Times New Roman"/>
              </a:rPr>
              <a:t>Solution Found And Dataset Used</a:t>
            </a:r>
            <a:endParaRPr b="0" i="0" sz="1700" u="none" cap="none" strike="noStrike">
              <a:solidFill>
                <a:srgbClr val="000000"/>
              </a:solidFill>
              <a:latin typeface="Times New Roman"/>
              <a:ea typeface="Times New Roman"/>
              <a:cs typeface="Times New Roman"/>
              <a:sym typeface="Times New Roman"/>
            </a:endParaRPr>
          </a:p>
        </p:txBody>
      </p:sp>
      <p:sp>
        <p:nvSpPr>
          <p:cNvPr id="100" name="Google Shape;100;p15"/>
          <p:cNvSpPr txBox="1"/>
          <p:nvPr/>
        </p:nvSpPr>
        <p:spPr>
          <a:xfrm flipH="1">
            <a:off x="954372" y="2676000"/>
            <a:ext cx="6882000" cy="974456"/>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Times New Roman"/>
                <a:ea typeface="Times New Roman"/>
                <a:cs typeface="Times New Roman"/>
                <a:sym typeface="Times New Roman"/>
              </a:rPr>
              <a:t>Data Analysis And Model Building</a:t>
            </a:r>
            <a:endParaRPr b="0" i="0" sz="1700" u="none" cap="none" strike="noStrike">
              <a:solidFill>
                <a:srgbClr val="000000"/>
              </a:solidFill>
              <a:latin typeface="Times New Roman"/>
              <a:ea typeface="Times New Roman"/>
              <a:cs typeface="Times New Roman"/>
              <a:sym typeface="Times New Roman"/>
            </a:endParaRPr>
          </a:p>
        </p:txBody>
      </p:sp>
      <p:sp>
        <p:nvSpPr>
          <p:cNvPr id="101" name="Google Shape;101;p15"/>
          <p:cNvSpPr txBox="1"/>
          <p:nvPr/>
        </p:nvSpPr>
        <p:spPr>
          <a:xfrm flipH="1">
            <a:off x="954372" y="3277837"/>
            <a:ext cx="6345300" cy="3438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Times New Roman"/>
                <a:ea typeface="Times New Roman"/>
                <a:cs typeface="Times New Roman"/>
                <a:sym typeface="Times New Roman"/>
              </a:rPr>
              <a:t>Insights Gained And References Used</a:t>
            </a:r>
            <a:endParaRPr b="0"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1222500" y="1410318"/>
            <a:ext cx="6699000" cy="2997375"/>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Times New Roman"/>
                <a:ea typeface="Times New Roman"/>
                <a:cs typeface="Times New Roman"/>
                <a:sym typeface="Times New Roman"/>
              </a:rPr>
              <a:t>Objective is to build a model to predict future outcomes for the given Stock of Science and Technology Personnel.</a:t>
            </a:r>
            <a:endParaRPr b="0" i="0" sz="1700" u="none" cap="none" strike="noStrike">
              <a:solidFill>
                <a:srgbClr val="0C0C0C"/>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00000"/>
              </a:buClr>
              <a:buSzPts val="1700"/>
              <a:buFont typeface="Arial"/>
              <a:buChar char="●"/>
            </a:pPr>
            <a:r>
              <a:rPr b="0" i="0" lang="en" sz="1600" u="none" cap="none" strike="noStrike">
                <a:solidFill>
                  <a:srgbClr val="0C0C0C"/>
                </a:solidFill>
                <a:latin typeface="Times New Roman"/>
                <a:ea typeface="Times New Roman"/>
                <a:cs typeface="Times New Roman"/>
                <a:sym typeface="Times New Roman"/>
              </a:rPr>
              <a:t>This goal aims to promote sustainable industrialization, foster innovation, and build resilient infrastructure. </a:t>
            </a:r>
            <a:endParaRPr/>
          </a:p>
          <a:p>
            <a:pPr indent="-336550" lvl="0" marL="457200" marR="0" rtl="0" algn="l">
              <a:lnSpc>
                <a:spcPct val="100000"/>
              </a:lnSpc>
              <a:spcBef>
                <a:spcPts val="0"/>
              </a:spcBef>
              <a:spcAft>
                <a:spcPts val="0"/>
              </a:spcAft>
              <a:buClr>
                <a:srgbClr val="000000"/>
              </a:buClr>
              <a:buSzPts val="1700"/>
              <a:buFont typeface="Arial"/>
              <a:buChar char="●"/>
            </a:pPr>
            <a:r>
              <a:rPr b="0" i="0" lang="en" sz="1600" u="none" cap="none" strike="noStrike">
                <a:solidFill>
                  <a:srgbClr val="0C0C0C"/>
                </a:solidFill>
                <a:latin typeface="Times New Roman"/>
                <a:ea typeface="Times New Roman"/>
                <a:cs typeface="Times New Roman"/>
                <a:sym typeface="Times New Roman"/>
              </a:rPr>
              <a:t>Developing a model to predict future outcomes for Science and Technology Personnel requires the use of technology and innovation to create a sustainable solution that can contribute to the overall growth and development of the industry. </a:t>
            </a:r>
            <a:endParaRPr/>
          </a:p>
          <a:p>
            <a:pPr indent="-336550" lvl="0" marL="457200" marR="0" rtl="0" algn="l">
              <a:lnSpc>
                <a:spcPct val="100000"/>
              </a:lnSpc>
              <a:spcBef>
                <a:spcPts val="0"/>
              </a:spcBef>
              <a:spcAft>
                <a:spcPts val="0"/>
              </a:spcAft>
              <a:buClr>
                <a:srgbClr val="000000"/>
              </a:buClr>
              <a:buSzPts val="1700"/>
              <a:buFont typeface="Arial"/>
              <a:buChar char="●"/>
            </a:pPr>
            <a:r>
              <a:rPr b="0" i="0" lang="en" sz="1600" u="none" cap="none" strike="noStrike">
                <a:solidFill>
                  <a:srgbClr val="0C0C0C"/>
                </a:solidFill>
                <a:latin typeface="Times New Roman"/>
                <a:ea typeface="Times New Roman"/>
                <a:cs typeface="Times New Roman"/>
                <a:sym typeface="Times New Roman"/>
              </a:rPr>
              <a:t>By improving the stock of Science and Technology Personnel, the industry can advance and drive economic growth, leading to the achievement of SDG 9.</a:t>
            </a:r>
            <a:endParaRPr b="0" i="0" sz="1600" u="none" cap="none" strike="noStrike">
              <a:solidFill>
                <a:srgbClr val="0C0C0C"/>
              </a:solidFill>
              <a:latin typeface="Times New Roman"/>
              <a:ea typeface="Times New Roman"/>
              <a:cs typeface="Times New Roman"/>
              <a:sym typeface="Times New Roman"/>
            </a:endParaRPr>
          </a:p>
        </p:txBody>
      </p:sp>
      <p:sp>
        <p:nvSpPr>
          <p:cNvPr id="107" name="Google Shape;107;p16"/>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3400" u="none" cap="none" strike="noStrike">
                <a:solidFill>
                  <a:schemeClr val="dk1"/>
                </a:solidFill>
                <a:latin typeface="Inter Black"/>
                <a:ea typeface="Inter Black"/>
                <a:cs typeface="Inter Black"/>
                <a:sym typeface="Inter Black"/>
              </a:rPr>
              <a:t>PROBLEM STATEMENT</a:t>
            </a:r>
            <a:endParaRPr b="0" i="0" sz="3400" u="none" cap="none" strike="noStrike">
              <a:solidFill>
                <a:schemeClr val="dk1"/>
              </a:solidFill>
              <a:latin typeface="Inter Black"/>
              <a:ea typeface="Inter Black"/>
              <a:cs typeface="Inter Black"/>
              <a:sym typeface="Inter Black"/>
            </a:endParaRPr>
          </a:p>
          <a:p>
            <a:pPr indent="0" lvl="0" marL="0" marR="0" rtl="0" algn="ctr">
              <a:lnSpc>
                <a:spcPct val="100000"/>
              </a:lnSpc>
              <a:spcBef>
                <a:spcPts val="0"/>
              </a:spcBef>
              <a:spcAft>
                <a:spcPts val="0"/>
              </a:spcAft>
              <a:buClr>
                <a:srgbClr val="000000"/>
              </a:buClr>
              <a:buSzPts val="3400"/>
              <a:buFont typeface="Arial"/>
              <a:buNone/>
            </a:pPr>
            <a:r>
              <a:t/>
            </a:r>
            <a:endParaRPr b="0" i="0" sz="3400" u="none" cap="none" strike="noStrike">
              <a:solidFill>
                <a:srgbClr val="000000"/>
              </a:solidFill>
              <a:latin typeface="Inter Black"/>
              <a:ea typeface="Inter Black"/>
              <a:cs typeface="Inter Black"/>
              <a:sym typeface="Inter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650081" y="901312"/>
            <a:ext cx="8172450" cy="4392206"/>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Arial"/>
              <a:buChar char="●"/>
            </a:pPr>
            <a:r>
              <a:rPr b="0" i="0" lang="en" sz="1700" u="none" cap="none" strike="noStrike">
                <a:solidFill>
                  <a:srgbClr val="0C0C0C"/>
                </a:solidFill>
                <a:latin typeface="Times New Roman"/>
                <a:ea typeface="Times New Roman"/>
                <a:cs typeface="Times New Roman"/>
                <a:sym typeface="Times New Roman"/>
              </a:rPr>
              <a:t>The linear regression model is trained on the training data, and the predictions are made on the testing data using the predict function. The predicted values are then printed. Finally, the performance of the model is evaluated using mean squared error and mean absolute error, which provides a measure of how well the model is able to predict the target variable based on the input features.</a:t>
            </a:r>
            <a:endParaRPr/>
          </a:p>
          <a:p>
            <a:pPr indent="-330200" lvl="0" marL="457200" marR="0" rtl="0" algn="l">
              <a:lnSpc>
                <a:spcPct val="100000"/>
              </a:lnSpc>
              <a:spcBef>
                <a:spcPts val="0"/>
              </a:spcBef>
              <a:spcAft>
                <a:spcPts val="0"/>
              </a:spcAft>
              <a:buClr>
                <a:srgbClr val="000000"/>
              </a:buClr>
              <a:buSzPts val="1600"/>
              <a:buFont typeface="Arial"/>
              <a:buChar char="●"/>
            </a:pPr>
            <a:r>
              <a:rPr b="0" i="0" lang="en" sz="1700" u="none" cap="none" strike="noStrike">
                <a:solidFill>
                  <a:srgbClr val="0C0C0C"/>
                </a:solidFill>
                <a:latin typeface="Times New Roman"/>
                <a:ea typeface="Times New Roman"/>
                <a:cs typeface="Times New Roman"/>
                <a:sym typeface="Times New Roman"/>
              </a:rPr>
              <a:t>The model is used to forecast future demand for science and technology personnel, which could help companies and organizations better plan their hiring and training strategies. </a:t>
            </a:r>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chemeClr val="dk1"/>
                </a:solidFill>
                <a:latin typeface="Times New Roman"/>
                <a:ea typeface="Times New Roman"/>
                <a:cs typeface="Times New Roman"/>
                <a:sym typeface="Times New Roman"/>
              </a:rPr>
              <a:t>if the model predicts a decrease in the number of Science and Technology personnel, organizations may need to adjust their recruitment strategies or consider outsourcing certain tasks.</a:t>
            </a:r>
            <a:endParaRPr/>
          </a:p>
          <a:p>
            <a:pPr indent="-330200" lvl="0" marL="457200" marR="0" rtl="0" algn="l">
              <a:lnSpc>
                <a:spcPct val="100000"/>
              </a:lnSpc>
              <a:spcBef>
                <a:spcPts val="0"/>
              </a:spcBef>
              <a:spcAft>
                <a:spcPts val="0"/>
              </a:spcAft>
              <a:buClr>
                <a:srgbClr val="000000"/>
              </a:buClr>
              <a:buSzPts val="1600"/>
              <a:buFont typeface="Arial"/>
              <a:buChar char="●"/>
            </a:pPr>
            <a:r>
              <a:rPr b="0" i="0" lang="en" sz="1700" u="none" cap="none" strike="noStrike">
                <a:solidFill>
                  <a:srgbClr val="0C0C0C"/>
                </a:solidFill>
                <a:latin typeface="Times New Roman"/>
                <a:ea typeface="Times New Roman"/>
                <a:cs typeface="Times New Roman"/>
                <a:sym typeface="Times New Roman"/>
              </a:rPr>
              <a:t>This model can predict the future outcomes with a certain level of accuracy</a:t>
            </a:r>
            <a:r>
              <a:rPr b="0" i="0" lang="en" sz="1700" u="none" cap="none" strike="noStrike">
                <a:solidFill>
                  <a:srgbClr val="0C0C0C"/>
                </a:solidFill>
                <a:latin typeface="Arial"/>
                <a:ea typeface="Arial"/>
                <a:cs typeface="Arial"/>
                <a:sym typeface="Arial"/>
              </a:rPr>
              <a:t>.</a:t>
            </a:r>
            <a:endParaRPr b="0" i="0" sz="1700" u="none" cap="none" strike="noStrike">
              <a:solidFill>
                <a:srgbClr val="0C0C0C"/>
              </a:solidFill>
              <a:latin typeface="Arial"/>
              <a:ea typeface="Arial"/>
              <a:cs typeface="Arial"/>
              <a:sym typeface="Arial"/>
            </a:endParaRPr>
          </a:p>
        </p:txBody>
      </p:sp>
      <p:sp>
        <p:nvSpPr>
          <p:cNvPr id="113" name="Google Shape;113;p17"/>
          <p:cNvSpPr txBox="1"/>
          <p:nvPr/>
        </p:nvSpPr>
        <p:spPr>
          <a:xfrm>
            <a:off x="768550" y="221225"/>
            <a:ext cx="7717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Inter Black"/>
                <a:ea typeface="Inter Black"/>
                <a:cs typeface="Inter Black"/>
                <a:sym typeface="Inter Black"/>
              </a:rPr>
              <a:t>SOLUTION</a:t>
            </a:r>
            <a:endParaRPr b="0" i="0" sz="3400" u="none" cap="none" strike="noStrike">
              <a:solidFill>
                <a:srgbClr val="000000"/>
              </a:solidFill>
              <a:latin typeface="Inter Black"/>
              <a:ea typeface="Inter Black"/>
              <a:cs typeface="Inter Black"/>
              <a:sym typeface="Inter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713250" y="110663"/>
            <a:ext cx="7717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Inter Black"/>
                <a:ea typeface="Inter Black"/>
                <a:cs typeface="Inter Black"/>
                <a:sym typeface="Inter Black"/>
              </a:rPr>
              <a:t>DATASET USED</a:t>
            </a:r>
            <a:endParaRPr b="0" i="0" sz="3400" u="none" cap="none" strike="noStrike">
              <a:solidFill>
                <a:srgbClr val="000000"/>
              </a:solidFill>
              <a:latin typeface="Inter Black"/>
              <a:ea typeface="Inter Black"/>
              <a:cs typeface="Inter Black"/>
              <a:sym typeface="Inter Black"/>
            </a:endParaRPr>
          </a:p>
        </p:txBody>
      </p:sp>
      <p:pic>
        <p:nvPicPr>
          <p:cNvPr id="119" name="Google Shape;119;p18"/>
          <p:cNvPicPr preferRelativeResize="0"/>
          <p:nvPr/>
        </p:nvPicPr>
        <p:blipFill rotWithShape="1">
          <a:blip r:embed="rId3">
            <a:alphaModFix/>
          </a:blip>
          <a:srcRect b="0" l="0" r="0" t="0"/>
          <a:stretch/>
        </p:blipFill>
        <p:spPr>
          <a:xfrm>
            <a:off x="1457423" y="765636"/>
            <a:ext cx="5831415" cy="1609781"/>
          </a:xfrm>
          <a:prstGeom prst="rect">
            <a:avLst/>
          </a:prstGeom>
          <a:noFill/>
          <a:ln>
            <a:noFill/>
          </a:ln>
        </p:spPr>
      </p:pic>
      <p:sp>
        <p:nvSpPr>
          <p:cNvPr id="120" name="Google Shape;120;p18"/>
          <p:cNvSpPr txBox="1"/>
          <p:nvPr/>
        </p:nvSpPr>
        <p:spPr>
          <a:xfrm>
            <a:off x="344009" y="2457690"/>
            <a:ext cx="8316876" cy="22467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The given dataset provides information about the number of graduates from various academic fields for the years 1991 to 2001. The fields include Engineering Degree holders, Engineering Diploma holders, Medical Graduates, Agricultural Graduates, Veterinary Graduates, Science Graduates, and Science Post Graduates.</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The data shows that the number of graduates has generally increased over the years across all fields. In 1991, the total number  graduates was 4804.3, which increased to 8087.2 in 2001.Among the fields, Science Graduates had the highest number of graduates in all years, followed by Engineering Diploma Holders and Engineering Degree Holders. Medical Graduates had the lowest number of graduates compared to other fields.</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The data can be useful in studying trends in the number of graduates from different fields over the years and can provide insights into the demand and supply of graduates in different fields.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23614" y="2356735"/>
            <a:ext cx="2701317" cy="1815656"/>
          </a:xfrm>
          <a:prstGeom prst="rect">
            <a:avLst/>
          </a:prstGeom>
          <a:noFill/>
          <a:ln>
            <a:noFill/>
          </a:ln>
        </p:spPr>
        <p:txBody>
          <a:bodyPr anchorCtr="0" anchor="t" bIns="91425" lIns="91425" spcFirstLastPara="1" rIns="91425" wrap="square" tIns="91425">
            <a:noAutofit/>
          </a:bodyPr>
          <a:lstStyle/>
          <a:p>
            <a:pPr indent="0" lvl="0" marL="127000" marR="0" rtl="0" algn="l">
              <a:lnSpc>
                <a:spcPct val="100000"/>
              </a:lnSpc>
              <a:spcBef>
                <a:spcPts val="0"/>
              </a:spcBef>
              <a:spcAft>
                <a:spcPts val="0"/>
              </a:spcAft>
              <a:buNone/>
            </a:pPr>
            <a:r>
              <a:rPr b="0" i="0" lang="en" sz="1600" u="none" cap="none" strike="noStrike">
                <a:solidFill>
                  <a:srgbClr val="000000"/>
                </a:solidFill>
                <a:latin typeface="Times New Roman"/>
                <a:ea typeface="Times New Roman"/>
                <a:cs typeface="Times New Roman"/>
                <a:sym typeface="Times New Roman"/>
              </a:rPr>
              <a:t>Box plot:</a:t>
            </a:r>
            <a:endParaRPr/>
          </a:p>
          <a:p>
            <a:pPr indent="0" lvl="0" marL="12700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127000" marR="0" rtl="0" algn="l">
              <a:lnSpc>
                <a:spcPct val="100000"/>
              </a:lnSpc>
              <a:spcBef>
                <a:spcPts val="0"/>
              </a:spcBef>
              <a:spcAft>
                <a:spcPts val="0"/>
              </a:spcAft>
              <a:buNone/>
            </a:pPr>
            <a:r>
              <a:rPr b="0" i="0" lang="en" sz="1400" u="none" cap="none" strike="noStrike">
                <a:solidFill>
                  <a:srgbClr val="0C0C0C"/>
                </a:solidFill>
                <a:latin typeface="Times New Roman"/>
                <a:ea typeface="Times New Roman"/>
                <a:cs typeface="Times New Roman"/>
                <a:sym typeface="Times New Roman"/>
              </a:rPr>
              <a:t>is a graphical representation of a distribution of numerical data. It displays the median, quartiles, and extreme values (outliers) of a set of data in a compact and efficient manner</a:t>
            </a:r>
            <a:endParaRPr b="0" i="0" sz="1400" u="none" cap="none" strike="noStrike">
              <a:solidFill>
                <a:srgbClr val="0C0C0C"/>
              </a:solidFill>
              <a:latin typeface="Times New Roman"/>
              <a:ea typeface="Times New Roman"/>
              <a:cs typeface="Times New Roman"/>
              <a:sym typeface="Times New Roman"/>
            </a:endParaRPr>
          </a:p>
        </p:txBody>
      </p:sp>
      <p:sp>
        <p:nvSpPr>
          <p:cNvPr id="126" name="Google Shape;126;p19"/>
          <p:cNvSpPr txBox="1"/>
          <p:nvPr/>
        </p:nvSpPr>
        <p:spPr>
          <a:xfrm>
            <a:off x="713250" y="34667"/>
            <a:ext cx="7717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Inter Black"/>
                <a:ea typeface="Inter Black"/>
                <a:cs typeface="Inter Black"/>
                <a:sym typeface="Inter Black"/>
              </a:rPr>
              <a:t>DATA VISUALIZATION</a:t>
            </a:r>
            <a:endParaRPr b="0" i="0" sz="3400" u="none" cap="none" strike="noStrike">
              <a:solidFill>
                <a:srgbClr val="000000"/>
              </a:solidFill>
              <a:latin typeface="Inter Black"/>
              <a:ea typeface="Inter Black"/>
              <a:cs typeface="Inter Black"/>
              <a:sym typeface="Inter Black"/>
            </a:endParaRPr>
          </a:p>
        </p:txBody>
      </p:sp>
      <p:pic>
        <p:nvPicPr>
          <p:cNvPr id="127" name="Google Shape;127;p19"/>
          <p:cNvPicPr preferRelativeResize="0"/>
          <p:nvPr/>
        </p:nvPicPr>
        <p:blipFill rotWithShape="1">
          <a:blip r:embed="rId3">
            <a:alphaModFix/>
          </a:blip>
          <a:srcRect b="0" l="0" r="0" t="0"/>
          <a:stretch/>
        </p:blipFill>
        <p:spPr>
          <a:xfrm>
            <a:off x="6148956" y="683811"/>
            <a:ext cx="2676054" cy="1748083"/>
          </a:xfrm>
          <a:prstGeom prst="rect">
            <a:avLst/>
          </a:prstGeom>
          <a:noFill/>
          <a:ln>
            <a:noFill/>
          </a:ln>
        </p:spPr>
      </p:pic>
      <p:pic>
        <p:nvPicPr>
          <p:cNvPr id="128" name="Google Shape;128;p19"/>
          <p:cNvPicPr preferRelativeResize="0"/>
          <p:nvPr/>
        </p:nvPicPr>
        <p:blipFill rotWithShape="1">
          <a:blip r:embed="rId4">
            <a:alphaModFix/>
          </a:blip>
          <a:srcRect b="0" l="0" r="0" t="0"/>
          <a:stretch/>
        </p:blipFill>
        <p:spPr>
          <a:xfrm>
            <a:off x="112568" y="683812"/>
            <a:ext cx="2701317" cy="1748083"/>
          </a:xfrm>
          <a:prstGeom prst="rect">
            <a:avLst/>
          </a:prstGeom>
          <a:noFill/>
          <a:ln>
            <a:noFill/>
          </a:ln>
        </p:spPr>
      </p:pic>
      <p:pic>
        <p:nvPicPr>
          <p:cNvPr id="129" name="Google Shape;129;p19"/>
          <p:cNvPicPr preferRelativeResize="0"/>
          <p:nvPr/>
        </p:nvPicPr>
        <p:blipFill rotWithShape="1">
          <a:blip r:embed="rId5">
            <a:alphaModFix/>
          </a:blip>
          <a:srcRect b="0" l="0" r="0" t="0"/>
          <a:stretch/>
        </p:blipFill>
        <p:spPr>
          <a:xfrm>
            <a:off x="3007675" y="2571750"/>
            <a:ext cx="3128649" cy="1887938"/>
          </a:xfrm>
          <a:prstGeom prst="rect">
            <a:avLst/>
          </a:prstGeom>
          <a:noFill/>
          <a:ln>
            <a:noFill/>
          </a:ln>
        </p:spPr>
      </p:pic>
      <p:sp>
        <p:nvSpPr>
          <p:cNvPr id="130" name="Google Shape;130;p19"/>
          <p:cNvSpPr txBox="1"/>
          <p:nvPr/>
        </p:nvSpPr>
        <p:spPr>
          <a:xfrm>
            <a:off x="2902839" y="683811"/>
            <a:ext cx="3246117"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Correlation graph:</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400" u="none" cap="none" strike="noStrike">
                <a:solidFill>
                  <a:srgbClr val="0C0C0C"/>
                </a:solidFill>
                <a:latin typeface="Times New Roman"/>
                <a:ea typeface="Times New Roman"/>
                <a:cs typeface="Times New Roman"/>
                <a:sym typeface="Times New Roman"/>
              </a:rPr>
              <a:t>A correlation graph is used to visually represent the relationship between two variables.</a:t>
            </a:r>
            <a:r>
              <a:rPr b="0" i="0" lang="en" sz="1400" u="none" cap="none" strike="noStrike">
                <a:solidFill>
                  <a:srgbClr val="D1D5DB"/>
                </a:solidFill>
                <a:latin typeface="Times New Roman"/>
                <a:ea typeface="Times New Roman"/>
                <a:cs typeface="Times New Roman"/>
                <a:sym typeface="Times New Roman"/>
              </a:rPr>
              <a:t> </a:t>
            </a:r>
            <a:r>
              <a:rPr b="0" i="0" lang="en" sz="1400" u="none" cap="none" strike="noStrike">
                <a:solidFill>
                  <a:srgbClr val="0C0C0C"/>
                </a:solidFill>
                <a:latin typeface="Times New Roman"/>
                <a:ea typeface="Times New Roman"/>
                <a:cs typeface="Times New Roman"/>
                <a:sym typeface="Times New Roman"/>
              </a:rPr>
              <a:t>The correlation graph is a useful tool in data analysis because it can help to identify patterns and trends in the data</a:t>
            </a:r>
            <a:endParaRPr b="0" i="0" sz="1400" u="none" cap="none" strike="noStrike">
              <a:solidFill>
                <a:srgbClr val="0C0C0C"/>
              </a:solidFill>
              <a:latin typeface="Times New Roman"/>
              <a:ea typeface="Times New Roman"/>
              <a:cs typeface="Times New Roman"/>
              <a:sym typeface="Times New Roman"/>
            </a:endParaRPr>
          </a:p>
        </p:txBody>
      </p:sp>
      <p:sp>
        <p:nvSpPr>
          <p:cNvPr id="131" name="Google Shape;131;p19"/>
          <p:cNvSpPr txBox="1"/>
          <p:nvPr/>
        </p:nvSpPr>
        <p:spPr>
          <a:xfrm>
            <a:off x="6148955" y="2985361"/>
            <a:ext cx="2676053"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Line graph:</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400" u="none" cap="none" strike="noStrike">
                <a:solidFill>
                  <a:srgbClr val="0C0C0C"/>
                </a:solidFill>
                <a:latin typeface="Times New Roman"/>
                <a:ea typeface="Times New Roman"/>
                <a:cs typeface="Times New Roman"/>
                <a:sym typeface="Times New Roman"/>
              </a:rPr>
              <a:t>They are used to represent how a variable changes over time or over another continuous range of values</a:t>
            </a:r>
            <a:endParaRPr b="0" i="0" sz="1400" u="none" cap="none" strike="noStrike">
              <a:solidFill>
                <a:srgbClr val="0C0C0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nvSpPr>
        <p:spPr>
          <a:xfrm>
            <a:off x="1200150" y="1128713"/>
            <a:ext cx="6929438" cy="26860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Times New Roman"/>
                <a:ea typeface="Times New Roman"/>
                <a:cs typeface="Times New Roman"/>
                <a:sym typeface="Times New Roman"/>
              </a:rPr>
              <a:t>The dataset has been split into Training and testing data</a:t>
            </a:r>
            <a:endParaRPr/>
          </a:p>
          <a:p>
            <a:pPr indent="0" lvl="0" marL="12700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Times New Roman"/>
                <a:ea typeface="Times New Roman"/>
                <a:cs typeface="Times New Roman"/>
                <a:sym typeface="Times New Roman"/>
              </a:rPr>
              <a:t>Tools used is colab and the algorithm used is Simple Linear regression</a:t>
            </a:r>
            <a:endParaRPr/>
          </a:p>
          <a:p>
            <a:pPr indent="0" lvl="0" marL="12700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C0C0C"/>
                </a:solidFill>
                <a:latin typeface="Times New Roman"/>
                <a:ea typeface="Times New Roman"/>
                <a:cs typeface="Times New Roman"/>
                <a:sym typeface="Times New Roman"/>
              </a:rPr>
              <a:t>Simple linear regression is a statistical technique that is used to analyze the relationship between two variables: a dependent variable (also known as the response variable) and an independent variable (also known as the predictor variable)</a:t>
            </a:r>
            <a:endParaRPr b="0" i="0" sz="1600" u="none" cap="none" strike="noStrike">
              <a:solidFill>
                <a:srgbClr val="0C0C0C"/>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37" name="Google Shape;137;p20"/>
          <p:cNvSpPr txBox="1"/>
          <p:nvPr/>
        </p:nvSpPr>
        <p:spPr>
          <a:xfrm>
            <a:off x="806137" y="349388"/>
            <a:ext cx="7717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Inter Black"/>
                <a:ea typeface="Inter Black"/>
                <a:cs typeface="Inter Black"/>
                <a:sym typeface="Inter Black"/>
              </a:rPr>
              <a:t>MODEL BUILDING</a:t>
            </a:r>
            <a:endParaRPr b="0" i="0" sz="3400" u="none" cap="none" strike="noStrike">
              <a:solidFill>
                <a:srgbClr val="000000"/>
              </a:solidFill>
              <a:latin typeface="Inter Black"/>
              <a:ea typeface="Inter Black"/>
              <a:cs typeface="Inter Black"/>
              <a:sym typeface="Inter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nvSpPr>
        <p:spPr>
          <a:xfrm>
            <a:off x="1564049" y="1818488"/>
            <a:ext cx="6130200" cy="3160706"/>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Times New Roman"/>
                <a:ea typeface="Times New Roman"/>
                <a:cs typeface="Times New Roman"/>
                <a:sym typeface="Times New Roman"/>
              </a:rPr>
              <a:t>Mean Squared Error:</a:t>
            </a:r>
            <a:endParaRPr/>
          </a:p>
          <a:p>
            <a:pPr indent="0" lvl="0" marL="12700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                             </a:t>
            </a:r>
            <a:r>
              <a:rPr b="0" i="0" lang="en" sz="1400" u="none" cap="none" strike="noStrike">
                <a:solidFill>
                  <a:srgbClr val="0C0C0C"/>
                </a:solidFill>
                <a:latin typeface="Times New Roman"/>
                <a:ea typeface="Times New Roman"/>
                <a:cs typeface="Times New Roman"/>
                <a:sym typeface="Times New Roman"/>
              </a:rPr>
              <a:t>MSE is calculated as the average of squared</a:t>
            </a:r>
            <a:endParaRPr/>
          </a:p>
          <a:p>
            <a:pPr indent="0" lvl="0" marL="127000" marR="0" rtl="0" algn="l">
              <a:lnSpc>
                <a:spcPct val="100000"/>
              </a:lnSpc>
              <a:spcBef>
                <a:spcPts val="0"/>
              </a:spcBef>
              <a:spcAft>
                <a:spcPts val="0"/>
              </a:spcAft>
              <a:buNone/>
            </a:pPr>
            <a:r>
              <a:rPr b="0" i="0" lang="en" sz="1400" u="none" cap="none" strike="noStrike">
                <a:solidFill>
                  <a:srgbClr val="0C0C0C"/>
                </a:solidFill>
                <a:latin typeface="Times New Roman"/>
                <a:ea typeface="Times New Roman"/>
                <a:cs typeface="Times New Roman"/>
                <a:sym typeface="Times New Roman"/>
              </a:rPr>
              <a:t>differences between the predicted values of the model and the actual values of the data set.</a:t>
            </a:r>
            <a:r>
              <a:rPr b="0" i="0" lang="en" sz="1400" u="none" cap="none" strike="noStrike">
                <a:solidFill>
                  <a:srgbClr val="D1D5DB"/>
                </a:solidFill>
                <a:latin typeface="Times New Roman"/>
                <a:ea typeface="Times New Roman"/>
                <a:cs typeface="Times New Roman"/>
                <a:sym typeface="Times New Roman"/>
              </a:rPr>
              <a:t> </a:t>
            </a:r>
            <a:r>
              <a:rPr b="0" i="0" lang="en" sz="1400" u="none" cap="none" strike="noStrike">
                <a:solidFill>
                  <a:srgbClr val="0C0C0C"/>
                </a:solidFill>
                <a:latin typeface="Times New Roman"/>
                <a:ea typeface="Times New Roman"/>
                <a:cs typeface="Times New Roman"/>
                <a:sym typeface="Times New Roman"/>
              </a:rPr>
              <a:t>A lower MSE indicates a better fit of the model to the data.</a:t>
            </a:r>
            <a:endParaRPr b="0" i="0" sz="1400" u="none" cap="none" strike="noStrike">
              <a:solidFill>
                <a:srgbClr val="0C0C0C"/>
              </a:solidFill>
              <a:latin typeface="Times New Roman"/>
              <a:ea typeface="Times New Roman"/>
              <a:cs typeface="Times New Roman"/>
              <a:sym typeface="Times New Roman"/>
            </a:endParaRPr>
          </a:p>
          <a:p>
            <a:pPr indent="0" lvl="0" marL="12700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Times New Roman"/>
                <a:ea typeface="Times New Roman"/>
                <a:cs typeface="Times New Roman"/>
                <a:sym typeface="Times New Roman"/>
              </a:rPr>
              <a:t>Mean Absolute Error:</a:t>
            </a:r>
            <a:endParaRPr/>
          </a:p>
          <a:p>
            <a:pPr indent="0" lvl="0" marL="127000" marR="0" rtl="0" algn="l">
              <a:lnSpc>
                <a:spcPct val="100000"/>
              </a:lnSpc>
              <a:spcBef>
                <a:spcPts val="0"/>
              </a:spcBef>
              <a:spcAft>
                <a:spcPts val="0"/>
              </a:spcAft>
              <a:buNone/>
            </a:pPr>
            <a:r>
              <a:rPr b="0" i="0" lang="en" sz="1600" u="none" cap="none" strike="noStrike">
                <a:solidFill>
                  <a:srgbClr val="000000"/>
                </a:solidFill>
                <a:latin typeface="Times New Roman"/>
                <a:ea typeface="Times New Roman"/>
                <a:cs typeface="Times New Roman"/>
                <a:sym typeface="Times New Roman"/>
              </a:rPr>
              <a:t>                              </a:t>
            </a:r>
            <a:r>
              <a:rPr b="0" i="0" lang="en" sz="1400" u="none" cap="none" strike="noStrike">
                <a:solidFill>
                  <a:srgbClr val="0C0C0C"/>
                </a:solidFill>
                <a:latin typeface="Times New Roman"/>
                <a:ea typeface="Times New Roman"/>
                <a:cs typeface="Times New Roman"/>
                <a:sym typeface="Times New Roman"/>
              </a:rPr>
              <a:t>It is calculated as the average of the absolute differences between the predicted and actual values, without considering the direction of the difference.</a:t>
            </a:r>
            <a:endParaRPr b="0" i="0" sz="1400" u="none" cap="none" strike="noStrike">
              <a:solidFill>
                <a:srgbClr val="0C0C0C"/>
              </a:solidFill>
              <a:latin typeface="Times New Roman"/>
              <a:ea typeface="Times New Roman"/>
              <a:cs typeface="Times New Roman"/>
              <a:sym typeface="Times New Roman"/>
            </a:endParaRPr>
          </a:p>
        </p:txBody>
      </p:sp>
      <p:sp>
        <p:nvSpPr>
          <p:cNvPr id="143" name="Google Shape;143;p21"/>
          <p:cNvSpPr txBox="1"/>
          <p:nvPr/>
        </p:nvSpPr>
        <p:spPr>
          <a:xfrm>
            <a:off x="713250" y="346175"/>
            <a:ext cx="7717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0" i="0" lang="en" sz="3400" u="none" cap="none" strike="noStrike">
                <a:solidFill>
                  <a:schemeClr val="dk1"/>
                </a:solidFill>
                <a:latin typeface="Inter Black"/>
                <a:ea typeface="Inter Black"/>
                <a:cs typeface="Inter Black"/>
                <a:sym typeface="Inter Black"/>
              </a:rPr>
              <a:t>PERFORMANCE METRICS</a:t>
            </a:r>
            <a:endParaRPr b="0" i="0" sz="3400" u="none" cap="none" strike="noStrike">
              <a:solidFill>
                <a:srgbClr val="000000"/>
              </a:solidFill>
              <a:latin typeface="Inter Black"/>
              <a:ea typeface="Inter Black"/>
              <a:cs typeface="Inter Black"/>
              <a:sym typeface="Inter Black"/>
            </a:endParaRPr>
          </a:p>
        </p:txBody>
      </p:sp>
      <p:pic>
        <p:nvPicPr>
          <p:cNvPr id="144" name="Google Shape;144;p21"/>
          <p:cNvPicPr preferRelativeResize="0"/>
          <p:nvPr/>
        </p:nvPicPr>
        <p:blipFill rotWithShape="1">
          <a:blip r:embed="rId3">
            <a:alphaModFix/>
          </a:blip>
          <a:srcRect b="0" l="0" r="0" t="0"/>
          <a:stretch/>
        </p:blipFill>
        <p:spPr>
          <a:xfrm>
            <a:off x="2736056" y="1184236"/>
            <a:ext cx="2864644" cy="5016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