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Libre Franklin"/>
      <p:regular r:id="rId36"/>
      <p:bold r:id="rId37"/>
      <p:italic r:id="rId38"/>
      <p:boldItalic r:id="rId39"/>
    </p:embeddedFont>
    <p:embeddedFont>
      <p:font typeface="Franklin Gothic"/>
      <p:bold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Helvetica Neue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9" roundtripDataSignature="AMtx7mj3cGcVckQCOWefZaPb+nIsns0D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ranklinGothic-bold.fntdata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44" Type="http://schemas.openxmlformats.org/officeDocument/2006/relationships/font" Target="fonts/Lato-boldItalic.fntdata"/><Relationship Id="rId43" Type="http://schemas.openxmlformats.org/officeDocument/2006/relationships/font" Target="fonts/Lato-italic.fntdata"/><Relationship Id="rId46" Type="http://schemas.openxmlformats.org/officeDocument/2006/relationships/font" Target="fonts/HelveticaNeue-bold.fntdata"/><Relationship Id="rId45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HelveticaNeue-boldItalic.fntdata"/><Relationship Id="rId47" Type="http://schemas.openxmlformats.org/officeDocument/2006/relationships/font" Target="fonts/HelveticaNeue-italic.fntdata"/><Relationship Id="rId4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font" Target="fonts/LibreFranklin-bold.fntdata"/><Relationship Id="rId36" Type="http://schemas.openxmlformats.org/officeDocument/2006/relationships/font" Target="fonts/LibreFranklin-regular.fntdata"/><Relationship Id="rId39" Type="http://schemas.openxmlformats.org/officeDocument/2006/relationships/font" Target="fonts/LibreFranklin-boldItalic.fntdata"/><Relationship Id="rId38" Type="http://schemas.openxmlformats.org/officeDocument/2006/relationships/font" Target="fonts/LibreFranklin-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dre du jour 1">
  <p:cSld name="Ordre du jour 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3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6" name="Google Shape;16;p33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" name="Google Shape;17;p33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" name="Google Shape;18;p33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33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33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33"/>
          <p:cNvSpPr txBox="1"/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" type="body"/>
          </p:nvPr>
        </p:nvSpPr>
        <p:spPr>
          <a:xfrm>
            <a:off x="594359" y="2281918"/>
            <a:ext cx="6787747" cy="3708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>
            <a:lvl1pPr indent="-381000" lvl="0" marL="45720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  <a:defRPr b="1" i="0" sz="24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3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4" name="Google Shape;24;p33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5" name="Google Shape;25;p33"/>
          <p:cNvCxnSpPr/>
          <p:nvPr/>
        </p:nvCxnSpPr>
        <p:spPr>
          <a:xfrm>
            <a:off x="594360" y="2148840"/>
            <a:ext cx="2130552" cy="0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contenu et image">
  <p:cSld name="Titre, contenu et image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2"/>
          <p:cNvSpPr txBox="1"/>
          <p:nvPr>
            <p:ph type="title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" type="body"/>
          </p:nvPr>
        </p:nvSpPr>
        <p:spPr>
          <a:xfrm>
            <a:off x="594360" y="3279579"/>
            <a:ext cx="5044440" cy="2994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5" name="Google Shape;95;p42"/>
          <p:cNvCxnSpPr/>
          <p:nvPr/>
        </p:nvCxnSpPr>
        <p:spPr>
          <a:xfrm>
            <a:off x="594360" y="2997459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42"/>
          <p:cNvSpPr/>
          <p:nvPr>
            <p:ph idx="2" type="pic"/>
          </p:nvPr>
        </p:nvSpPr>
        <p:spPr>
          <a:xfrm>
            <a:off x="6096000" y="0"/>
            <a:ext cx="611822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42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8" name="Google Shape;98;p42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contenu et tableau">
  <p:cSld name="Titre, contenu et tableau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4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01" name="Google Shape;101;p4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2" name="Google Shape;102;p4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3" name="Google Shape;103;p4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04" name="Google Shape;104;p43"/>
          <p:cNvSpPr txBox="1"/>
          <p:nvPr>
            <p:ph type="title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5" name="Google Shape;105;p43"/>
          <p:cNvCxnSpPr/>
          <p:nvPr/>
        </p:nvCxnSpPr>
        <p:spPr>
          <a:xfrm>
            <a:off x="3670935" y="631317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43"/>
          <p:cNvSpPr txBox="1"/>
          <p:nvPr>
            <p:ph idx="1" type="body"/>
          </p:nvPr>
        </p:nvSpPr>
        <p:spPr>
          <a:xfrm>
            <a:off x="603885" y="584005"/>
            <a:ext cx="2825115" cy="3999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2743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indent="-228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43"/>
          <p:cNvSpPr txBox="1"/>
          <p:nvPr>
            <p:ph idx="2" type="body"/>
          </p:nvPr>
        </p:nvSpPr>
        <p:spPr>
          <a:xfrm>
            <a:off x="3670934" y="584005"/>
            <a:ext cx="7926705" cy="3999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3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9" name="Google Shape;109;p43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deux contenus">
  <p:cSld name="Titre et deux contenus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4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12" name="Google Shape;112;p4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3" name="Google Shape;113;p4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4" name="Google Shape;114;p4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5" name="Google Shape;115;p44"/>
          <p:cNvSpPr txBox="1"/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44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44"/>
          <p:cNvSpPr txBox="1"/>
          <p:nvPr>
            <p:ph idx="1" type="body"/>
          </p:nvPr>
        </p:nvSpPr>
        <p:spPr>
          <a:xfrm>
            <a:off x="595523" y="2676525"/>
            <a:ext cx="5746750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44"/>
          <p:cNvSpPr txBox="1"/>
          <p:nvPr>
            <p:ph idx="2" type="body"/>
          </p:nvPr>
        </p:nvSpPr>
        <p:spPr>
          <a:xfrm>
            <a:off x="7620000" y="2676525"/>
            <a:ext cx="3947160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44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4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au 2">
  <p:cSld name="Tableau 2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5"/>
          <p:cNvSpPr txBox="1"/>
          <p:nvPr>
            <p:ph type="title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5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4" name="Google Shape;124;p45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45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1">
  <p:cSld name="Titre 1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 txBox="1"/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" name="Google Shape;28;p34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29" name="Google Shape;29;p34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0" name="Google Shape;30;p3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1" name="Google Shape;31;p3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32" name="Google Shape;32;p34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deux contenus 2">
  <p:cSld name="Titre et deux contenus 2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5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5" name="Google Shape;35;p35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" name="Google Shape;36;p3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" name="Google Shape;37;p3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8" name="Google Shape;38;p35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5"/>
          <p:cNvSpPr txBox="1"/>
          <p:nvPr>
            <p:ph idx="1" type="body"/>
          </p:nvPr>
        </p:nvSpPr>
        <p:spPr>
          <a:xfrm>
            <a:off x="594360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5"/>
          <p:cNvSpPr txBox="1"/>
          <p:nvPr>
            <p:ph idx="2" type="body"/>
          </p:nvPr>
        </p:nvSpPr>
        <p:spPr>
          <a:xfrm>
            <a:off x="5881898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42" name="Google Shape;42;p35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" name="Google Shape;43;p35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2">
  <p:cSld name="Titre 2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/>
          <p:nvPr>
            <p:ph type="ctrTitle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6"/>
          <p:cNvSpPr/>
          <p:nvPr>
            <p:ph idx="2" type="pic"/>
          </p:nvPr>
        </p:nvSpPr>
        <p:spPr>
          <a:xfrm>
            <a:off x="0" y="-11113"/>
            <a:ext cx="5791200" cy="6880226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36"/>
          <p:cNvSpPr txBox="1"/>
          <p:nvPr>
            <p:ph idx="1" type="body"/>
          </p:nvPr>
        </p:nvSpPr>
        <p:spPr>
          <a:xfrm>
            <a:off x="6299835" y="456860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b="1" i="0" sz="24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8" name="Google Shape;48;p36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ésumé 2">
  <p:cSld name="Résumé 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50;p37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51" name="Google Shape;51;p37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52" name="Google Shape;52;p3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3" name="Google Shape;53;p3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4" name="Google Shape;54;p3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5" name="Google Shape;55;p37"/>
          <p:cNvSpPr txBox="1"/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3657600" y="2282008"/>
            <a:ext cx="7810500" cy="3699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58" name="Google Shape;58;p37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3">
  <p:cSld name="Titre 3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/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1" name="Google Shape;61;p38"/>
          <p:cNvGrpSpPr/>
          <p:nvPr/>
        </p:nvGrpSpPr>
        <p:grpSpPr>
          <a:xfrm rot="10800000">
            <a:off x="6092752" y="0"/>
            <a:ext cx="6099248" cy="6099248"/>
            <a:chOff x="0" y="12289"/>
            <a:chExt cx="3550" cy="3551"/>
          </a:xfrm>
        </p:grpSpPr>
        <p:sp>
          <p:nvSpPr>
            <p:cNvPr id="62" name="Google Shape;62;p3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3" name="Google Shape;63;p3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4" name="Google Shape;64;p3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5" name="Google Shape;65;p38"/>
          <p:cNvSpPr txBox="1"/>
          <p:nvPr>
            <p:ph idx="1" type="body"/>
          </p:nvPr>
        </p:nvSpPr>
        <p:spPr>
          <a:xfrm>
            <a:off x="594360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b="1" i="0" sz="24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6" name="Google Shape;66;p38"/>
          <p:cNvCxnSpPr/>
          <p:nvPr/>
        </p:nvCxnSpPr>
        <p:spPr>
          <a:xfrm>
            <a:off x="594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la section">
  <p:cSld name="Titre de la section">
    <p:bg>
      <p:bgPr>
        <a:solidFill>
          <a:schemeClr val="accent3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/>
          <p:nvPr>
            <p:ph idx="2" type="pic"/>
          </p:nvPr>
        </p:nvSpPr>
        <p:spPr>
          <a:xfrm>
            <a:off x="0" y="0"/>
            <a:ext cx="12192000" cy="6880543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9"/>
          <p:cNvSpPr txBox="1"/>
          <p:nvPr>
            <p:ph type="title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ranklin Gothic"/>
              <a:buNone/>
              <a:defRPr b="1" i="0" sz="60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/>
          <p:nvPr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">
  <p:cSld name="Titre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 txBox="1"/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b="1" i="0" sz="60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3" name="Google Shape;73;p40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74" name="Google Shape;74;p40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5" name="Google Shape;75;p40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6" name="Google Shape;76;p40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77" name="Google Shape;77;p40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" name="Google Shape;78;p40"/>
          <p:cNvSpPr txBox="1"/>
          <p:nvPr>
            <p:ph idx="1" type="body"/>
          </p:nvPr>
        </p:nvSpPr>
        <p:spPr>
          <a:xfrm>
            <a:off x="6309905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b="1" i="0" sz="240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482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indent="-482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 ">
  <p:cSld name="Titre et contenu 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41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81" name="Google Shape;81;p41"/>
            <p:cNvSpPr/>
            <p:nvPr/>
          </p:nvSpPr>
          <p:spPr>
            <a:xfrm>
              <a:off x="5612972" y="1"/>
              <a:ext cx="4408998" cy="3672246"/>
            </a:xfrm>
            <a:custGeom>
              <a:rect b="b" l="l" r="r" t="t"/>
              <a:pathLst>
                <a:path extrusionOk="0" h="2980" w="3578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2" name="Google Shape;82;p41"/>
            <p:cNvSpPr/>
            <p:nvPr/>
          </p:nvSpPr>
          <p:spPr>
            <a:xfrm>
              <a:off x="6341233" y="1463970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3" name="Google Shape;83;p41"/>
            <p:cNvSpPr/>
            <p:nvPr/>
          </p:nvSpPr>
          <p:spPr>
            <a:xfrm>
              <a:off x="8555590" y="1"/>
              <a:ext cx="1457754" cy="729520"/>
            </a:xfrm>
            <a:custGeom>
              <a:rect b="b" l="l" r="r" t="t"/>
              <a:pathLst>
                <a:path extrusionOk="0" h="592" w="1183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4" name="Google Shape;84;p41"/>
            <p:cNvSpPr/>
            <p:nvPr/>
          </p:nvSpPr>
          <p:spPr>
            <a:xfrm>
              <a:off x="7076887" y="728289"/>
              <a:ext cx="2208196" cy="2208277"/>
            </a:xfrm>
            <a:custGeom>
              <a:rect b="b" l="l" r="r" t="t"/>
              <a:pathLst>
                <a:path extrusionOk="0" h="1792" w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5" name="Google Shape;85;p41"/>
            <p:cNvSpPr/>
            <p:nvPr/>
          </p:nvSpPr>
          <p:spPr>
            <a:xfrm>
              <a:off x="9285083" y="728289"/>
              <a:ext cx="2943850" cy="2943958"/>
            </a:xfrm>
            <a:custGeom>
              <a:rect b="b" l="l" r="r" t="t"/>
              <a:pathLst>
                <a:path extrusionOk="0" h="2389" w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6" name="Google Shape;86;p41"/>
          <p:cNvSpPr txBox="1"/>
          <p:nvPr>
            <p:ph type="title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7" name="Google Shape;87;p41"/>
          <p:cNvCxnSpPr/>
          <p:nvPr/>
        </p:nvCxnSpPr>
        <p:spPr>
          <a:xfrm>
            <a:off x="6347460" y="6313170"/>
            <a:ext cx="2133600" cy="3992"/>
          </a:xfrm>
          <a:prstGeom prst="straightConnector1">
            <a:avLst/>
          </a:prstGeom>
          <a:noFill/>
          <a:ln cap="flat" cmpd="sng" w="101600">
            <a:solidFill>
              <a:srgbClr val="5D7C3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41"/>
          <p:cNvSpPr txBox="1"/>
          <p:nvPr>
            <p:ph idx="1" type="body"/>
          </p:nvPr>
        </p:nvSpPr>
        <p:spPr>
          <a:xfrm>
            <a:off x="603885" y="457201"/>
            <a:ext cx="5198269" cy="230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2743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lphaLcPeriod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arenR"/>
              <a:defRPr sz="2000"/>
            </a:lvl3pPr>
            <a:lvl4pPr indent="-228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2" type="body"/>
          </p:nvPr>
        </p:nvSpPr>
        <p:spPr>
          <a:xfrm>
            <a:off x="594360" y="2810595"/>
            <a:ext cx="5198269" cy="3319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355600" lvl="1" marL="9144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55600" lvl="2" marL="1371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41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l">
              <a:spcBef>
                <a:spcPts val="0"/>
              </a:spcBef>
              <a:buNone/>
              <a:defRPr b="1" i="0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1" name="Google Shape;91;p41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idx="1" type="body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1" name="Google Shape;11;p32"/>
          <p:cNvSpPr txBox="1"/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b="1" i="0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2" type="sldNum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1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24.png"/><Relationship Id="rId6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3.png"/><Relationship Id="rId6" Type="http://schemas.openxmlformats.org/officeDocument/2006/relationships/image" Target="../media/image26.png"/><Relationship Id="rId7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hyperlink" Target="https://aws.amazon.com/marketplace/search/?FULFILLMENT_OPTION_TYPE=AMAZON_MACHINE_IMAGE&amp;filters=FULFILLMENT_OPTION_TYPE" TargetMode="External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Relationship Id="rId5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Relationship Id="rId4" Type="http://schemas.openxmlformats.org/officeDocument/2006/relationships/image" Target="../media/image45.png"/><Relationship Id="rId5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aws.amazon.com/fr_fr/AWSEC2/latest/UserGuide/elastic-ip-addresses-eip.html" TargetMode="External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Relationship Id="rId4" Type="http://schemas.openxmlformats.org/officeDocument/2006/relationships/image" Target="../media/image33.png"/><Relationship Id="rId5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Relationship Id="rId4" Type="http://schemas.openxmlformats.org/officeDocument/2006/relationships/image" Target="../media/image39.png"/><Relationship Id="rId5" Type="http://schemas.openxmlformats.org/officeDocument/2006/relationships/image" Target="../media/image35.png"/><Relationship Id="rId6" Type="http://schemas.openxmlformats.org/officeDocument/2006/relationships/image" Target="../media/image42.png"/><Relationship Id="rId7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Relationship Id="rId5" Type="http://schemas.openxmlformats.org/officeDocument/2006/relationships/image" Target="../media/image43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lecloudfacile.com/" TargetMode="External"/><Relationship Id="rId4" Type="http://schemas.openxmlformats.org/officeDocument/2006/relationships/hyperlink" Target="https://www.linkedin.com/company/lecloudfacile" TargetMode="External"/><Relationship Id="rId5" Type="http://schemas.openxmlformats.org/officeDocument/2006/relationships/hyperlink" Target="https://chat.whatsapp.com/HIeIlLVOJ9xCJKX8VhbLSr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t/>
            </a:r>
            <a:endParaRPr/>
          </a:p>
        </p:txBody>
      </p:sp>
      <p:pic>
        <p:nvPicPr>
          <p:cNvPr id="131" name="Google Shape;13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/>
          <p:nvPr>
            <p:ph type="ctrTitle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b="1" i="0" lang="fr-FR" sz="60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Amazon Web Services (AWS)</a:t>
            </a:r>
            <a:endParaRPr/>
          </a:p>
        </p:txBody>
      </p:sp>
      <p:sp>
        <p:nvSpPr>
          <p:cNvPr id="229" name="Google Shape;229;p10"/>
          <p:cNvSpPr txBox="1"/>
          <p:nvPr>
            <p:ph idx="1" type="body"/>
          </p:nvPr>
        </p:nvSpPr>
        <p:spPr>
          <a:xfrm>
            <a:off x="6299835" y="456860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</a:pPr>
            <a:r>
              <a:rPr b="1" i="0" lang="fr-FR" sz="2400" u="none" cap="none" strike="noStrike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Introduction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</a:pPr>
            <a:r>
              <a:rPr b="1" i="0" lang="fr-FR" sz="2400" u="none" cap="none" strike="noStrike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Infrastructure globale d’AWS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</a:pPr>
            <a:r>
              <a:rPr b="1" i="0" lang="fr-FR" sz="2400" u="none" cap="none" strike="noStrike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Catalogue de services</a:t>
            </a:r>
            <a:endParaRPr/>
          </a:p>
        </p:txBody>
      </p:sp>
      <p:pic>
        <p:nvPicPr>
          <p:cNvPr id="230" name="Google Shape;2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19922"/>
            <a:ext cx="974361" cy="86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0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14928" r="14927" t="0"/>
          <a:stretch/>
        </p:blipFill>
        <p:spPr>
          <a:xfrm>
            <a:off x="100966" y="0"/>
            <a:ext cx="5791200" cy="688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/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Introduction sur AWS</a:t>
            </a:r>
            <a:endParaRPr/>
          </a:p>
        </p:txBody>
      </p:sp>
      <p:grpSp>
        <p:nvGrpSpPr>
          <p:cNvPr id="238" name="Google Shape;238;p11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239" name="Google Shape;239;p11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42" name="Google Shape;242;p11"/>
          <p:cNvSpPr txBox="1"/>
          <p:nvPr>
            <p:ph idx="1" type="body"/>
          </p:nvPr>
        </p:nvSpPr>
        <p:spPr>
          <a:xfrm>
            <a:off x="1541418" y="2442754"/>
            <a:ext cx="9926682" cy="3763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/>
          <a:p>
            <a:pPr indent="-283464" lvl="0" marL="283464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31316"/>
              </a:buClr>
              <a:buSzPts val="2400"/>
              <a:buFont typeface="Noto Sans Symbols"/>
              <a:buChar char="❑"/>
            </a:pPr>
            <a:r>
              <a:rPr b="0" i="0" lang="fr-FR" sz="2400">
                <a:solidFill>
                  <a:srgbClr val="131316"/>
                </a:solidFill>
              </a:rPr>
              <a:t>Créé en Mars 2006</a:t>
            </a:r>
            <a:endParaRPr/>
          </a:p>
          <a:p>
            <a:pPr indent="-283464" lvl="0" marL="283464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131316"/>
              </a:buClr>
              <a:buSzPts val="2400"/>
              <a:buFont typeface="Noto Sans Symbols"/>
              <a:buChar char="❑"/>
            </a:pPr>
            <a:r>
              <a:rPr b="0" i="0" lang="fr-FR" sz="2400">
                <a:solidFill>
                  <a:srgbClr val="131316"/>
                </a:solidFill>
              </a:rPr>
              <a:t>AWS est leader du marché du Cloud devant </a:t>
            </a:r>
            <a:r>
              <a:rPr b="1" i="0" lang="fr-FR" sz="2400">
                <a:solidFill>
                  <a:srgbClr val="131316"/>
                </a:solidFill>
              </a:rPr>
              <a:t>Microsoft Azure </a:t>
            </a:r>
            <a:r>
              <a:rPr b="0" i="0" lang="fr-FR" sz="2400">
                <a:solidFill>
                  <a:srgbClr val="131316"/>
                </a:solidFill>
              </a:rPr>
              <a:t>et </a:t>
            </a:r>
            <a:r>
              <a:rPr b="1" i="0" lang="fr-FR" sz="2400">
                <a:solidFill>
                  <a:srgbClr val="131316"/>
                </a:solidFill>
              </a:rPr>
              <a:t>Google Cloud Platform</a:t>
            </a:r>
            <a:endParaRPr/>
          </a:p>
          <a:p>
            <a:pPr indent="-283464" lvl="0" marL="283464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rgbClr val="131316"/>
              </a:buClr>
              <a:buSzPts val="2400"/>
              <a:buFont typeface="Noto Sans Symbols"/>
              <a:buChar char="❑"/>
            </a:pPr>
            <a:r>
              <a:rPr b="1" i="0" lang="fr-FR" sz="2400">
                <a:solidFill>
                  <a:srgbClr val="131316"/>
                </a:solidFill>
              </a:rPr>
              <a:t>AWS </a:t>
            </a:r>
            <a:r>
              <a:rPr lang="fr-FR" sz="2400">
                <a:solidFill>
                  <a:srgbClr val="131316"/>
                </a:solidFill>
              </a:rPr>
              <a:t>présente</a:t>
            </a:r>
            <a:r>
              <a:rPr b="0" i="0" lang="fr-FR" sz="2400">
                <a:solidFill>
                  <a:srgbClr val="131316"/>
                </a:solidFill>
              </a:rPr>
              <a:t> stockage de données, les bases de données, les analyses, les applications, les réseaux et les déploiements.</a:t>
            </a:r>
            <a:endParaRPr sz="2400"/>
          </a:p>
        </p:txBody>
      </p:sp>
      <p:pic>
        <p:nvPicPr>
          <p:cNvPr id="243" name="Google Shape;2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 txBox="1"/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L’infrastructure globale d’AWS</a:t>
            </a:r>
            <a:endParaRPr/>
          </a:p>
        </p:txBody>
      </p:sp>
      <p:grpSp>
        <p:nvGrpSpPr>
          <p:cNvPr id="250" name="Google Shape;250;p12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251" name="Google Shape;251;p12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54" name="Google Shape;254;p12"/>
          <p:cNvSpPr txBox="1"/>
          <p:nvPr/>
        </p:nvSpPr>
        <p:spPr>
          <a:xfrm>
            <a:off x="5121724" y="5841551"/>
            <a:ext cx="14654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33 Régions - </a:t>
            </a:r>
            <a:endParaRPr/>
          </a:p>
        </p:txBody>
      </p:sp>
      <p:pic>
        <p:nvPicPr>
          <p:cNvPr id="255" name="Google Shape;255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7812" y="2413253"/>
            <a:ext cx="7949228" cy="4065923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256" name="Google Shape;256;p12"/>
          <p:cNvSpPr txBox="1"/>
          <p:nvPr/>
        </p:nvSpPr>
        <p:spPr>
          <a:xfrm>
            <a:off x="5826034" y="6035040"/>
            <a:ext cx="22402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33 Régions – 105 AZ</a:t>
            </a:r>
            <a:endParaRPr/>
          </a:p>
        </p:txBody>
      </p:sp>
      <p:pic>
        <p:nvPicPr>
          <p:cNvPr id="257" name="Google Shape;25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"/>
          <p:cNvSpPr txBox="1"/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L’infrastructure globale d’AWS</a:t>
            </a:r>
            <a:endParaRPr/>
          </a:p>
        </p:txBody>
      </p:sp>
      <p:grpSp>
        <p:nvGrpSpPr>
          <p:cNvPr id="264" name="Google Shape;264;p13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265" name="Google Shape;265;p13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68" name="Google Shape;268;p13"/>
          <p:cNvSpPr txBox="1"/>
          <p:nvPr/>
        </p:nvSpPr>
        <p:spPr>
          <a:xfrm>
            <a:off x="5121724" y="5841551"/>
            <a:ext cx="14654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33 Régions - </a:t>
            </a:r>
            <a:endParaRPr/>
          </a:p>
        </p:txBody>
      </p:sp>
      <p:sp>
        <p:nvSpPr>
          <p:cNvPr id="269" name="Google Shape;269;p13"/>
          <p:cNvSpPr txBox="1"/>
          <p:nvPr/>
        </p:nvSpPr>
        <p:spPr>
          <a:xfrm>
            <a:off x="5826034" y="6035040"/>
            <a:ext cx="22402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33 Régions – 105 AZ</a:t>
            </a:r>
            <a:endParaRPr/>
          </a:p>
        </p:txBody>
      </p:sp>
      <p:sp>
        <p:nvSpPr>
          <p:cNvPr id="270" name="Google Shape;270;p13"/>
          <p:cNvSpPr txBox="1"/>
          <p:nvPr>
            <p:ph idx="1" type="body"/>
          </p:nvPr>
        </p:nvSpPr>
        <p:spPr>
          <a:xfrm>
            <a:off x="1071698" y="2784440"/>
            <a:ext cx="7810500" cy="3699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/>
          <a:p>
            <a:pPr indent="-283464" lvl="0" marL="28346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1" lang="fr-FR" sz="2400">
                <a:solidFill>
                  <a:schemeClr val="lt2"/>
                </a:solidFill>
              </a:rPr>
              <a:t>Une Région</a:t>
            </a:r>
            <a:r>
              <a:rPr lang="fr-FR" sz="2400"/>
              <a:t>, contient plusieurs zones de disponibilités</a:t>
            </a:r>
            <a:endParaRPr/>
          </a:p>
          <a:p>
            <a:pPr indent="-131064" lvl="0" marL="283464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283464" lvl="0" marL="283464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1" lang="fr-FR" sz="2400">
                <a:solidFill>
                  <a:schemeClr val="lt2"/>
                </a:solidFill>
              </a:rPr>
              <a:t>Une zone de disponibilité</a:t>
            </a:r>
            <a:r>
              <a:rPr lang="fr-FR" sz="2400"/>
              <a:t>, contient plusieurs data centers</a:t>
            </a:r>
            <a:endParaRPr/>
          </a:p>
          <a:p>
            <a:pPr indent="-131064" lvl="0" marL="283464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1" sz="2400">
              <a:solidFill>
                <a:schemeClr val="lt2"/>
              </a:solidFill>
            </a:endParaRPr>
          </a:p>
          <a:p>
            <a:pPr indent="-283464" lvl="0" marL="283464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❖"/>
            </a:pPr>
            <a:r>
              <a:rPr b="1" lang="fr-FR" sz="2400">
                <a:solidFill>
                  <a:schemeClr val="lt2"/>
                </a:solidFill>
              </a:rPr>
              <a:t>Un Data Center</a:t>
            </a:r>
            <a:r>
              <a:rPr lang="fr-FR" sz="2400"/>
              <a:t>, peut contenir des centaines de milliers de serveurs</a:t>
            </a:r>
            <a:endParaRPr b="1" sz="2400">
              <a:solidFill>
                <a:schemeClr val="lt2"/>
              </a:solidFill>
            </a:endParaRPr>
          </a:p>
        </p:txBody>
      </p:sp>
      <p:pic>
        <p:nvPicPr>
          <p:cNvPr id="271" name="Google Shape;27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L’infrastructure globale d’AWS - AZ</a:t>
            </a:r>
            <a:endParaRPr/>
          </a:p>
        </p:txBody>
      </p:sp>
      <p:grpSp>
        <p:nvGrpSpPr>
          <p:cNvPr id="278" name="Google Shape;278;p14"/>
          <p:cNvGrpSpPr/>
          <p:nvPr/>
        </p:nvGrpSpPr>
        <p:grpSpPr>
          <a:xfrm flipH="1" rot="5400000">
            <a:off x="-994189" y="4894319"/>
            <a:ext cx="2959226" cy="970853"/>
            <a:chOff x="0" y="14675"/>
            <a:chExt cx="3550" cy="1165"/>
          </a:xfrm>
        </p:grpSpPr>
        <p:sp>
          <p:nvSpPr>
            <p:cNvPr id="279" name="Google Shape;279;p14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1" name="Google Shape;281;p14"/>
          <p:cNvSpPr txBox="1"/>
          <p:nvPr/>
        </p:nvSpPr>
        <p:spPr>
          <a:xfrm>
            <a:off x="5121724" y="5841551"/>
            <a:ext cx="14654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33 Régions - </a:t>
            </a:r>
            <a:endParaRPr/>
          </a:p>
        </p:txBody>
      </p:sp>
      <p:sp>
        <p:nvSpPr>
          <p:cNvPr id="282" name="Google Shape;282;p14"/>
          <p:cNvSpPr txBox="1"/>
          <p:nvPr/>
        </p:nvSpPr>
        <p:spPr>
          <a:xfrm>
            <a:off x="5826034" y="6035040"/>
            <a:ext cx="22402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33 Régions – 105 AZ</a:t>
            </a:r>
            <a:endParaRPr/>
          </a:p>
        </p:txBody>
      </p:sp>
      <p:sp>
        <p:nvSpPr>
          <p:cNvPr id="283" name="Google Shape;283;p14"/>
          <p:cNvSpPr/>
          <p:nvPr/>
        </p:nvSpPr>
        <p:spPr>
          <a:xfrm>
            <a:off x="961160" y="2537004"/>
            <a:ext cx="7097976" cy="3696915"/>
          </a:xfrm>
          <a:prstGeom prst="rect">
            <a:avLst/>
          </a:prstGeom>
          <a:solidFill>
            <a:schemeClr val="dk2"/>
          </a:solidFill>
          <a:ln cap="flat" cmpd="sng" w="2857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4" name="Google Shape;284;p14"/>
          <p:cNvSpPr/>
          <p:nvPr/>
        </p:nvSpPr>
        <p:spPr>
          <a:xfrm>
            <a:off x="1054800" y="3508689"/>
            <a:ext cx="3173808" cy="2064514"/>
          </a:xfrm>
          <a:prstGeom prst="rect">
            <a:avLst/>
          </a:prstGeom>
          <a:gradFill>
            <a:gsLst>
              <a:gs pos="0">
                <a:srgbClr val="F9FCFC"/>
              </a:gs>
              <a:gs pos="74000">
                <a:srgbClr val="D7EBEE"/>
              </a:gs>
              <a:gs pos="83000">
                <a:srgbClr val="D7EBEE"/>
              </a:gs>
              <a:gs pos="100000">
                <a:srgbClr val="E4F1F4"/>
              </a:gs>
            </a:gsLst>
            <a:lin ang="5400000" scaled="0"/>
          </a:gradFill>
          <a:ln cap="flat" cmpd="sng" w="12700">
            <a:solidFill>
              <a:srgbClr val="4759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720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2706105" y="3659114"/>
            <a:ext cx="1387482" cy="75764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Availability Zone</a:t>
            </a:r>
            <a:endParaRPr/>
          </a:p>
        </p:txBody>
      </p:sp>
      <p:sp>
        <p:nvSpPr>
          <p:cNvPr id="286" name="Google Shape;286;p14"/>
          <p:cNvSpPr/>
          <p:nvPr/>
        </p:nvSpPr>
        <p:spPr>
          <a:xfrm>
            <a:off x="2706105" y="4716545"/>
            <a:ext cx="1387482" cy="75035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Availability Zone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1138148" y="4716545"/>
            <a:ext cx="1349186" cy="75035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4759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Availability Zone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88" name="Google Shape;288;p14"/>
          <p:cNvCxnSpPr>
            <a:stCxn id="287" idx="0"/>
            <a:endCxn id="285" idx="1"/>
          </p:cNvCxnSpPr>
          <p:nvPr/>
        </p:nvCxnSpPr>
        <p:spPr>
          <a:xfrm flipH="1" rot="10800000">
            <a:off x="1812741" y="4037945"/>
            <a:ext cx="893400" cy="67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9" name="Google Shape;289;p14"/>
          <p:cNvCxnSpPr>
            <a:stCxn id="287" idx="3"/>
            <a:endCxn id="286" idx="1"/>
          </p:cNvCxnSpPr>
          <p:nvPr/>
        </p:nvCxnSpPr>
        <p:spPr>
          <a:xfrm>
            <a:off x="2487334" y="5091722"/>
            <a:ext cx="218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0" name="Google Shape;290;p14"/>
          <p:cNvCxnSpPr>
            <a:stCxn id="285" idx="2"/>
            <a:endCxn id="286" idx="0"/>
          </p:cNvCxnSpPr>
          <p:nvPr/>
        </p:nvCxnSpPr>
        <p:spPr>
          <a:xfrm>
            <a:off x="3399846" y="4416760"/>
            <a:ext cx="0" cy="29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1" name="Google Shape;291;p14"/>
          <p:cNvSpPr txBox="1"/>
          <p:nvPr/>
        </p:nvSpPr>
        <p:spPr>
          <a:xfrm>
            <a:off x="2949233" y="2537004"/>
            <a:ext cx="2876801" cy="922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fr-F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Amazon Web Services (AWS)</a:t>
            </a:r>
            <a:endParaRPr/>
          </a:p>
        </p:txBody>
      </p:sp>
      <p:sp>
        <p:nvSpPr>
          <p:cNvPr id="292" name="Google Shape;292;p14"/>
          <p:cNvSpPr/>
          <p:nvPr/>
        </p:nvSpPr>
        <p:spPr>
          <a:xfrm>
            <a:off x="1208017" y="3665356"/>
            <a:ext cx="1349185" cy="346250"/>
          </a:xfrm>
          <a:prstGeom prst="ellipse">
            <a:avLst/>
          </a:prstGeom>
          <a:solidFill>
            <a:srgbClr val="ECF6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Région</a:t>
            </a:r>
            <a:endParaRPr/>
          </a:p>
        </p:txBody>
      </p:sp>
      <p:sp>
        <p:nvSpPr>
          <p:cNvPr id="293" name="Google Shape;293;p14"/>
          <p:cNvSpPr/>
          <p:nvPr/>
        </p:nvSpPr>
        <p:spPr>
          <a:xfrm>
            <a:off x="4518800" y="3496660"/>
            <a:ext cx="3279726" cy="2064514"/>
          </a:xfrm>
          <a:prstGeom prst="rect">
            <a:avLst/>
          </a:prstGeom>
          <a:gradFill>
            <a:gsLst>
              <a:gs pos="0">
                <a:srgbClr val="F9FCFC"/>
              </a:gs>
              <a:gs pos="74000">
                <a:srgbClr val="D7EBEE"/>
              </a:gs>
              <a:gs pos="83000">
                <a:srgbClr val="D7EBEE"/>
              </a:gs>
              <a:gs pos="100000">
                <a:srgbClr val="E4F1F4"/>
              </a:gs>
            </a:gsLst>
            <a:lin ang="5400000" scaled="0"/>
          </a:gradFill>
          <a:ln cap="flat" cmpd="sng" w="12700">
            <a:solidFill>
              <a:srgbClr val="4759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720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4" name="Google Shape;294;p14"/>
          <p:cNvSpPr/>
          <p:nvPr/>
        </p:nvSpPr>
        <p:spPr>
          <a:xfrm>
            <a:off x="6096000" y="3682679"/>
            <a:ext cx="1387482" cy="757646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Availability Zone</a:t>
            </a:r>
            <a:endParaRPr/>
          </a:p>
        </p:txBody>
      </p:sp>
      <p:sp>
        <p:nvSpPr>
          <p:cNvPr id="295" name="Google Shape;295;p14"/>
          <p:cNvSpPr/>
          <p:nvPr/>
        </p:nvSpPr>
        <p:spPr>
          <a:xfrm>
            <a:off x="6108850" y="4723932"/>
            <a:ext cx="1387482" cy="75035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Availability Zone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6" name="Google Shape;296;p14"/>
          <p:cNvSpPr/>
          <p:nvPr/>
        </p:nvSpPr>
        <p:spPr>
          <a:xfrm>
            <a:off x="4604260" y="4716545"/>
            <a:ext cx="1349186" cy="750353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4759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Availability Zone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97" name="Google Shape;297;p14"/>
          <p:cNvCxnSpPr>
            <a:stCxn id="296" idx="0"/>
          </p:cNvCxnSpPr>
          <p:nvPr/>
        </p:nvCxnSpPr>
        <p:spPr>
          <a:xfrm flipH="1" rot="10800000">
            <a:off x="5278853" y="4011545"/>
            <a:ext cx="819600" cy="70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8" name="Google Shape;298;p14"/>
          <p:cNvCxnSpPr>
            <a:stCxn id="296" idx="3"/>
            <a:endCxn id="295" idx="1"/>
          </p:cNvCxnSpPr>
          <p:nvPr/>
        </p:nvCxnSpPr>
        <p:spPr>
          <a:xfrm>
            <a:off x="5953446" y="5091722"/>
            <a:ext cx="155400" cy="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9" name="Google Shape;299;p14"/>
          <p:cNvSpPr/>
          <p:nvPr/>
        </p:nvSpPr>
        <p:spPr>
          <a:xfrm>
            <a:off x="4510148" y="3738870"/>
            <a:ext cx="1349185" cy="346250"/>
          </a:xfrm>
          <a:prstGeom prst="ellipse">
            <a:avLst/>
          </a:prstGeom>
          <a:solidFill>
            <a:srgbClr val="ECF6F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Région</a:t>
            </a:r>
            <a:endParaRPr/>
          </a:p>
        </p:txBody>
      </p:sp>
      <p:cxnSp>
        <p:nvCxnSpPr>
          <p:cNvPr id="300" name="Google Shape;300;p14"/>
          <p:cNvCxnSpPr>
            <a:endCxn id="295" idx="0"/>
          </p:cNvCxnSpPr>
          <p:nvPr/>
        </p:nvCxnSpPr>
        <p:spPr>
          <a:xfrm>
            <a:off x="6789691" y="4440432"/>
            <a:ext cx="12900" cy="283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1" name="Google Shape;301;p14"/>
          <p:cNvSpPr txBox="1"/>
          <p:nvPr/>
        </p:nvSpPr>
        <p:spPr>
          <a:xfrm>
            <a:off x="8349328" y="2525259"/>
            <a:ext cx="3433369" cy="3685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Les</a:t>
            </a:r>
            <a:r>
              <a:rPr b="1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AZ </a:t>
            </a:r>
            <a:r>
              <a:rPr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sont isolées et séparées de plusieurs kilomètres, et se trouvent à moins de 100kms les unes des autres</a:t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4500"/>
              </a:spcBef>
              <a:spcAft>
                <a:spcPts val="0"/>
              </a:spcAft>
              <a:buNone/>
            </a:pP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Déployez vos applications sur plusieurs AZ dans une région pour la </a:t>
            </a:r>
            <a:r>
              <a:rPr b="1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Haute Disponibilité</a:t>
            </a:r>
            <a:endParaRPr b="0"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02" name="Google Shape;3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5"/>
          <p:cNvSpPr txBox="1"/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L’infrastructure globale d’AWS - Région</a:t>
            </a:r>
            <a:endParaRPr/>
          </a:p>
        </p:txBody>
      </p:sp>
      <p:grpSp>
        <p:nvGrpSpPr>
          <p:cNvPr id="309" name="Google Shape;309;p15"/>
          <p:cNvGrpSpPr/>
          <p:nvPr/>
        </p:nvGrpSpPr>
        <p:grpSpPr>
          <a:xfrm flipH="1" rot="5400000">
            <a:off x="-994189" y="4894319"/>
            <a:ext cx="2959226" cy="970853"/>
            <a:chOff x="0" y="14675"/>
            <a:chExt cx="3550" cy="1165"/>
          </a:xfrm>
        </p:grpSpPr>
        <p:sp>
          <p:nvSpPr>
            <p:cNvPr id="310" name="Google Shape;310;p15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12" name="Google Shape;312;p15"/>
          <p:cNvSpPr txBox="1"/>
          <p:nvPr/>
        </p:nvSpPr>
        <p:spPr>
          <a:xfrm>
            <a:off x="5121724" y="5841551"/>
            <a:ext cx="14654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33 Régions - </a:t>
            </a:r>
            <a:endParaRPr/>
          </a:p>
        </p:txBody>
      </p:sp>
      <p:sp>
        <p:nvSpPr>
          <p:cNvPr id="313" name="Google Shape;313;p15"/>
          <p:cNvSpPr txBox="1"/>
          <p:nvPr/>
        </p:nvSpPr>
        <p:spPr>
          <a:xfrm>
            <a:off x="5826034" y="6035040"/>
            <a:ext cx="22402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33 Régions – 105 AZ</a:t>
            </a:r>
            <a:endParaRPr/>
          </a:p>
        </p:txBody>
      </p:sp>
      <p:pic>
        <p:nvPicPr>
          <p:cNvPr id="314" name="Google Shape;31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8922" y="2278505"/>
            <a:ext cx="9039178" cy="41258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"/>
          <p:cNvSpPr txBox="1"/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Catalogue de services</a:t>
            </a:r>
            <a:endParaRPr/>
          </a:p>
        </p:txBody>
      </p:sp>
      <p:grpSp>
        <p:nvGrpSpPr>
          <p:cNvPr id="322" name="Google Shape;322;p16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323" name="Google Shape;323;p16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24" name="Google Shape;324;p16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25" name="Google Shape;325;p16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26" name="Google Shape;326;p16"/>
          <p:cNvSpPr txBox="1"/>
          <p:nvPr/>
        </p:nvSpPr>
        <p:spPr>
          <a:xfrm>
            <a:off x="5121724" y="5841551"/>
            <a:ext cx="14654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33 Régions - </a:t>
            </a:r>
            <a:endParaRPr/>
          </a:p>
        </p:txBody>
      </p:sp>
      <p:sp>
        <p:nvSpPr>
          <p:cNvPr id="327" name="Google Shape;327;p16"/>
          <p:cNvSpPr txBox="1"/>
          <p:nvPr/>
        </p:nvSpPr>
        <p:spPr>
          <a:xfrm>
            <a:off x="5826034" y="6035040"/>
            <a:ext cx="22402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33 Régions – 105 AZ</a:t>
            </a:r>
            <a:endParaRPr/>
          </a:p>
        </p:txBody>
      </p:sp>
      <p:pic>
        <p:nvPicPr>
          <p:cNvPr descr="Image" id="328" name="Google Shape;3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5178" y="2507437"/>
            <a:ext cx="8340812" cy="351878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6"/>
          <p:cNvSpPr/>
          <p:nvPr/>
        </p:nvSpPr>
        <p:spPr>
          <a:xfrm>
            <a:off x="594359" y="3429000"/>
            <a:ext cx="2260051" cy="921268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+200 Services</a:t>
            </a:r>
            <a:endParaRPr/>
          </a:p>
        </p:txBody>
      </p:sp>
      <p:pic>
        <p:nvPicPr>
          <p:cNvPr id="330" name="Google Shape;33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 txBox="1"/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Comment accéder aux services AWS</a:t>
            </a:r>
            <a:endParaRPr/>
          </a:p>
        </p:txBody>
      </p:sp>
      <p:grpSp>
        <p:nvGrpSpPr>
          <p:cNvPr id="337" name="Google Shape;337;p17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338" name="Google Shape;338;p1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39" name="Google Shape;339;p1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41" name="Google Shape;341;p17"/>
          <p:cNvSpPr txBox="1"/>
          <p:nvPr/>
        </p:nvSpPr>
        <p:spPr>
          <a:xfrm>
            <a:off x="5121724" y="5841551"/>
            <a:ext cx="14654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33 Régions - </a:t>
            </a:r>
            <a:endParaRPr/>
          </a:p>
        </p:txBody>
      </p:sp>
      <p:sp>
        <p:nvSpPr>
          <p:cNvPr id="342" name="Google Shape;342;p17"/>
          <p:cNvSpPr/>
          <p:nvPr/>
        </p:nvSpPr>
        <p:spPr>
          <a:xfrm>
            <a:off x="1260389" y="2631989"/>
            <a:ext cx="1853514" cy="65320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EE9AB"/>
              </a:gs>
              <a:gs pos="50000">
                <a:srgbClr val="FCE39B"/>
              </a:gs>
              <a:gs pos="100000">
                <a:srgbClr val="FFE288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AWS Console</a:t>
            </a:r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4757176" y="2484226"/>
            <a:ext cx="1948248" cy="86326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EE9AB"/>
              </a:gs>
              <a:gs pos="50000">
                <a:srgbClr val="FCE39B"/>
              </a:gs>
              <a:gs pos="100000">
                <a:srgbClr val="FFE288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AWS Command Line Interface (AWS CLI)</a:t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797113" y="2696224"/>
            <a:ext cx="2384855" cy="59035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EE9AB"/>
              </a:gs>
              <a:gs pos="50000">
                <a:srgbClr val="FCE39B"/>
              </a:gs>
              <a:gs pos="100000">
                <a:srgbClr val="FFE288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Kit de développement (SDK)</a:t>
            </a:r>
            <a:endParaRPr/>
          </a:p>
        </p:txBody>
      </p:sp>
      <p:sp>
        <p:nvSpPr>
          <p:cNvPr id="345" name="Google Shape;345;p17"/>
          <p:cNvSpPr txBox="1"/>
          <p:nvPr/>
        </p:nvSpPr>
        <p:spPr>
          <a:xfrm>
            <a:off x="1260389" y="3585026"/>
            <a:ext cx="2644346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Interface web accessible avec un navigateur</a:t>
            </a:r>
            <a:endParaRPr b="0"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2000" u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Idéal pour débuter</a:t>
            </a:r>
            <a:endParaRPr b="0"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fr-F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1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Non recommandé en Production</a:t>
            </a:r>
            <a:endParaRPr b="0"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46" name="Google Shape;346;p17"/>
          <p:cNvSpPr txBox="1"/>
          <p:nvPr/>
        </p:nvSpPr>
        <p:spPr>
          <a:xfrm>
            <a:off x="4532284" y="3585025"/>
            <a:ext cx="2947808" cy="33547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Pour interagir avec AWS en ligne de commande</a:t>
            </a:r>
            <a:endParaRPr b="0"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fr-F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Windows, macOS, Linux</a:t>
            </a:r>
            <a:endParaRPr i="0" sz="2000" u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fr-F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Idéal pour l’automatisation</a:t>
            </a:r>
            <a:endParaRPr b="0"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24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br>
              <a:rPr lang="fr-FR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2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47" name="Google Shape;3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72128" y="6117914"/>
            <a:ext cx="630195" cy="544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4564" y="6179372"/>
            <a:ext cx="689333" cy="492211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7"/>
          <p:cNvSpPr txBox="1"/>
          <p:nvPr/>
        </p:nvSpPr>
        <p:spPr>
          <a:xfrm>
            <a:off x="8003059" y="3571423"/>
            <a:ext cx="2774869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Permet de développer des applications qui utilisent AWS</a:t>
            </a:r>
            <a:endParaRPr b="0"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fr-F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Supporte plusieurs langages de programmation: C++, Java, .Net, Python .</a:t>
            </a:r>
            <a:r>
              <a:rPr b="0" i="1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..</a:t>
            </a:r>
            <a:endParaRPr b="0"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50" name="Google Shape;350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49688" y="6116595"/>
            <a:ext cx="791787" cy="63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"/>
          <p:cNvSpPr txBox="1"/>
          <p:nvPr>
            <p:ph type="ctrTitle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b="1" i="0" lang="fr-FR" sz="60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Amazon Elastic Compute Cloud (EC2)</a:t>
            </a:r>
            <a:endParaRPr/>
          </a:p>
        </p:txBody>
      </p:sp>
      <p:sp>
        <p:nvSpPr>
          <p:cNvPr id="358" name="Google Shape;358;p18"/>
          <p:cNvSpPr txBox="1"/>
          <p:nvPr>
            <p:ph idx="1" type="body"/>
          </p:nvPr>
        </p:nvSpPr>
        <p:spPr>
          <a:xfrm>
            <a:off x="6299834" y="4074459"/>
            <a:ext cx="5791199" cy="28077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Définition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000"/>
              <a:buFont typeface="Arial"/>
              <a:buChar char="•"/>
            </a:pPr>
            <a:r>
              <a:rPr b="1" i="0" lang="fr-FR" sz="2000" u="none" cap="none" strike="noStrike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Caractéristiques d’une instance EC2</a:t>
            </a:r>
            <a:endParaRPr/>
          </a:p>
          <a:p>
            <a:pPr indent="-342900" lvl="1" marL="1028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7C3F"/>
              </a:buClr>
              <a:buSzPts val="1600"/>
              <a:buFont typeface="Noto Sans Symbols"/>
              <a:buChar char="❑"/>
            </a:pPr>
            <a:r>
              <a:rPr b="1" i="0" lang="fr-FR" sz="1600" u="none" cap="none" strike="noStrike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Amazon Machine Image (AMI)</a:t>
            </a:r>
            <a:endParaRPr/>
          </a:p>
          <a:p>
            <a:pPr indent="-342900" lvl="1" marL="1028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7C3F"/>
              </a:buClr>
              <a:buSzPts val="1600"/>
              <a:buFont typeface="Noto Sans Symbols"/>
              <a:buChar char="❑"/>
            </a:pPr>
            <a:r>
              <a:rPr b="1" i="0" lang="fr-FR" sz="1600" u="none" cap="none" strike="noStrike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Volume EBS</a:t>
            </a:r>
            <a:endParaRPr/>
          </a:p>
          <a:p>
            <a:pPr indent="-342900" lvl="1" marL="1028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7C3F"/>
              </a:buClr>
              <a:buSzPts val="1600"/>
              <a:buFont typeface="Noto Sans Symbols"/>
              <a:buChar char="❑"/>
            </a:pPr>
            <a:r>
              <a:rPr b="1" i="0" lang="fr-FR" sz="1600" u="none" cap="none" strike="noStrike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Type d’instance</a:t>
            </a:r>
            <a:endParaRPr/>
          </a:p>
          <a:p>
            <a:pPr indent="-342900" lvl="1" marL="1028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7C3F"/>
              </a:buClr>
              <a:buSzPts val="1600"/>
              <a:buFont typeface="Noto Sans Symbols"/>
              <a:buChar char="❑"/>
            </a:pPr>
            <a:r>
              <a:rPr b="1" i="0" lang="fr-FR" sz="1600" u="none" cap="none" strike="noStrike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Public IP/Private IP</a:t>
            </a:r>
            <a:endParaRPr/>
          </a:p>
          <a:p>
            <a:pPr indent="-342900" lvl="1" marL="1028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7C3F"/>
              </a:buClr>
              <a:buSzPts val="1600"/>
              <a:buFont typeface="Noto Sans Symbols"/>
              <a:buChar char="❑"/>
            </a:pPr>
            <a:r>
              <a:rPr b="1" i="0" lang="fr-FR" sz="1600" u="none" cap="none" strike="noStrike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Security Group</a:t>
            </a:r>
            <a:endParaRPr/>
          </a:p>
          <a:p>
            <a:pPr indent="-342900" lvl="1" marL="1028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7C3F"/>
              </a:buClr>
              <a:buSzPts val="1600"/>
              <a:buFont typeface="Noto Sans Symbols"/>
              <a:buChar char="❑"/>
            </a:pPr>
            <a:r>
              <a:rPr b="1" i="0" lang="fr-FR" sz="1600" u="none" cap="none" strike="noStrike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Keypair</a:t>
            </a:r>
            <a:endParaRPr b="1" i="0" sz="1600" u="none" cap="none" strike="noStrike">
              <a:solidFill>
                <a:srgbClr val="5D7C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1" marL="1028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D7C3F"/>
              </a:buClr>
              <a:buSzPts val="1600"/>
              <a:buFont typeface="Noto Sans Symbols"/>
              <a:buChar char="❑"/>
            </a:pPr>
            <a:r>
              <a:rPr b="1" i="0" lang="fr-FR" sz="1600" u="none" cap="none" strike="noStrike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Subnet</a:t>
            </a:r>
            <a:endParaRPr b="1" i="0" sz="1600" u="none" cap="none" strike="noStrike">
              <a:solidFill>
                <a:srgbClr val="5D7C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41300" lvl="1" marL="1028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5D7C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41300" lvl="1" marL="1028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41300" lvl="1" marL="1028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lt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88900" lvl="1" marL="10287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D7C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59" name="Google Shape;3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4176"/>
            <a:ext cx="974361" cy="86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18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19137" r="19137" t="0"/>
          <a:stretch/>
        </p:blipFill>
        <p:spPr>
          <a:xfrm>
            <a:off x="0" y="-11113"/>
            <a:ext cx="5791200" cy="688022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361" name="Google Shape;361;p18"/>
          <p:cNvSpPr txBox="1"/>
          <p:nvPr/>
        </p:nvSpPr>
        <p:spPr>
          <a:xfrm>
            <a:off x="1693888" y="6358956"/>
            <a:ext cx="20986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Amazon EC2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fr-FR"/>
              <a:t>Amazon Elastic Compute Cloud (EC2)</a:t>
            </a:r>
            <a:endParaRPr/>
          </a:p>
        </p:txBody>
      </p:sp>
      <p:sp>
        <p:nvSpPr>
          <p:cNvPr id="367" name="Google Shape;367;p19"/>
          <p:cNvSpPr txBox="1"/>
          <p:nvPr>
            <p:ph idx="1" type="body"/>
          </p:nvPr>
        </p:nvSpPr>
        <p:spPr>
          <a:xfrm>
            <a:off x="3456828" y="2982401"/>
            <a:ext cx="7126219" cy="3597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Autofit/>
          </a:bodyPr>
          <a:lstStyle/>
          <a:p>
            <a:pPr indent="-285750" lvl="0" marL="482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fr-FR" sz="2400" u="none" strike="noStrike"/>
              <a:t>Fournit des serveurs de calcul dans le Cloud AWS</a:t>
            </a:r>
            <a:endParaRPr/>
          </a:p>
          <a:p>
            <a:pPr indent="-285750" lvl="0" marL="482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fr-FR" sz="2400" u="none" strike="noStrike"/>
              <a:t>OS supportés : Linux, Windows et MacOS</a:t>
            </a:r>
            <a:endParaRPr b="0" i="0" sz="2400" u="none" strike="noStrike"/>
          </a:p>
          <a:p>
            <a:pPr indent="-285750" lvl="0" marL="482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fr-FR" sz="2400" u="none" strike="noStrike"/>
              <a:t>Processeurs disponibles : Intel, AMD ou Graviton (Arm)</a:t>
            </a:r>
            <a:endParaRPr/>
          </a:p>
          <a:p>
            <a:pPr indent="-285750" lvl="0" marL="482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</a:pPr>
            <a:r>
              <a:rPr b="0" i="0" lang="fr-FR" sz="2400" u="none" strike="noStrike"/>
              <a:t>Facturation : </a:t>
            </a:r>
            <a:r>
              <a:rPr b="0" i="1" lang="fr-FR" sz="2400" u="none" strike="noStrike"/>
              <a:t>Pay as you go</a:t>
            </a:r>
            <a:endParaRPr b="0" i="0" sz="2400" u="none" strike="noStrike"/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</p:txBody>
      </p:sp>
      <p:pic>
        <p:nvPicPr>
          <p:cNvPr descr="Image" id="368" name="Google Shape;36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223" y="3770658"/>
            <a:ext cx="9334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19"/>
          <p:cNvSpPr txBox="1"/>
          <p:nvPr/>
        </p:nvSpPr>
        <p:spPr>
          <a:xfrm>
            <a:off x="594360" y="4915999"/>
            <a:ext cx="12779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Amazon EC2</a:t>
            </a:r>
            <a:endParaRPr/>
          </a:p>
        </p:txBody>
      </p:sp>
      <p:cxnSp>
        <p:nvCxnSpPr>
          <p:cNvPr id="370" name="Google Shape;370;p19"/>
          <p:cNvCxnSpPr/>
          <p:nvPr/>
        </p:nvCxnSpPr>
        <p:spPr>
          <a:xfrm>
            <a:off x="3021496" y="2737939"/>
            <a:ext cx="0" cy="3932337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71" name="Google Shape;37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"/>
          <p:cNvSpPr txBox="1"/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b="1" i="0" lang="fr-FR" sz="60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Démarrer sur le cloud AWS</a:t>
            </a:r>
            <a:endParaRPr/>
          </a:p>
        </p:txBody>
      </p:sp>
      <p:sp>
        <p:nvSpPr>
          <p:cNvPr id="138" name="Google Shape;138;p2"/>
          <p:cNvSpPr txBox="1"/>
          <p:nvPr/>
        </p:nvSpPr>
        <p:spPr>
          <a:xfrm>
            <a:off x="6096000" y="4214192"/>
            <a:ext cx="5486400" cy="60893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</a:pPr>
            <a:r>
              <a:rPr b="0" i="0" lang="fr-FR" sz="20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Présenté par Abdou Karim WADE</a:t>
            </a:r>
            <a:endParaRPr/>
          </a:p>
        </p:txBody>
      </p:sp>
      <p:pic>
        <p:nvPicPr>
          <p:cNvPr id="139" name="Google Shape;13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0"/>
            <a:ext cx="1094282" cy="92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fr-FR"/>
              <a:t>Elastic Compute cloud (EC2)</a:t>
            </a:r>
            <a:endParaRPr/>
          </a:p>
        </p:txBody>
      </p:sp>
      <p:sp>
        <p:nvSpPr>
          <p:cNvPr id="377" name="Google Shape;377;p20"/>
          <p:cNvSpPr txBox="1"/>
          <p:nvPr>
            <p:ph idx="1" type="body"/>
          </p:nvPr>
        </p:nvSpPr>
        <p:spPr>
          <a:xfrm>
            <a:off x="2896581" y="2467994"/>
            <a:ext cx="2267908" cy="424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fr-FR" sz="1800"/>
              <a:t>Avec Amazon EC2</a:t>
            </a:r>
            <a:endParaRPr/>
          </a:p>
        </p:txBody>
      </p:sp>
      <p:pic>
        <p:nvPicPr>
          <p:cNvPr descr="Image" id="378" name="Google Shape;37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223" y="3770658"/>
            <a:ext cx="933450" cy="9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0"/>
          <p:cNvSpPr txBox="1"/>
          <p:nvPr/>
        </p:nvSpPr>
        <p:spPr>
          <a:xfrm>
            <a:off x="499665" y="4792144"/>
            <a:ext cx="127791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Amazon EC2</a:t>
            </a:r>
            <a:endParaRPr/>
          </a:p>
        </p:txBody>
      </p:sp>
      <p:cxnSp>
        <p:nvCxnSpPr>
          <p:cNvPr id="380" name="Google Shape;380;p20"/>
          <p:cNvCxnSpPr/>
          <p:nvPr/>
        </p:nvCxnSpPr>
        <p:spPr>
          <a:xfrm>
            <a:off x="2570922" y="2802627"/>
            <a:ext cx="0" cy="3899414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81" name="Google Shape;38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0829" y="3150772"/>
            <a:ext cx="1624504" cy="136004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0"/>
          <p:cNvSpPr txBox="1"/>
          <p:nvPr/>
        </p:nvSpPr>
        <p:spPr>
          <a:xfrm>
            <a:off x="2617084" y="4510812"/>
            <a:ext cx="237169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Démarrer des serveur à la demande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83" name="Google Shape;38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92396" y="2713797"/>
            <a:ext cx="2450843" cy="1797015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20"/>
          <p:cNvSpPr txBox="1"/>
          <p:nvPr/>
        </p:nvSpPr>
        <p:spPr>
          <a:xfrm>
            <a:off x="5099588" y="4510812"/>
            <a:ext cx="245084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Installer et déployer vos applications partout dans le monde</a:t>
            </a:r>
            <a:endParaRPr b="0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85" name="Google Shape;385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64748" y="3166714"/>
            <a:ext cx="909591" cy="971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20"/>
          <p:cNvCxnSpPr>
            <a:stCxn id="385" idx="3"/>
            <a:endCxn id="387" idx="1"/>
          </p:cNvCxnSpPr>
          <p:nvPr/>
        </p:nvCxnSpPr>
        <p:spPr>
          <a:xfrm>
            <a:off x="8974339" y="3652641"/>
            <a:ext cx="9675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387" name="Google Shape;38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41718" y="2745525"/>
            <a:ext cx="1830583" cy="1814229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20"/>
          <p:cNvSpPr txBox="1"/>
          <p:nvPr/>
        </p:nvSpPr>
        <p:spPr>
          <a:xfrm>
            <a:off x="9829802" y="4559755"/>
            <a:ext cx="219663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Changer la taille des serveurs à tout moment</a:t>
            </a:r>
            <a:endParaRPr b="0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89" name="Google Shape;389;p20"/>
          <p:cNvSpPr txBox="1"/>
          <p:nvPr/>
        </p:nvSpPr>
        <p:spPr>
          <a:xfrm>
            <a:off x="7825489" y="4236590"/>
            <a:ext cx="161294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Choisir la taille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 serveur</a:t>
            </a:r>
            <a:endParaRPr/>
          </a:p>
        </p:txBody>
      </p:sp>
      <p:pic>
        <p:nvPicPr>
          <p:cNvPr id="390" name="Google Shape;390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1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Les caractéristiques d’une Instance EC2</a:t>
            </a:r>
            <a:endParaRPr/>
          </a:p>
        </p:txBody>
      </p:sp>
      <p:pic>
        <p:nvPicPr>
          <p:cNvPr id="397" name="Google Shape;3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71851" y="3618010"/>
            <a:ext cx="2384849" cy="149459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Google Shape;398;p21"/>
          <p:cNvCxnSpPr/>
          <p:nvPr/>
        </p:nvCxnSpPr>
        <p:spPr>
          <a:xfrm>
            <a:off x="2026508" y="2676525"/>
            <a:ext cx="0" cy="3903346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9" name="Google Shape;399;p21"/>
          <p:cNvSpPr/>
          <p:nvPr/>
        </p:nvSpPr>
        <p:spPr>
          <a:xfrm>
            <a:off x="2347784" y="2977978"/>
            <a:ext cx="1482810" cy="766119"/>
          </a:xfrm>
          <a:prstGeom prst="roundRect">
            <a:avLst>
              <a:gd fmla="val 16667" name="adj"/>
            </a:avLst>
          </a:prstGeom>
          <a:solidFill>
            <a:srgbClr val="F7CC27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Nom et Tags</a:t>
            </a:r>
            <a:endParaRPr/>
          </a:p>
        </p:txBody>
      </p:sp>
      <p:sp>
        <p:nvSpPr>
          <p:cNvPr id="400" name="Google Shape;400;p21"/>
          <p:cNvSpPr/>
          <p:nvPr/>
        </p:nvSpPr>
        <p:spPr>
          <a:xfrm>
            <a:off x="4324868" y="2977977"/>
            <a:ext cx="1482810" cy="766119"/>
          </a:xfrm>
          <a:prstGeom prst="roundRect">
            <a:avLst>
              <a:gd fmla="val 16667" name="adj"/>
            </a:avLst>
          </a:prstGeom>
          <a:solidFill>
            <a:srgbClr val="F7CC27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Amazon Machine Image (AMI)</a:t>
            </a:r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6384326" y="2977977"/>
            <a:ext cx="1482810" cy="766119"/>
          </a:xfrm>
          <a:prstGeom prst="roundRect">
            <a:avLst>
              <a:gd fmla="val 16667" name="adj"/>
            </a:avLst>
          </a:prstGeom>
          <a:solidFill>
            <a:srgbClr val="F7CC27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Volume EBS</a:t>
            </a:r>
            <a:endParaRPr/>
          </a:p>
        </p:txBody>
      </p:sp>
      <p:sp>
        <p:nvSpPr>
          <p:cNvPr id="402" name="Google Shape;402;p21"/>
          <p:cNvSpPr/>
          <p:nvPr/>
        </p:nvSpPr>
        <p:spPr>
          <a:xfrm>
            <a:off x="8542638" y="2977977"/>
            <a:ext cx="1482810" cy="766119"/>
          </a:xfrm>
          <a:prstGeom prst="roundRect">
            <a:avLst>
              <a:gd fmla="val 16667" name="adj"/>
            </a:avLst>
          </a:prstGeom>
          <a:solidFill>
            <a:srgbClr val="F7CC27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Type d’instance</a:t>
            </a:r>
            <a:endParaRPr/>
          </a:p>
        </p:txBody>
      </p:sp>
      <p:sp>
        <p:nvSpPr>
          <p:cNvPr id="403" name="Google Shape;403;p21"/>
          <p:cNvSpPr/>
          <p:nvPr/>
        </p:nvSpPr>
        <p:spPr>
          <a:xfrm>
            <a:off x="8542638" y="4936989"/>
            <a:ext cx="1482810" cy="766119"/>
          </a:xfrm>
          <a:prstGeom prst="roundRect">
            <a:avLst>
              <a:gd fmla="val 16667" name="adj"/>
            </a:avLst>
          </a:prstGeom>
          <a:solidFill>
            <a:srgbClr val="F7CC27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Subnet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4" name="Google Shape;404;p21"/>
          <p:cNvSpPr/>
          <p:nvPr/>
        </p:nvSpPr>
        <p:spPr>
          <a:xfrm>
            <a:off x="6577913" y="4949348"/>
            <a:ext cx="1482810" cy="766119"/>
          </a:xfrm>
          <a:prstGeom prst="roundRect">
            <a:avLst>
              <a:gd fmla="val 16667" name="adj"/>
            </a:avLst>
          </a:prstGeom>
          <a:solidFill>
            <a:srgbClr val="F7CC27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Keypair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5" name="Google Shape;405;p21"/>
          <p:cNvSpPr/>
          <p:nvPr/>
        </p:nvSpPr>
        <p:spPr>
          <a:xfrm>
            <a:off x="4629657" y="4949348"/>
            <a:ext cx="1482810" cy="766119"/>
          </a:xfrm>
          <a:prstGeom prst="roundRect">
            <a:avLst>
              <a:gd fmla="val 16667" name="adj"/>
            </a:avLst>
          </a:prstGeom>
          <a:solidFill>
            <a:srgbClr val="F7CC27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Security Group</a:t>
            </a:r>
            <a:endParaRPr/>
          </a:p>
        </p:txBody>
      </p:sp>
      <p:sp>
        <p:nvSpPr>
          <p:cNvPr id="406" name="Google Shape;406;p21"/>
          <p:cNvSpPr/>
          <p:nvPr/>
        </p:nvSpPr>
        <p:spPr>
          <a:xfrm>
            <a:off x="2520772" y="4949348"/>
            <a:ext cx="1482810" cy="766119"/>
          </a:xfrm>
          <a:prstGeom prst="roundRect">
            <a:avLst>
              <a:gd fmla="val 16667" name="adj"/>
            </a:avLst>
          </a:prstGeom>
          <a:solidFill>
            <a:srgbClr val="F7CC27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Public IP/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Private IP</a:t>
            </a:r>
            <a:endParaRPr/>
          </a:p>
        </p:txBody>
      </p:sp>
      <p:pic>
        <p:nvPicPr>
          <p:cNvPr id="407" name="Google Shape;40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74361" cy="76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2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fr-FR"/>
              <a:t>Amazon Machine Image</a:t>
            </a:r>
            <a:endParaRPr/>
          </a:p>
        </p:txBody>
      </p:sp>
      <p:pic>
        <p:nvPicPr>
          <p:cNvPr id="413" name="Google Shape;41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159" y="2676525"/>
            <a:ext cx="3527341" cy="3604354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2"/>
          <p:cNvSpPr txBox="1"/>
          <p:nvPr/>
        </p:nvSpPr>
        <p:spPr>
          <a:xfrm>
            <a:off x="4472607" y="2799219"/>
            <a:ext cx="7249698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fr-FR" sz="24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Image à partir de laquelle est lancée une instance </a:t>
            </a:r>
            <a:r>
              <a:rPr b="1" i="0" lang="fr-FR" sz="24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EC2</a:t>
            </a:r>
            <a:endParaRPr/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b="0" i="0" sz="2400" u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4000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fr-FR" sz="24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Contient les informations telles que le système d’exploitation, les volumes de données, les autorisations de lancement…</a:t>
            </a:r>
            <a:endParaRPr/>
          </a:p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fr-FR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b="0" i="0" lang="fr-FR" sz="24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Où trouver les AMIs 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fr-FR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directement dans votre compte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b="0" i="0" lang="fr-FR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Ou depuis la </a:t>
            </a:r>
            <a:r>
              <a:rPr b="1" i="0" lang="fr-FR" sz="2400" u="sng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Marketplace AWS</a:t>
            </a:r>
            <a:endParaRPr b="1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415" name="Google Shape;415;p22"/>
          <p:cNvCxnSpPr/>
          <p:nvPr/>
        </p:nvCxnSpPr>
        <p:spPr>
          <a:xfrm>
            <a:off x="4083191" y="2208504"/>
            <a:ext cx="0" cy="440634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16" name="Google Shape;41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3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fr-FR"/>
              <a:t>Amazon Machine Image</a:t>
            </a:r>
            <a:endParaRPr/>
          </a:p>
        </p:txBody>
      </p:sp>
      <p:pic>
        <p:nvPicPr>
          <p:cNvPr id="422" name="Google Shape;42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4901" y="3723858"/>
            <a:ext cx="1101919" cy="768627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3"/>
          <p:cNvSpPr txBox="1"/>
          <p:nvPr/>
        </p:nvSpPr>
        <p:spPr>
          <a:xfrm>
            <a:off x="591379" y="4442461"/>
            <a:ext cx="6126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AMI A</a:t>
            </a:r>
            <a:endParaRPr/>
          </a:p>
        </p:txBody>
      </p:sp>
      <p:pic>
        <p:nvPicPr>
          <p:cNvPr id="424" name="Google Shape;42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8904" y="2261066"/>
            <a:ext cx="1285461" cy="86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23"/>
          <p:cNvCxnSpPr>
            <a:stCxn id="422" idx="3"/>
            <a:endCxn id="424" idx="1"/>
          </p:cNvCxnSpPr>
          <p:nvPr/>
        </p:nvCxnSpPr>
        <p:spPr>
          <a:xfrm flipH="1" rot="10800000">
            <a:off x="1496820" y="2695171"/>
            <a:ext cx="2492100" cy="141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426" name="Google Shape;42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8903" y="3624260"/>
            <a:ext cx="1285461" cy="86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7" name="Google Shape;427;p23"/>
          <p:cNvCxnSpPr>
            <a:stCxn id="422" idx="3"/>
            <a:endCxn id="426" idx="1"/>
          </p:cNvCxnSpPr>
          <p:nvPr/>
        </p:nvCxnSpPr>
        <p:spPr>
          <a:xfrm flipH="1" rot="10800000">
            <a:off x="1496820" y="4058372"/>
            <a:ext cx="2492100" cy="49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428" name="Google Shape;42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8903" y="5191080"/>
            <a:ext cx="1285461" cy="86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9" name="Google Shape;429;p23"/>
          <p:cNvCxnSpPr>
            <a:endCxn id="428" idx="1"/>
          </p:cNvCxnSpPr>
          <p:nvPr/>
        </p:nvCxnSpPr>
        <p:spPr>
          <a:xfrm>
            <a:off x="1496803" y="4255093"/>
            <a:ext cx="2492100" cy="137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0" name="Google Shape;430;p23"/>
          <p:cNvSpPr txBox="1"/>
          <p:nvPr/>
        </p:nvSpPr>
        <p:spPr>
          <a:xfrm rot="-1844419">
            <a:off x="1973723" y="3070261"/>
            <a:ext cx="14594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214A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Run instance</a:t>
            </a:r>
            <a:endParaRPr/>
          </a:p>
        </p:txBody>
      </p:sp>
      <p:sp>
        <p:nvSpPr>
          <p:cNvPr id="431" name="Google Shape;431;p23"/>
          <p:cNvSpPr txBox="1"/>
          <p:nvPr/>
        </p:nvSpPr>
        <p:spPr>
          <a:xfrm>
            <a:off x="2188601" y="3689040"/>
            <a:ext cx="145943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214A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Run instance</a:t>
            </a:r>
            <a:endParaRPr/>
          </a:p>
        </p:txBody>
      </p:sp>
      <p:sp>
        <p:nvSpPr>
          <p:cNvPr id="432" name="Google Shape;432;p23"/>
          <p:cNvSpPr txBox="1"/>
          <p:nvPr/>
        </p:nvSpPr>
        <p:spPr>
          <a:xfrm rot="1739756">
            <a:off x="2450895" y="4772248"/>
            <a:ext cx="14561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214A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Run instance</a:t>
            </a:r>
            <a:endParaRPr/>
          </a:p>
        </p:txBody>
      </p:sp>
      <p:sp>
        <p:nvSpPr>
          <p:cNvPr id="433" name="Google Shape;433;p23"/>
          <p:cNvSpPr txBox="1"/>
          <p:nvPr/>
        </p:nvSpPr>
        <p:spPr>
          <a:xfrm>
            <a:off x="5274364" y="2280786"/>
            <a:ext cx="1471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Instance EC2</a:t>
            </a:r>
            <a:endParaRPr/>
          </a:p>
        </p:txBody>
      </p:sp>
      <p:sp>
        <p:nvSpPr>
          <p:cNvPr id="434" name="Google Shape;434;p23"/>
          <p:cNvSpPr txBox="1"/>
          <p:nvPr/>
        </p:nvSpPr>
        <p:spPr>
          <a:xfrm>
            <a:off x="5274364" y="3827886"/>
            <a:ext cx="1471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Instance EC2</a:t>
            </a:r>
            <a:endParaRPr/>
          </a:p>
        </p:txBody>
      </p:sp>
      <p:sp>
        <p:nvSpPr>
          <p:cNvPr id="435" name="Google Shape;435;p23"/>
          <p:cNvSpPr txBox="1"/>
          <p:nvPr/>
        </p:nvSpPr>
        <p:spPr>
          <a:xfrm>
            <a:off x="5274364" y="5380477"/>
            <a:ext cx="14718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Instance EC2</a:t>
            </a:r>
            <a:endParaRPr/>
          </a:p>
        </p:txBody>
      </p:sp>
      <p:pic>
        <p:nvPicPr>
          <p:cNvPr id="436" name="Google Shape;43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1480" y="3769609"/>
            <a:ext cx="1101919" cy="7686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7" name="Google Shape;437;p23"/>
          <p:cNvCxnSpPr>
            <a:stCxn id="424" idx="3"/>
            <a:endCxn id="436" idx="1"/>
          </p:cNvCxnSpPr>
          <p:nvPr/>
        </p:nvCxnSpPr>
        <p:spPr>
          <a:xfrm>
            <a:off x="5274365" y="2695179"/>
            <a:ext cx="3627000" cy="1458600"/>
          </a:xfrm>
          <a:prstGeom prst="straightConnector1">
            <a:avLst/>
          </a:prstGeom>
          <a:noFill/>
          <a:ln cap="flat" cmpd="sng" w="9525">
            <a:solidFill>
              <a:srgbClr val="397D88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8" name="Google Shape;438;p23"/>
          <p:cNvSpPr txBox="1"/>
          <p:nvPr/>
        </p:nvSpPr>
        <p:spPr>
          <a:xfrm rot="1189568">
            <a:off x="6873346" y="3244334"/>
            <a:ext cx="17147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accent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Create Instance</a:t>
            </a:r>
            <a:endParaRPr/>
          </a:p>
        </p:txBody>
      </p:sp>
      <p:sp>
        <p:nvSpPr>
          <p:cNvPr id="439" name="Google Shape;439;p23"/>
          <p:cNvSpPr txBox="1"/>
          <p:nvPr/>
        </p:nvSpPr>
        <p:spPr>
          <a:xfrm>
            <a:off x="9113868" y="4499834"/>
            <a:ext cx="6254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AMI B</a:t>
            </a:r>
            <a:endParaRPr/>
          </a:p>
        </p:txBody>
      </p:sp>
      <p:pic>
        <p:nvPicPr>
          <p:cNvPr id="440" name="Google Shape;44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fr-FR"/>
              <a:t>Volume EBS</a:t>
            </a:r>
            <a:endParaRPr/>
          </a:p>
        </p:txBody>
      </p:sp>
      <p:pic>
        <p:nvPicPr>
          <p:cNvPr id="446" name="Google Shape;44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056" y="3240157"/>
            <a:ext cx="877308" cy="768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2056" y="4588317"/>
            <a:ext cx="877308" cy="685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8" name="Google Shape;448;p24"/>
          <p:cNvCxnSpPr>
            <a:stCxn id="449" idx="3"/>
            <a:endCxn id="446" idx="1"/>
          </p:cNvCxnSpPr>
          <p:nvPr/>
        </p:nvCxnSpPr>
        <p:spPr>
          <a:xfrm>
            <a:off x="1231518" y="3624468"/>
            <a:ext cx="920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0" name="Google Shape;450;p24"/>
          <p:cNvCxnSpPr>
            <a:endCxn id="447" idx="1"/>
          </p:cNvCxnSpPr>
          <p:nvPr/>
        </p:nvCxnSpPr>
        <p:spPr>
          <a:xfrm flipH="1" rot="-5400000">
            <a:off x="1295256" y="4074417"/>
            <a:ext cx="1306800" cy="406800"/>
          </a:xfrm>
          <a:prstGeom prst="bentConnector2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1" name="Google Shape;451;p24"/>
          <p:cNvSpPr txBox="1"/>
          <p:nvPr/>
        </p:nvSpPr>
        <p:spPr>
          <a:xfrm>
            <a:off x="1886441" y="4008782"/>
            <a:ext cx="161448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Volume racine EBS</a:t>
            </a:r>
            <a:endParaRPr/>
          </a:p>
        </p:txBody>
      </p:sp>
      <p:pic>
        <p:nvPicPr>
          <p:cNvPr descr="Image" id="449" name="Google Shape;44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5718" y="3281568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4"/>
          <p:cNvSpPr txBox="1"/>
          <p:nvPr/>
        </p:nvSpPr>
        <p:spPr>
          <a:xfrm>
            <a:off x="450574" y="4008782"/>
            <a:ext cx="11865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Instance EC2</a:t>
            </a:r>
            <a:endParaRPr/>
          </a:p>
        </p:txBody>
      </p:sp>
      <p:sp>
        <p:nvSpPr>
          <p:cNvPr id="453" name="Google Shape;453;p24"/>
          <p:cNvSpPr txBox="1"/>
          <p:nvPr/>
        </p:nvSpPr>
        <p:spPr>
          <a:xfrm>
            <a:off x="2040752" y="5391986"/>
            <a:ext cx="109991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Volume EBS</a:t>
            </a:r>
            <a:endParaRPr/>
          </a:p>
        </p:txBody>
      </p:sp>
      <p:sp>
        <p:nvSpPr>
          <p:cNvPr id="454" name="Google Shape;454;p24"/>
          <p:cNvSpPr txBox="1"/>
          <p:nvPr/>
        </p:nvSpPr>
        <p:spPr>
          <a:xfrm>
            <a:off x="3907716" y="2306386"/>
            <a:ext cx="15424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SSD ou HDD</a:t>
            </a:r>
            <a:endParaRPr/>
          </a:p>
        </p:txBody>
      </p:sp>
      <p:sp>
        <p:nvSpPr>
          <p:cNvPr id="455" name="Google Shape;455;p24"/>
          <p:cNvSpPr txBox="1"/>
          <p:nvPr/>
        </p:nvSpPr>
        <p:spPr>
          <a:xfrm>
            <a:off x="3932240" y="2863245"/>
            <a:ext cx="25633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Taille : 16GB à 64 </a:t>
            </a:r>
            <a:r>
              <a:rPr lang="fr-FR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Tib</a:t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56" name="Google Shape;456;p24"/>
          <p:cNvSpPr txBox="1"/>
          <p:nvPr/>
        </p:nvSpPr>
        <p:spPr>
          <a:xfrm>
            <a:off x="3907716" y="3429000"/>
            <a:ext cx="609600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39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Une instance EC2 possède :</a:t>
            </a:r>
            <a:endParaRPr/>
          </a:p>
          <a:p>
            <a:pPr indent="0" lvl="0" marL="139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270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 volume EBS racine (obligatoire)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000" u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270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fr-F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 ou plusieurs volumes EBS additionnels</a:t>
            </a:r>
            <a:endParaRPr/>
          </a:p>
        </p:txBody>
      </p:sp>
      <p:sp>
        <p:nvSpPr>
          <p:cNvPr id="457" name="Google Shape;457;p24"/>
          <p:cNvSpPr txBox="1"/>
          <p:nvPr/>
        </p:nvSpPr>
        <p:spPr>
          <a:xfrm>
            <a:off x="3800000" y="5274117"/>
            <a:ext cx="810219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 volume </a:t>
            </a:r>
            <a:r>
              <a:rPr b="1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racine </a:t>
            </a: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 l’instance EC2 contient le système d’exploitation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Les volumes EBS </a:t>
            </a:r>
            <a:r>
              <a:rPr b="1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additionnels</a:t>
            </a: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contiennent des données et peuvent être détachés à tout moment</a:t>
            </a:r>
            <a:endParaRPr b="0"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58" name="Google Shape;45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5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fr-FR"/>
              <a:t>Type d’instance</a:t>
            </a:r>
            <a:endParaRPr/>
          </a:p>
        </p:txBody>
      </p:sp>
      <p:pic>
        <p:nvPicPr>
          <p:cNvPr id="464" name="Google Shape;46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7999" y="2496577"/>
            <a:ext cx="1577007" cy="12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25"/>
          <p:cNvSpPr txBox="1"/>
          <p:nvPr/>
        </p:nvSpPr>
        <p:spPr>
          <a:xfrm>
            <a:off x="3370670" y="2988342"/>
            <a:ext cx="9316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t2.large</a:t>
            </a:r>
            <a:endParaRPr/>
          </a:p>
        </p:txBody>
      </p:sp>
      <p:pic>
        <p:nvPicPr>
          <p:cNvPr id="466" name="Google Shape;4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8730" y="2101410"/>
            <a:ext cx="2190267" cy="201433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25"/>
          <p:cNvSpPr txBox="1"/>
          <p:nvPr/>
        </p:nvSpPr>
        <p:spPr>
          <a:xfrm>
            <a:off x="7319139" y="2946236"/>
            <a:ext cx="10294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t2.xlarge</a:t>
            </a:r>
            <a:endParaRPr/>
          </a:p>
        </p:txBody>
      </p:sp>
      <p:cxnSp>
        <p:nvCxnSpPr>
          <p:cNvPr id="468" name="Google Shape;468;p25"/>
          <p:cNvCxnSpPr>
            <a:stCxn id="464" idx="3"/>
            <a:endCxn id="466" idx="1"/>
          </p:cNvCxnSpPr>
          <p:nvPr/>
        </p:nvCxnSpPr>
        <p:spPr>
          <a:xfrm flipH="1" rot="10800000">
            <a:off x="4625006" y="3108702"/>
            <a:ext cx="2113800" cy="22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69" name="Google Shape;469;p25"/>
          <p:cNvSpPr txBox="1"/>
          <p:nvPr/>
        </p:nvSpPr>
        <p:spPr>
          <a:xfrm>
            <a:off x="5161723" y="2761570"/>
            <a:ext cx="758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resize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70" name="Google Shape;470;p25"/>
          <p:cNvSpPr txBox="1"/>
          <p:nvPr/>
        </p:nvSpPr>
        <p:spPr>
          <a:xfrm>
            <a:off x="3047999" y="3768990"/>
            <a:ext cx="163987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2vCPUs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8.0 GiB Memory </a:t>
            </a:r>
            <a:endParaRPr/>
          </a:p>
        </p:txBody>
      </p:sp>
      <p:sp>
        <p:nvSpPr>
          <p:cNvPr id="471" name="Google Shape;471;p25"/>
          <p:cNvSpPr txBox="1"/>
          <p:nvPr/>
        </p:nvSpPr>
        <p:spPr>
          <a:xfrm>
            <a:off x="6957308" y="4195477"/>
            <a:ext cx="175310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4vCPUs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16.0 GiB Memory </a:t>
            </a:r>
            <a:endParaRPr/>
          </a:p>
        </p:txBody>
      </p:sp>
      <p:sp>
        <p:nvSpPr>
          <p:cNvPr id="472" name="Google Shape;472;p25"/>
          <p:cNvSpPr txBox="1"/>
          <p:nvPr/>
        </p:nvSpPr>
        <p:spPr>
          <a:xfrm>
            <a:off x="2331344" y="4912981"/>
            <a:ext cx="963080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Resize -&gt; changer le type d’une instance EC2 (Stop -&gt; Resize -&gt; Start)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 : une instance moins puissante ou plus puissante (vCPU, mémoire, réseau, disque)</a:t>
            </a:r>
            <a:endParaRPr/>
          </a:p>
        </p:txBody>
      </p:sp>
      <p:sp>
        <p:nvSpPr>
          <p:cNvPr id="473" name="Google Shape;473;p25"/>
          <p:cNvSpPr txBox="1"/>
          <p:nvPr/>
        </p:nvSpPr>
        <p:spPr>
          <a:xfrm>
            <a:off x="2252587" y="6145443"/>
            <a:ext cx="825551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strike="noStrike">
                <a:solidFill>
                  <a:srgbClr val="5D7C3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+500 types d'instances optimisés pour différents cas d'utilisation</a:t>
            </a:r>
            <a:endParaRPr b="1" sz="2000">
              <a:solidFill>
                <a:srgbClr val="5D7C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74" name="Google Shape;47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6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fr-FR"/>
              <a:t>Adresse IP</a:t>
            </a:r>
            <a:endParaRPr/>
          </a:p>
        </p:txBody>
      </p:sp>
      <p:sp>
        <p:nvSpPr>
          <p:cNvPr id="480" name="Google Shape;480;p26"/>
          <p:cNvSpPr txBox="1"/>
          <p:nvPr/>
        </p:nvSpPr>
        <p:spPr>
          <a:xfrm>
            <a:off x="709785" y="2453468"/>
            <a:ext cx="235949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397D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IP Privée (Private IP)</a:t>
            </a:r>
            <a:endParaRPr/>
          </a:p>
        </p:txBody>
      </p:sp>
      <p:sp>
        <p:nvSpPr>
          <p:cNvPr id="481" name="Google Shape;481;p26"/>
          <p:cNvSpPr txBox="1"/>
          <p:nvPr/>
        </p:nvSpPr>
        <p:spPr>
          <a:xfrm>
            <a:off x="709785" y="4386024"/>
            <a:ext cx="23096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rgbClr val="397D88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IP Publique (Public IP)</a:t>
            </a:r>
            <a:endParaRPr/>
          </a:p>
        </p:txBody>
      </p:sp>
      <p:sp>
        <p:nvSpPr>
          <p:cNvPr id="482" name="Google Shape;482;p26"/>
          <p:cNvSpPr txBox="1"/>
          <p:nvPr/>
        </p:nvSpPr>
        <p:spPr>
          <a:xfrm>
            <a:off x="1154024" y="3132774"/>
            <a:ext cx="1103797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8953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Assignée automatiquement par AWS et permet uniquement une communication interne</a:t>
            </a:r>
            <a:endParaRPr/>
          </a:p>
          <a:p>
            <a:pPr indent="-158750" lvl="0" marL="89535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895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L’IP privée reste attachée à l’instance EC2 qu’elle soit stoppée, démarrée ou redémarrée.</a:t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3" name="Google Shape;483;p26"/>
          <p:cNvSpPr txBox="1"/>
          <p:nvPr/>
        </p:nvSpPr>
        <p:spPr>
          <a:xfrm>
            <a:off x="1154023" y="4919008"/>
            <a:ext cx="1103797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895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L’IP publique permet à l’instance EC2 de se connecter à Internet et d’être joignable depuis Internet</a:t>
            </a:r>
            <a:endParaRPr/>
          </a:p>
          <a:p>
            <a:pPr indent="-158750" lvl="0" marL="895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895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L’IP publique change lorsque vous arrêtez puis redémarrez une instance EC2.</a:t>
            </a:r>
            <a:endParaRPr/>
          </a:p>
          <a:p>
            <a:pPr indent="-158750" lvl="0" marL="8953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895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Pour avoir une IP publique fixe, utilisez plutôt une </a:t>
            </a:r>
            <a:r>
              <a:rPr b="1" i="0" lang="fr-FR" sz="2000" u="sng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Elastic IP</a:t>
            </a: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à l’instance EC2</a:t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84" name="Google Shape;48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7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fr-FR"/>
              <a:t>Groupe de sécurité</a:t>
            </a:r>
            <a:endParaRPr/>
          </a:p>
        </p:txBody>
      </p:sp>
      <p:sp>
        <p:nvSpPr>
          <p:cNvPr id="490" name="Google Shape;490;p27"/>
          <p:cNvSpPr txBox="1"/>
          <p:nvPr/>
        </p:nvSpPr>
        <p:spPr>
          <a:xfrm>
            <a:off x="3048000" y="3247647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 </a:t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91" name="Google Shape;49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0121" y="5751442"/>
            <a:ext cx="543339" cy="445237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7"/>
          <p:cNvSpPr txBox="1"/>
          <p:nvPr/>
        </p:nvSpPr>
        <p:spPr>
          <a:xfrm>
            <a:off x="1145320" y="2508983"/>
            <a:ext cx="799868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30707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Pare-feu virtuel qui contrôle le trafic réseau des instances EC2</a:t>
            </a:r>
            <a:endParaRPr/>
          </a:p>
          <a:p>
            <a:pPr indent="-158750" lvl="0" marL="30707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30707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Configuration via des règles ALLOW pour autoriser les flux</a:t>
            </a:r>
            <a:endParaRPr/>
          </a:p>
          <a:p>
            <a:pPr indent="-158750" lvl="0" marL="307073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30707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DENY implicite : tout ce qui n’est pas autorisé (ALLOW) est refusé</a:t>
            </a:r>
            <a:endParaRPr/>
          </a:p>
        </p:txBody>
      </p:sp>
      <p:sp>
        <p:nvSpPr>
          <p:cNvPr id="493" name="Google Shape;493;p27"/>
          <p:cNvSpPr txBox="1"/>
          <p:nvPr/>
        </p:nvSpPr>
        <p:spPr>
          <a:xfrm>
            <a:off x="3538251" y="6196680"/>
            <a:ext cx="10470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Instance EC2</a:t>
            </a: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3432314" y="5632174"/>
            <a:ext cx="1153020" cy="84150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D7C3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495" name="Google Shape;49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5010" y="5751442"/>
            <a:ext cx="543339" cy="445237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27"/>
          <p:cNvSpPr txBox="1"/>
          <p:nvPr/>
        </p:nvSpPr>
        <p:spPr>
          <a:xfrm>
            <a:off x="4943140" y="6196680"/>
            <a:ext cx="104708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Instance EC2</a:t>
            </a: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4837203" y="5632174"/>
            <a:ext cx="1153020" cy="841505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5D7C3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8" name="Google Shape;498;p27"/>
          <p:cNvSpPr/>
          <p:nvPr/>
        </p:nvSpPr>
        <p:spPr>
          <a:xfrm>
            <a:off x="3048000" y="5201769"/>
            <a:ext cx="3140765" cy="1477328"/>
          </a:xfrm>
          <a:prstGeom prst="rect">
            <a:avLst/>
          </a:prstGeom>
          <a:noFill/>
          <a:ln cap="flat" cmpd="sng" w="12700">
            <a:solidFill>
              <a:srgbClr val="4759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99" name="Google Shape;499;p27"/>
          <p:cNvSpPr txBox="1"/>
          <p:nvPr/>
        </p:nvSpPr>
        <p:spPr>
          <a:xfrm>
            <a:off x="4256375" y="5210943"/>
            <a:ext cx="72558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Subnet</a:t>
            </a:r>
            <a:endParaRPr b="1"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00" name="Google Shape;500;p27"/>
          <p:cNvSpPr/>
          <p:nvPr/>
        </p:nvSpPr>
        <p:spPr>
          <a:xfrm>
            <a:off x="2676939" y="4959047"/>
            <a:ext cx="3803374" cy="1898953"/>
          </a:xfrm>
          <a:prstGeom prst="rect">
            <a:avLst/>
          </a:prstGeom>
          <a:noFill/>
          <a:ln cap="flat" cmpd="sng" w="12700">
            <a:solidFill>
              <a:srgbClr val="AB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01" name="Google Shape;501;p27"/>
          <p:cNvSpPr txBox="1"/>
          <p:nvPr/>
        </p:nvSpPr>
        <p:spPr>
          <a:xfrm>
            <a:off x="4462264" y="4641284"/>
            <a:ext cx="48282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vpc</a:t>
            </a:r>
            <a:endParaRPr b="1"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descr="Image" id="502" name="Google Shape;50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3929" y="4232247"/>
            <a:ext cx="424131" cy="390351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27"/>
          <p:cNvSpPr txBox="1"/>
          <p:nvPr/>
        </p:nvSpPr>
        <p:spPr>
          <a:xfrm>
            <a:off x="4011596" y="4205464"/>
            <a:ext cx="142103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Groupe de sécurité</a:t>
            </a:r>
            <a:endParaRPr/>
          </a:p>
        </p:txBody>
      </p:sp>
      <p:cxnSp>
        <p:nvCxnSpPr>
          <p:cNvPr id="504" name="Google Shape;504;p27"/>
          <p:cNvCxnSpPr>
            <a:stCxn id="503" idx="2"/>
            <a:endCxn id="494" idx="0"/>
          </p:cNvCxnSpPr>
          <p:nvPr/>
        </p:nvCxnSpPr>
        <p:spPr>
          <a:xfrm flipH="1">
            <a:off x="4008711" y="4482463"/>
            <a:ext cx="713400" cy="11496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5" name="Google Shape;505;p27"/>
          <p:cNvCxnSpPr>
            <a:stCxn id="503" idx="2"/>
            <a:endCxn id="497" idx="0"/>
          </p:cNvCxnSpPr>
          <p:nvPr/>
        </p:nvCxnSpPr>
        <p:spPr>
          <a:xfrm>
            <a:off x="4722111" y="4482463"/>
            <a:ext cx="691500" cy="114960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6" name="Google Shape;506;p27"/>
          <p:cNvCxnSpPr/>
          <p:nvPr/>
        </p:nvCxnSpPr>
        <p:spPr>
          <a:xfrm>
            <a:off x="3695382" y="4557882"/>
            <a:ext cx="31279" cy="141617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stealth"/>
          </a:ln>
        </p:spPr>
      </p:cxnSp>
      <p:pic>
        <p:nvPicPr>
          <p:cNvPr id="507" name="Google Shape;50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8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fr-FR"/>
              <a:t>Paire de clés (Keypair)</a:t>
            </a:r>
            <a:endParaRPr/>
          </a:p>
        </p:txBody>
      </p:sp>
      <p:pic>
        <p:nvPicPr>
          <p:cNvPr id="513" name="Google Shape;51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2601" y="3730370"/>
            <a:ext cx="1358348" cy="8928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é avec un remplissage uni" id="514" name="Google Shape;51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3540" y="3919842"/>
            <a:ext cx="576469" cy="649357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8"/>
          <p:cNvSpPr txBox="1"/>
          <p:nvPr/>
        </p:nvSpPr>
        <p:spPr>
          <a:xfrm>
            <a:off x="967409" y="2474162"/>
            <a:ext cx="8388626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Une </a:t>
            </a:r>
            <a:r>
              <a:rPr b="1" i="0" lang="fr-FR" sz="2000" u="none" strike="noStrike">
                <a:solidFill>
                  <a:srgbClr val="E9B907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Keypair</a:t>
            </a: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permet de se connecter aux instances EC2 que vous lancez.</a:t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Une</a:t>
            </a:r>
            <a:r>
              <a:rPr b="1" i="0" lang="fr-FR" sz="2000" u="none" strike="noStrike">
                <a:solidFill>
                  <a:srgbClr val="E9B907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Keypair </a:t>
            </a:r>
            <a:r>
              <a:rPr b="0" i="0" lang="fr-FR" sz="20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est composée d'une clé privée et d'une clé publique</a:t>
            </a:r>
            <a:endParaRPr b="0"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16" name="Google Shape;516;p28"/>
          <p:cNvSpPr txBox="1"/>
          <p:nvPr/>
        </p:nvSpPr>
        <p:spPr>
          <a:xfrm>
            <a:off x="5191327" y="4619703"/>
            <a:ext cx="130195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Instance ec2</a:t>
            </a:r>
            <a:endParaRPr/>
          </a:p>
        </p:txBody>
      </p:sp>
      <p:pic>
        <p:nvPicPr>
          <p:cNvPr descr="Clé avec un remplissage uni" id="517" name="Google Shape;51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17482" y="5172016"/>
            <a:ext cx="934277" cy="4267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é avec un remplissage uni" id="518" name="Google Shape;51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55093" y="5517883"/>
            <a:ext cx="859053" cy="44788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28"/>
          <p:cNvSpPr txBox="1"/>
          <p:nvPr/>
        </p:nvSpPr>
        <p:spPr>
          <a:xfrm>
            <a:off x="422271" y="5172016"/>
            <a:ext cx="14116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clé </a:t>
            </a: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publique</a:t>
            </a:r>
            <a:endParaRPr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20" name="Google Shape;520;p28"/>
          <p:cNvSpPr txBox="1"/>
          <p:nvPr/>
        </p:nvSpPr>
        <p:spPr>
          <a:xfrm>
            <a:off x="641428" y="5523185"/>
            <a:ext cx="11192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clé privée</a:t>
            </a:r>
            <a:endParaRPr/>
          </a:p>
        </p:txBody>
      </p:sp>
      <p:pic>
        <p:nvPicPr>
          <p:cNvPr descr="Utilisateur avec un remplissage uni" id="521" name="Google Shape;521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666922" y="5206740"/>
            <a:ext cx="934277" cy="9342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2" name="Google Shape;522;p28"/>
          <p:cNvCxnSpPr>
            <a:stCxn id="517" idx="3"/>
            <a:endCxn id="513" idx="1"/>
          </p:cNvCxnSpPr>
          <p:nvPr/>
        </p:nvCxnSpPr>
        <p:spPr>
          <a:xfrm flipH="1" rot="10800000">
            <a:off x="2751759" y="4176677"/>
            <a:ext cx="2340900" cy="1208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3" name="Google Shape;523;p28"/>
          <p:cNvCxnSpPr>
            <a:stCxn id="518" idx="3"/>
            <a:endCxn id="521" idx="1"/>
          </p:cNvCxnSpPr>
          <p:nvPr/>
        </p:nvCxnSpPr>
        <p:spPr>
          <a:xfrm flipH="1" rot="10800000">
            <a:off x="2714146" y="5674023"/>
            <a:ext cx="5952900" cy="67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4" name="Google Shape;524;p28"/>
          <p:cNvSpPr txBox="1"/>
          <p:nvPr/>
        </p:nvSpPr>
        <p:spPr>
          <a:xfrm>
            <a:off x="1741419" y="5944605"/>
            <a:ext cx="8284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Keypair</a:t>
            </a:r>
            <a:endParaRPr b="1"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25" name="Google Shape;525;p28"/>
          <p:cNvSpPr txBox="1"/>
          <p:nvPr/>
        </p:nvSpPr>
        <p:spPr>
          <a:xfrm rot="-1725504">
            <a:off x="3259098" y="4546885"/>
            <a:ext cx="81509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stocker</a:t>
            </a:r>
            <a:endParaRPr/>
          </a:p>
        </p:txBody>
      </p:sp>
      <p:sp>
        <p:nvSpPr>
          <p:cNvPr id="526" name="Google Shape;526;p28"/>
          <p:cNvSpPr txBox="1"/>
          <p:nvPr/>
        </p:nvSpPr>
        <p:spPr>
          <a:xfrm>
            <a:off x="5113615" y="5370257"/>
            <a:ext cx="10203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download</a:t>
            </a:r>
            <a:endParaRPr/>
          </a:p>
        </p:txBody>
      </p:sp>
      <p:cxnSp>
        <p:nvCxnSpPr>
          <p:cNvPr id="527" name="Google Shape;527;p28"/>
          <p:cNvCxnSpPr>
            <a:endCxn id="513" idx="3"/>
          </p:cNvCxnSpPr>
          <p:nvPr/>
        </p:nvCxnSpPr>
        <p:spPr>
          <a:xfrm rot="10800000">
            <a:off x="6450949" y="4176803"/>
            <a:ext cx="2253600" cy="120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descr="Clé avec un remplissage uni" id="528" name="Google Shape;52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43497" y="4476738"/>
            <a:ext cx="519989" cy="44788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28"/>
          <p:cNvSpPr txBox="1"/>
          <p:nvPr/>
        </p:nvSpPr>
        <p:spPr>
          <a:xfrm>
            <a:off x="7130184" y="4700678"/>
            <a:ext cx="48442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ssh</a:t>
            </a:r>
            <a:endParaRPr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30" name="Google Shape;530;p28"/>
          <p:cNvSpPr txBox="1"/>
          <p:nvPr/>
        </p:nvSpPr>
        <p:spPr>
          <a:xfrm>
            <a:off x="7130184" y="4111902"/>
            <a:ext cx="506181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fr-FR" sz="14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ssh -i /path/key-pair-name.pem user-name@instance-public-dns-name</a:t>
            </a:r>
            <a:endParaRPr b="1" sz="14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31" name="Google Shape;531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9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fr-FR"/>
              <a:t>Sous-réseaux (subnet)</a:t>
            </a:r>
            <a:endParaRPr/>
          </a:p>
        </p:txBody>
      </p:sp>
      <p:pic>
        <p:nvPicPr>
          <p:cNvPr id="537" name="Google Shape;537;p2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4050" y="4065395"/>
            <a:ext cx="84772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538" name="Google Shape;538;p29"/>
          <p:cNvSpPr/>
          <p:nvPr/>
        </p:nvSpPr>
        <p:spPr>
          <a:xfrm>
            <a:off x="1537252" y="3750364"/>
            <a:ext cx="2252870" cy="1334911"/>
          </a:xfrm>
          <a:prstGeom prst="rect">
            <a:avLst/>
          </a:prstGeom>
          <a:noFill/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39" name="Google Shape;53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7252" y="3750365"/>
            <a:ext cx="311426" cy="311426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29"/>
          <p:cNvSpPr txBox="1"/>
          <p:nvPr/>
        </p:nvSpPr>
        <p:spPr>
          <a:xfrm>
            <a:off x="2284515" y="4263931"/>
            <a:ext cx="46679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ec2</a:t>
            </a:r>
            <a:endParaRPr/>
          </a:p>
        </p:txBody>
      </p:sp>
      <p:sp>
        <p:nvSpPr>
          <p:cNvPr id="541" name="Google Shape;541;p29"/>
          <p:cNvSpPr/>
          <p:nvPr/>
        </p:nvSpPr>
        <p:spPr>
          <a:xfrm flipH="1">
            <a:off x="1099929" y="3253117"/>
            <a:ext cx="2994992" cy="23393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42" name="Google Shape;542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9808" y="3253118"/>
            <a:ext cx="417444" cy="311426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29"/>
          <p:cNvSpPr txBox="1"/>
          <p:nvPr/>
        </p:nvSpPr>
        <p:spPr>
          <a:xfrm flipH="1">
            <a:off x="2676939" y="3756789"/>
            <a:ext cx="147613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subnet</a:t>
            </a:r>
            <a:endParaRPr b="1" sz="1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544" name="Google Shape;544;p29"/>
          <p:cNvSpPr txBox="1"/>
          <p:nvPr/>
        </p:nvSpPr>
        <p:spPr>
          <a:xfrm>
            <a:off x="2286774" y="3312542"/>
            <a:ext cx="52931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VPC</a:t>
            </a:r>
            <a:endParaRPr/>
          </a:p>
        </p:txBody>
      </p:sp>
      <p:sp>
        <p:nvSpPr>
          <p:cNvPr id="545" name="Google Shape;545;p29"/>
          <p:cNvSpPr txBox="1"/>
          <p:nvPr/>
        </p:nvSpPr>
        <p:spPr>
          <a:xfrm>
            <a:off x="5009226" y="2955393"/>
            <a:ext cx="6833109" cy="390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450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fr-FR" sz="24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Une instance EC2 s’exécute dans un sous-réseau (subnet) au sein d’une Zone de disponibilité (AZ)</a:t>
            </a:r>
            <a:endParaRPr/>
          </a:p>
          <a:p>
            <a:pPr indent="-133350" lvl="0" marL="450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i="0" sz="2400" u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4508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fr-FR" sz="2400" u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Vous pouvez lancer plusieurs instances EC2 dans le même subnet ou dans des subnets différents.</a:t>
            </a:r>
            <a:endParaRPr/>
          </a:p>
        </p:txBody>
      </p:sp>
      <p:pic>
        <p:nvPicPr>
          <p:cNvPr id="546" name="Google Shape;546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fr-FR"/>
              <a:t>Qui sommes-nous?</a:t>
            </a:r>
            <a:endParaRPr/>
          </a:p>
        </p:txBody>
      </p:sp>
      <p:pic>
        <p:nvPicPr>
          <p:cNvPr id="145" name="Google Shape;145;p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" y="2594815"/>
            <a:ext cx="2681988" cy="268198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  <p:sp>
        <p:nvSpPr>
          <p:cNvPr id="146" name="Google Shape;146;p3"/>
          <p:cNvSpPr txBox="1"/>
          <p:nvPr/>
        </p:nvSpPr>
        <p:spPr>
          <a:xfrm>
            <a:off x="4518212" y="2594815"/>
            <a:ext cx="5284687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Software Development Engineer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Cloud Engineer 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0" i="0" lang="fr-FR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AWS Cloud Certified Practitioner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i="0" lang="fr-FR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LeCloudFacile.com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47" name="Google Shape;147;p3"/>
          <p:cNvCxnSpPr/>
          <p:nvPr/>
        </p:nvCxnSpPr>
        <p:spPr>
          <a:xfrm>
            <a:off x="3966882" y="2259106"/>
            <a:ext cx="0" cy="4437529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8" name="Google Shape;14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0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fr-FR"/>
              <a:t>Lancer une instance EC2</a:t>
            </a:r>
            <a:endParaRPr/>
          </a:p>
        </p:txBody>
      </p:sp>
      <p:sp>
        <p:nvSpPr>
          <p:cNvPr id="552" name="Google Shape;552;p30"/>
          <p:cNvSpPr/>
          <p:nvPr/>
        </p:nvSpPr>
        <p:spPr>
          <a:xfrm>
            <a:off x="246823" y="2915478"/>
            <a:ext cx="1497496" cy="715618"/>
          </a:xfrm>
          <a:prstGeom prst="roundRect">
            <a:avLst>
              <a:gd fmla="val 16667" name="adj"/>
            </a:avLst>
          </a:prstGeom>
          <a:solidFill>
            <a:srgbClr val="FBE490"/>
          </a:solidFill>
          <a:ln cap="flat" cmpd="sng" w="12700">
            <a:solidFill>
              <a:srgbClr val="4759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Choisir l’AMI</a:t>
            </a:r>
            <a:endParaRPr/>
          </a:p>
        </p:txBody>
      </p:sp>
      <p:sp>
        <p:nvSpPr>
          <p:cNvPr id="553" name="Google Shape;553;p30"/>
          <p:cNvSpPr/>
          <p:nvPr/>
        </p:nvSpPr>
        <p:spPr>
          <a:xfrm>
            <a:off x="2350604" y="2915478"/>
            <a:ext cx="1678054" cy="715618"/>
          </a:xfrm>
          <a:prstGeom prst="roundRect">
            <a:avLst>
              <a:gd fmla="val 16667" name="adj"/>
            </a:avLst>
          </a:prstGeom>
          <a:solidFill>
            <a:srgbClr val="FBE490"/>
          </a:solidFill>
          <a:ln cap="flat" cmpd="sng" w="12700">
            <a:solidFill>
              <a:srgbClr val="4759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Choisir le type d’instance</a:t>
            </a:r>
            <a:endParaRPr/>
          </a:p>
        </p:txBody>
      </p:sp>
      <p:sp>
        <p:nvSpPr>
          <p:cNvPr id="554" name="Google Shape;554;p30"/>
          <p:cNvSpPr/>
          <p:nvPr/>
        </p:nvSpPr>
        <p:spPr>
          <a:xfrm>
            <a:off x="4774096" y="2915478"/>
            <a:ext cx="1828800" cy="715618"/>
          </a:xfrm>
          <a:prstGeom prst="roundRect">
            <a:avLst>
              <a:gd fmla="val 16667" name="adj"/>
            </a:avLst>
          </a:prstGeom>
          <a:solidFill>
            <a:srgbClr val="FBE490"/>
          </a:solidFill>
          <a:ln cap="flat" cmpd="sng" w="12700">
            <a:solidFill>
              <a:srgbClr val="4759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Sélectionner une paire de clé</a:t>
            </a:r>
            <a:endParaRPr/>
          </a:p>
        </p:txBody>
      </p:sp>
      <p:sp>
        <p:nvSpPr>
          <p:cNvPr id="555" name="Google Shape;555;p30"/>
          <p:cNvSpPr/>
          <p:nvPr/>
        </p:nvSpPr>
        <p:spPr>
          <a:xfrm>
            <a:off x="7444407" y="2915478"/>
            <a:ext cx="2201517" cy="715618"/>
          </a:xfrm>
          <a:prstGeom prst="roundRect">
            <a:avLst>
              <a:gd fmla="val 16667" name="adj"/>
            </a:avLst>
          </a:prstGeom>
          <a:solidFill>
            <a:srgbClr val="FBE490"/>
          </a:solidFill>
          <a:ln cap="flat" cmpd="sng" w="12700">
            <a:solidFill>
              <a:srgbClr val="4759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Configurer les paramètres réseau</a:t>
            </a:r>
            <a:endParaRPr/>
          </a:p>
        </p:txBody>
      </p:sp>
      <p:sp>
        <p:nvSpPr>
          <p:cNvPr id="556" name="Google Shape;556;p30"/>
          <p:cNvSpPr/>
          <p:nvPr/>
        </p:nvSpPr>
        <p:spPr>
          <a:xfrm>
            <a:off x="10270433" y="2915478"/>
            <a:ext cx="1497496" cy="715618"/>
          </a:xfrm>
          <a:prstGeom prst="roundRect">
            <a:avLst>
              <a:gd fmla="val 16667" name="adj"/>
            </a:avLst>
          </a:prstGeom>
          <a:solidFill>
            <a:srgbClr val="FBE490"/>
          </a:solidFill>
          <a:ln cap="flat" cmpd="sng" w="12700">
            <a:solidFill>
              <a:srgbClr val="4759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Configurer le stockage</a:t>
            </a:r>
            <a:endParaRPr/>
          </a:p>
        </p:txBody>
      </p:sp>
      <p:sp>
        <p:nvSpPr>
          <p:cNvPr id="557" name="Google Shape;557;p30"/>
          <p:cNvSpPr/>
          <p:nvPr/>
        </p:nvSpPr>
        <p:spPr>
          <a:xfrm>
            <a:off x="8941902" y="5194852"/>
            <a:ext cx="1845367" cy="715618"/>
          </a:xfrm>
          <a:prstGeom prst="roundRect">
            <a:avLst>
              <a:gd fmla="val 16667" name="adj"/>
            </a:avLst>
          </a:prstGeom>
          <a:solidFill>
            <a:srgbClr val="FBE490"/>
          </a:solidFill>
          <a:ln cap="flat" cmpd="sng" w="12700">
            <a:solidFill>
              <a:srgbClr val="4759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Configurer les détails avancés</a:t>
            </a:r>
            <a:endParaRPr/>
          </a:p>
        </p:txBody>
      </p:sp>
      <p:sp>
        <p:nvSpPr>
          <p:cNvPr id="558" name="Google Shape;558;p30"/>
          <p:cNvSpPr/>
          <p:nvPr/>
        </p:nvSpPr>
        <p:spPr>
          <a:xfrm>
            <a:off x="6506818" y="5194852"/>
            <a:ext cx="1497496" cy="715618"/>
          </a:xfrm>
          <a:prstGeom prst="roundRect">
            <a:avLst>
              <a:gd fmla="val 16667" name="adj"/>
            </a:avLst>
          </a:prstGeom>
          <a:solidFill>
            <a:srgbClr val="FBE490"/>
          </a:solidFill>
          <a:ln cap="flat" cmpd="sng" w="12700">
            <a:solidFill>
              <a:srgbClr val="4759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Lancer l’instance</a:t>
            </a:r>
            <a:endParaRPr/>
          </a:p>
        </p:txBody>
      </p:sp>
      <p:sp>
        <p:nvSpPr>
          <p:cNvPr id="559" name="Google Shape;559;p30"/>
          <p:cNvSpPr/>
          <p:nvPr/>
        </p:nvSpPr>
        <p:spPr>
          <a:xfrm>
            <a:off x="3786809" y="5194852"/>
            <a:ext cx="1967948" cy="715618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2700">
            <a:solidFill>
              <a:srgbClr val="47595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Instance en cours d’exécution</a:t>
            </a:r>
            <a:endParaRPr/>
          </a:p>
        </p:txBody>
      </p:sp>
      <p:sp>
        <p:nvSpPr>
          <p:cNvPr id="560" name="Google Shape;560;p30"/>
          <p:cNvSpPr/>
          <p:nvPr/>
        </p:nvSpPr>
        <p:spPr>
          <a:xfrm>
            <a:off x="1416327" y="5194852"/>
            <a:ext cx="1497496" cy="71561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Instance stoppée</a:t>
            </a:r>
            <a:endParaRPr/>
          </a:p>
        </p:txBody>
      </p:sp>
      <p:sp>
        <p:nvSpPr>
          <p:cNvPr id="561" name="Google Shape;561;p30"/>
          <p:cNvSpPr/>
          <p:nvPr/>
        </p:nvSpPr>
        <p:spPr>
          <a:xfrm>
            <a:off x="1416327" y="6102625"/>
            <a:ext cx="1497496" cy="71561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Instance terminée</a:t>
            </a:r>
            <a:endParaRPr/>
          </a:p>
        </p:txBody>
      </p:sp>
      <p:cxnSp>
        <p:nvCxnSpPr>
          <p:cNvPr id="562" name="Google Shape;562;p30"/>
          <p:cNvCxnSpPr>
            <a:stCxn id="552" idx="3"/>
            <a:endCxn id="553" idx="1"/>
          </p:cNvCxnSpPr>
          <p:nvPr/>
        </p:nvCxnSpPr>
        <p:spPr>
          <a:xfrm>
            <a:off x="1744319" y="3273287"/>
            <a:ext cx="606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3" name="Google Shape;563;p30"/>
          <p:cNvCxnSpPr>
            <a:stCxn id="553" idx="3"/>
            <a:endCxn id="554" idx="1"/>
          </p:cNvCxnSpPr>
          <p:nvPr/>
        </p:nvCxnSpPr>
        <p:spPr>
          <a:xfrm>
            <a:off x="4028658" y="3273287"/>
            <a:ext cx="74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4" name="Google Shape;564;p30"/>
          <p:cNvCxnSpPr>
            <a:stCxn id="554" idx="3"/>
            <a:endCxn id="555" idx="1"/>
          </p:cNvCxnSpPr>
          <p:nvPr/>
        </p:nvCxnSpPr>
        <p:spPr>
          <a:xfrm>
            <a:off x="6602896" y="3273287"/>
            <a:ext cx="84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5" name="Google Shape;565;p30"/>
          <p:cNvCxnSpPr>
            <a:stCxn id="555" idx="3"/>
            <a:endCxn id="556" idx="1"/>
          </p:cNvCxnSpPr>
          <p:nvPr/>
        </p:nvCxnSpPr>
        <p:spPr>
          <a:xfrm>
            <a:off x="9645924" y="3273287"/>
            <a:ext cx="62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6" name="Google Shape;566;p30"/>
          <p:cNvCxnSpPr>
            <a:stCxn id="556" idx="3"/>
            <a:endCxn id="557" idx="3"/>
          </p:cNvCxnSpPr>
          <p:nvPr/>
        </p:nvCxnSpPr>
        <p:spPr>
          <a:xfrm flipH="1">
            <a:off x="10787229" y="3273287"/>
            <a:ext cx="980700" cy="2279400"/>
          </a:xfrm>
          <a:prstGeom prst="curvedConnector3">
            <a:avLst>
              <a:gd fmla="val -23310" name="adj1"/>
            </a:avLst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7" name="Google Shape;567;p30"/>
          <p:cNvCxnSpPr>
            <a:stCxn id="557" idx="1"/>
            <a:endCxn id="558" idx="3"/>
          </p:cNvCxnSpPr>
          <p:nvPr/>
        </p:nvCxnSpPr>
        <p:spPr>
          <a:xfrm rot="10800000">
            <a:off x="8004402" y="5552661"/>
            <a:ext cx="937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8" name="Google Shape;568;p30"/>
          <p:cNvCxnSpPr>
            <a:stCxn id="558" idx="1"/>
            <a:endCxn id="559" idx="3"/>
          </p:cNvCxnSpPr>
          <p:nvPr/>
        </p:nvCxnSpPr>
        <p:spPr>
          <a:xfrm rot="10800000">
            <a:off x="5754718" y="5552661"/>
            <a:ext cx="752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9" name="Google Shape;569;p30"/>
          <p:cNvCxnSpPr>
            <a:stCxn id="559" idx="1"/>
            <a:endCxn id="560" idx="3"/>
          </p:cNvCxnSpPr>
          <p:nvPr/>
        </p:nvCxnSpPr>
        <p:spPr>
          <a:xfrm rot="10800000">
            <a:off x="2913809" y="5552661"/>
            <a:ext cx="873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0" name="Google Shape;570;p30"/>
          <p:cNvCxnSpPr/>
          <p:nvPr/>
        </p:nvCxnSpPr>
        <p:spPr>
          <a:xfrm>
            <a:off x="2913823" y="5751443"/>
            <a:ext cx="87298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71" name="Google Shape;571;p30"/>
          <p:cNvCxnSpPr>
            <a:stCxn id="559" idx="2"/>
            <a:endCxn id="561" idx="3"/>
          </p:cNvCxnSpPr>
          <p:nvPr/>
        </p:nvCxnSpPr>
        <p:spPr>
          <a:xfrm flipH="1">
            <a:off x="2913783" y="5910470"/>
            <a:ext cx="1857000" cy="54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572" name="Google Shape;57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1"/>
          <p:cNvSpPr txBox="1"/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b="1" i="0" lang="fr-FR" sz="60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Merci</a:t>
            </a:r>
            <a:endParaRPr/>
          </a:p>
        </p:txBody>
      </p:sp>
      <p:sp>
        <p:nvSpPr>
          <p:cNvPr id="579" name="Google Shape;579;p31"/>
          <p:cNvSpPr txBox="1"/>
          <p:nvPr>
            <p:ph idx="1" type="body"/>
          </p:nvPr>
        </p:nvSpPr>
        <p:spPr>
          <a:xfrm>
            <a:off x="1519518" y="4549552"/>
            <a:ext cx="3966882" cy="1689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Noto Sans Symbols"/>
              <a:buChar char="❖"/>
            </a:pPr>
            <a:r>
              <a:rPr b="1" i="0" lang="fr-FR" sz="2400" u="sng" cap="none" strike="noStrike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Lecloudfacile.com</a:t>
            </a:r>
            <a:endParaRPr b="1" i="0" sz="2400" u="none" cap="none" strike="noStrike">
              <a:solidFill>
                <a:srgbClr val="5D7C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Noto Sans Symbols"/>
              <a:buChar char="❖"/>
            </a:pPr>
            <a:r>
              <a:rPr b="1" i="0" lang="fr-FR" sz="2400" u="sng" cap="none" strike="noStrike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LinkedIn</a:t>
            </a:r>
            <a:endParaRPr b="1" i="0" sz="2400" u="none" cap="none" strike="noStrike">
              <a:solidFill>
                <a:srgbClr val="5D7C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Noto Sans Symbols"/>
              <a:buChar char="❖"/>
            </a:pPr>
            <a:r>
              <a:rPr b="1" i="0" lang="fr-FR" sz="2400" u="sng" cap="none" strike="noStrike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Communauté WhatsApp</a:t>
            </a:r>
            <a:endParaRPr b="1" i="0" sz="2400" u="none" cap="none" strike="noStrike">
              <a:solidFill>
                <a:srgbClr val="5D7C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D7C3F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80" name="Google Shape;580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93729" y="3703319"/>
            <a:ext cx="3135477" cy="2277755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31"/>
          <p:cNvSpPr txBox="1"/>
          <p:nvPr/>
        </p:nvSpPr>
        <p:spPr>
          <a:xfrm>
            <a:off x="6057293" y="6060557"/>
            <a:ext cx="27719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Scanner le Code QR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fr-FR"/>
              <a:t>Qui sommes-nous?</a:t>
            </a:r>
            <a:endParaRPr/>
          </a:p>
        </p:txBody>
      </p:sp>
      <p:pic>
        <p:nvPicPr>
          <p:cNvPr id="154" name="Google Shape;154;p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758" y="2532798"/>
            <a:ext cx="2492701" cy="27835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4"/>
          <p:cNvCxnSpPr/>
          <p:nvPr/>
        </p:nvCxnSpPr>
        <p:spPr>
          <a:xfrm>
            <a:off x="3156752" y="2336702"/>
            <a:ext cx="0" cy="4356847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4"/>
          <p:cNvSpPr txBox="1"/>
          <p:nvPr/>
        </p:nvSpPr>
        <p:spPr>
          <a:xfrm>
            <a:off x="3382047" y="2206177"/>
            <a:ext cx="855012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fr-F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Spécialiste du </a:t>
            </a:r>
            <a:r>
              <a:rPr b="1" i="0" lang="fr-F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Cloud Computing </a:t>
            </a:r>
            <a:r>
              <a:rPr b="0" i="0" lang="fr-F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 Sénégal et en Afrique de l’Ouest</a:t>
            </a:r>
            <a:br>
              <a:rPr b="0" i="0" lang="fr-F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3382046" y="3021784"/>
            <a:ext cx="782943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0" lang="fr-F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Notre mission </a:t>
            </a:r>
            <a:r>
              <a:rPr b="0" i="0" lang="fr-F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« </a:t>
            </a:r>
            <a:r>
              <a:rPr b="1" i="0" lang="fr-F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Démocratiser l’accès au Cloud et l’apprentissage par le plus grand nombre </a:t>
            </a:r>
            <a:r>
              <a:rPr b="0" i="0" lang="fr-F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»</a:t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3382046" y="3963068"/>
            <a:ext cx="7230988" cy="26520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0" lang="fr-F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Nos activités :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fr-F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Formation</a:t>
            </a:r>
            <a:r>
              <a:rPr b="0" i="0" lang="fr-F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: AWS – Kubernetes - DevOps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Accompagnement à la certification AWS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0" i="0" lang="fr-F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Consulting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b="1" i="0" lang="fr-F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Evénement</a:t>
            </a:r>
            <a:r>
              <a:rPr b="0" i="0" lang="fr-F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: Dimanche du cloud – Journée du Cloud</a:t>
            </a:r>
            <a:br>
              <a:rPr b="0" i="0" lang="fr-F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59" name="Google Shape;15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/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Programme </a:t>
            </a:r>
            <a:endParaRPr/>
          </a:p>
        </p:txBody>
      </p:sp>
      <p:sp>
        <p:nvSpPr>
          <p:cNvPr id="166" name="Google Shape;166;p5"/>
          <p:cNvSpPr txBox="1"/>
          <p:nvPr>
            <p:ph idx="1" type="body"/>
          </p:nvPr>
        </p:nvSpPr>
        <p:spPr>
          <a:xfrm>
            <a:off x="380258" y="2623279"/>
            <a:ext cx="5287538" cy="42347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2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i="0" lang="fr-FR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1</a:t>
            </a:r>
            <a:r>
              <a:rPr b="1" baseline="30000" i="0" lang="fr-FR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er</a:t>
            </a:r>
            <a:r>
              <a:rPr b="1" i="0" lang="fr-FR" sz="22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Partie : Introduction au Cloud Computing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fr-F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Le Cloud Computing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fr-F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Amazon Web services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fr-F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Comment accéder aux services AWS </a:t>
            </a:r>
            <a:endParaRPr/>
          </a:p>
          <a:p>
            <a:pPr indent="-215900" lvl="1" marL="626364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7" name="Google Shape;167;p5"/>
          <p:cNvSpPr txBox="1"/>
          <p:nvPr>
            <p:ph idx="2" type="body"/>
          </p:nvPr>
        </p:nvSpPr>
        <p:spPr>
          <a:xfrm>
            <a:off x="6096000" y="3062774"/>
            <a:ext cx="5756978" cy="24883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fr-FR" sz="2200"/>
              <a:t>2</a:t>
            </a:r>
            <a:r>
              <a:rPr b="1" baseline="30000" lang="fr-FR" sz="2200"/>
              <a:t>e</a:t>
            </a:r>
            <a:r>
              <a:rPr b="1" lang="fr-FR" sz="2200"/>
              <a:t> Partie : Amazon Elastic Compute Cloud (EC2)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fr-FR"/>
              <a:t>Définition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fr-FR"/>
              <a:t>Caractéristique d’une instance EC2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lang="fr-FR"/>
              <a:t>Atelier : Démarrer avec Amazon EC2</a:t>
            </a:r>
            <a:endParaRPr/>
          </a:p>
        </p:txBody>
      </p:sp>
      <p:cxnSp>
        <p:nvCxnSpPr>
          <p:cNvPr id="168" name="Google Shape;168;p5"/>
          <p:cNvCxnSpPr/>
          <p:nvPr/>
        </p:nvCxnSpPr>
        <p:spPr>
          <a:xfrm>
            <a:off x="5881898" y="2266123"/>
            <a:ext cx="0" cy="408167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9" name="Google Shape;1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ctrTitle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b="1" i="0" lang="fr-FR" sz="60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Le Cloud Computing</a:t>
            </a:r>
            <a:endParaRPr/>
          </a:p>
        </p:txBody>
      </p: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6299835" y="456860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</a:pPr>
            <a:r>
              <a:rPr b="1" i="0" lang="fr-FR" sz="2400" u="none" cap="none" strike="noStrike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Définition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</a:pPr>
            <a:r>
              <a:rPr b="1" i="0" lang="fr-FR" sz="2400" u="none" cap="none" strike="noStrike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Modèles de déploiement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</a:pPr>
            <a:r>
              <a:rPr b="1" i="0" lang="fr-FR" sz="2400" u="none" cap="none" strike="noStrike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Avantages du cloud Computing</a:t>
            </a:r>
            <a:endParaRPr/>
          </a:p>
        </p:txBody>
      </p:sp>
      <p:pic>
        <p:nvPicPr>
          <p:cNvPr id="177" name="Google Shape;177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1990" r="11990" t="0"/>
          <a:stretch/>
        </p:blipFill>
        <p:spPr>
          <a:xfrm>
            <a:off x="0" y="1950"/>
            <a:ext cx="5791200" cy="6880226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78" name="Google Shape;17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19176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/>
          <p:cNvSpPr txBox="1"/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Définition du cloud Computing</a:t>
            </a:r>
            <a:endParaRPr/>
          </a:p>
        </p:txBody>
      </p:sp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4128247" y="2281238"/>
            <a:ext cx="7534101" cy="3700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/>
          </a:bodyPr>
          <a:lstStyle/>
          <a:p>
            <a:pPr indent="-131064" lvl="0" marL="28346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1064" lvl="0" marL="28346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3464" lvl="0" marL="28346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Mise à disposition de ressources &amp; services informatiques à la demande via Internet, </a:t>
            </a:r>
            <a:r>
              <a:rPr b="0" i="0" lang="fr-FR" sz="2400" u="none" cap="none" strike="noStrike">
                <a:solidFill>
                  <a:srgbClr val="7030A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avec un paiement à l’usage</a:t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3464" lvl="0" marL="283464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fr-FR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Exemple : Serveurs, Stockage, Base de données, AI/ML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31064" lvl="0" marL="283464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86" name="Google Shape;186;p7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87" name="Google Shape;187;p7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9" name="Google Shape;189;p7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190" name="Google Shape;19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3025086"/>
            <a:ext cx="3265714" cy="1609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 txBox="1"/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Modèles de déploiement</a:t>
            </a:r>
            <a:endParaRPr/>
          </a:p>
        </p:txBody>
      </p:sp>
      <p:grpSp>
        <p:nvGrpSpPr>
          <p:cNvPr id="198" name="Google Shape;198;p8"/>
          <p:cNvGrpSpPr/>
          <p:nvPr/>
        </p:nvGrpSpPr>
        <p:grpSpPr>
          <a:xfrm flipH="1" rot="5400000">
            <a:off x="0" y="3900132"/>
            <a:ext cx="2959226" cy="2959226"/>
            <a:chOff x="0" y="12289"/>
            <a:chExt cx="3550" cy="3551"/>
          </a:xfrm>
        </p:grpSpPr>
        <p:sp>
          <p:nvSpPr>
            <p:cNvPr id="199" name="Google Shape;199;p8"/>
            <p:cNvSpPr/>
            <p:nvPr/>
          </p:nvSpPr>
          <p:spPr>
            <a:xfrm>
              <a:off x="0" y="12289"/>
              <a:ext cx="1789" cy="2386"/>
            </a:xfrm>
            <a:custGeom>
              <a:rect b="b" l="l" r="r" t="t"/>
              <a:pathLst>
                <a:path extrusionOk="0" h="2386" w="1789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0" y="14678"/>
              <a:ext cx="1162" cy="1162"/>
            </a:xfrm>
            <a:custGeom>
              <a:rect b="b" l="l" r="r" t="t"/>
              <a:pathLst>
                <a:path extrusionOk="0" h="1162" w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1221" y="14675"/>
              <a:ext cx="2329" cy="1165"/>
            </a:xfrm>
            <a:custGeom>
              <a:rect b="b" l="l" r="r" t="t"/>
              <a:pathLst>
                <a:path extrusionOk="0" h="1165" w="2329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202" name="Google Shape;20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4360" y="2413254"/>
            <a:ext cx="5297246" cy="370046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8"/>
          <p:cNvSpPr txBox="1"/>
          <p:nvPr/>
        </p:nvSpPr>
        <p:spPr>
          <a:xfrm>
            <a:off x="6300395" y="2228588"/>
            <a:ext cx="5891599" cy="1512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rial"/>
              <a:buChar char="•"/>
            </a:pPr>
            <a:r>
              <a:rPr b="1" i="0" lang="fr-FR" sz="2400" u="none" cap="none" strike="noStrike">
                <a:solidFill>
                  <a:schemeClr val="accent3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Cloud Public </a:t>
            </a:r>
            <a:r>
              <a:rPr b="0" i="0" lang="fr-FR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b="0" i="0" lang="fr-FR" sz="2000" u="none" cap="none" strike="noStrike">
                <a:solidFill>
                  <a:srgbClr val="131316"/>
                </a:solidFill>
                <a:latin typeface="Lato"/>
                <a:ea typeface="Lato"/>
                <a:cs typeface="Lato"/>
                <a:sym typeface="Lato"/>
              </a:rPr>
              <a:t>Comme AWS, Azure ou GCP, où vous n’êtes pas responsable du matériel physique</a:t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204" name="Google Shape;204;p8"/>
          <p:cNvCxnSpPr/>
          <p:nvPr/>
        </p:nvCxnSpPr>
        <p:spPr>
          <a:xfrm>
            <a:off x="6096000" y="2152412"/>
            <a:ext cx="0" cy="461414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8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6273834" y="3786431"/>
            <a:ext cx="5891595" cy="105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</a:pPr>
            <a:r>
              <a:rPr b="1" lang="fr-FR" sz="24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Cloud Privé </a:t>
            </a:r>
            <a:r>
              <a:rPr lang="fr-F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b="0" i="0" lang="fr-FR" sz="2000">
                <a:solidFill>
                  <a:srgbClr val="131316"/>
                </a:solidFill>
                <a:latin typeface="Lato"/>
                <a:ea typeface="Lato"/>
                <a:cs typeface="Lato"/>
                <a:sym typeface="Lato"/>
              </a:rPr>
              <a:t>ou sur site (on-premises), qui est le centre de données interne d’une entreprise</a:t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6273834" y="5368075"/>
            <a:ext cx="58915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fr-FR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Cloud Hybride </a:t>
            </a:r>
            <a:r>
              <a:rPr lang="fr-FR" sz="2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</a:t>
            </a:r>
            <a:r>
              <a:rPr b="0" i="0" lang="fr-FR" sz="2000">
                <a:solidFill>
                  <a:srgbClr val="131316"/>
                </a:solidFill>
                <a:latin typeface="Lato"/>
                <a:ea typeface="Lato"/>
                <a:cs typeface="Lato"/>
                <a:sym typeface="Lato"/>
              </a:rPr>
              <a:t>combine un cloud privé et un cloud public</a:t>
            </a:r>
            <a:endParaRPr sz="20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08" name="Google Shape;20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b="1" i="0" lang="fr-FR" sz="4400" u="none" cap="none" strike="noStrik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Les avantages du Cloud Computing</a:t>
            </a:r>
            <a:endParaRPr/>
          </a:p>
        </p:txBody>
      </p:sp>
      <p:sp>
        <p:nvSpPr>
          <p:cNvPr id="215" name="Google Shape;215;p9"/>
          <p:cNvSpPr txBox="1"/>
          <p:nvPr>
            <p:ph idx="1" type="body"/>
          </p:nvPr>
        </p:nvSpPr>
        <p:spPr>
          <a:xfrm>
            <a:off x="968354" y="2281238"/>
            <a:ext cx="10873740" cy="41645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6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3464" lvl="0" marL="28346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b="0" i="0" lang="fr-FR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 dépenses d'investissement remplacées par des dépenses variables</a:t>
            </a:r>
            <a:endParaRPr/>
          </a:p>
          <a:p>
            <a:pPr indent="-175514" lvl="0" marL="28346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75514" lvl="0" marL="28346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3464" lvl="0" marL="28346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b="0" i="0" lang="fr-FR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Des économies d’échelle massives</a:t>
            </a:r>
            <a:endParaRPr/>
          </a:p>
          <a:p>
            <a:pPr indent="-175514" lvl="0" marL="28346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75514" lvl="0" marL="28346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3464" lvl="0" marL="28346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b="0" i="0" lang="fr-FR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Capacité adaptée à vos besoins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75514" lvl="0" marL="28346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3464" lvl="0" marL="28346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b="0" i="0" lang="fr-FR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Davantage de vitesse d’agilité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75514" lvl="0" marL="28346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3464" lvl="0" marL="28346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b="0" i="0" lang="fr-FR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Plus besoin d’entretenir des centre de données</a:t>
            </a:r>
            <a:endParaRPr/>
          </a:p>
          <a:p>
            <a:pPr indent="-175514" lvl="0" marL="28346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75514" lvl="0" marL="28346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3464" lvl="0" marL="28346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✔"/>
            </a:pPr>
            <a:r>
              <a:rPr b="0" i="0" lang="fr-FR" sz="26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Déploiement mondial en quelques minutes</a:t>
            </a:r>
            <a:endParaRPr b="0" i="0" sz="26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175514" lvl="0" marL="283464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16" name="Google Shape;2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5368" y="3910776"/>
            <a:ext cx="519384" cy="38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15903" y="2508314"/>
            <a:ext cx="735875" cy="449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3049" y="3189544"/>
            <a:ext cx="841602" cy="48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79229" y="4562343"/>
            <a:ext cx="707640" cy="384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5993" y="5184129"/>
            <a:ext cx="841602" cy="48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35457" y="5780015"/>
            <a:ext cx="681073" cy="486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974361" cy="869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2024-03-20T11:57:38Z</dcterms:created>
  <dc:creator>papa abdou karim wade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