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6FF9BD35-0922-4FEA-BC9C-239A4458CA8E}"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192162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FF9BD35-0922-4FEA-BC9C-239A4458CA8E}"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104015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FF9BD35-0922-4FEA-BC9C-239A4458CA8E}"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155313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FF9BD35-0922-4FEA-BC9C-239A4458CA8E}"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244515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FF9BD35-0922-4FEA-BC9C-239A4458CA8E}"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74645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6FF9BD35-0922-4FEA-BC9C-239A4458CA8E}" type="datetimeFigureOut">
              <a:rPr lang="es-MX" smtClean="0"/>
              <a:t>06/03/2024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247768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6FF9BD35-0922-4FEA-BC9C-239A4458CA8E}" type="datetimeFigureOut">
              <a:rPr lang="es-MX" smtClean="0"/>
              <a:t>06/03/2024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288485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6FF9BD35-0922-4FEA-BC9C-239A4458CA8E}" type="datetimeFigureOut">
              <a:rPr lang="es-MX" smtClean="0"/>
              <a:t>06/03/2024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294634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FF9BD35-0922-4FEA-BC9C-239A4458CA8E}" type="datetimeFigureOut">
              <a:rPr lang="es-MX" smtClean="0"/>
              <a:t>06/03/2024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226347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FF9BD35-0922-4FEA-BC9C-239A4458CA8E}" type="datetimeFigureOut">
              <a:rPr lang="es-MX" smtClean="0"/>
              <a:t>06/03/2024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23518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FF9BD35-0922-4FEA-BC9C-239A4458CA8E}" type="datetimeFigureOut">
              <a:rPr lang="es-MX" smtClean="0"/>
              <a:t>06/03/2024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5BC8BFE-C4CC-4AC3-BEF6-6C6796BBE817}" type="slidenum">
              <a:rPr lang="es-MX" smtClean="0"/>
              <a:t>‹Nº›</a:t>
            </a:fld>
            <a:endParaRPr lang="es-MX"/>
          </a:p>
        </p:txBody>
      </p:sp>
    </p:spTree>
    <p:extLst>
      <p:ext uri="{BB962C8B-B14F-4D97-AF65-F5344CB8AC3E}">
        <p14:creationId xmlns:p14="http://schemas.microsoft.com/office/powerpoint/2010/main" val="372829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9BD35-0922-4FEA-BC9C-239A4458CA8E}" type="datetimeFigureOut">
              <a:rPr lang="es-MX" smtClean="0"/>
              <a:t>06/03/2024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8BFE-C4CC-4AC3-BEF6-6C6796BBE817}" type="slidenum">
              <a:rPr lang="es-MX" smtClean="0"/>
              <a:t>‹Nº›</a:t>
            </a:fld>
            <a:endParaRPr lang="es-MX"/>
          </a:p>
        </p:txBody>
      </p:sp>
    </p:spTree>
    <p:extLst>
      <p:ext uri="{BB962C8B-B14F-4D97-AF65-F5344CB8AC3E}">
        <p14:creationId xmlns:p14="http://schemas.microsoft.com/office/powerpoint/2010/main" val="263241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Colorido En Los Círculos Perfectos Para La Creación De Las  Diapositivas Stock de ilustración - Ilustración de concepto, fondo:  201363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30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normAutofit fontScale="90000"/>
          </a:bodyPr>
          <a:lstStyle/>
          <a:p>
            <a:r>
              <a:rPr lang="es-MX" dirty="0">
                <a:latin typeface="Berlin Sans FB Demi" panose="020E0802020502020306" pitchFamily="34" charset="0"/>
              </a:rPr>
              <a:t>REPORTE DE FUNDAMENTOS DE PROGRAMACION</a:t>
            </a:r>
            <a:br>
              <a:rPr lang="es-MX" dirty="0">
                <a:latin typeface="Berlin Sans FB Demi" panose="020E0802020502020306" pitchFamily="34" charset="0"/>
              </a:rPr>
            </a:br>
            <a:endParaRPr lang="es-MX" dirty="0">
              <a:latin typeface="Berlin Sans FB Demi" panose="020E0802020502020306" pitchFamily="34" charset="0"/>
            </a:endParaRPr>
          </a:p>
        </p:txBody>
      </p:sp>
      <p:sp>
        <p:nvSpPr>
          <p:cNvPr id="3" name="Subtítulo 2"/>
          <p:cNvSpPr>
            <a:spLocks noGrp="1"/>
          </p:cNvSpPr>
          <p:nvPr>
            <p:ph type="subTitle" idx="1"/>
          </p:nvPr>
        </p:nvSpPr>
        <p:spPr/>
        <p:txBody>
          <a:bodyPr>
            <a:noAutofit/>
          </a:bodyPr>
          <a:lstStyle/>
          <a:p>
            <a:r>
              <a:rPr lang="es-MX" sz="3600" dirty="0">
                <a:latin typeface="Berlin Sans FB Demi" panose="020E0802020502020306" pitchFamily="34" charset="0"/>
              </a:rPr>
              <a:t>1TM14</a:t>
            </a:r>
          </a:p>
          <a:p>
            <a:r>
              <a:rPr lang="es-MX" sz="3600" dirty="0">
                <a:latin typeface="Berlin Sans FB Demi" panose="020E0802020502020306" pitchFamily="34" charset="0"/>
              </a:rPr>
              <a:t>NERI VARGAS NOELIA ISABEL</a:t>
            </a:r>
          </a:p>
          <a:p>
            <a:r>
              <a:rPr lang="es-MX" sz="3600" dirty="0">
                <a:latin typeface="Berlin Sans FB Demi" panose="020E0802020502020306" pitchFamily="34" charset="0"/>
              </a:rPr>
              <a:t>19/02/2024</a:t>
            </a:r>
          </a:p>
        </p:txBody>
      </p:sp>
    </p:spTree>
    <p:extLst>
      <p:ext uri="{BB962C8B-B14F-4D97-AF65-F5344CB8AC3E}">
        <p14:creationId xmlns:p14="http://schemas.microsoft.com/office/powerpoint/2010/main" val="252730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ndos Marco Para Power Point y Diapositivas Descarga Gratis - Slidesdocs">
            <a:extLst>
              <a:ext uri="{FF2B5EF4-FFF2-40B4-BE49-F238E27FC236}">
                <a16:creationId xmlns:a16="http://schemas.microsoft.com/office/drawing/2014/main" id="{52A30CA2-EB2B-54B9-47F2-80FF8691D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dirty="0">
                <a:latin typeface="Berlin Sans FB Demi" panose="020E0802020502020306" pitchFamily="34" charset="0"/>
              </a:rPr>
              <a:t>LENGUAJES DE PROGRAMACION.</a:t>
            </a:r>
          </a:p>
        </p:txBody>
      </p:sp>
      <p:pic>
        <p:nvPicPr>
          <p:cNvPr id="10242" name="Picture 2" descr="Cuál es el Mejor Lenguaje de Programación Para Aprender en 2024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477500" cy="4362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ondos de acuarela de alta calidad para descargar gratis">
            <a:extLst>
              <a:ext uri="{FF2B5EF4-FFF2-40B4-BE49-F238E27FC236}">
                <a16:creationId xmlns:a16="http://schemas.microsoft.com/office/drawing/2014/main" id="{80BA6D17-181D-9668-B38D-E15C19AB5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04441" cy="686499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sz="2800" dirty="0">
                <a:latin typeface="Berlin Sans FB Demi" panose="020E0802020502020306" pitchFamily="34" charset="0"/>
              </a:rPr>
              <a:t>CLASIFIQUE LOS LENGUAJES DE LA IMAGEN EN COMPILADOS O SCRIPTS</a:t>
            </a:r>
          </a:p>
        </p:txBody>
      </p:sp>
      <p:sp>
        <p:nvSpPr>
          <p:cNvPr id="3" name="Marcador de contenido 2"/>
          <p:cNvSpPr>
            <a:spLocks noGrp="1"/>
          </p:cNvSpPr>
          <p:nvPr>
            <p:ph idx="1"/>
          </p:nvPr>
        </p:nvSpPr>
        <p:spPr>
          <a:xfrm>
            <a:off x="838200" y="1825625"/>
            <a:ext cx="3201785" cy="4351338"/>
          </a:xfrm>
        </p:spPr>
        <p:txBody>
          <a:bodyPr/>
          <a:lstStyle/>
          <a:p>
            <a:pPr marL="0" indent="0" algn="ctr">
              <a:buNone/>
            </a:pPr>
            <a:r>
              <a:rPr lang="es-MX" dirty="0">
                <a:latin typeface="Berlin Sans FB Demi" panose="020E0802020502020306" pitchFamily="34" charset="0"/>
              </a:rPr>
              <a:t>COMPILADO</a:t>
            </a:r>
          </a:p>
          <a:p>
            <a:pPr>
              <a:buFont typeface="Wingdings" panose="05000000000000000000" pitchFamily="2" charset="2"/>
              <a:buChar char="v"/>
            </a:pPr>
            <a:r>
              <a:rPr lang="es-MX" dirty="0"/>
              <a:t>C++</a:t>
            </a:r>
          </a:p>
          <a:p>
            <a:pPr>
              <a:buFont typeface="Wingdings" panose="05000000000000000000" pitchFamily="2" charset="2"/>
              <a:buChar char="v"/>
            </a:pPr>
            <a:r>
              <a:rPr lang="es-MX" dirty="0"/>
              <a:t>C55</a:t>
            </a:r>
          </a:p>
          <a:p>
            <a:pPr>
              <a:buFont typeface="Wingdings" panose="05000000000000000000" pitchFamily="2" charset="2"/>
              <a:buChar char="v"/>
            </a:pPr>
            <a:r>
              <a:rPr lang="es-MX" dirty="0"/>
              <a:t>Swift</a:t>
            </a:r>
          </a:p>
          <a:p>
            <a:pPr>
              <a:buFont typeface="Wingdings" panose="05000000000000000000" pitchFamily="2" charset="2"/>
              <a:buChar char="v"/>
            </a:pPr>
            <a:r>
              <a:rPr lang="es-MX" dirty="0"/>
              <a:t>GO</a:t>
            </a:r>
          </a:p>
          <a:p>
            <a:pPr>
              <a:buFont typeface="Wingdings" panose="05000000000000000000" pitchFamily="2" charset="2"/>
              <a:buChar char="v"/>
            </a:pPr>
            <a:r>
              <a:rPr lang="es-MX" dirty="0"/>
              <a:t>C# </a:t>
            </a:r>
          </a:p>
          <a:p>
            <a:pPr>
              <a:buFont typeface="Wingdings" panose="05000000000000000000" pitchFamily="2" charset="2"/>
              <a:buChar char="v"/>
            </a:pPr>
            <a:r>
              <a:rPr lang="es-MX" dirty="0" err="1"/>
              <a:t>Scala</a:t>
            </a:r>
            <a:endParaRPr lang="es-MX" dirty="0"/>
          </a:p>
          <a:p>
            <a:pPr>
              <a:buFont typeface="Wingdings" panose="05000000000000000000" pitchFamily="2" charset="2"/>
              <a:buChar char="v"/>
            </a:pPr>
            <a:r>
              <a:rPr lang="es-MX" dirty="0" err="1"/>
              <a:t>Maria</a:t>
            </a:r>
            <a:r>
              <a:rPr lang="es-MX" dirty="0"/>
              <a:t> DB</a:t>
            </a:r>
          </a:p>
        </p:txBody>
      </p:sp>
      <p:sp>
        <p:nvSpPr>
          <p:cNvPr id="4" name="CuadroTexto 3"/>
          <p:cNvSpPr txBox="1"/>
          <p:nvPr/>
        </p:nvSpPr>
        <p:spPr>
          <a:xfrm>
            <a:off x="6567055" y="1895909"/>
            <a:ext cx="4671752" cy="3539430"/>
          </a:xfrm>
          <a:prstGeom prst="rect">
            <a:avLst/>
          </a:prstGeom>
          <a:noFill/>
        </p:spPr>
        <p:txBody>
          <a:bodyPr wrap="square" rtlCol="0">
            <a:spAutoFit/>
          </a:bodyPr>
          <a:lstStyle/>
          <a:p>
            <a:pPr algn="ctr"/>
            <a:r>
              <a:rPr lang="es-MX" sz="2800" dirty="0">
                <a:latin typeface="Berlin Sans FB Demi" panose="020E0802020502020306" pitchFamily="34" charset="0"/>
              </a:rPr>
              <a:t>SCRIPTS</a:t>
            </a:r>
          </a:p>
          <a:p>
            <a:pPr marL="285750" indent="-285750">
              <a:buFont typeface="Wingdings" panose="05000000000000000000" pitchFamily="2" charset="2"/>
              <a:buChar char="v"/>
            </a:pPr>
            <a:r>
              <a:rPr lang="es-MX" sz="2800" dirty="0" err="1">
                <a:latin typeface="Adobe Devanagari" panose="02040503050201020203" pitchFamily="18" charset="0"/>
                <a:cs typeface="Adobe Devanagari" panose="02040503050201020203" pitchFamily="18" charset="0"/>
              </a:rPr>
              <a:t>Oython</a:t>
            </a:r>
            <a:endParaRPr lang="es-MX" sz="2800" dirty="0">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v"/>
            </a:pPr>
            <a:r>
              <a:rPr lang="es-MX" sz="2800" dirty="0">
                <a:latin typeface="Adobe Devanagari" panose="02040503050201020203" pitchFamily="18" charset="0"/>
                <a:cs typeface="Adobe Devanagari" panose="02040503050201020203" pitchFamily="18" charset="0"/>
              </a:rPr>
              <a:t>R</a:t>
            </a:r>
          </a:p>
          <a:p>
            <a:pPr marL="285750" indent="-285750">
              <a:buFont typeface="Wingdings" panose="05000000000000000000" pitchFamily="2" charset="2"/>
              <a:buChar char="v"/>
            </a:pPr>
            <a:r>
              <a:rPr lang="es-MX" sz="2800" dirty="0" err="1">
                <a:latin typeface="Adobe Devanagari" panose="02040503050201020203" pitchFamily="18" charset="0"/>
                <a:cs typeface="Adobe Devanagari" panose="02040503050201020203" pitchFamily="18" charset="0"/>
              </a:rPr>
              <a:t>Php</a:t>
            </a:r>
            <a:endParaRPr lang="es-MX" sz="2800" dirty="0">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v"/>
            </a:pPr>
            <a:r>
              <a:rPr lang="es-MX" sz="2800" dirty="0" err="1">
                <a:latin typeface="Adobe Devanagari" panose="02040503050201020203" pitchFamily="18" charset="0"/>
                <a:cs typeface="Adobe Devanagari" panose="02040503050201020203" pitchFamily="18" charset="0"/>
              </a:rPr>
              <a:t>Html</a:t>
            </a:r>
            <a:endParaRPr lang="es-MX" sz="2800" dirty="0">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v"/>
            </a:pPr>
            <a:r>
              <a:rPr lang="es-MX" sz="2800" dirty="0" err="1">
                <a:latin typeface="Adobe Devanagari" panose="02040503050201020203" pitchFamily="18" charset="0"/>
                <a:cs typeface="Adobe Devanagari" panose="02040503050201020203" pitchFamily="18" charset="0"/>
              </a:rPr>
              <a:t>mYsql</a:t>
            </a:r>
            <a:endParaRPr lang="es-MX" sz="2800" dirty="0">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v"/>
            </a:pPr>
            <a:r>
              <a:rPr lang="es-MX" sz="2800" dirty="0" err="1">
                <a:latin typeface="Adobe Devanagari" panose="02040503050201020203" pitchFamily="18" charset="0"/>
                <a:cs typeface="Adobe Devanagari" panose="02040503050201020203" pitchFamily="18" charset="0"/>
              </a:rPr>
              <a:t>Kotlin</a:t>
            </a:r>
            <a:endParaRPr lang="es-MX" sz="2800" dirty="0">
              <a:latin typeface="Adobe Devanagari" panose="02040503050201020203" pitchFamily="18" charset="0"/>
              <a:cs typeface="Adobe Devanagari" panose="02040503050201020203" pitchFamily="18" charset="0"/>
            </a:endParaRPr>
          </a:p>
          <a:p>
            <a:pPr marL="285750" indent="-285750">
              <a:buFont typeface="Wingdings" panose="05000000000000000000" pitchFamily="2" charset="2"/>
              <a:buChar char="v"/>
            </a:pPr>
            <a:r>
              <a:rPr lang="es-MX" sz="2800" dirty="0">
                <a:latin typeface="Adobe Devanagari" panose="02040503050201020203" pitchFamily="18" charset="0"/>
                <a:cs typeface="Adobe Devanagari" panose="02040503050201020203" pitchFamily="18" charset="0"/>
              </a:rPr>
              <a:t>JS</a:t>
            </a:r>
          </a:p>
        </p:txBody>
      </p:sp>
    </p:spTree>
    <p:extLst>
      <p:ext uri="{BB962C8B-B14F-4D97-AF65-F5344CB8AC3E}">
        <p14:creationId xmlns:p14="http://schemas.microsoft.com/office/powerpoint/2010/main" val="240693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ondos de acuarela de alta calidad para descargar gratis">
            <a:extLst>
              <a:ext uri="{FF2B5EF4-FFF2-40B4-BE49-F238E27FC236}">
                <a16:creationId xmlns:a16="http://schemas.microsoft.com/office/drawing/2014/main" id="{DD168B0F-4B8F-E717-257D-C4400E11B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 y="0"/>
            <a:ext cx="12190757" cy="68573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MX" sz="5400" dirty="0">
                <a:latin typeface="Berlin Sans FB Demi" panose="020E0802020502020306" pitchFamily="34" charset="0"/>
              </a:rPr>
              <a:t>Matlab</a:t>
            </a:r>
          </a:p>
        </p:txBody>
      </p:sp>
      <p:sp>
        <p:nvSpPr>
          <p:cNvPr id="3" name="Marcador de contenido 2"/>
          <p:cNvSpPr>
            <a:spLocks noGrp="1"/>
          </p:cNvSpPr>
          <p:nvPr>
            <p:ph idx="1"/>
          </p:nvPr>
        </p:nvSpPr>
        <p:spPr/>
        <p:txBody>
          <a:bodyPr/>
          <a:lstStyle/>
          <a:p>
            <a:pPr algn="ctr"/>
            <a:r>
              <a:rPr lang="es-MX" dirty="0">
                <a:latin typeface="Berlin Sans FB Demi" panose="020E0802020502020306" pitchFamily="34" charset="0"/>
              </a:rPr>
              <a:t>MATLAB es un sistema de cómputo numérico que ofrece un entorno de desarrollo integrado con un lenguaje de programación propio.</a:t>
            </a:r>
          </a:p>
          <a:p>
            <a:pPr marL="0" indent="0" algn="ctr">
              <a:buNone/>
            </a:pPr>
            <a:r>
              <a:rPr lang="es-MX" dirty="0">
                <a:latin typeface="Berlin Sans FB Demi" panose="020E0802020502020306" pitchFamily="34" charset="0"/>
              </a:rPr>
              <a:t>Está disponible para las plataformas Unix, Windows etc.</a:t>
            </a:r>
          </a:p>
        </p:txBody>
      </p:sp>
      <p:pic>
        <p:nvPicPr>
          <p:cNvPr id="1026" name="Picture 2" descr="MATLAB - Wikipedia, la enciclopedia libre">
            <a:extLst>
              <a:ext uri="{FF2B5EF4-FFF2-40B4-BE49-F238E27FC236}">
                <a16:creationId xmlns:a16="http://schemas.microsoft.com/office/drawing/2014/main" id="{AA0297A2-00AE-41DC-A02C-7F66D8A261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0600" y="3697357"/>
            <a:ext cx="3530799" cy="31599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0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ondo Sombreado Degradado De Brillo Multidifuso Hd para Power Point y  Diapositivas - Slidesdocs">
            <a:extLst>
              <a:ext uri="{FF2B5EF4-FFF2-40B4-BE49-F238E27FC236}">
                <a16:creationId xmlns:a16="http://schemas.microsoft.com/office/drawing/2014/main" id="{A34F2F47-7198-F868-5C77-BD4E3171B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MX" sz="5400" dirty="0">
                <a:latin typeface="Berlin Sans FB Demi" panose="020E0802020502020306" pitchFamily="34" charset="0"/>
              </a:rPr>
              <a:t>Python</a:t>
            </a:r>
          </a:p>
        </p:txBody>
      </p:sp>
      <p:sp>
        <p:nvSpPr>
          <p:cNvPr id="3" name="Marcador de contenido 2"/>
          <p:cNvSpPr>
            <a:spLocks noGrp="1"/>
          </p:cNvSpPr>
          <p:nvPr>
            <p:ph idx="1"/>
          </p:nvPr>
        </p:nvSpPr>
        <p:spPr/>
        <p:txBody>
          <a:bodyPr/>
          <a:lstStyle/>
          <a:p>
            <a:pPr algn="ctr"/>
            <a:r>
              <a:rPr lang="es-MX" dirty="0">
                <a:latin typeface="Berlin Sans FB Demi" panose="020E0802020502020306" pitchFamily="34" charset="0"/>
              </a:rPr>
              <a:t>Python es un lenguaje de alto nivel de programación interpretado cuya filosofía hace hincapié en la legibilidad de su código, se utiliza para desarrollar aplicaciones de todo tipo, por ejemplo: Instagram, Netflix, Spotify, Panda 3D, etc.</a:t>
            </a:r>
          </a:p>
        </p:txBody>
      </p:sp>
      <p:pic>
        <p:nvPicPr>
          <p:cNvPr id="2050" name="Picture 2" descr="Python Software Foundation License - Wikipedia, la enciclopedia libre">
            <a:extLst>
              <a:ext uri="{FF2B5EF4-FFF2-40B4-BE49-F238E27FC236}">
                <a16:creationId xmlns:a16="http://schemas.microsoft.com/office/drawing/2014/main" id="{E404BCE4-A4C9-7FD2-060C-A98DA9EFA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096" y="3587130"/>
            <a:ext cx="3405808" cy="340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5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scarga Vector De Diseño De Fondo Azul Abstracto">
            <a:extLst>
              <a:ext uri="{FF2B5EF4-FFF2-40B4-BE49-F238E27FC236}">
                <a16:creationId xmlns:a16="http://schemas.microsoft.com/office/drawing/2014/main" id="{576A4CD4-74AC-87DB-E862-14760F67B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41794" cy="68967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MX" sz="5400" dirty="0">
                <a:latin typeface="Berlin Sans FB Demi" panose="020E0802020502020306" pitchFamily="34" charset="0"/>
              </a:rPr>
              <a:t>C++</a:t>
            </a:r>
          </a:p>
        </p:txBody>
      </p:sp>
      <p:sp>
        <p:nvSpPr>
          <p:cNvPr id="3" name="Marcador de contenido 2"/>
          <p:cNvSpPr>
            <a:spLocks noGrp="1"/>
          </p:cNvSpPr>
          <p:nvPr>
            <p:ph idx="1"/>
          </p:nvPr>
        </p:nvSpPr>
        <p:spPr/>
        <p:txBody>
          <a:bodyPr/>
          <a:lstStyle/>
          <a:p>
            <a:pPr algn="ctr"/>
            <a:r>
              <a:rPr lang="es-MX" dirty="0">
                <a:latin typeface="Berlin Sans FB Demi" panose="020E0802020502020306" pitchFamily="34" charset="0"/>
              </a:rPr>
              <a:t>C++ es un lenguaje de programación diseñado en 1979, la intención de su creación fue extender al lenguaje de programación C y añadir mecanismos que permiten la manipulación de objetos. En ese sentido, desde el punto de vista de los lenguajes orientados en objetos.</a:t>
            </a:r>
          </a:p>
        </p:txBody>
      </p:sp>
      <p:pic>
        <p:nvPicPr>
          <p:cNvPr id="3074" name="Picture 2" descr="C++ - Wikipedia, la enciclopedia libre">
            <a:extLst>
              <a:ext uri="{FF2B5EF4-FFF2-40B4-BE49-F238E27FC236}">
                <a16:creationId xmlns:a16="http://schemas.microsoft.com/office/drawing/2014/main" id="{9C43BEF5-4762-E535-FDB2-6B03780A5B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6896" y="3891677"/>
            <a:ext cx="2638791" cy="29663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24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ndo Colorido En Los Círculos Perfectos Para La Creación De Las  Diapositivas Stock de ilustración - Ilustración de concepto, fondo:  201363074">
            <a:extLst>
              <a:ext uri="{FF2B5EF4-FFF2-40B4-BE49-F238E27FC236}">
                <a16:creationId xmlns:a16="http://schemas.microsoft.com/office/drawing/2014/main" id="{337CA6E1-1EED-5F91-BC0F-00759989D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301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contenido 3"/>
          <p:cNvPicPr>
            <a:picLocks noGrp="1" noChangeAspect="1"/>
          </p:cNvPicPr>
          <p:nvPr>
            <p:ph idx="1"/>
          </p:nvPr>
        </p:nvPicPr>
        <p:blipFill>
          <a:blip r:embed="rId3"/>
          <a:stretch>
            <a:fillRect/>
          </a:stretch>
        </p:blipFill>
        <p:spPr>
          <a:xfrm>
            <a:off x="458090" y="142599"/>
            <a:ext cx="11275820" cy="6342649"/>
          </a:xfrm>
          <a:prstGeom prst="rect">
            <a:avLst/>
          </a:prstGeom>
        </p:spPr>
      </p:pic>
    </p:spTree>
    <p:extLst>
      <p:ext uri="{BB962C8B-B14F-4D97-AF65-F5344CB8AC3E}">
        <p14:creationId xmlns:p14="http://schemas.microsoft.com/office/powerpoint/2010/main" val="418050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ndos Azul Púrpura Para Power Point y Diapositivas Descarga Grati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dirty="0">
                <a:latin typeface="Berlin Sans FB Demi" panose="020E0802020502020306" pitchFamily="34" charset="0"/>
              </a:rPr>
              <a:t>CLASE 2</a:t>
            </a:r>
            <a:br>
              <a:rPr lang="es-MX" dirty="0">
                <a:latin typeface="Berlin Sans FB Demi" panose="020E0802020502020306" pitchFamily="34" charset="0"/>
              </a:rPr>
            </a:br>
            <a:r>
              <a:rPr lang="es-MX" dirty="0">
                <a:latin typeface="Berlin Sans FB Demi" panose="020E0802020502020306" pitchFamily="34" charset="0"/>
              </a:rPr>
              <a:t>TRABAJO COLAVORATIVO</a:t>
            </a:r>
          </a:p>
        </p:txBody>
      </p:sp>
      <p:sp>
        <p:nvSpPr>
          <p:cNvPr id="3" name="Marcador de contenido 2"/>
          <p:cNvSpPr>
            <a:spLocks noGrp="1"/>
          </p:cNvSpPr>
          <p:nvPr>
            <p:ph idx="1"/>
          </p:nvPr>
        </p:nvSpPr>
        <p:spPr>
          <a:xfrm>
            <a:off x="838200" y="1917065"/>
            <a:ext cx="10515600" cy="2151352"/>
          </a:xfrm>
        </p:spPr>
        <p:txBody>
          <a:bodyPr/>
          <a:lstStyle/>
          <a:p>
            <a:pPr marL="0" indent="0">
              <a:buNone/>
            </a:pPr>
            <a:r>
              <a:rPr lang="es-MX" dirty="0">
                <a:latin typeface="Berlin Sans FB Demi" panose="020E0802020502020306" pitchFamily="34" charset="0"/>
              </a:rPr>
              <a:t>¿Por qué los enchufes tienen esa forma de entrada?</a:t>
            </a:r>
          </a:p>
          <a:p>
            <a:pPr marL="0" indent="0">
              <a:buNone/>
            </a:pPr>
            <a:r>
              <a:rPr lang="es-MX" dirty="0">
                <a:latin typeface="Berlin Sans FB Demi" panose="020E0802020502020306" pitchFamily="34" charset="0"/>
              </a:rPr>
              <a:t>Los enchufes eléctricos tienen dos orificios en sus puntas. Estos permiten sujetar con mayor firmeza el cable contra el tomacorriente, pues dentro de este último existen pequeños parachoques que encajan perfectamente en estos hoyuelos.</a:t>
            </a:r>
          </a:p>
          <a:p>
            <a:pPr marL="0" indent="0">
              <a:buNone/>
            </a:pPr>
            <a:endParaRPr lang="es-MX" dirty="0">
              <a:latin typeface="Berlin Sans FB Demi" panose="020E0802020502020306" pitchFamily="34" charset="0"/>
            </a:endParaRPr>
          </a:p>
          <a:p>
            <a:pPr marL="0" indent="0">
              <a:buNone/>
            </a:pPr>
            <a:endParaRPr lang="es-MX" dirty="0">
              <a:latin typeface="Berlin Sans FB Demi" panose="020E0802020502020306" pitchFamily="34" charset="0"/>
            </a:endParaRPr>
          </a:p>
        </p:txBody>
      </p:sp>
      <p:pic>
        <p:nvPicPr>
          <p:cNvPr id="2052" name="Picture 4" descr="Por qué los cargadores o clavijas tienen agujeros en las terminales?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132" y="4180854"/>
            <a:ext cx="3507640" cy="21513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0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ndos Marco Para Power Point y Diapositivas Descarga Grati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fontScale="90000"/>
          </a:bodyPr>
          <a:lstStyle/>
          <a:p>
            <a:pPr algn="ctr"/>
            <a:r>
              <a:rPr lang="es-MX" dirty="0">
                <a:latin typeface="Berlin Sans FB Demi" panose="020E0802020502020306" pitchFamily="34" charset="0"/>
              </a:rPr>
              <a:t>Escribe los siguientes números del sistema decimal al:</a:t>
            </a:r>
            <a:br>
              <a:rPr lang="es-MX" dirty="0">
                <a:latin typeface="Berlin Sans FB Demi" panose="020E0802020502020306" pitchFamily="34" charset="0"/>
              </a:rPr>
            </a:br>
            <a:endParaRPr lang="es-MX" dirty="0">
              <a:latin typeface="Berlin Sans FB Demi" panose="020E0802020502020306" pitchFamily="34" charset="0"/>
            </a:endParaRPr>
          </a:p>
        </p:txBody>
      </p:sp>
      <p:sp>
        <p:nvSpPr>
          <p:cNvPr id="3" name="Marcador de contenido 2"/>
          <p:cNvSpPr>
            <a:spLocks noGrp="1"/>
          </p:cNvSpPr>
          <p:nvPr>
            <p:ph idx="1"/>
          </p:nvPr>
        </p:nvSpPr>
        <p:spPr/>
        <p:txBody>
          <a:bodyPr/>
          <a:lstStyle/>
          <a:p>
            <a:pPr algn="ctr"/>
            <a:r>
              <a:rPr lang="es-MX" dirty="0">
                <a:latin typeface="Berlin Sans FB Demi" panose="020E0802020502020306" pitchFamily="34" charset="0"/>
              </a:rPr>
              <a:t>SISTEMA VIGESIMAL:</a:t>
            </a:r>
          </a:p>
          <a:p>
            <a:pPr marL="0" indent="0">
              <a:buNone/>
            </a:pPr>
            <a:r>
              <a:rPr lang="es-MX" dirty="0"/>
              <a:t>0= 0</a:t>
            </a:r>
          </a:p>
          <a:p>
            <a:pPr marL="0" indent="0">
              <a:buNone/>
            </a:pPr>
            <a:r>
              <a:rPr lang="es-MX" dirty="0"/>
              <a:t>4= </a:t>
            </a:r>
          </a:p>
          <a:p>
            <a:pPr marL="0" indent="0">
              <a:buNone/>
            </a:pPr>
            <a:r>
              <a:rPr lang="es-MX" dirty="0"/>
              <a:t>8= </a:t>
            </a:r>
          </a:p>
          <a:p>
            <a:pPr marL="0" indent="0">
              <a:buNone/>
            </a:pPr>
            <a:r>
              <a:rPr lang="es-MX" dirty="0"/>
              <a:t>16= 10</a:t>
            </a:r>
          </a:p>
          <a:p>
            <a:pPr marL="0" indent="0">
              <a:buNone/>
            </a:pPr>
            <a:r>
              <a:rPr lang="es-MX" dirty="0"/>
              <a:t>32= </a:t>
            </a:r>
          </a:p>
          <a:p>
            <a:pPr marL="0" indent="0">
              <a:buNone/>
            </a:pPr>
            <a:r>
              <a:rPr lang="es-MX" dirty="0"/>
              <a:t>64= </a:t>
            </a:r>
          </a:p>
          <a:p>
            <a:pPr marL="0" indent="0">
              <a:buNone/>
            </a:pPr>
            <a:r>
              <a:rPr lang="es-MX" dirty="0"/>
              <a:t>128= 68</a:t>
            </a:r>
          </a:p>
        </p:txBody>
      </p:sp>
    </p:spTree>
    <p:extLst>
      <p:ext uri="{BB962C8B-B14F-4D97-AF65-F5344CB8AC3E}">
        <p14:creationId xmlns:p14="http://schemas.microsoft.com/office/powerpoint/2010/main" val="335270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ndos de acuarela de alta calidad para descargar gr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04441" cy="686499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1253331"/>
            <a:ext cx="10515600" cy="4351338"/>
          </a:xfrm>
        </p:spPr>
        <p:txBody>
          <a:bodyPr>
            <a:normAutofit lnSpcReduction="10000"/>
          </a:bodyPr>
          <a:lstStyle/>
          <a:p>
            <a:pPr algn="ctr"/>
            <a:r>
              <a:rPr lang="es-MX" dirty="0">
                <a:latin typeface="Berlin Sans FB Demi" panose="020E0802020502020306" pitchFamily="34" charset="0"/>
              </a:rPr>
              <a:t>Sistema hexadecimal:</a:t>
            </a:r>
          </a:p>
          <a:p>
            <a:endParaRPr lang="es-MX" dirty="0"/>
          </a:p>
          <a:p>
            <a:pPr algn="ctr"/>
            <a:r>
              <a:rPr lang="es-MX" dirty="0"/>
              <a:t>0= 0</a:t>
            </a:r>
          </a:p>
          <a:p>
            <a:pPr algn="ctr"/>
            <a:r>
              <a:rPr lang="es-MX" dirty="0"/>
              <a:t>4= 4</a:t>
            </a:r>
          </a:p>
          <a:p>
            <a:pPr algn="ctr"/>
            <a:r>
              <a:rPr lang="es-MX" dirty="0"/>
              <a:t>8= 8</a:t>
            </a:r>
          </a:p>
          <a:p>
            <a:pPr algn="ctr"/>
            <a:r>
              <a:rPr lang="es-MX" dirty="0"/>
              <a:t>16= 10</a:t>
            </a:r>
          </a:p>
          <a:p>
            <a:pPr algn="ctr"/>
            <a:r>
              <a:rPr lang="es-MX" dirty="0"/>
              <a:t>32= 20</a:t>
            </a:r>
          </a:p>
          <a:p>
            <a:pPr algn="ctr"/>
            <a:r>
              <a:rPr lang="es-MX" dirty="0"/>
              <a:t>64= 40</a:t>
            </a:r>
          </a:p>
          <a:p>
            <a:pPr algn="ctr"/>
            <a:r>
              <a:rPr lang="es-MX" dirty="0"/>
              <a:t>128= 80</a:t>
            </a:r>
          </a:p>
        </p:txBody>
      </p:sp>
      <p:pic>
        <p:nvPicPr>
          <p:cNvPr id="4100" name="Picture 4" descr="Simbolos matematicos - Iconos gratis de form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04" y="1751475"/>
            <a:ext cx="2296680" cy="229668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ignos matemáticos con fondo transparente 17177730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042" y="3429000"/>
            <a:ext cx="3112624" cy="311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ndos de acuarela de alta calidad para descargar gr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5843846" y="1253331"/>
            <a:ext cx="5509953" cy="4351338"/>
          </a:xfrm>
        </p:spPr>
        <p:txBody>
          <a:bodyPr>
            <a:normAutofit/>
          </a:bodyPr>
          <a:lstStyle/>
          <a:p>
            <a:pPr algn="ctr"/>
            <a:r>
              <a:rPr lang="es-MX" dirty="0">
                <a:latin typeface="Berlin Sans FB Demi" panose="020E0802020502020306" pitchFamily="34" charset="0"/>
              </a:rPr>
              <a:t>SISTEMA BINARIO:</a:t>
            </a:r>
          </a:p>
          <a:p>
            <a:pPr marL="0" indent="0" algn="ctr">
              <a:buNone/>
            </a:pPr>
            <a:r>
              <a:rPr lang="es-MX" dirty="0"/>
              <a:t>0= 00000</a:t>
            </a:r>
          </a:p>
          <a:p>
            <a:pPr marL="0" indent="0" algn="ctr">
              <a:buNone/>
            </a:pPr>
            <a:r>
              <a:rPr lang="es-MX" dirty="0"/>
              <a:t>4= 100</a:t>
            </a:r>
          </a:p>
          <a:p>
            <a:pPr marL="0" indent="0" algn="ctr">
              <a:buNone/>
            </a:pPr>
            <a:r>
              <a:rPr lang="es-MX" dirty="0"/>
              <a:t>8=001000</a:t>
            </a:r>
          </a:p>
          <a:p>
            <a:pPr marL="0" indent="0" algn="ctr">
              <a:buNone/>
            </a:pPr>
            <a:r>
              <a:rPr lang="es-MX" dirty="0"/>
              <a:t>16= 10000</a:t>
            </a:r>
          </a:p>
          <a:p>
            <a:pPr marL="0" indent="0" algn="ctr">
              <a:buNone/>
            </a:pPr>
            <a:r>
              <a:rPr lang="es-MX" dirty="0"/>
              <a:t>32= 100000</a:t>
            </a:r>
          </a:p>
          <a:p>
            <a:pPr marL="0" indent="0" algn="ctr">
              <a:buNone/>
            </a:pPr>
            <a:r>
              <a:rPr lang="es-MX" dirty="0"/>
              <a:t>64= 1000000</a:t>
            </a:r>
          </a:p>
          <a:p>
            <a:pPr marL="0" indent="0" algn="ctr">
              <a:buNone/>
            </a:pPr>
            <a:r>
              <a:rPr lang="es-MX" dirty="0"/>
              <a:t>128= 10000000</a:t>
            </a:r>
          </a:p>
        </p:txBody>
      </p:sp>
      <p:pic>
        <p:nvPicPr>
          <p:cNvPr id="5126" name="Picture 6" descr="signos matematicos - Buscar con Google | Desenhos de matematica, Conjunto  dos numeros naturais, Simbolo matemat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467" y="1781174"/>
            <a:ext cx="336232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4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Fondo Sombreado Degradado De Brillo Multidifuso Hd para Power Point y  Diapositiva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10611" y="0"/>
            <a:ext cx="10515600" cy="1325563"/>
          </a:xfrm>
        </p:spPr>
        <p:txBody>
          <a:bodyPr>
            <a:normAutofit/>
          </a:bodyPr>
          <a:lstStyle/>
          <a:p>
            <a:pPr algn="ctr"/>
            <a:r>
              <a:rPr lang="es-MX" sz="4000" dirty="0">
                <a:latin typeface="Berlin Sans FB Demi" panose="020E0802020502020306" pitchFamily="34" charset="0"/>
              </a:rPr>
              <a:t>COMO USAR EL ABACO </a:t>
            </a:r>
          </a:p>
        </p:txBody>
      </p:sp>
      <p:sp>
        <p:nvSpPr>
          <p:cNvPr id="3" name="Marcador de contenido 2"/>
          <p:cNvSpPr>
            <a:spLocks noGrp="1"/>
          </p:cNvSpPr>
          <p:nvPr>
            <p:ph idx="1"/>
          </p:nvPr>
        </p:nvSpPr>
        <p:spPr>
          <a:xfrm>
            <a:off x="838200" y="1421836"/>
            <a:ext cx="10460422" cy="3868263"/>
          </a:xfrm>
        </p:spPr>
        <p:txBody>
          <a:bodyPr/>
          <a:lstStyle/>
          <a:p>
            <a:pPr algn="ctr"/>
            <a:r>
              <a:rPr lang="es-MX" sz="2400" dirty="0">
                <a:latin typeface="Berlin Sans FB Demi" panose="020E0802020502020306" pitchFamily="34" charset="0"/>
              </a:rPr>
              <a:t>Un ábaco es un artefacto que sirve para efectuar operaciones aritméticas sencillas (sumas, restas y multiplicaciones). Consiste en un cuadro de madera con barras paralelas por las que corren bolas movibles, útil también para enseñar estos cálculos simples. En función de si las mueves hacia la derecha estarás sumando unidades y en caso contrario estarás restando</a:t>
            </a:r>
          </a:p>
          <a:p>
            <a:pPr marL="0" indent="0">
              <a:buNone/>
            </a:pPr>
            <a:endParaRPr lang="es-MX" dirty="0"/>
          </a:p>
        </p:txBody>
      </p:sp>
      <p:pic>
        <p:nvPicPr>
          <p:cNvPr id="6146" name="Picture 2" descr="Melissa &amp; Doug Ábaco, Juguete de Madera Clásico, Juguete de Desarrollo, 8  Actividades de Extensión : Melissa &amp; Doug: Amazon.com.mx: Juguetes y Jueg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6592" y="3639463"/>
            <a:ext cx="2981860" cy="29651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7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scarga Vector De Diseño De Fondo Azul Abstrac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686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29887" y="1196146"/>
            <a:ext cx="4948061" cy="2766253"/>
          </a:xfrm>
        </p:spPr>
        <p:txBody>
          <a:bodyPr>
            <a:noAutofit/>
          </a:bodyPr>
          <a:lstStyle/>
          <a:p>
            <a:pPr algn="ctr"/>
            <a:r>
              <a:rPr lang="es-MX" sz="4000" dirty="0">
                <a:latin typeface="Berlin Sans FB Demi" panose="020E0802020502020306" pitchFamily="34" charset="0"/>
              </a:rPr>
              <a:t>Cada uno paso al frente a resolver un problema por equipos en el abanico y si la respuesta era correcta, tu equipo tenía un punto.</a:t>
            </a:r>
          </a:p>
        </p:txBody>
      </p:sp>
      <p:pic>
        <p:nvPicPr>
          <p:cNvPr id="7172" name="Picture 4" descr="Abaco grande jocar 10 lineas – Grupo Didáctico Serra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408" y="867926"/>
            <a:ext cx="3841609" cy="5122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38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ondo Colorido En Los Círculos Perfectos Para La Creación De Las  Diapositivas Stock de ilustración - Ilustración de concepto, fondo:  201363074">
            <a:extLst>
              <a:ext uri="{FF2B5EF4-FFF2-40B4-BE49-F238E27FC236}">
                <a16:creationId xmlns:a16="http://schemas.microsoft.com/office/drawing/2014/main" id="{8C4329FB-08D6-9FAA-F4C2-9133A469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30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MX" sz="3200" dirty="0">
                <a:latin typeface="Berlin Sans FB Demi" panose="020E0802020502020306" pitchFamily="34" charset="0"/>
              </a:rPr>
              <a:t>LINEA DEL TIEMPO HISTORIA DE LA COMPUTACION.</a:t>
            </a:r>
          </a:p>
        </p:txBody>
      </p:sp>
      <p:sp>
        <p:nvSpPr>
          <p:cNvPr id="3" name="Marcador de contenido 2"/>
          <p:cNvSpPr>
            <a:spLocks noGrp="1"/>
          </p:cNvSpPr>
          <p:nvPr>
            <p:ph idx="1"/>
          </p:nvPr>
        </p:nvSpPr>
        <p:spPr>
          <a:xfrm>
            <a:off x="838200" y="1825625"/>
            <a:ext cx="3110345" cy="4359044"/>
          </a:xfrm>
        </p:spPr>
        <p:txBody>
          <a:bodyPr>
            <a:normAutofit lnSpcReduction="10000"/>
          </a:bodyPr>
          <a:lstStyle/>
          <a:p>
            <a:r>
              <a:rPr lang="es-MX" sz="2000" dirty="0">
                <a:latin typeface="Berlin Sans FB Demi" panose="020E0802020502020306" pitchFamily="34" charset="0"/>
              </a:rPr>
              <a:t>La primera computadora moderna apareció en otoño de 1968, como un prototipo presentado por Douglas </a:t>
            </a:r>
            <a:r>
              <a:rPr lang="es-MX" sz="2000" dirty="0" err="1">
                <a:latin typeface="Berlin Sans FB Demi" panose="020E0802020502020306" pitchFamily="34" charset="0"/>
              </a:rPr>
              <a:t>Engelbart</a:t>
            </a:r>
            <a:r>
              <a:rPr lang="es-MX" sz="2000" dirty="0">
                <a:latin typeface="Berlin Sans FB Demi" panose="020E0802020502020306" pitchFamily="34" charset="0"/>
              </a:rPr>
              <a:t>. Tenía por primera vez un ratón o puntero, y una interfaz gráfica de usuario (GUI), cambiando para siempre el modo en que los usuarios y los sistemas computarizados interactuarían en adelante.</a:t>
            </a:r>
          </a:p>
          <a:p>
            <a:pPr marL="0" indent="0">
              <a:buNone/>
            </a:pPr>
            <a:endParaRPr lang="es-MX" sz="2400" dirty="0">
              <a:latin typeface="Berlin Sans FB Demi" panose="020E0802020502020306" pitchFamily="34" charset="0"/>
            </a:endParaRPr>
          </a:p>
        </p:txBody>
      </p:sp>
      <p:pic>
        <p:nvPicPr>
          <p:cNvPr id="4" name="Imagen 3"/>
          <p:cNvPicPr>
            <a:picLocks noChangeAspect="1"/>
          </p:cNvPicPr>
          <p:nvPr/>
        </p:nvPicPr>
        <p:blipFill rotWithShape="1">
          <a:blip r:embed="rId3"/>
          <a:srcRect l="3134" t="9078" r="505" b="2356"/>
          <a:stretch/>
        </p:blipFill>
        <p:spPr>
          <a:xfrm>
            <a:off x="4241329" y="1263532"/>
            <a:ext cx="7715430" cy="5478090"/>
          </a:xfrm>
          <a:prstGeom prst="rect">
            <a:avLst/>
          </a:prstGeom>
        </p:spPr>
      </p:pic>
    </p:spTree>
    <p:extLst>
      <p:ext uri="{BB962C8B-B14F-4D97-AF65-F5344CB8AC3E}">
        <p14:creationId xmlns:p14="http://schemas.microsoft.com/office/powerpoint/2010/main" val="353998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ondos Azul Púrpura Para Power Point y Diapositivas Descarga Gratis -  Slidesdocs">
            <a:extLst>
              <a:ext uri="{FF2B5EF4-FFF2-40B4-BE49-F238E27FC236}">
                <a16:creationId xmlns:a16="http://schemas.microsoft.com/office/drawing/2014/main" id="{B5329425-B9FF-F66D-EEC8-51C4916F8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MX" sz="2800" dirty="0">
                <a:latin typeface="Berlin Sans FB Demi" panose="020E0802020502020306" pitchFamily="34" charset="0"/>
              </a:rPr>
              <a:t>¿PARA QUE USAN LA COMPUTADORA LOS INGENIEROS?</a:t>
            </a:r>
          </a:p>
        </p:txBody>
      </p:sp>
      <p:sp>
        <p:nvSpPr>
          <p:cNvPr id="3" name="Marcador de contenido 2"/>
          <p:cNvSpPr>
            <a:spLocks noGrp="1"/>
          </p:cNvSpPr>
          <p:nvPr>
            <p:ph idx="1"/>
          </p:nvPr>
        </p:nvSpPr>
        <p:spPr>
          <a:xfrm>
            <a:off x="838200" y="1825625"/>
            <a:ext cx="4764578" cy="4351338"/>
          </a:xfrm>
        </p:spPr>
        <p:txBody>
          <a:bodyPr/>
          <a:lstStyle/>
          <a:p>
            <a:r>
              <a:rPr lang="es-MX" dirty="0">
                <a:latin typeface="Berlin Sans FB Demi" panose="020E0802020502020306" pitchFamily="34" charset="0"/>
              </a:rPr>
              <a:t>Adquisición de datos.</a:t>
            </a:r>
          </a:p>
          <a:p>
            <a:r>
              <a:rPr lang="es-MX" dirty="0">
                <a:latin typeface="Berlin Sans FB Demi" panose="020E0802020502020306" pitchFamily="34" charset="0"/>
              </a:rPr>
              <a:t>Control secuencial.</a:t>
            </a:r>
          </a:p>
          <a:p>
            <a:r>
              <a:rPr lang="es-MX" dirty="0">
                <a:latin typeface="Berlin Sans FB Demi" panose="020E0802020502020306" pitchFamily="34" charset="0"/>
              </a:rPr>
              <a:t>Control analógico digital.</a:t>
            </a:r>
          </a:p>
          <a:p>
            <a:r>
              <a:rPr lang="es-MX" dirty="0">
                <a:latin typeface="Berlin Sans FB Demi" panose="020E0802020502020306" pitchFamily="34" charset="0"/>
              </a:rPr>
              <a:t>Control digital directo.</a:t>
            </a:r>
          </a:p>
          <a:p>
            <a:r>
              <a:rPr lang="es-MX" dirty="0" err="1">
                <a:latin typeface="Berlin Sans FB Demi" panose="020E0802020502020306" pitchFamily="34" charset="0"/>
              </a:rPr>
              <a:t>Analisis</a:t>
            </a:r>
            <a:r>
              <a:rPr lang="es-MX" dirty="0">
                <a:latin typeface="Berlin Sans FB Demi" panose="020E0802020502020306" pitchFamily="34" charset="0"/>
              </a:rPr>
              <a:t> de datos.</a:t>
            </a:r>
          </a:p>
          <a:p>
            <a:r>
              <a:rPr lang="es-MX" dirty="0">
                <a:latin typeface="Berlin Sans FB Demi" panose="020E0802020502020306" pitchFamily="34" charset="0"/>
              </a:rPr>
              <a:t>Simulaciones etc.</a:t>
            </a:r>
          </a:p>
        </p:txBody>
      </p:sp>
      <p:pic>
        <p:nvPicPr>
          <p:cNvPr id="9218" name="Picture 2" descr="Robótica industrial: qué es, cómo funciona y áreas de aplicación |  InnovaciónDigital3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6280" y="1891260"/>
            <a:ext cx="5467520" cy="3075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57707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486</Words>
  <Application>Microsoft Office PowerPoint</Application>
  <PresentationFormat>Panorámica</PresentationFormat>
  <Paragraphs>70</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Adobe Devanagari</vt:lpstr>
      <vt:lpstr>Arial</vt:lpstr>
      <vt:lpstr>Berlin Sans FB Demi</vt:lpstr>
      <vt:lpstr>Calibri</vt:lpstr>
      <vt:lpstr>Calibri Light</vt:lpstr>
      <vt:lpstr>Wingdings</vt:lpstr>
      <vt:lpstr>Tema de Office</vt:lpstr>
      <vt:lpstr>REPORTE DE FUNDAMENTOS DE PROGRAMACION </vt:lpstr>
      <vt:lpstr>CLASE 2 TRABAJO COLAVORATIVO</vt:lpstr>
      <vt:lpstr>Escribe los siguientes números del sistema decimal al: </vt:lpstr>
      <vt:lpstr>Presentación de PowerPoint</vt:lpstr>
      <vt:lpstr>Presentación de PowerPoint</vt:lpstr>
      <vt:lpstr>COMO USAR EL ABACO </vt:lpstr>
      <vt:lpstr>Presentación de PowerPoint</vt:lpstr>
      <vt:lpstr>LINEA DEL TIEMPO HISTORIA DE LA COMPUTACION.</vt:lpstr>
      <vt:lpstr>¿PARA QUE USAN LA COMPUTADORA LOS INGENIEROS?</vt:lpstr>
      <vt:lpstr>LENGUAJES DE PROGRAMACION.</vt:lpstr>
      <vt:lpstr>CLASIFIQUE LOS LENGUAJES DE LA IMAGEN EN COMPILADOS O SCRIPTS</vt:lpstr>
      <vt:lpstr>Matlab</vt:lpstr>
      <vt:lpstr>Python</vt:lpstr>
      <vt:lpstr>C++</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FUNDAMENTOS DE PROGRAMACION</dc:title>
  <dc:creator>USUARIO</dc:creator>
  <cp:lastModifiedBy>Noelia Isabel Neri Vargas</cp:lastModifiedBy>
  <cp:revision>14</cp:revision>
  <dcterms:created xsi:type="dcterms:W3CDTF">2024-02-19T13:21:52Z</dcterms:created>
  <dcterms:modified xsi:type="dcterms:W3CDTF">2024-03-07T01:40:45Z</dcterms:modified>
</cp:coreProperties>
</file>