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9" r:id="rId7"/>
    <p:sldId id="262" r:id="rId8"/>
    <p:sldId id="263" r:id="rId9"/>
    <p:sldId id="264" r:id="rId10"/>
    <p:sldId id="265" r:id="rId11"/>
    <p:sldId id="266" r:id="rId12"/>
    <p:sldId id="267" r:id="rId13"/>
    <p:sldId id="268" r:id="rId14"/>
    <p:sldId id="269" r:id="rId15"/>
    <p:sldId id="270" r:id="rId16"/>
    <p:sldId id="280" r:id="rId17"/>
    <p:sldId id="281" r:id="rId18"/>
    <p:sldId id="283" r:id="rId19"/>
    <p:sldId id="284" r:id="rId20"/>
    <p:sldId id="271" r:id="rId21"/>
    <p:sldId id="272" r:id="rId22"/>
    <p:sldId id="273" r:id="rId23"/>
    <p:sldId id="274" r:id="rId24"/>
    <p:sldId id="275" r:id="rId25"/>
    <p:sldId id="276" r:id="rId26"/>
    <p:sldId id="277" r:id="rId2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CC66"/>
    <a:srgbClr val="CC3399"/>
    <a:srgbClr val="0066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p:cNvSpPr>
            <a:spLocks noGrp="1"/>
          </p:cNvSpPr>
          <p:nvPr>
            <p:ph type="dt" sz="half" idx="10"/>
          </p:nvPr>
        </p:nvSpPr>
        <p:spPr/>
        <p:txBody>
          <a:bodyPr/>
          <a:lstStyle/>
          <a:p>
            <a:fld id="{CBB4E4E5-B5EF-42C2-8E40-350CEBF9CA28}"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24338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CBB4E4E5-B5EF-42C2-8E40-350CEBF9CA28}"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237329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CBB4E4E5-B5EF-42C2-8E40-350CEBF9CA28}"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107485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CBB4E4E5-B5EF-42C2-8E40-350CEBF9CA28}"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8285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CBB4E4E5-B5EF-42C2-8E40-350CEBF9CA28}" type="datetimeFigureOut">
              <a:rPr lang="es-MX" smtClean="0"/>
              <a:t>06/03/2024</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105297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CBB4E4E5-B5EF-42C2-8E40-350CEBF9CA28}" type="datetimeFigureOut">
              <a:rPr lang="es-MX" smtClean="0"/>
              <a:t>06/03/2024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390350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CBB4E4E5-B5EF-42C2-8E40-350CEBF9CA28}" type="datetimeFigureOut">
              <a:rPr lang="es-MX" smtClean="0"/>
              <a:t>06/03/2024</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384266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CBB4E4E5-B5EF-42C2-8E40-350CEBF9CA28}" type="datetimeFigureOut">
              <a:rPr lang="es-MX" smtClean="0"/>
              <a:t>06/03/2024</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170201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B4E4E5-B5EF-42C2-8E40-350CEBF9CA28}" type="datetimeFigureOut">
              <a:rPr lang="es-MX" smtClean="0"/>
              <a:t>06/03/2024</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1008908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BB4E4E5-B5EF-42C2-8E40-350CEBF9CA28}" type="datetimeFigureOut">
              <a:rPr lang="es-MX" smtClean="0"/>
              <a:t>06/03/2024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177201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CBB4E4E5-B5EF-42C2-8E40-350CEBF9CA28}" type="datetimeFigureOut">
              <a:rPr lang="es-MX" smtClean="0"/>
              <a:t>06/03/2024</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9B0CD8B-1867-44A0-96EC-FED9635836C0}" type="slidenum">
              <a:rPr lang="es-MX" smtClean="0"/>
              <a:t>‹Nº›</a:t>
            </a:fld>
            <a:endParaRPr lang="es-MX"/>
          </a:p>
        </p:txBody>
      </p:sp>
    </p:spTree>
    <p:extLst>
      <p:ext uri="{BB962C8B-B14F-4D97-AF65-F5344CB8AC3E}">
        <p14:creationId xmlns:p14="http://schemas.microsoft.com/office/powerpoint/2010/main" val="81617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4E4E5-B5EF-42C2-8E40-350CEBF9CA28}" type="datetimeFigureOut">
              <a:rPr lang="es-MX" smtClean="0"/>
              <a:t>06/03/2024</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0CD8B-1867-44A0-96EC-FED9635836C0}" type="slidenum">
              <a:rPr lang="es-MX" smtClean="0"/>
              <a:t>‹Nº›</a:t>
            </a:fld>
            <a:endParaRPr lang="es-MX"/>
          </a:p>
        </p:txBody>
      </p:sp>
    </p:spTree>
    <p:extLst>
      <p:ext uri="{BB962C8B-B14F-4D97-AF65-F5344CB8AC3E}">
        <p14:creationId xmlns:p14="http://schemas.microsoft.com/office/powerpoint/2010/main" val="303121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 15 fondos para presentaciones Power Point GRATIS [2024]">
            <a:extLst>
              <a:ext uri="{FF2B5EF4-FFF2-40B4-BE49-F238E27FC236}">
                <a16:creationId xmlns:a16="http://schemas.microsoft.com/office/drawing/2014/main" id="{82ED2692-1E05-F6A6-4F2A-525E34319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p:txBody>
          <a:bodyPr/>
          <a:lstStyle/>
          <a:p>
            <a:r>
              <a:rPr lang="es-MX" dirty="0">
                <a:latin typeface="Arial Rounded MT Bold" panose="020F0704030504030204" pitchFamily="34" charset="0"/>
              </a:rPr>
              <a:t>FUNDAMENTOS DE PROGRAMACION</a:t>
            </a:r>
          </a:p>
        </p:txBody>
      </p:sp>
      <p:sp>
        <p:nvSpPr>
          <p:cNvPr id="3" name="Subtítulo 2"/>
          <p:cNvSpPr>
            <a:spLocks noGrp="1"/>
          </p:cNvSpPr>
          <p:nvPr>
            <p:ph type="subTitle" idx="1"/>
          </p:nvPr>
        </p:nvSpPr>
        <p:spPr/>
        <p:txBody>
          <a:bodyPr/>
          <a:lstStyle/>
          <a:p>
            <a:r>
              <a:rPr lang="es-MX" dirty="0">
                <a:latin typeface="Arial Rounded MT Bold" panose="020F0704030504030204" pitchFamily="34" charset="0"/>
              </a:rPr>
              <a:t>1TM14</a:t>
            </a:r>
          </a:p>
          <a:p>
            <a:r>
              <a:rPr lang="es-MX" dirty="0">
                <a:latin typeface="Arial Rounded MT Bold" panose="020F0704030504030204" pitchFamily="34" charset="0"/>
              </a:rPr>
              <a:t>NERI VARGAS NOELIA ISABEL</a:t>
            </a:r>
          </a:p>
          <a:p>
            <a:r>
              <a:rPr lang="es-MX" dirty="0">
                <a:latin typeface="Arial Rounded MT Bold" panose="020F0704030504030204" pitchFamily="34" charset="0"/>
              </a:rPr>
              <a:t>22/02/2024</a:t>
            </a:r>
          </a:p>
        </p:txBody>
      </p:sp>
    </p:spTree>
    <p:extLst>
      <p:ext uri="{BB962C8B-B14F-4D97-AF65-F5344CB8AC3E}">
        <p14:creationId xmlns:p14="http://schemas.microsoft.com/office/powerpoint/2010/main" val="297365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81013" y="3752849"/>
            <a:ext cx="3290887" cy="2452687"/>
          </a:xfrm>
        </p:spPr>
        <p:txBody>
          <a:bodyPr anchor="ctr">
            <a:normAutofit/>
          </a:bodyPr>
          <a:lstStyle/>
          <a:p>
            <a:pPr algn="ctr"/>
            <a:r>
              <a:rPr lang="es-MX" sz="3600" dirty="0">
                <a:solidFill>
                  <a:srgbClr val="0066FF"/>
                </a:solidFill>
                <a:latin typeface="Arial Rounded MT Bold" panose="020F0704030504030204" pitchFamily="34" charset="0"/>
              </a:rPr>
              <a:t>MEMORIA (RAM)</a:t>
            </a:r>
          </a:p>
        </p:txBody>
      </p:sp>
      <p:pic>
        <p:nvPicPr>
          <p:cNvPr id="9218" name="Picture 2" descr="Memoria RAM - Concepto, funciones, usos y características">
            <a:extLst>
              <a:ext uri="{FF2B5EF4-FFF2-40B4-BE49-F238E27FC236}">
                <a16:creationId xmlns:a16="http://schemas.microsoft.com/office/drawing/2014/main" id="{02DD446E-8A7C-373F-D064-BF9EB1E65E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092" b="17039"/>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4223982" y="3752850"/>
            <a:ext cx="7485413" cy="2452687"/>
          </a:xfrm>
        </p:spPr>
        <p:txBody>
          <a:bodyPr anchor="ctr">
            <a:normAutofit/>
          </a:bodyPr>
          <a:lstStyle/>
          <a:p>
            <a:r>
              <a:rPr lang="es-MX" sz="1600" dirty="0">
                <a:latin typeface="Arial Rounded MT Bold" panose="020F0704030504030204" pitchFamily="34" charset="0"/>
              </a:rPr>
              <a:t>La memoria está dividida en celdas de igual tamaño.</a:t>
            </a:r>
          </a:p>
          <a:p>
            <a:r>
              <a:rPr lang="es-MX" sz="1600" dirty="0">
                <a:latin typeface="Arial Rounded MT Bold" panose="020F0704030504030204" pitchFamily="34" charset="0"/>
              </a:rPr>
              <a:t>Cada celda de memoria está compuesta por </a:t>
            </a:r>
            <a:r>
              <a:rPr lang="es-MX" sz="1600" dirty="0" err="1">
                <a:latin typeface="Arial Rounded MT Bold" panose="020F0704030504030204" pitchFamily="34" charset="0"/>
              </a:rPr>
              <a:t>subceldas</a:t>
            </a:r>
            <a:r>
              <a:rPr lang="es-MX" sz="1600" dirty="0">
                <a:latin typeface="Arial Rounded MT Bold" panose="020F0704030504030204" pitchFamily="34" charset="0"/>
              </a:rPr>
              <a:t> biestables que pueden almacenar valore lógicos de unos o ceros.</a:t>
            </a:r>
          </a:p>
          <a:p>
            <a:r>
              <a:rPr lang="es-MX" sz="1600" dirty="0">
                <a:latin typeface="Arial Rounded MT Bold" panose="020F0704030504030204" pitchFamily="34" charset="0"/>
              </a:rPr>
              <a:t>Las celdas siempre contienen algún valor.</a:t>
            </a:r>
          </a:p>
          <a:p>
            <a:r>
              <a:rPr lang="es-MX" sz="1600" dirty="0">
                <a:latin typeface="Arial Rounded MT Bold" panose="020F0704030504030204" pitchFamily="34" charset="0"/>
              </a:rPr>
              <a:t>Cada celda tiene asociado un numero o dirección que la identifica.</a:t>
            </a:r>
          </a:p>
          <a:p>
            <a:r>
              <a:rPr lang="es-MX" sz="1600" dirty="0">
                <a:latin typeface="Arial Rounded MT Bold" panose="020F0704030504030204" pitchFamily="34" charset="0"/>
              </a:rPr>
              <a:t>Las celdas de memoria RAM se pueden “leer y escribir”. Cuando se lee o se copia el contenido de una celda, no se pierde el valor que estaba almacenado (lectura no destructiva)</a:t>
            </a:r>
          </a:p>
        </p:txBody>
      </p:sp>
    </p:spTree>
    <p:extLst>
      <p:ext uri="{BB962C8B-B14F-4D97-AF65-F5344CB8AC3E}">
        <p14:creationId xmlns:p14="http://schemas.microsoft.com/office/powerpoint/2010/main" val="184905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513788" y="365125"/>
            <a:ext cx="4840010" cy="1807305"/>
          </a:xfrm>
        </p:spPr>
        <p:txBody>
          <a:bodyPr>
            <a:normAutofit/>
          </a:bodyPr>
          <a:lstStyle/>
          <a:p>
            <a:pPr algn="ctr"/>
            <a:r>
              <a:rPr lang="es-MX" dirty="0">
                <a:solidFill>
                  <a:srgbClr val="CC3399"/>
                </a:solidFill>
                <a:latin typeface="Arial Rounded MT Bold" panose="020F0704030504030204" pitchFamily="34" charset="0"/>
              </a:rPr>
              <a:t>MEMORIA ROM:</a:t>
            </a:r>
          </a:p>
        </p:txBody>
      </p:sp>
      <p:pic>
        <p:nvPicPr>
          <p:cNvPr id="10242" name="Picture 2" descr="Queremos ayudarte | LG España">
            <a:extLst>
              <a:ext uri="{FF2B5EF4-FFF2-40B4-BE49-F238E27FC236}">
                <a16:creationId xmlns:a16="http://schemas.microsoft.com/office/drawing/2014/main" id="{BC33FBBA-1A90-EB31-AAE9-5882692410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21" r="23298"/>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6513788" y="2333297"/>
            <a:ext cx="4840010" cy="3843666"/>
          </a:xfrm>
        </p:spPr>
        <p:txBody>
          <a:bodyPr>
            <a:normAutofit/>
          </a:bodyPr>
          <a:lstStyle/>
          <a:p>
            <a:pPr algn="ctr"/>
            <a:r>
              <a:rPr lang="es-MX" sz="2000" dirty="0">
                <a:latin typeface="Arial Rounded MT Bold" panose="020F0704030504030204" pitchFamily="34" charset="0"/>
              </a:rPr>
              <a:t>PROM: </a:t>
            </a:r>
            <a:r>
              <a:rPr lang="es-MX" sz="2000" dirty="0" err="1">
                <a:latin typeface="Arial Rounded MT Bold" panose="020F0704030504030204" pitchFamily="34" charset="0"/>
              </a:rPr>
              <a:t>Acronimo</a:t>
            </a:r>
            <a:r>
              <a:rPr lang="es-MX" sz="2000" dirty="0">
                <a:latin typeface="Arial Rounded MT Bold" panose="020F0704030504030204" pitchFamily="34" charset="0"/>
              </a:rPr>
              <a:t> de </a:t>
            </a:r>
            <a:r>
              <a:rPr lang="es-MX" sz="2000" dirty="0" err="1">
                <a:latin typeface="Arial Rounded MT Bold" panose="020F0704030504030204" pitchFamily="34" charset="0"/>
              </a:rPr>
              <a:t>Programmable</a:t>
            </a:r>
            <a:r>
              <a:rPr lang="es-MX" sz="2000" dirty="0">
                <a:latin typeface="Arial Rounded MT Bold" panose="020F0704030504030204" pitchFamily="34" charset="0"/>
              </a:rPr>
              <a:t> </a:t>
            </a:r>
            <a:r>
              <a:rPr lang="es-MX" sz="2000" dirty="0" err="1">
                <a:latin typeface="Arial Rounded MT Bold" panose="020F0704030504030204" pitchFamily="34" charset="0"/>
              </a:rPr>
              <a:t>Read-Only</a:t>
            </a:r>
            <a:r>
              <a:rPr lang="es-MX" sz="2000" dirty="0">
                <a:latin typeface="Arial Rounded MT Bold" panose="020F0704030504030204" pitchFamily="34" charset="0"/>
              </a:rPr>
              <a:t> </a:t>
            </a:r>
            <a:r>
              <a:rPr lang="es-MX" sz="2000" dirty="0" err="1">
                <a:latin typeface="Arial Rounded MT Bold" panose="020F0704030504030204" pitchFamily="34" charset="0"/>
              </a:rPr>
              <a:t>Memory</a:t>
            </a:r>
            <a:r>
              <a:rPr lang="es-MX" sz="2000" dirty="0">
                <a:latin typeface="Arial Rounded MT Bold" panose="020F0704030504030204" pitchFamily="34" charset="0"/>
              </a:rPr>
              <a:t> (Memoria de solo lectura programable)</a:t>
            </a:r>
          </a:p>
          <a:p>
            <a:pPr algn="ctr"/>
            <a:r>
              <a:rPr lang="es-MX" sz="2000" dirty="0">
                <a:latin typeface="Arial Rounded MT Bold" panose="020F0704030504030204" pitchFamily="34" charset="0"/>
              </a:rPr>
              <a:t>EPROM: </a:t>
            </a:r>
            <a:r>
              <a:rPr lang="es-MX" sz="2000" dirty="0" err="1">
                <a:latin typeface="Arial Rounded MT Bold" panose="020F0704030504030204" pitchFamily="34" charset="0"/>
              </a:rPr>
              <a:t>Acronimos</a:t>
            </a:r>
            <a:r>
              <a:rPr lang="es-MX" sz="2000" dirty="0">
                <a:latin typeface="Arial Rounded MT Bold" panose="020F0704030504030204" pitchFamily="34" charset="0"/>
              </a:rPr>
              <a:t> de </a:t>
            </a:r>
            <a:r>
              <a:rPr lang="es-MX" sz="2000" dirty="0" err="1">
                <a:latin typeface="Arial Rounded MT Bold" panose="020F0704030504030204" pitchFamily="34" charset="0"/>
              </a:rPr>
              <a:t>Erasable</a:t>
            </a:r>
            <a:r>
              <a:rPr lang="es-MX" sz="2000" dirty="0">
                <a:latin typeface="Arial Rounded MT Bold" panose="020F0704030504030204" pitchFamily="34" charset="0"/>
              </a:rPr>
              <a:t> </a:t>
            </a:r>
            <a:r>
              <a:rPr lang="es-MX" sz="2000" dirty="0" err="1">
                <a:latin typeface="Arial Rounded MT Bold" panose="020F0704030504030204" pitchFamily="34" charset="0"/>
              </a:rPr>
              <a:t>Programmable</a:t>
            </a:r>
            <a:r>
              <a:rPr lang="es-MX" sz="2000" dirty="0">
                <a:latin typeface="Arial Rounded MT Bold" panose="020F0704030504030204" pitchFamily="34" charset="0"/>
              </a:rPr>
              <a:t> </a:t>
            </a:r>
            <a:r>
              <a:rPr lang="es-MX" sz="2000" dirty="0" err="1">
                <a:latin typeface="Arial Rounded MT Bold" panose="020F0704030504030204" pitchFamily="34" charset="0"/>
              </a:rPr>
              <a:t>ReadOnly</a:t>
            </a:r>
            <a:r>
              <a:rPr lang="es-MX" sz="2000" dirty="0">
                <a:latin typeface="Arial Rounded MT Bold" panose="020F0704030504030204" pitchFamily="34" charset="0"/>
              </a:rPr>
              <a:t> </a:t>
            </a:r>
            <a:r>
              <a:rPr lang="es-MX" sz="2000" dirty="0" err="1">
                <a:latin typeface="Arial Rounded MT Bold" panose="020F0704030504030204" pitchFamily="34" charset="0"/>
              </a:rPr>
              <a:t>Memory</a:t>
            </a:r>
            <a:r>
              <a:rPr lang="es-MX" sz="2000" dirty="0">
                <a:latin typeface="Arial Rounded MT Bold" panose="020F0704030504030204" pitchFamily="34" charset="0"/>
              </a:rPr>
              <a:t> (Memoria de solo lectura borrable y programable)</a:t>
            </a:r>
          </a:p>
          <a:p>
            <a:pPr algn="ctr"/>
            <a:r>
              <a:rPr lang="es-MX" sz="2000" dirty="0">
                <a:latin typeface="Arial Rounded MT Bold" panose="020F0704030504030204" pitchFamily="34" charset="0"/>
              </a:rPr>
              <a:t>EEPROM: </a:t>
            </a:r>
            <a:r>
              <a:rPr lang="es-MX" sz="2000" dirty="0" err="1">
                <a:latin typeface="Arial Rounded MT Bold" panose="020F0704030504030204" pitchFamily="34" charset="0"/>
              </a:rPr>
              <a:t>Acronimo</a:t>
            </a:r>
            <a:r>
              <a:rPr lang="es-MX" sz="2000" dirty="0">
                <a:latin typeface="Arial Rounded MT Bold" panose="020F0704030504030204" pitchFamily="34" charset="0"/>
              </a:rPr>
              <a:t> de </a:t>
            </a:r>
            <a:r>
              <a:rPr lang="es-MX" sz="2000" dirty="0" err="1">
                <a:latin typeface="Arial Rounded MT Bold" panose="020F0704030504030204" pitchFamily="34" charset="0"/>
              </a:rPr>
              <a:t>Electrically</a:t>
            </a:r>
            <a:r>
              <a:rPr lang="es-MX" sz="2000" dirty="0">
                <a:latin typeface="Arial Rounded MT Bold" panose="020F0704030504030204" pitchFamily="34" charset="0"/>
              </a:rPr>
              <a:t> </a:t>
            </a:r>
            <a:r>
              <a:rPr lang="es-MX" sz="2000" dirty="0" err="1">
                <a:latin typeface="Arial Rounded MT Bold" panose="020F0704030504030204" pitchFamily="34" charset="0"/>
              </a:rPr>
              <a:t>Erasable</a:t>
            </a:r>
            <a:r>
              <a:rPr lang="es-MX" sz="2000" dirty="0">
                <a:latin typeface="Arial Rounded MT Bold" panose="020F0704030504030204" pitchFamily="34" charset="0"/>
              </a:rPr>
              <a:t> </a:t>
            </a:r>
            <a:r>
              <a:rPr lang="es-MX" sz="2000" dirty="0" err="1">
                <a:latin typeface="Arial Rounded MT Bold" panose="020F0704030504030204" pitchFamily="34" charset="0"/>
              </a:rPr>
              <a:t>Programmable</a:t>
            </a:r>
            <a:r>
              <a:rPr lang="es-MX" sz="2000" dirty="0">
                <a:latin typeface="Arial Rounded MT Bold" panose="020F0704030504030204" pitchFamily="34" charset="0"/>
              </a:rPr>
              <a:t> </a:t>
            </a:r>
            <a:r>
              <a:rPr lang="es-MX" sz="2000" dirty="0" err="1">
                <a:latin typeface="Arial Rounded MT Bold" panose="020F0704030504030204" pitchFamily="34" charset="0"/>
              </a:rPr>
              <a:t>Read-Only</a:t>
            </a:r>
            <a:r>
              <a:rPr lang="es-MX" sz="2000" dirty="0">
                <a:latin typeface="Arial Rounded MT Bold" panose="020F0704030504030204" pitchFamily="34" charset="0"/>
              </a:rPr>
              <a:t> </a:t>
            </a:r>
            <a:r>
              <a:rPr lang="es-MX" sz="2000" dirty="0" err="1">
                <a:latin typeface="Arial Rounded MT Bold" panose="020F0704030504030204" pitchFamily="34" charset="0"/>
              </a:rPr>
              <a:t>Memory</a:t>
            </a:r>
            <a:r>
              <a:rPr lang="es-MX" sz="2000" dirty="0">
                <a:latin typeface="Arial Rounded MT Bold" panose="020F0704030504030204" pitchFamily="34" charset="0"/>
              </a:rPr>
              <a:t> (Memoria de solo lectura borrable y programable eléctricamente)</a:t>
            </a:r>
          </a:p>
        </p:txBody>
      </p:sp>
    </p:spTree>
    <p:extLst>
      <p:ext uri="{BB962C8B-B14F-4D97-AF65-F5344CB8AC3E}">
        <p14:creationId xmlns:p14="http://schemas.microsoft.com/office/powerpoint/2010/main" val="286842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D1DE65A5-43F7-6E2D-54C8-56F6AEC99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dirty="0">
                <a:solidFill>
                  <a:srgbClr val="FF0000"/>
                </a:solidFill>
                <a:latin typeface="Arial Rounded MT Bold" panose="020F0704030504030204" pitchFamily="34" charset="0"/>
              </a:rPr>
              <a:t>UNIDAD CENTRAL DE PROCESOS:</a:t>
            </a:r>
          </a:p>
        </p:txBody>
      </p:sp>
      <p:sp>
        <p:nvSpPr>
          <p:cNvPr id="3" name="Marcador de contenido 2"/>
          <p:cNvSpPr>
            <a:spLocks noGrp="1"/>
          </p:cNvSpPr>
          <p:nvPr>
            <p:ph idx="1"/>
          </p:nvPr>
        </p:nvSpPr>
        <p:spPr/>
        <p:txBody>
          <a:bodyPr>
            <a:normAutofit fontScale="92500"/>
          </a:bodyPr>
          <a:lstStyle/>
          <a:p>
            <a:pPr marL="0" indent="0">
              <a:buNone/>
            </a:pPr>
            <a:r>
              <a:rPr lang="es-MX" dirty="0">
                <a:latin typeface="Arial Rounded MT Bold" panose="020F0704030504030204" pitchFamily="34" charset="0"/>
              </a:rPr>
              <a:t>El CPU contiene varios registros de memoria esenciales para su operación.</a:t>
            </a:r>
          </a:p>
          <a:p>
            <a:r>
              <a:rPr lang="es-MX" dirty="0">
                <a:latin typeface="Arial Rounded MT Bold" panose="020F0704030504030204" pitchFamily="34" charset="0"/>
              </a:rPr>
              <a:t>Registros de propósito general, </a:t>
            </a:r>
            <a:r>
              <a:rPr lang="es-MX" dirty="0" err="1">
                <a:latin typeface="Arial Rounded MT Bold" panose="020F0704030504030204" pitchFamily="34" charset="0"/>
              </a:rPr>
              <a:t>Ax</a:t>
            </a:r>
            <a:r>
              <a:rPr lang="es-MX" dirty="0">
                <a:latin typeface="Arial Rounded MT Bold" panose="020F0704030504030204" pitchFamily="34" charset="0"/>
              </a:rPr>
              <a:t>, BX: empleados para realizar operaciones (+-/*).</a:t>
            </a:r>
          </a:p>
          <a:p>
            <a:r>
              <a:rPr lang="es-MX" dirty="0">
                <a:latin typeface="Arial Rounded MT Bold" panose="020F0704030504030204" pitchFamily="34" charset="0"/>
              </a:rPr>
              <a:t>Registro de instrucciones(o IP): Apunta a la dirección de la instrucción en turno.</a:t>
            </a:r>
          </a:p>
          <a:p>
            <a:r>
              <a:rPr lang="es-MX" dirty="0">
                <a:latin typeface="Arial Rounded MT Bold" panose="020F0704030504030204" pitchFamily="34" charset="0"/>
              </a:rPr>
              <a:t>Registro de estados: Almacena los eventos de la última operación realizada por el CPU (</a:t>
            </a:r>
            <a:r>
              <a:rPr lang="es-MX" dirty="0" err="1">
                <a:latin typeface="Arial Rounded MT Bold" panose="020F0704030504030204" pitchFamily="34" charset="0"/>
              </a:rPr>
              <a:t>e.g.Zero</a:t>
            </a:r>
            <a:r>
              <a:rPr lang="es-MX" dirty="0">
                <a:latin typeface="Arial Rounded MT Bold" panose="020F0704030504030204" pitchFamily="34" charset="0"/>
              </a:rPr>
              <a:t>, </a:t>
            </a:r>
            <a:r>
              <a:rPr lang="es-MX" dirty="0" err="1">
                <a:latin typeface="Arial Rounded MT Bold" panose="020F0704030504030204" pitchFamily="34" charset="0"/>
              </a:rPr>
              <a:t>Carry</a:t>
            </a:r>
            <a:r>
              <a:rPr lang="es-MX" dirty="0">
                <a:latin typeface="Arial Rounded MT Bold" panose="020F0704030504030204" pitchFamily="34" charset="0"/>
              </a:rPr>
              <a:t>, </a:t>
            </a:r>
            <a:r>
              <a:rPr lang="es-MX" dirty="0" err="1">
                <a:latin typeface="Arial Rounded MT Bold" panose="020F0704030504030204" pitchFamily="34" charset="0"/>
              </a:rPr>
              <a:t>Overflow</a:t>
            </a:r>
            <a:r>
              <a:rPr lang="es-MX" dirty="0">
                <a:latin typeface="Arial Rounded MT Bold" panose="020F0704030504030204" pitchFamily="34" charset="0"/>
              </a:rPr>
              <a:t>, </a:t>
            </a:r>
            <a:r>
              <a:rPr lang="es-MX" dirty="0" err="1">
                <a:latin typeface="Arial Rounded MT Bold" panose="020F0704030504030204" pitchFamily="34" charset="0"/>
              </a:rPr>
              <a:t>etc</a:t>
            </a:r>
            <a:r>
              <a:rPr lang="es-MX" dirty="0">
                <a:latin typeface="Arial Rounded MT Bold" panose="020F0704030504030204" pitchFamily="34" charset="0"/>
              </a:rPr>
              <a:t>).</a:t>
            </a:r>
          </a:p>
          <a:p>
            <a:r>
              <a:rPr lang="es-MX" dirty="0">
                <a:latin typeface="Arial Rounded MT Bold" panose="020F0704030504030204" pitchFamily="34" charset="0"/>
              </a:rPr>
              <a:t>Apuntador a la pila (o SP): Almacena la dirección del tope de la </a:t>
            </a:r>
          </a:p>
        </p:txBody>
      </p:sp>
    </p:spTree>
    <p:extLst>
      <p:ext uri="{BB962C8B-B14F-4D97-AF65-F5344CB8AC3E}">
        <p14:creationId xmlns:p14="http://schemas.microsoft.com/office/powerpoint/2010/main" val="385008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Ordenador potente monoplaca">
            <a:extLst>
              <a:ext uri="{FF2B5EF4-FFF2-40B4-BE49-F238E27FC236}">
                <a16:creationId xmlns:a16="http://schemas.microsoft.com/office/drawing/2014/main" id="{C9E53930-6A21-4184-59B3-5EA86E635B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71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273" name="Rectangle 11272">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371094" y="1161288"/>
            <a:ext cx="3438144" cy="1124712"/>
          </a:xfrm>
        </p:spPr>
        <p:txBody>
          <a:bodyPr anchor="b">
            <a:normAutofit/>
          </a:bodyPr>
          <a:lstStyle/>
          <a:p>
            <a:pPr algn="ctr"/>
            <a:r>
              <a:rPr lang="es-MX" sz="2800" dirty="0">
                <a:solidFill>
                  <a:srgbClr val="00CC66"/>
                </a:solidFill>
                <a:latin typeface="Arial Rounded MT Bold" panose="020F0704030504030204" pitchFamily="34" charset="0"/>
              </a:rPr>
              <a:t>COMPUTADORA MONOPLACA</a:t>
            </a:r>
          </a:p>
        </p:txBody>
      </p:sp>
      <p:sp>
        <p:nvSpPr>
          <p:cNvPr id="11275" name="Rectangle 1127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77" name="Rectangle 1127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p:cNvSpPr>
            <a:spLocks noGrp="1"/>
          </p:cNvSpPr>
          <p:nvPr>
            <p:ph idx="1"/>
          </p:nvPr>
        </p:nvSpPr>
        <p:spPr>
          <a:xfrm>
            <a:off x="371094" y="2520972"/>
            <a:ext cx="3438906" cy="3207258"/>
          </a:xfrm>
        </p:spPr>
        <p:txBody>
          <a:bodyPr anchor="t">
            <a:noAutofit/>
          </a:bodyPr>
          <a:lstStyle/>
          <a:p>
            <a:r>
              <a:rPr lang="es-MX" sz="1600" dirty="0">
                <a:latin typeface="Arial Rounded MT Bold" panose="020F0704030504030204" pitchFamily="34" charset="0"/>
              </a:rPr>
              <a:t>ECB AT91- ordenador desarrollado en Colombia por procesador ARM9 de 180MHz.</a:t>
            </a:r>
          </a:p>
          <a:p>
            <a:r>
              <a:rPr lang="es-MX" sz="1600" dirty="0" err="1">
                <a:latin typeface="Arial Rounded MT Bold" panose="020F0704030504030204" pitchFamily="34" charset="0"/>
              </a:rPr>
              <a:t>Gumstix</a:t>
            </a:r>
            <a:r>
              <a:rPr lang="es-MX" sz="1600" dirty="0">
                <a:latin typeface="Arial Rounded MT Bold" panose="020F0704030504030204" pitchFamily="34" charset="0"/>
              </a:rPr>
              <a:t>- ordenador de bajo consumo de potencia a 200 y 400MHz de origen estadounidense y licencia privada.</a:t>
            </a:r>
          </a:p>
          <a:p>
            <a:r>
              <a:rPr lang="es-MX" sz="1600" dirty="0">
                <a:latin typeface="Arial Rounded MT Bold" panose="020F0704030504030204" pitchFamily="34" charset="0"/>
              </a:rPr>
              <a:t>Raspberry Pi, ordenador de origen británico y gestionado por la Raspberry Pi </a:t>
            </a:r>
            <a:r>
              <a:rPr lang="es-MX" sz="1600" dirty="0" err="1">
                <a:latin typeface="Arial Rounded MT Bold" panose="020F0704030504030204" pitchFamily="34" charset="0"/>
              </a:rPr>
              <a:t>Foundation</a:t>
            </a:r>
            <a:r>
              <a:rPr lang="es-MX" sz="1600" dirty="0">
                <a:latin typeface="Arial Rounded MT Bold" panose="020F0704030504030204" pitchFamily="34" charset="0"/>
              </a:rPr>
              <a:t>.</a:t>
            </a:r>
          </a:p>
          <a:p>
            <a:r>
              <a:rPr lang="es-MX" sz="1600" dirty="0">
                <a:latin typeface="Arial Rounded MT Bold" panose="020F0704030504030204" pitchFamily="34" charset="0"/>
              </a:rPr>
              <a:t>Orange Pi, ordenador de origen asiático fabricado por Shenzhen </a:t>
            </a:r>
            <a:r>
              <a:rPr lang="es-MX" sz="1600" dirty="0" err="1">
                <a:latin typeface="Arial Rounded MT Bold" panose="020F0704030504030204" pitchFamily="34" charset="0"/>
              </a:rPr>
              <a:t>Xunlong</a:t>
            </a:r>
            <a:r>
              <a:rPr lang="es-MX" sz="1600" dirty="0">
                <a:latin typeface="Arial Rounded MT Bold" panose="020F0704030504030204" pitchFamily="34" charset="0"/>
              </a:rPr>
              <a:t> Software CO.</a:t>
            </a:r>
          </a:p>
        </p:txBody>
      </p:sp>
    </p:spTree>
    <p:extLst>
      <p:ext uri="{BB962C8B-B14F-4D97-AF65-F5344CB8AC3E}">
        <p14:creationId xmlns:p14="http://schemas.microsoft.com/office/powerpoint/2010/main" val="241463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2290" name="Picture 2" descr="Los microcontroladores de Tesla que están marcando tendencia">
            <a:extLst>
              <a:ext uri="{FF2B5EF4-FFF2-40B4-BE49-F238E27FC236}">
                <a16:creationId xmlns:a16="http://schemas.microsoft.com/office/drawing/2014/main" id="{D47ACEE6-05BB-8AFA-C799-425081E685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08" b="-1"/>
          <a:stretch/>
        </p:blipFill>
        <p:spPr bwMode="auto">
          <a:xfrm>
            <a:off x="20" y="10"/>
            <a:ext cx="9947062" cy="6857990"/>
          </a:xfrm>
          <a:prstGeom prst="rect">
            <a:avLst/>
          </a:prstGeom>
          <a:noFill/>
          <a:extLst>
            <a:ext uri="{909E8E84-426E-40DD-AFC4-6F175D3DCCD1}">
              <a14:hiddenFill xmlns:a14="http://schemas.microsoft.com/office/drawing/2010/main">
                <a:solidFill>
                  <a:srgbClr val="FFFFFF"/>
                </a:solidFill>
              </a14:hiddenFill>
            </a:ext>
          </a:extLst>
        </p:spPr>
      </p:pic>
      <p:sp>
        <p:nvSpPr>
          <p:cNvPr id="12297" name="Freeform: Shape 12296">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2299" name="Freeform: Shape 12298">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2301" name="Freeform: Shape 12300">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ítulo 1"/>
          <p:cNvSpPr>
            <a:spLocks noGrp="1"/>
          </p:cNvSpPr>
          <p:nvPr>
            <p:ph type="title"/>
          </p:nvPr>
        </p:nvSpPr>
        <p:spPr>
          <a:xfrm>
            <a:off x="7751197" y="640998"/>
            <a:ext cx="4391770" cy="1588422"/>
          </a:xfrm>
        </p:spPr>
        <p:txBody>
          <a:bodyPr anchor="b">
            <a:normAutofit/>
          </a:bodyPr>
          <a:lstStyle/>
          <a:p>
            <a:r>
              <a:rPr lang="es-MX" sz="2500" dirty="0">
                <a:solidFill>
                  <a:srgbClr val="0070C0"/>
                </a:solidFill>
                <a:latin typeface="Arial Rounded MT Bold" panose="020F0704030504030204" pitchFamily="34" charset="0"/>
              </a:rPr>
              <a:t>MICROCONTROLADORES</a:t>
            </a:r>
          </a:p>
        </p:txBody>
      </p:sp>
      <p:sp>
        <p:nvSpPr>
          <p:cNvPr id="3" name="Marcador de contenido 2"/>
          <p:cNvSpPr>
            <a:spLocks noGrp="1"/>
          </p:cNvSpPr>
          <p:nvPr>
            <p:ph idx="1"/>
          </p:nvPr>
        </p:nvSpPr>
        <p:spPr>
          <a:xfrm>
            <a:off x="8060635" y="2417928"/>
            <a:ext cx="3772894" cy="3267254"/>
          </a:xfrm>
        </p:spPr>
        <p:txBody>
          <a:bodyPr>
            <a:noAutofit/>
          </a:bodyPr>
          <a:lstStyle/>
          <a:p>
            <a:r>
              <a:rPr lang="es-MX" sz="1600" dirty="0">
                <a:latin typeface="Arial Rounded MT Bold" panose="020F0704030504030204" pitchFamily="34" charset="0"/>
              </a:rPr>
              <a:t>Es un computador completo de limitadas prestaciones, el cual está contenido en un microchip de un único circuito integrado.</a:t>
            </a:r>
          </a:p>
          <a:p>
            <a:pPr marL="0" indent="0">
              <a:buNone/>
            </a:pPr>
            <a:r>
              <a:rPr lang="es-MX" sz="1600" dirty="0">
                <a:latin typeface="Arial Rounded MT Bold" panose="020F0704030504030204" pitchFamily="34" charset="0"/>
              </a:rPr>
              <a:t>• 65816, 65C02, 68HC08, 68HC11, 68k, 8051, ARM, AVR, AVR32, Black n, C167, </a:t>
            </a:r>
            <a:r>
              <a:rPr lang="es-MX" sz="1600" dirty="0" err="1">
                <a:latin typeface="Arial Rounded MT Bold" panose="020F0704030504030204" pitchFamily="34" charset="0"/>
              </a:rPr>
              <a:t>Cold</a:t>
            </a:r>
            <a:r>
              <a:rPr lang="es-MX" sz="1600" dirty="0">
                <a:latin typeface="Arial Rounded MT Bold" panose="020F0704030504030204" pitchFamily="34" charset="0"/>
              </a:rPr>
              <a:t> re, COP8, </a:t>
            </a:r>
            <a:r>
              <a:rPr lang="es-MX" sz="1600" dirty="0" err="1">
                <a:latin typeface="Arial Rounded MT Bold" panose="020F0704030504030204" pitchFamily="34" charset="0"/>
              </a:rPr>
              <a:t>Cortus</a:t>
            </a:r>
            <a:r>
              <a:rPr lang="es-MX" sz="1600" dirty="0">
                <a:latin typeface="Arial Rounded MT Bold" panose="020F0704030504030204" pitchFamily="34" charset="0"/>
              </a:rPr>
              <a:t> APS3, eZ8, eZ80, FR-V, H8, HT48, M16C, M32C, MIPS, MSP430, PIC, </a:t>
            </a:r>
            <a:r>
              <a:rPr lang="es-MX" sz="1600" dirty="0" err="1">
                <a:latin typeface="Arial Rounded MT Bold" panose="020F0704030504030204" pitchFamily="34" charset="0"/>
              </a:rPr>
              <a:t>PowerPC</a:t>
            </a:r>
            <a:r>
              <a:rPr lang="es-MX" sz="1600" dirty="0">
                <a:latin typeface="Arial Rounded MT Bold" panose="020F0704030504030204" pitchFamily="34" charset="0"/>
              </a:rPr>
              <a:t>, R8C, SHARC, SPARC, ST6, </a:t>
            </a:r>
            <a:r>
              <a:rPr lang="es-MX" sz="1600" dirty="0" err="1">
                <a:latin typeface="Arial Rounded MT Bold" panose="020F0704030504030204" pitchFamily="34" charset="0"/>
              </a:rPr>
              <a:t>SuperH</a:t>
            </a:r>
            <a:r>
              <a:rPr lang="es-MX" sz="1600" dirty="0">
                <a:latin typeface="Arial Rounded MT Bold" panose="020F0704030504030204" pitchFamily="34" charset="0"/>
              </a:rPr>
              <a:t>, TLCS-47, TLCS-870, TLCS-900, </a:t>
            </a:r>
            <a:r>
              <a:rPr lang="es-MX" sz="1600" dirty="0" err="1">
                <a:latin typeface="Arial Rounded MT Bold" panose="020F0704030504030204" pitchFamily="34" charset="0"/>
              </a:rPr>
              <a:t>Tricore</a:t>
            </a:r>
            <a:r>
              <a:rPr lang="es-MX" sz="1600" dirty="0">
                <a:latin typeface="Arial Rounded MT Bold" panose="020F0704030504030204" pitchFamily="34" charset="0"/>
              </a:rPr>
              <a:t>, V850, x86, XE8000,280, ASAP, Qualcomm, Kirin, </a:t>
            </a:r>
            <a:r>
              <a:rPr lang="es-MX" sz="1600" dirty="0" err="1">
                <a:latin typeface="Arial Rounded MT Bold" panose="020F0704030504030204" pitchFamily="34" charset="0"/>
              </a:rPr>
              <a:t>Exynos</a:t>
            </a:r>
            <a:r>
              <a:rPr lang="es-MX" sz="1600" dirty="0">
                <a:latin typeface="Arial Rounded MT Bold" panose="020F0704030504030204" pitchFamily="34" charset="0"/>
              </a:rPr>
              <a:t>, etc.</a:t>
            </a:r>
          </a:p>
        </p:txBody>
      </p:sp>
    </p:spTree>
    <p:extLst>
      <p:ext uri="{BB962C8B-B14F-4D97-AF65-F5344CB8AC3E}">
        <p14:creationId xmlns:p14="http://schemas.microsoft.com/office/powerpoint/2010/main" val="286663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4DB8C943-BCF5-1918-80BF-CAD267FFB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dirty="0">
                <a:solidFill>
                  <a:schemeClr val="accent4">
                    <a:lumMod val="60000"/>
                    <a:lumOff val="40000"/>
                  </a:schemeClr>
                </a:solidFill>
                <a:latin typeface="Arial Rounded MT Bold" panose="020F0704030504030204" pitchFamily="34" charset="0"/>
              </a:rPr>
              <a:t>PROGRAMACION</a:t>
            </a:r>
          </a:p>
        </p:txBody>
      </p:sp>
      <p:sp>
        <p:nvSpPr>
          <p:cNvPr id="3" name="Marcador de contenido 2"/>
          <p:cNvSpPr>
            <a:spLocks noGrp="1"/>
          </p:cNvSpPr>
          <p:nvPr>
            <p:ph idx="1"/>
          </p:nvPr>
        </p:nvSpPr>
        <p:spPr/>
        <p:txBody>
          <a:bodyPr>
            <a:normAutofit fontScale="92500" lnSpcReduction="20000"/>
          </a:bodyPr>
          <a:lstStyle/>
          <a:p>
            <a:r>
              <a:rPr lang="es-MX" dirty="0">
                <a:latin typeface="Arial Rounded MT Bold" panose="020F0704030504030204" pitchFamily="34" charset="0"/>
              </a:rPr>
              <a:t>Un lenguaje de máquina es una serie de instrucciones o códigos directamente interpretables por un circuito programable como el microprocesador de una computadora. El lenguaje está compuesto por un conjunto fijo de instrucciones que determina todas las posibles acciones que pueden ser ejecutadas por la máquina.</a:t>
            </a:r>
          </a:p>
          <a:p>
            <a:pPr marL="0" indent="0">
              <a:buNone/>
            </a:pPr>
            <a:r>
              <a:rPr lang="es-MX" dirty="0">
                <a:latin typeface="Arial Rounded MT Bold" panose="020F0704030504030204" pitchFamily="34" charset="0"/>
              </a:rPr>
              <a:t>• Un programa consiste en una cadena de estas instrucciones más un conjunto de datos sobre el cual operan. Las instrucciones son ejecutadas normalmente en secuencia, con eventuales cambios de flujo causados por el propio programa o eventos externos.</a:t>
            </a:r>
          </a:p>
          <a:p>
            <a:pPr marL="0" indent="0">
              <a:buNone/>
            </a:pPr>
            <a:r>
              <a:rPr lang="es-MX" dirty="0">
                <a:latin typeface="Arial Rounded MT Bold" panose="020F0704030504030204" pitchFamily="34" charset="0"/>
              </a:rPr>
              <a:t>• El lenguaje de máquina es específico de la arquitectura de máquina, aunque el conjunto de instrucciones disponibles similar entre arquitecturas distintas.</a:t>
            </a:r>
          </a:p>
        </p:txBody>
      </p:sp>
    </p:spTree>
    <p:extLst>
      <p:ext uri="{BB962C8B-B14F-4D97-AF65-F5344CB8AC3E}">
        <p14:creationId xmlns:p14="http://schemas.microsoft.com/office/powerpoint/2010/main" val="3681595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D2D0E0DF-3198-E2DF-4DE2-A4E1277F3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6B86D3E-45A3-E4AA-437C-1C3BBDE8F4D0}"/>
              </a:ext>
            </a:extLst>
          </p:cNvPr>
          <p:cNvSpPr>
            <a:spLocks noGrp="1"/>
          </p:cNvSpPr>
          <p:nvPr>
            <p:ph idx="1"/>
          </p:nvPr>
        </p:nvSpPr>
        <p:spPr>
          <a:xfrm>
            <a:off x="838200" y="795130"/>
            <a:ext cx="10515600" cy="5381833"/>
          </a:xfrm>
        </p:spPr>
        <p:txBody>
          <a:bodyPr/>
          <a:lstStyle/>
          <a:p>
            <a:r>
              <a:rPr lang="es-MX" dirty="0">
                <a:latin typeface="Arial Rounded MT Bold" panose="020F0704030504030204" pitchFamily="34" charset="0"/>
              </a:rPr>
              <a:t>Un compilador es un programa informático que transforma el código fuente escrito en un lenguaje de programación (el idioma de origen)en otro lenguaje de programación (el idioma de destino, conocido como código objeto).</a:t>
            </a:r>
          </a:p>
          <a:p>
            <a:pPr marL="0" indent="0">
              <a:buNone/>
            </a:pPr>
            <a:r>
              <a:rPr lang="es-MX" dirty="0">
                <a:latin typeface="Arial Rounded MT Bold" panose="020F0704030504030204" pitchFamily="34" charset="0"/>
              </a:rPr>
              <a:t>• El nombre de "compilador" se utiliza principalmente para los programas que traducen el código fuente de un lenguaje de programación de alto nivel a un lenguaje de nivel inferior (por ejemplo, el lenguaje ensamblador o código máquina).</a:t>
            </a:r>
          </a:p>
        </p:txBody>
      </p:sp>
    </p:spTree>
    <p:extLst>
      <p:ext uri="{BB962C8B-B14F-4D97-AF65-F5344CB8AC3E}">
        <p14:creationId xmlns:p14="http://schemas.microsoft.com/office/powerpoint/2010/main" val="501475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1C1E30A0-1F8D-3FBA-8009-354EA5C8E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4504118-AF83-4E0D-EAD3-5391DBE5C0C2}"/>
              </a:ext>
            </a:extLst>
          </p:cNvPr>
          <p:cNvSpPr>
            <a:spLocks noGrp="1"/>
          </p:cNvSpPr>
          <p:nvPr>
            <p:ph idx="1"/>
          </p:nvPr>
        </p:nvSpPr>
        <p:spPr>
          <a:xfrm>
            <a:off x="838200" y="715617"/>
            <a:ext cx="10515600" cy="5461346"/>
          </a:xfrm>
        </p:spPr>
        <p:txBody>
          <a:bodyPr>
            <a:normAutofit fontScale="92500" lnSpcReduction="20000"/>
          </a:bodyPr>
          <a:lstStyle/>
          <a:p>
            <a:r>
              <a:rPr lang="es-MX" dirty="0">
                <a:latin typeface="Arial Rounded MT Bold" panose="020F0704030504030204" pitchFamily="34" charset="0"/>
              </a:rPr>
              <a:t>1957 Lenguaje FORTRAN</a:t>
            </a:r>
          </a:p>
          <a:p>
            <a:r>
              <a:rPr lang="es-MX" dirty="0">
                <a:latin typeface="Arial Rounded MT Bold" panose="020F0704030504030204" pitchFamily="34" charset="0"/>
              </a:rPr>
              <a:t>1958 Lenguaje LISP</a:t>
            </a:r>
          </a:p>
          <a:p>
            <a:r>
              <a:rPr lang="es-MX" dirty="0">
                <a:latin typeface="Arial Rounded MT Bold" panose="020F0704030504030204" pitchFamily="34" charset="0"/>
              </a:rPr>
              <a:t>1960 Lenguaje COBOL</a:t>
            </a:r>
          </a:p>
          <a:p>
            <a:r>
              <a:rPr lang="es-MX" dirty="0">
                <a:latin typeface="Arial Rounded MT Bold" panose="020F0704030504030204" pitchFamily="34" charset="0"/>
              </a:rPr>
              <a:t>1964 Douglas </a:t>
            </a:r>
            <a:r>
              <a:rPr lang="es-MX" dirty="0" err="1">
                <a:latin typeface="Arial Rounded MT Bold" panose="020F0704030504030204" pitchFamily="34" charset="0"/>
              </a:rPr>
              <a:t>Engelbert</a:t>
            </a:r>
            <a:r>
              <a:rPr lang="es-MX" dirty="0">
                <a:latin typeface="Arial Rounded MT Bold" panose="020F0704030504030204" pitchFamily="34" charset="0"/>
              </a:rPr>
              <a:t> desarrolla el concepto de Hipertexto</a:t>
            </a:r>
          </a:p>
          <a:p>
            <a:r>
              <a:rPr lang="es-MX" dirty="0">
                <a:latin typeface="Arial Rounded MT Bold" panose="020F0704030504030204" pitchFamily="34" charset="0"/>
              </a:rPr>
              <a:t>1964 Lenguaje BASIC</a:t>
            </a:r>
          </a:p>
          <a:p>
            <a:r>
              <a:rPr lang="es-MX" dirty="0">
                <a:latin typeface="Arial Rounded MT Bold" panose="020F0704030504030204" pitchFamily="34" charset="0"/>
              </a:rPr>
              <a:t>1969 Comienzo </a:t>
            </a:r>
            <a:r>
              <a:rPr lang="es-MX" dirty="0" err="1">
                <a:latin typeface="Arial Rounded MT Bold" panose="020F0704030504030204" pitchFamily="34" charset="0"/>
              </a:rPr>
              <a:t>deARPANET</a:t>
            </a:r>
            <a:endParaRPr lang="es-MX" dirty="0">
              <a:latin typeface="Arial Rounded MT Bold" panose="020F0704030504030204" pitchFamily="34" charset="0"/>
            </a:endParaRPr>
          </a:p>
          <a:p>
            <a:r>
              <a:rPr lang="es-MX" dirty="0">
                <a:latin typeface="Arial Rounded MT Bold" panose="020F0704030504030204" pitchFamily="34" charset="0"/>
              </a:rPr>
              <a:t>1970 Lenguaje PASCAL</a:t>
            </a:r>
          </a:p>
          <a:p>
            <a:r>
              <a:rPr lang="es-MX" dirty="0">
                <a:latin typeface="Arial Rounded MT Bold" panose="020F0704030504030204" pitchFamily="34" charset="0"/>
              </a:rPr>
              <a:t>1972 Lenguaje PROLOG</a:t>
            </a:r>
          </a:p>
          <a:p>
            <a:r>
              <a:rPr lang="es-MX" dirty="0">
                <a:latin typeface="Arial Rounded MT Bold" panose="020F0704030504030204" pitchFamily="34" charset="0"/>
              </a:rPr>
              <a:t>1972 Lenguaje C</a:t>
            </a:r>
          </a:p>
          <a:p>
            <a:r>
              <a:rPr lang="es-MX" dirty="0">
                <a:latin typeface="Arial Rounded MT Bold" panose="020F0704030504030204" pitchFamily="34" charset="0"/>
              </a:rPr>
              <a:t>1975 Lenguaje Altair BASIC</a:t>
            </a:r>
          </a:p>
          <a:p>
            <a:r>
              <a:rPr lang="es-MX" dirty="0">
                <a:latin typeface="Arial Rounded MT Bold" panose="020F0704030504030204" pitchFamily="34" charset="0"/>
              </a:rPr>
              <a:t>1978 Lenguaje MATLAB</a:t>
            </a:r>
          </a:p>
          <a:p>
            <a:r>
              <a:rPr lang="es-MX" dirty="0">
                <a:latin typeface="Arial Rounded MT Bold" panose="020F0704030504030204" pitchFamily="34" charset="0"/>
              </a:rPr>
              <a:t>1983 Lenguaje C++1986 </a:t>
            </a:r>
            <a:r>
              <a:rPr lang="es-MX" dirty="0" err="1">
                <a:latin typeface="Arial Rounded MT Bold" panose="020F0704030504030204" pitchFamily="34" charset="0"/>
              </a:rPr>
              <a:t>LenguajeLabVIEW</a:t>
            </a:r>
            <a:r>
              <a:rPr lang="es-MX" dirty="0">
                <a:latin typeface="Arial Rounded MT Bold" panose="020F0704030504030204" pitchFamily="34" charset="0"/>
              </a:rPr>
              <a:t> 1995 </a:t>
            </a:r>
            <a:r>
              <a:rPr lang="es-MX" dirty="0" err="1">
                <a:latin typeface="Arial Rounded MT Bold" panose="020F0704030504030204" pitchFamily="34" charset="0"/>
              </a:rPr>
              <a:t>LenguajeJava</a:t>
            </a:r>
            <a:r>
              <a:rPr lang="es-MX" dirty="0">
                <a:latin typeface="Arial Rounded MT Bold" panose="020F0704030504030204" pitchFamily="34" charset="0"/>
              </a:rPr>
              <a:t>/JavaScript</a:t>
            </a:r>
          </a:p>
        </p:txBody>
      </p:sp>
    </p:spTree>
    <p:extLst>
      <p:ext uri="{BB962C8B-B14F-4D97-AF65-F5344CB8AC3E}">
        <p14:creationId xmlns:p14="http://schemas.microsoft.com/office/powerpoint/2010/main" val="346820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7223E8DB-D758-BFEA-8385-82EE8E0EF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52A3CFE-6410-40EF-B57F-80D8038C6FC2}"/>
              </a:ext>
            </a:extLst>
          </p:cNvPr>
          <p:cNvSpPr>
            <a:spLocks noGrp="1"/>
          </p:cNvSpPr>
          <p:nvPr>
            <p:ph type="title"/>
          </p:nvPr>
        </p:nvSpPr>
        <p:spPr/>
        <p:txBody>
          <a:bodyPr/>
          <a:lstStyle/>
          <a:p>
            <a:pPr algn="ctr"/>
            <a:r>
              <a:rPr lang="es-MX" dirty="0">
                <a:solidFill>
                  <a:srgbClr val="FF3399"/>
                </a:solidFill>
                <a:latin typeface="Arial Rounded MT Bold" panose="020F0704030504030204" pitchFamily="34" charset="0"/>
              </a:rPr>
              <a:t>DESARROLLO CRUZADO</a:t>
            </a:r>
          </a:p>
        </p:txBody>
      </p:sp>
      <p:sp>
        <p:nvSpPr>
          <p:cNvPr id="3" name="Marcador de contenido 2">
            <a:extLst>
              <a:ext uri="{FF2B5EF4-FFF2-40B4-BE49-F238E27FC236}">
                <a16:creationId xmlns:a16="http://schemas.microsoft.com/office/drawing/2014/main" id="{5B7A25A6-6D98-8D42-A40A-2B75DD71F51A}"/>
              </a:ext>
            </a:extLst>
          </p:cNvPr>
          <p:cNvSpPr>
            <a:spLocks noGrp="1"/>
          </p:cNvSpPr>
          <p:nvPr>
            <p:ph idx="1"/>
          </p:nvPr>
        </p:nvSpPr>
        <p:spPr/>
        <p:txBody>
          <a:bodyPr/>
          <a:lstStyle/>
          <a:p>
            <a:r>
              <a:rPr lang="es-MX" dirty="0">
                <a:latin typeface="Arial Rounded MT Bold" panose="020F0704030504030204" pitchFamily="34" charset="0"/>
              </a:rPr>
              <a:t>El host tiene más recursos para alojar las herramientas de desarrollo</a:t>
            </a:r>
          </a:p>
          <a:p>
            <a:pPr marL="0" indent="0">
              <a:buNone/>
            </a:pPr>
            <a:r>
              <a:rPr lang="es-MX" dirty="0">
                <a:latin typeface="Arial Rounded MT Bold" panose="020F0704030504030204" pitchFamily="34" charset="0"/>
              </a:rPr>
              <a:t>  • Mayor capacidad de almacenamiento (disco, sistema de archivos)</a:t>
            </a:r>
          </a:p>
          <a:p>
            <a:pPr marL="0" indent="0">
              <a:buNone/>
            </a:pPr>
            <a:r>
              <a:rPr lang="es-MX" dirty="0">
                <a:latin typeface="Arial Rounded MT Bold" panose="020F0704030504030204" pitchFamily="34" charset="0"/>
              </a:rPr>
              <a:t>  • Periféricos que facilitan el desarrollo (teclado, pantalla)</a:t>
            </a:r>
          </a:p>
          <a:p>
            <a:pPr marL="0" indent="0">
              <a:buNone/>
            </a:pPr>
            <a:r>
              <a:rPr lang="es-MX" dirty="0">
                <a:latin typeface="Arial Rounded MT Bold" panose="020F0704030504030204" pitchFamily="34" charset="0"/>
              </a:rPr>
              <a:t>  • Recursos para ejecutar las herramientas de desarrollo</a:t>
            </a:r>
          </a:p>
          <a:p>
            <a:pPr marL="0" indent="0">
              <a:buNone/>
            </a:pPr>
            <a:r>
              <a:rPr lang="es-MX" dirty="0">
                <a:latin typeface="Arial Rounded MT Bold" panose="020F0704030504030204" pitchFamily="34" charset="0"/>
              </a:rPr>
              <a:t>• El target difiere en arquitectura, recursos, prestaciones respecto del host. El software generado no puede ejecutarse directamente en el host.</a:t>
            </a:r>
          </a:p>
        </p:txBody>
      </p:sp>
    </p:spTree>
    <p:extLst>
      <p:ext uri="{BB962C8B-B14F-4D97-AF65-F5344CB8AC3E}">
        <p14:creationId xmlns:p14="http://schemas.microsoft.com/office/powerpoint/2010/main" val="316095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3C4A889B-B92D-A3C7-47C5-9C2A7B0DC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72364B25-F9F4-440E-924E-D0436EC17D0D}"/>
              </a:ext>
            </a:extLst>
          </p:cNvPr>
          <p:cNvSpPr>
            <a:spLocks noGrp="1"/>
          </p:cNvSpPr>
          <p:nvPr>
            <p:ph idx="1"/>
          </p:nvPr>
        </p:nvSpPr>
        <p:spPr>
          <a:xfrm>
            <a:off x="838200" y="874643"/>
            <a:ext cx="10515600" cy="5302320"/>
          </a:xfrm>
        </p:spPr>
        <p:txBody>
          <a:bodyPr>
            <a:normAutofit fontScale="92500" lnSpcReduction="20000"/>
          </a:bodyPr>
          <a:lstStyle/>
          <a:p>
            <a:r>
              <a:rPr lang="es-MX" dirty="0"/>
              <a:t> </a:t>
            </a:r>
            <a:r>
              <a:rPr lang="es-MX" dirty="0">
                <a:latin typeface="Arial Rounded MT Bold" panose="020F0704030504030204" pitchFamily="34" charset="0"/>
              </a:rPr>
              <a:t>Un proyecto es la planificación de actividades con un fin específico. Estas actividades se encuentran interrelacionadas y coordinadas, con el objetivo expreso de alcanzar resultados específicos dentro de las limitaciones impuestas por factores previos como el presupuesto, el lapso de tiempo o una serie de calidades establecidas.</a:t>
            </a:r>
          </a:p>
          <a:p>
            <a:r>
              <a:rPr lang="es-MX" dirty="0">
                <a:latin typeface="Arial Rounded MT Bold" panose="020F0704030504030204" pitchFamily="34" charset="0"/>
              </a:rPr>
              <a:t>• En otras palabras, un proyecto es como un camino trazado hacia un destino concreto. Aquí tienes algunos aspectos clave sobre los proyectos:</a:t>
            </a:r>
          </a:p>
          <a:p>
            <a:pPr marL="0" indent="0">
              <a:buNone/>
            </a:pPr>
            <a:r>
              <a:rPr lang="es-MX" dirty="0">
                <a:latin typeface="Arial Rounded MT Bold" panose="020F0704030504030204" pitchFamily="34" charset="0"/>
              </a:rPr>
              <a:t>Tipos de Proyectos</a:t>
            </a:r>
          </a:p>
          <a:p>
            <a:pPr marL="0" indent="0">
              <a:buNone/>
            </a:pPr>
            <a:r>
              <a:rPr lang="es-MX" dirty="0">
                <a:latin typeface="Arial Rounded MT Bold" panose="020F0704030504030204" pitchFamily="34" charset="0"/>
              </a:rPr>
              <a:t> Proyectos Productivos o Privados.</a:t>
            </a:r>
          </a:p>
          <a:p>
            <a:pPr marL="0" indent="0">
              <a:buNone/>
            </a:pPr>
            <a:r>
              <a:rPr lang="es-MX" dirty="0">
                <a:latin typeface="Arial Rounded MT Bold" panose="020F0704030504030204" pitchFamily="34" charset="0"/>
              </a:rPr>
              <a:t>• Proyectos Públicos o Sociales.</a:t>
            </a:r>
          </a:p>
          <a:p>
            <a:pPr marL="0" indent="0">
              <a:buNone/>
            </a:pPr>
            <a:r>
              <a:rPr lang="es-MX" dirty="0">
                <a:latin typeface="Arial Rounded MT Bold" panose="020F0704030504030204" pitchFamily="34" charset="0"/>
              </a:rPr>
              <a:t>• Proyectos Comunitarios.</a:t>
            </a:r>
          </a:p>
          <a:p>
            <a:pPr marL="0" indent="0">
              <a:buNone/>
            </a:pPr>
            <a:r>
              <a:rPr lang="es-MX" dirty="0">
                <a:latin typeface="Arial Rounded MT Bold" panose="020F0704030504030204" pitchFamily="34" charset="0"/>
              </a:rPr>
              <a:t>• Proyectos de Vida.</a:t>
            </a:r>
          </a:p>
          <a:p>
            <a:pPr marL="0" indent="0">
              <a:buNone/>
            </a:pPr>
            <a:r>
              <a:rPr lang="es-MX" dirty="0">
                <a:latin typeface="Arial Rounded MT Bold" panose="020F0704030504030204" pitchFamily="34" charset="0"/>
              </a:rPr>
              <a:t>• Proyectos de Investigación</a:t>
            </a:r>
          </a:p>
        </p:txBody>
      </p:sp>
    </p:spTree>
    <p:extLst>
      <p:ext uri="{BB962C8B-B14F-4D97-AF65-F5344CB8AC3E}">
        <p14:creationId xmlns:p14="http://schemas.microsoft.com/office/powerpoint/2010/main" val="200320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603537A4-A447-E26E-50E9-4A7DC091C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dirty="0">
                <a:solidFill>
                  <a:srgbClr val="FF0000"/>
                </a:solidFill>
                <a:latin typeface="Arial Rounded MT Bold" panose="020F0704030504030204" pitchFamily="34" charset="0"/>
              </a:rPr>
              <a:t>LA COMPUTACION O INFORMATICA UBICUA (</a:t>
            </a:r>
            <a:r>
              <a:rPr lang="es-MX" dirty="0" err="1">
                <a:solidFill>
                  <a:srgbClr val="FF0000"/>
                </a:solidFill>
                <a:latin typeface="Arial Rounded MT Bold" panose="020F0704030504030204" pitchFamily="34" charset="0"/>
              </a:rPr>
              <a:t>ubicomp</a:t>
            </a:r>
            <a:r>
              <a:rPr lang="es-MX" dirty="0">
                <a:solidFill>
                  <a:srgbClr val="FF0000"/>
                </a:solidFill>
                <a:latin typeface="Arial Rounded MT Bold" panose="020F0704030504030204" pitchFamily="34" charset="0"/>
              </a:rPr>
              <a:t>)</a:t>
            </a:r>
          </a:p>
        </p:txBody>
      </p:sp>
      <p:sp>
        <p:nvSpPr>
          <p:cNvPr id="3" name="Marcador de contenido 2"/>
          <p:cNvSpPr>
            <a:spLocks noGrp="1"/>
          </p:cNvSpPr>
          <p:nvPr>
            <p:ph idx="1"/>
          </p:nvPr>
        </p:nvSpPr>
        <p:spPr/>
        <p:txBody>
          <a:bodyPr/>
          <a:lstStyle/>
          <a:p>
            <a:pPr algn="ctr"/>
            <a:r>
              <a:rPr lang="es-MX" dirty="0">
                <a:latin typeface="Arial Rounded MT Bold" panose="020F0704030504030204" pitchFamily="34" charset="0"/>
              </a:rPr>
              <a:t>Es en tendida como la integración de la información en el entorno de la persona, de forma que los ordenadores no se perciban como objetos diferenciados, apareciendo en cualquier lugar y en cualquier momento. Le conoce también como elementos del internet de las cosas (</a:t>
            </a:r>
            <a:r>
              <a:rPr lang="es-MX" dirty="0" err="1">
                <a:latin typeface="Arial Rounded MT Bold" panose="020F0704030504030204" pitchFamily="34" charset="0"/>
              </a:rPr>
              <a:t>loT</a:t>
            </a:r>
            <a:r>
              <a:rPr lang="es-MX" dirty="0">
                <a:latin typeface="Arial Rounded MT Bold" panose="020F0704030504030204" pitchFamily="34" charset="0"/>
              </a:rPr>
              <a:t>)</a:t>
            </a:r>
          </a:p>
        </p:txBody>
      </p:sp>
      <p:pic>
        <p:nvPicPr>
          <p:cNvPr id="2050" name="Picture 2" descr="COMPUTACIÓN E INFORMÁTICA">
            <a:extLst>
              <a:ext uri="{FF2B5EF4-FFF2-40B4-BE49-F238E27FC236}">
                <a16:creationId xmlns:a16="http://schemas.microsoft.com/office/drawing/2014/main" id="{D172C7CA-DD37-867F-FAAE-6576688AD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137" y="3388898"/>
            <a:ext cx="4667725" cy="333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005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48000" y="-1714500"/>
            <a:ext cx="18288000" cy="10287000"/>
          </a:xfrm>
          <a:prstGeom prst="rect">
            <a:avLst/>
          </a:prstGeom>
        </p:spPr>
      </p:pic>
    </p:spTree>
    <p:extLst>
      <p:ext uri="{BB962C8B-B14F-4D97-AF65-F5344CB8AC3E}">
        <p14:creationId xmlns:p14="http://schemas.microsoft.com/office/powerpoint/2010/main" val="222060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48000" y="-1714500"/>
            <a:ext cx="18288000" cy="10287000"/>
          </a:xfrm>
          <a:prstGeom prst="rect">
            <a:avLst/>
          </a:prstGeom>
        </p:spPr>
      </p:pic>
    </p:spTree>
    <p:extLst>
      <p:ext uri="{BB962C8B-B14F-4D97-AF65-F5344CB8AC3E}">
        <p14:creationId xmlns:p14="http://schemas.microsoft.com/office/powerpoint/2010/main" val="3146091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048000" y="-1714500"/>
            <a:ext cx="18288000" cy="10287000"/>
          </a:xfrm>
          <a:prstGeom prst="rect">
            <a:avLst/>
          </a:prstGeom>
        </p:spPr>
      </p:pic>
    </p:spTree>
    <p:extLst>
      <p:ext uri="{BB962C8B-B14F-4D97-AF65-F5344CB8AC3E}">
        <p14:creationId xmlns:p14="http://schemas.microsoft.com/office/powerpoint/2010/main" val="831036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12344" y="207819"/>
            <a:ext cx="11319932" cy="6367462"/>
          </a:xfrm>
          <a:prstGeom prst="rect">
            <a:avLst/>
          </a:prstGeom>
        </p:spPr>
      </p:pic>
    </p:spTree>
    <p:extLst>
      <p:ext uri="{BB962C8B-B14F-4D97-AF65-F5344CB8AC3E}">
        <p14:creationId xmlns:p14="http://schemas.microsoft.com/office/powerpoint/2010/main" val="3759064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2132733" cy="6824662"/>
          </a:xfrm>
          <a:prstGeom prst="rect">
            <a:avLst/>
          </a:prstGeom>
        </p:spPr>
      </p:pic>
    </p:spTree>
    <p:extLst>
      <p:ext uri="{BB962C8B-B14F-4D97-AF65-F5344CB8AC3E}">
        <p14:creationId xmlns:p14="http://schemas.microsoft.com/office/powerpoint/2010/main" val="2844630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468" y="0"/>
            <a:ext cx="12183532" cy="6853237"/>
          </a:xfrm>
          <a:prstGeom prst="rect">
            <a:avLst/>
          </a:prstGeom>
        </p:spPr>
      </p:pic>
    </p:spTree>
    <p:extLst>
      <p:ext uri="{BB962C8B-B14F-4D97-AF65-F5344CB8AC3E}">
        <p14:creationId xmlns:p14="http://schemas.microsoft.com/office/powerpoint/2010/main" val="2819136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11548532" cy="6496049"/>
          </a:xfrm>
          <a:prstGeom prst="rect">
            <a:avLst/>
          </a:prstGeom>
        </p:spPr>
      </p:pic>
    </p:spTree>
    <p:extLst>
      <p:ext uri="{BB962C8B-B14F-4D97-AF65-F5344CB8AC3E}">
        <p14:creationId xmlns:p14="http://schemas.microsoft.com/office/powerpoint/2010/main" val="25062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ADF32145-04AA-AECE-282F-AE7456A89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86" name="Rectangle 308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640080" y="325369"/>
            <a:ext cx="4368602" cy="1956841"/>
          </a:xfrm>
        </p:spPr>
        <p:txBody>
          <a:bodyPr anchor="b">
            <a:normAutofit fontScale="90000"/>
          </a:bodyPr>
          <a:lstStyle/>
          <a:p>
            <a:r>
              <a:rPr lang="es-MX" sz="5400" dirty="0">
                <a:solidFill>
                  <a:schemeClr val="accent4">
                    <a:lumMod val="60000"/>
                    <a:lumOff val="40000"/>
                  </a:schemeClr>
                </a:solidFill>
                <a:latin typeface="Arial Rounded MT Bold" panose="020F0704030504030204" pitchFamily="34" charset="0"/>
              </a:rPr>
              <a:t>SISTEMAS EMBEBIDOS</a:t>
            </a:r>
          </a:p>
        </p:txBody>
      </p:sp>
      <p:sp>
        <p:nvSpPr>
          <p:cNvPr id="308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640080" y="2872899"/>
            <a:ext cx="4243589" cy="3320668"/>
          </a:xfrm>
        </p:spPr>
        <p:txBody>
          <a:bodyPr>
            <a:normAutofit fontScale="92500" lnSpcReduction="10000"/>
          </a:bodyPr>
          <a:lstStyle/>
          <a:p>
            <a:r>
              <a:rPr lang="es-MX" sz="2200" dirty="0">
                <a:solidFill>
                  <a:schemeClr val="accent6">
                    <a:lumMod val="75000"/>
                  </a:schemeClr>
                </a:solidFill>
                <a:latin typeface="Arial Rounded MT Bold" panose="020F0704030504030204" pitchFamily="34" charset="0"/>
              </a:rPr>
              <a:t>Conjunto de componentes electrónicos asociados para realizar funciones dedicadas el cual es el encargado de recibir, analizar, y procesar los datos admitidos por los sensores para, posteriormente, enviar una señal a los actuadores y que estos realicen la función o funciones específicas requeridas.</a:t>
            </a:r>
          </a:p>
        </p:txBody>
      </p:sp>
      <p:pic>
        <p:nvPicPr>
          <p:cNvPr id="3074" name="Picture 2" descr="Sistemas embebidos - Automatización y eficiencia para las empresas - Gopac  Soluciones Integrales">
            <a:extLst>
              <a:ext uri="{FF2B5EF4-FFF2-40B4-BE49-F238E27FC236}">
                <a16:creationId xmlns:a16="http://schemas.microsoft.com/office/drawing/2014/main" id="{9D1D3BDB-87BA-116D-0683-6ACD10BC64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7251"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5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 15 fondos para presentaciones Power Point GRATIS [2024]">
            <a:extLst>
              <a:ext uri="{FF2B5EF4-FFF2-40B4-BE49-F238E27FC236}">
                <a16:creationId xmlns:a16="http://schemas.microsoft.com/office/drawing/2014/main" id="{D94EC0C2-59A6-7D0F-65E2-528CE2DE8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896389" y="728345"/>
            <a:ext cx="3700549" cy="1582593"/>
          </a:xfrm>
        </p:spPr>
        <p:txBody>
          <a:bodyPr>
            <a:normAutofit fontScale="92500"/>
          </a:bodyPr>
          <a:lstStyle/>
          <a:p>
            <a:pPr algn="ctr"/>
            <a:r>
              <a:rPr lang="es-MX" dirty="0">
                <a:solidFill>
                  <a:schemeClr val="accent1">
                    <a:lumMod val="75000"/>
                  </a:schemeClr>
                </a:solidFill>
                <a:latin typeface="Arial Rounded MT Bold" panose="020F0704030504030204" pitchFamily="34" charset="0"/>
              </a:rPr>
              <a:t>Sistema embebido:</a:t>
            </a:r>
          </a:p>
          <a:p>
            <a:pPr marL="0" indent="0" algn="ctr">
              <a:buNone/>
            </a:pPr>
            <a:r>
              <a:rPr lang="es-MX" dirty="0">
                <a:solidFill>
                  <a:schemeClr val="accent1">
                    <a:lumMod val="75000"/>
                  </a:schemeClr>
                </a:solidFill>
                <a:latin typeface="Arial Rounded MT Bold" panose="020F0704030504030204" pitchFamily="34" charset="0"/>
              </a:rPr>
              <a:t>Propósito.</a:t>
            </a:r>
          </a:p>
          <a:p>
            <a:pPr marL="0" indent="0" algn="ctr">
              <a:buNone/>
            </a:pPr>
            <a:r>
              <a:rPr lang="es-MX" dirty="0">
                <a:solidFill>
                  <a:schemeClr val="accent1">
                    <a:lumMod val="75000"/>
                  </a:schemeClr>
                </a:solidFill>
                <a:latin typeface="Arial Rounded MT Bold" panose="020F0704030504030204" pitchFamily="34" charset="0"/>
              </a:rPr>
              <a:t>Especifico.</a:t>
            </a:r>
          </a:p>
        </p:txBody>
      </p:sp>
      <p:sp>
        <p:nvSpPr>
          <p:cNvPr id="4" name="CuadroTexto 3"/>
          <p:cNvSpPr txBox="1"/>
          <p:nvPr/>
        </p:nvSpPr>
        <p:spPr>
          <a:xfrm>
            <a:off x="7082444" y="728345"/>
            <a:ext cx="3416531" cy="1569660"/>
          </a:xfrm>
          <a:prstGeom prst="rect">
            <a:avLst/>
          </a:prstGeom>
          <a:noFill/>
        </p:spPr>
        <p:txBody>
          <a:bodyPr wrap="square" rtlCol="0">
            <a:spAutoFit/>
          </a:bodyPr>
          <a:lstStyle/>
          <a:p>
            <a:pPr algn="ctr"/>
            <a:r>
              <a:rPr lang="es-MX" sz="2400" dirty="0">
                <a:solidFill>
                  <a:schemeClr val="accent4"/>
                </a:solidFill>
                <a:latin typeface="Arial Rounded MT Bold" panose="020F0704030504030204" pitchFamily="34" charset="0"/>
              </a:rPr>
              <a:t>Sistema de escritorio, servidor, notebook: Propósito general.</a:t>
            </a:r>
          </a:p>
        </p:txBody>
      </p:sp>
      <p:pic>
        <p:nvPicPr>
          <p:cNvPr id="5" name="Imagen 4">
            <a:extLst>
              <a:ext uri="{FF2B5EF4-FFF2-40B4-BE49-F238E27FC236}">
                <a16:creationId xmlns:a16="http://schemas.microsoft.com/office/drawing/2014/main" id="{16252118-7A41-8876-C06E-E0428E2302BB}"/>
              </a:ext>
            </a:extLst>
          </p:cNvPr>
          <p:cNvPicPr>
            <a:picLocks noChangeAspect="1"/>
          </p:cNvPicPr>
          <p:nvPr/>
        </p:nvPicPr>
        <p:blipFill>
          <a:blip r:embed="rId3"/>
          <a:stretch>
            <a:fillRect/>
          </a:stretch>
        </p:blipFill>
        <p:spPr>
          <a:xfrm>
            <a:off x="1341045" y="2737927"/>
            <a:ext cx="3255893" cy="3255893"/>
          </a:xfrm>
          <a:prstGeom prst="rect">
            <a:avLst/>
          </a:prstGeom>
        </p:spPr>
      </p:pic>
      <p:pic>
        <p:nvPicPr>
          <p:cNvPr id="1028" name="Picture 4" descr="La fusión entre sistemas operativos móviles y de escritorio es inevitable">
            <a:extLst>
              <a:ext uri="{FF2B5EF4-FFF2-40B4-BE49-F238E27FC236}">
                <a16:creationId xmlns:a16="http://schemas.microsoft.com/office/drawing/2014/main" id="{C774FCAF-71D0-1FEE-C11D-1A22B128D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709" y="2310938"/>
            <a:ext cx="4572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1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F750E90B-D727-902C-F1D9-795867D70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4103" name="Rectangle 410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72493" y="238539"/>
            <a:ext cx="11018520" cy="1434415"/>
          </a:xfrm>
        </p:spPr>
        <p:txBody>
          <a:bodyPr anchor="b">
            <a:normAutofit/>
          </a:bodyPr>
          <a:lstStyle/>
          <a:p>
            <a:pPr algn="ctr"/>
            <a:r>
              <a:rPr lang="es-MX" sz="5400" dirty="0">
                <a:solidFill>
                  <a:schemeClr val="accent1">
                    <a:lumMod val="75000"/>
                  </a:schemeClr>
                </a:solidFill>
                <a:latin typeface="Arial Rounded MT Bold" panose="020F0704030504030204" pitchFamily="34" charset="0"/>
              </a:rPr>
              <a:t>CARACTERISTICAS:</a:t>
            </a:r>
          </a:p>
        </p:txBody>
      </p:sp>
      <p:sp>
        <p:nvSpPr>
          <p:cNvPr id="410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572493" y="2071316"/>
            <a:ext cx="6713552" cy="4119172"/>
          </a:xfrm>
        </p:spPr>
        <p:txBody>
          <a:bodyPr anchor="t">
            <a:normAutofit/>
          </a:bodyPr>
          <a:lstStyle/>
          <a:p>
            <a:r>
              <a:rPr lang="es-MX" sz="2200" dirty="0">
                <a:solidFill>
                  <a:srgbClr val="7030A0"/>
                </a:solidFill>
                <a:latin typeface="Arial Rounded MT Bold" panose="020F0704030504030204" pitchFamily="34" charset="0"/>
              </a:rPr>
              <a:t>Tener un procesador central.</a:t>
            </a:r>
          </a:p>
          <a:p>
            <a:r>
              <a:rPr lang="es-MX" sz="2200" dirty="0">
                <a:solidFill>
                  <a:srgbClr val="7030A0"/>
                </a:solidFill>
                <a:latin typeface="Arial Rounded MT Bold" panose="020F0704030504030204" pitchFamily="34" charset="0"/>
              </a:rPr>
              <a:t>Son sistemas confiables.</a:t>
            </a:r>
          </a:p>
          <a:p>
            <a:r>
              <a:rPr lang="es-MX" sz="2200" dirty="0">
                <a:solidFill>
                  <a:srgbClr val="7030A0"/>
                </a:solidFill>
                <a:latin typeface="Arial Rounded MT Bold" panose="020F0704030504030204" pitchFamily="34" charset="0"/>
              </a:rPr>
              <a:t>Requieren poco nulo mantenimiento.</a:t>
            </a:r>
          </a:p>
          <a:p>
            <a:r>
              <a:rPr lang="es-MX" sz="2200" dirty="0">
                <a:solidFill>
                  <a:srgbClr val="7030A0"/>
                </a:solidFill>
                <a:latin typeface="Arial Rounded MT Bold" panose="020F0704030504030204" pitchFamily="34" charset="0"/>
              </a:rPr>
              <a:t>Son sistemas seguros.</a:t>
            </a:r>
          </a:p>
          <a:p>
            <a:r>
              <a:rPr lang="es-MX" sz="2200" dirty="0">
                <a:solidFill>
                  <a:srgbClr val="7030A0"/>
                </a:solidFill>
                <a:latin typeface="Arial Rounded MT Bold" panose="020F0704030504030204" pitchFamily="34" charset="0"/>
              </a:rPr>
              <a:t>Son eficientes en cuanto al consumo de energía.</a:t>
            </a:r>
          </a:p>
          <a:p>
            <a:r>
              <a:rPr lang="es-MX" sz="2200" dirty="0">
                <a:solidFill>
                  <a:srgbClr val="7030A0"/>
                </a:solidFill>
                <a:latin typeface="Arial Rounded MT Bold" panose="020F0704030504030204" pitchFamily="34" charset="0"/>
              </a:rPr>
              <a:t>Son de propósito especifico.</a:t>
            </a:r>
          </a:p>
          <a:p>
            <a:r>
              <a:rPr lang="es-MX" sz="2200" dirty="0">
                <a:solidFill>
                  <a:srgbClr val="7030A0"/>
                </a:solidFill>
                <a:latin typeface="Arial Rounded MT Bold" panose="020F0704030504030204" pitchFamily="34" charset="0"/>
              </a:rPr>
              <a:t>Tienen interfaz de usuario simple o carecen de ella.</a:t>
            </a:r>
          </a:p>
        </p:txBody>
      </p:sp>
      <p:pic>
        <p:nvPicPr>
          <p:cNvPr id="4098" name="Picture 2" descr="Red de computación en la nube Gratis Dibujos Animados Imágene｜Illustoon ES">
            <a:extLst>
              <a:ext uri="{FF2B5EF4-FFF2-40B4-BE49-F238E27FC236}">
                <a16:creationId xmlns:a16="http://schemas.microsoft.com/office/drawing/2014/main" id="{D6D402F3-23C1-48B3-D34A-A05414B3DC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1" r="2241"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726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1FFC91-DAA9-34F3-53FC-CBD2812C2163}"/>
              </a:ext>
            </a:extLst>
          </p:cNvPr>
          <p:cNvSpPr>
            <a:spLocks noGrp="1"/>
          </p:cNvSpPr>
          <p:nvPr>
            <p:ph type="title"/>
          </p:nvPr>
        </p:nvSpPr>
        <p:spPr>
          <a:xfrm>
            <a:off x="5297762" y="329184"/>
            <a:ext cx="6251110" cy="1783080"/>
          </a:xfrm>
        </p:spPr>
        <p:txBody>
          <a:bodyPr anchor="b">
            <a:normAutofit/>
          </a:bodyPr>
          <a:lstStyle/>
          <a:p>
            <a:pPr algn="r"/>
            <a:r>
              <a:rPr lang="es-MX" sz="5400" dirty="0">
                <a:solidFill>
                  <a:srgbClr val="00B050"/>
                </a:solidFill>
                <a:latin typeface="Arial Rounded MT Bold" panose="020F0704030504030204" pitchFamily="34" charset="0"/>
              </a:rPr>
              <a:t>SCILAB</a:t>
            </a:r>
          </a:p>
        </p:txBody>
      </p:sp>
      <p:pic>
        <p:nvPicPr>
          <p:cNvPr id="5122" name="Picture 2" descr="Scilab Software">
            <a:extLst>
              <a:ext uri="{FF2B5EF4-FFF2-40B4-BE49-F238E27FC236}">
                <a16:creationId xmlns:a16="http://schemas.microsoft.com/office/drawing/2014/main" id="{373ADC0F-8D58-062C-8622-F7069C18DB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45" r="27544"/>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512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3BBFED0-2152-0665-5FC1-C5296EB7DE7C}"/>
              </a:ext>
            </a:extLst>
          </p:cNvPr>
          <p:cNvSpPr>
            <a:spLocks noGrp="1"/>
          </p:cNvSpPr>
          <p:nvPr>
            <p:ph idx="1"/>
          </p:nvPr>
        </p:nvSpPr>
        <p:spPr>
          <a:xfrm>
            <a:off x="5297762" y="3061041"/>
            <a:ext cx="6251110" cy="2567211"/>
          </a:xfrm>
        </p:spPr>
        <p:txBody>
          <a:bodyPr>
            <a:normAutofit/>
          </a:bodyPr>
          <a:lstStyle/>
          <a:p>
            <a:pPr algn="r"/>
            <a:r>
              <a:rPr lang="es-MX" sz="2200" dirty="0" err="1">
                <a:latin typeface="Arial Rounded MT Bold" panose="020F0704030504030204" pitchFamily="34" charset="0"/>
              </a:rPr>
              <a:t>Scilab</a:t>
            </a:r>
            <a:r>
              <a:rPr lang="es-MX" sz="2200" dirty="0">
                <a:latin typeface="Arial Rounded MT Bold" panose="020F0704030504030204" pitchFamily="34" charset="0"/>
              </a:rPr>
              <a:t> es un software para análisis numérico, con un lenguaje de programación de alto nivel para calculo científico. Es desarrollado por </a:t>
            </a:r>
            <a:r>
              <a:rPr lang="es-MX" sz="2200" dirty="0" err="1">
                <a:latin typeface="Arial Rounded MT Bold" panose="020F0704030504030204" pitchFamily="34" charset="0"/>
              </a:rPr>
              <a:t>Scilab</a:t>
            </a:r>
            <a:r>
              <a:rPr lang="es-MX" sz="2200" dirty="0">
                <a:latin typeface="Arial Rounded MT Bold" panose="020F0704030504030204" pitchFamily="34" charset="0"/>
              </a:rPr>
              <a:t> </a:t>
            </a:r>
            <a:r>
              <a:rPr lang="es-MX" sz="2200" dirty="0" err="1">
                <a:latin typeface="Arial Rounded MT Bold" panose="020F0704030504030204" pitchFamily="34" charset="0"/>
              </a:rPr>
              <a:t>Enterprises</a:t>
            </a:r>
            <a:r>
              <a:rPr lang="es-MX" sz="2200" dirty="0">
                <a:latin typeface="Arial Rounded MT Bold" panose="020F0704030504030204" pitchFamily="34" charset="0"/>
              </a:rPr>
              <a:t>, bajo la licencia </a:t>
            </a:r>
            <a:r>
              <a:rPr lang="es-MX" sz="2200" dirty="0" err="1">
                <a:latin typeface="Arial Rounded MT Bold" panose="020F0704030504030204" pitchFamily="34" charset="0"/>
              </a:rPr>
              <a:t>CeCILL</a:t>
            </a:r>
            <a:r>
              <a:rPr lang="es-MX" sz="2200" dirty="0">
                <a:latin typeface="Arial Rounded MT Bold" panose="020F0704030504030204" pitchFamily="34" charset="0"/>
              </a:rPr>
              <a:t> compatible con la GNU General </a:t>
            </a:r>
            <a:r>
              <a:rPr lang="es-MX" sz="2200" dirty="0" err="1">
                <a:latin typeface="Arial Rounded MT Bold" panose="020F0704030504030204" pitchFamily="34" charset="0"/>
              </a:rPr>
              <a:t>Public</a:t>
            </a:r>
            <a:r>
              <a:rPr lang="es-MX" sz="2200" dirty="0">
                <a:latin typeface="Arial Rounded MT Bold" panose="020F0704030504030204" pitchFamily="34" charset="0"/>
              </a:rPr>
              <a:t> </a:t>
            </a:r>
            <a:r>
              <a:rPr lang="es-MX" sz="2200" dirty="0" err="1">
                <a:latin typeface="Arial Rounded MT Bold" panose="020F0704030504030204" pitchFamily="34" charset="0"/>
              </a:rPr>
              <a:t>License</a:t>
            </a:r>
            <a:r>
              <a:rPr lang="es-MX" sz="2200" dirty="0">
                <a:latin typeface="Arial Rounded MT Bold" panose="020F0704030504030204" pitchFamily="34" charset="0"/>
              </a:rPr>
              <a:t>.</a:t>
            </a:r>
          </a:p>
        </p:txBody>
      </p:sp>
    </p:spTree>
    <p:extLst>
      <p:ext uri="{BB962C8B-B14F-4D97-AF65-F5344CB8AC3E}">
        <p14:creationId xmlns:p14="http://schemas.microsoft.com/office/powerpoint/2010/main" val="95310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ilustración de icono de vector de dibujos animados de computadora de  espacio de trabajo. concepto de icono de negocio de tecnología vector  premium aislado. estilo de dibujos animados plana 11360566 Vector en">
            <a:extLst>
              <a:ext uri="{FF2B5EF4-FFF2-40B4-BE49-F238E27FC236}">
                <a16:creationId xmlns:a16="http://schemas.microsoft.com/office/drawing/2014/main" id="{031C84DD-F10F-FDE2-8EAC-B73E6E8014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526" b="1855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6153" name="Rectangle 61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7531610" y="365125"/>
            <a:ext cx="3822189" cy="1899912"/>
          </a:xfrm>
        </p:spPr>
        <p:txBody>
          <a:bodyPr>
            <a:normAutofit/>
          </a:bodyPr>
          <a:lstStyle/>
          <a:p>
            <a:pPr algn="ctr"/>
            <a:r>
              <a:rPr lang="es-MX" sz="4000" dirty="0">
                <a:solidFill>
                  <a:srgbClr val="FF0000"/>
                </a:solidFill>
                <a:latin typeface="Arial Rounded MT Bold" panose="020F0704030504030204" pitchFamily="34" charset="0"/>
              </a:rPr>
              <a:t>DIAGRAMA DE BLOQUES:</a:t>
            </a:r>
            <a:br>
              <a:rPr lang="es-MX" sz="4000" dirty="0"/>
            </a:br>
            <a:endParaRPr lang="es-MX" sz="4000" dirty="0"/>
          </a:p>
        </p:txBody>
      </p:sp>
      <p:sp>
        <p:nvSpPr>
          <p:cNvPr id="3" name="Marcador de contenido 2"/>
          <p:cNvSpPr>
            <a:spLocks noGrp="1"/>
          </p:cNvSpPr>
          <p:nvPr>
            <p:ph idx="1"/>
          </p:nvPr>
        </p:nvSpPr>
        <p:spPr>
          <a:xfrm>
            <a:off x="7531610" y="2434201"/>
            <a:ext cx="3822189" cy="3742762"/>
          </a:xfrm>
        </p:spPr>
        <p:txBody>
          <a:bodyPr>
            <a:normAutofit/>
          </a:bodyPr>
          <a:lstStyle/>
          <a:p>
            <a:pPr algn="r"/>
            <a:r>
              <a:rPr lang="es-MX" sz="2000" dirty="0">
                <a:latin typeface="Arial Rounded MT Bold" panose="020F0704030504030204" pitchFamily="34" charset="0"/>
              </a:rPr>
              <a:t>Es la representación grafica de la </a:t>
            </a:r>
            <a:r>
              <a:rPr lang="es-MX" sz="2000" dirty="0" err="1">
                <a:latin typeface="Arial Rounded MT Bold" panose="020F0704030504030204" pitchFamily="34" charset="0"/>
              </a:rPr>
              <a:t>relacion</a:t>
            </a:r>
            <a:r>
              <a:rPr lang="es-MX" sz="2000" dirty="0">
                <a:latin typeface="Arial Rounded MT Bold" panose="020F0704030504030204" pitchFamily="34" charset="0"/>
              </a:rPr>
              <a:t> y/o interconexión entre las variables de un sistema o proceso. se emplean en la primera etapa del diseño y/o concepción del proyecto que se desea llevar a cabo.</a:t>
            </a:r>
          </a:p>
        </p:txBody>
      </p:sp>
    </p:spTree>
    <p:extLst>
      <p:ext uri="{BB962C8B-B14F-4D97-AF65-F5344CB8AC3E}">
        <p14:creationId xmlns:p14="http://schemas.microsoft.com/office/powerpoint/2010/main" val="313052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 15 fondos para presentaciones Power Point GRATIS [2024]">
            <a:extLst>
              <a:ext uri="{FF2B5EF4-FFF2-40B4-BE49-F238E27FC236}">
                <a16:creationId xmlns:a16="http://schemas.microsoft.com/office/drawing/2014/main" id="{E30D0917-E8B4-AF94-D1A2-9A950CF63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MX" dirty="0">
                <a:solidFill>
                  <a:srgbClr val="FF3399"/>
                </a:solidFill>
                <a:latin typeface="Arial Rounded MT Bold" panose="020F0704030504030204" pitchFamily="34" charset="0"/>
              </a:rPr>
              <a:t>INDUSTRIA   </a:t>
            </a:r>
            <a:r>
              <a:rPr lang="es-MX" dirty="0" err="1">
                <a:solidFill>
                  <a:srgbClr val="FF3399"/>
                </a:solidFill>
                <a:latin typeface="Arial Rounded MT Bold" panose="020F0704030504030204" pitchFamily="34" charset="0"/>
              </a:rPr>
              <a:t>Supervisory</a:t>
            </a:r>
            <a:r>
              <a:rPr lang="es-MX" dirty="0">
                <a:solidFill>
                  <a:srgbClr val="FF3399"/>
                </a:solidFill>
                <a:latin typeface="Arial Rounded MT Bold" panose="020F0704030504030204" pitchFamily="34" charset="0"/>
              </a:rPr>
              <a:t> Control and Data </a:t>
            </a:r>
            <a:r>
              <a:rPr lang="es-MX" dirty="0" err="1">
                <a:solidFill>
                  <a:srgbClr val="FF3399"/>
                </a:solidFill>
                <a:latin typeface="Arial Rounded MT Bold" panose="020F0704030504030204" pitchFamily="34" charset="0"/>
              </a:rPr>
              <a:t>Acquisition</a:t>
            </a:r>
            <a:r>
              <a:rPr lang="es-MX" dirty="0">
                <a:solidFill>
                  <a:srgbClr val="FF3399"/>
                </a:solidFill>
                <a:latin typeface="Arial Rounded MT Bold" panose="020F0704030504030204" pitchFamily="34" charset="0"/>
              </a:rPr>
              <a:t> (SCADA)</a:t>
            </a:r>
          </a:p>
        </p:txBody>
      </p:sp>
      <p:pic>
        <p:nvPicPr>
          <p:cNvPr id="7170" name="Picture 2" descr="SCADA (Supervisory Control And Data Acquisition) | InfluxData">
            <a:extLst>
              <a:ext uri="{FF2B5EF4-FFF2-40B4-BE49-F238E27FC236}">
                <a16:creationId xmlns:a16="http://schemas.microsoft.com/office/drawing/2014/main" id="{12A722F9-BEF4-FCFB-7926-146506B4E5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26" t="2708" r="10351" b="8126"/>
          <a:stretch/>
        </p:blipFill>
        <p:spPr bwMode="auto">
          <a:xfrm>
            <a:off x="2037418" y="1835843"/>
            <a:ext cx="8117163" cy="46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0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3" name="Rectangle 819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838200" y="365125"/>
            <a:ext cx="10515600" cy="1306443"/>
          </a:xfrm>
        </p:spPr>
        <p:txBody>
          <a:bodyPr>
            <a:normAutofit/>
          </a:bodyPr>
          <a:lstStyle/>
          <a:p>
            <a:pPr algn="ctr"/>
            <a:r>
              <a:rPr lang="es-MX" sz="4000" dirty="0">
                <a:solidFill>
                  <a:srgbClr val="66FF33"/>
                </a:solidFill>
                <a:latin typeface="Arial Rounded MT Bold" panose="020F0704030504030204" pitchFamily="34" charset="0"/>
              </a:rPr>
              <a:t>COMPONENTES DE LAS COMPUTADORAS</a:t>
            </a:r>
          </a:p>
        </p:txBody>
      </p:sp>
      <p:sp>
        <p:nvSpPr>
          <p:cNvPr id="3" name="Marcador de contenido 2"/>
          <p:cNvSpPr>
            <a:spLocks noGrp="1"/>
          </p:cNvSpPr>
          <p:nvPr>
            <p:ph idx="1"/>
          </p:nvPr>
        </p:nvSpPr>
        <p:spPr>
          <a:xfrm>
            <a:off x="838200" y="1825625"/>
            <a:ext cx="4152774" cy="4303464"/>
          </a:xfrm>
        </p:spPr>
        <p:txBody>
          <a:bodyPr>
            <a:normAutofit/>
          </a:bodyPr>
          <a:lstStyle/>
          <a:p>
            <a:r>
              <a:rPr lang="es-MX" sz="1900" dirty="0">
                <a:latin typeface="Arial Rounded MT Bold" panose="020F0704030504030204" pitchFamily="34" charset="0"/>
              </a:rPr>
              <a:t>Monitor.</a:t>
            </a:r>
          </a:p>
          <a:p>
            <a:r>
              <a:rPr lang="es-MX" sz="1900" dirty="0">
                <a:latin typeface="Arial Rounded MT Bold" panose="020F0704030504030204" pitchFamily="34" charset="0"/>
              </a:rPr>
              <a:t>Placa madre.</a:t>
            </a:r>
          </a:p>
          <a:p>
            <a:r>
              <a:rPr lang="es-MX" sz="1900" dirty="0">
                <a:latin typeface="Arial Rounded MT Bold" panose="020F0704030504030204" pitchFamily="34" charset="0"/>
              </a:rPr>
              <a:t>CPU.</a:t>
            </a:r>
          </a:p>
          <a:p>
            <a:r>
              <a:rPr lang="es-MX" sz="1900" dirty="0">
                <a:latin typeface="Arial Rounded MT Bold" panose="020F0704030504030204" pitchFamily="34" charset="0"/>
              </a:rPr>
              <a:t>Memoria RO.</a:t>
            </a:r>
          </a:p>
          <a:p>
            <a:r>
              <a:rPr lang="es-MX" sz="1900" dirty="0">
                <a:latin typeface="Arial Rounded MT Bold" panose="020F0704030504030204" pitchFamily="34" charset="0"/>
              </a:rPr>
              <a:t>Memoria RAM.</a:t>
            </a:r>
          </a:p>
          <a:p>
            <a:r>
              <a:rPr lang="es-MX" sz="1900" dirty="0">
                <a:latin typeface="Arial Rounded MT Bold" panose="020F0704030504030204" pitchFamily="34" charset="0"/>
              </a:rPr>
              <a:t>Plaquetas de expansión.</a:t>
            </a:r>
          </a:p>
          <a:p>
            <a:r>
              <a:rPr lang="es-MX" sz="1900" dirty="0">
                <a:latin typeface="Arial Rounded MT Bold" panose="020F0704030504030204" pitchFamily="34" charset="0"/>
              </a:rPr>
              <a:t>Fuente de alimentación.</a:t>
            </a:r>
          </a:p>
          <a:p>
            <a:r>
              <a:rPr lang="es-MX" sz="1900" dirty="0">
                <a:latin typeface="Arial Rounded MT Bold" panose="020F0704030504030204" pitchFamily="34" charset="0"/>
              </a:rPr>
              <a:t>CD.</a:t>
            </a:r>
          </a:p>
          <a:p>
            <a:r>
              <a:rPr lang="es-MX" sz="1900" dirty="0">
                <a:latin typeface="Arial Rounded MT Bold" panose="020F0704030504030204" pitchFamily="34" charset="0"/>
              </a:rPr>
              <a:t>Disco duro </a:t>
            </a:r>
          </a:p>
          <a:p>
            <a:r>
              <a:rPr lang="es-MX" sz="1900" dirty="0">
                <a:latin typeface="Arial Rounded MT Bold" panose="020F0704030504030204" pitchFamily="34" charset="0"/>
              </a:rPr>
              <a:t>Teclado.</a:t>
            </a:r>
          </a:p>
          <a:p>
            <a:r>
              <a:rPr lang="es-MX" sz="1900" dirty="0">
                <a:latin typeface="Arial Rounded MT Bold" panose="020F0704030504030204" pitchFamily="34" charset="0"/>
              </a:rPr>
              <a:t>Mouse.</a:t>
            </a:r>
          </a:p>
        </p:txBody>
      </p:sp>
      <p:pic>
        <p:nvPicPr>
          <p:cNvPr id="8194" name="Picture 2" descr="Changing the way you learn | Slide Set">
            <a:extLst>
              <a:ext uri="{FF2B5EF4-FFF2-40B4-BE49-F238E27FC236}">
                <a16:creationId xmlns:a16="http://schemas.microsoft.com/office/drawing/2014/main" id="{647EFCC6-67A7-EA7D-E8D1-CD1441962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9519"/>
          <a:stretch/>
        </p:blipFill>
        <p:spPr bwMode="auto">
          <a:xfrm>
            <a:off x="5183500" y="1904282"/>
            <a:ext cx="6170299" cy="422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5086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1134</Words>
  <Application>Microsoft Office PowerPoint</Application>
  <PresentationFormat>Panorámica</PresentationFormat>
  <Paragraphs>93</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Meiryo</vt:lpstr>
      <vt:lpstr>Arial</vt:lpstr>
      <vt:lpstr>Arial Rounded MT Bold</vt:lpstr>
      <vt:lpstr>Calibri</vt:lpstr>
      <vt:lpstr>Calibri Light</vt:lpstr>
      <vt:lpstr>Tema de Office</vt:lpstr>
      <vt:lpstr>FUNDAMENTOS DE PROGRAMACION</vt:lpstr>
      <vt:lpstr>LA COMPUTACION O INFORMATICA UBICUA (ubicomp)</vt:lpstr>
      <vt:lpstr>SISTEMAS EMBEBIDOS</vt:lpstr>
      <vt:lpstr>Presentación de PowerPoint</vt:lpstr>
      <vt:lpstr>CARACTERISTICAS:</vt:lpstr>
      <vt:lpstr>SCILAB</vt:lpstr>
      <vt:lpstr>DIAGRAMA DE BLOQUES: </vt:lpstr>
      <vt:lpstr>INDUSTRIA   Supervisory Control and Data Acquisition (SCADA)</vt:lpstr>
      <vt:lpstr>COMPONENTES DE LAS COMPUTADORAS</vt:lpstr>
      <vt:lpstr>MEMORIA (RAM)</vt:lpstr>
      <vt:lpstr>MEMORIA ROM:</vt:lpstr>
      <vt:lpstr>UNIDAD CENTRAL DE PROCESOS:</vt:lpstr>
      <vt:lpstr>COMPUTADORA MONOPLACA</vt:lpstr>
      <vt:lpstr>MICROCONTROLADORES</vt:lpstr>
      <vt:lpstr>PROGRAMACION</vt:lpstr>
      <vt:lpstr>Presentación de PowerPoint</vt:lpstr>
      <vt:lpstr>Presentación de PowerPoint</vt:lpstr>
      <vt:lpstr>DESARROLLO CRUZADO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Noelia Isabel Neri Vargas</cp:lastModifiedBy>
  <cp:revision>9</cp:revision>
  <dcterms:created xsi:type="dcterms:W3CDTF">2024-02-22T13:36:25Z</dcterms:created>
  <dcterms:modified xsi:type="dcterms:W3CDTF">2024-03-07T01:41:54Z</dcterms:modified>
</cp:coreProperties>
</file>