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5" r:id="rId1"/>
  </p:sldMasterIdLst>
  <p:notesMasterIdLst>
    <p:notesMasterId r:id="rId22"/>
  </p:notesMasterIdLst>
  <p:sldIdLst>
    <p:sldId id="256" r:id="rId2"/>
    <p:sldId id="304" r:id="rId3"/>
    <p:sldId id="305" r:id="rId4"/>
    <p:sldId id="259" r:id="rId5"/>
    <p:sldId id="307" r:id="rId6"/>
    <p:sldId id="308" r:id="rId7"/>
    <p:sldId id="309" r:id="rId8"/>
    <p:sldId id="310" r:id="rId9"/>
    <p:sldId id="311" r:id="rId10"/>
    <p:sldId id="312" r:id="rId11"/>
    <p:sldId id="314" r:id="rId12"/>
    <p:sldId id="315" r:id="rId13"/>
    <p:sldId id="316" r:id="rId14"/>
    <p:sldId id="318" r:id="rId15"/>
    <p:sldId id="319" r:id="rId16"/>
    <p:sldId id="320" r:id="rId17"/>
    <p:sldId id="323" r:id="rId18"/>
    <p:sldId id="324" r:id="rId19"/>
    <p:sldId id="325" r:id="rId20"/>
    <p:sldId id="326" r:id="rId21"/>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0" d="100"/>
          <a:sy n="130" d="100"/>
        </p:scale>
        <p:origin x="1074"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CAD26EC-13D5-4F62-8EBA-C541B0CE65C9}" type="datetimeFigureOut">
              <a:rPr lang="en-US" smtClean="0"/>
              <a:t>1/29/2024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98BCC5F8-F357-40AB-9B81-27C0FD5949C2}" type="slidenum">
              <a:rPr lang="en-US" smtClean="0"/>
              <a:t>‹#›</a:t>
            </a:fld>
            <a:endParaRPr lang="en-US"/>
          </a:p>
        </p:txBody>
      </p:sp>
    </p:spTree>
    <p:extLst>
      <p:ext uri="{BB962C8B-B14F-4D97-AF65-F5344CB8AC3E}">
        <p14:creationId xmlns:p14="http://schemas.microsoft.com/office/powerpoint/2010/main" val="705880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BCC5F8-F357-40AB-9B81-27C0FD5949C2}" type="slidenum">
              <a:rPr lang="en-US" smtClean="0"/>
              <a:t>8</a:t>
            </a:fld>
            <a:endParaRPr lang="en-US"/>
          </a:p>
        </p:txBody>
      </p:sp>
    </p:spTree>
    <p:extLst>
      <p:ext uri="{BB962C8B-B14F-4D97-AF65-F5344CB8AC3E}">
        <p14:creationId xmlns:p14="http://schemas.microsoft.com/office/powerpoint/2010/main" val="225250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BCC5F8-F357-40AB-9B81-27C0FD5949C2}" type="slidenum">
              <a:rPr lang="en-US" smtClean="0"/>
              <a:t>13</a:t>
            </a:fld>
            <a:endParaRPr lang="en-US"/>
          </a:p>
        </p:txBody>
      </p:sp>
    </p:spTree>
    <p:extLst>
      <p:ext uri="{BB962C8B-B14F-4D97-AF65-F5344CB8AC3E}">
        <p14:creationId xmlns:p14="http://schemas.microsoft.com/office/powerpoint/2010/main" val="2752525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17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89173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60647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416943" y="1915612"/>
            <a:ext cx="6310113" cy="430887"/>
          </a:xfrm>
          <a:prstGeom prst="rect">
            <a:avLst/>
          </a:prstGeom>
        </p:spPr>
        <p:txBody>
          <a:bodyPr wrap="square" lIns="0" tIns="0" rIns="0" bIns="0">
            <a:spAutoFit/>
          </a:bodyPr>
          <a:lstStyle>
            <a:lvl1pPr>
              <a:defRPr sz="2800" b="0" i="0">
                <a:solidFill>
                  <a:schemeClr val="tx1"/>
                </a:solidFill>
                <a:latin typeface="+mj-lt"/>
                <a:cs typeface="Times New Roman"/>
              </a:defRPr>
            </a:lvl1pPr>
          </a:lstStyle>
          <a:p>
            <a:endParaRPr dirty="0"/>
          </a:p>
        </p:txBody>
      </p:sp>
      <p:sp>
        <p:nvSpPr>
          <p:cNvPr id="3" name="Holder 3"/>
          <p:cNvSpPr>
            <a:spLocks noGrp="1"/>
          </p:cNvSpPr>
          <p:nvPr>
            <p:ph type="subTitle" idx="4"/>
          </p:nvPr>
        </p:nvSpPr>
        <p:spPr>
          <a:xfrm>
            <a:off x="1371600" y="2880360"/>
            <a:ext cx="6400800" cy="276999"/>
          </a:xfrm>
          <a:prstGeom prst="rect">
            <a:avLst/>
          </a:prstGeom>
        </p:spPr>
        <p:txBody>
          <a:bodyPr wrap="square" lIns="0" tIns="0" rIns="0" bIns="0">
            <a:spAutoFit/>
          </a:bodyPr>
          <a:lstStyle>
            <a:lvl1pPr>
              <a:defRPr sz="1800" b="0" i="0">
                <a:solidFill>
                  <a:srgbClr val="595959"/>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40967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8910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3576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9538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190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6524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272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9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542585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86230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4897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15639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2839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10412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58653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7064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06570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6072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9828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8282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54242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24268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13959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3995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04468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83052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24939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00468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81702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899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375315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19591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36145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6966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63748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57318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49912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5164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08006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22657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9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380307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85139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07963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5732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67911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93878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47220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18806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mj-lt"/>
                <a:cs typeface="Times New Roman"/>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ext Placeholder 7">
            <a:extLst>
              <a:ext uri="{FF2B5EF4-FFF2-40B4-BE49-F238E27FC236}">
                <a16:creationId xmlns:a16="http://schemas.microsoft.com/office/drawing/2014/main" id="{EA9D432B-2ABE-8858-8EAF-7B8A9CAC10AF}"/>
              </a:ext>
            </a:extLst>
          </p:cNvPr>
          <p:cNvSpPr>
            <a:spLocks noGrp="1"/>
          </p:cNvSpPr>
          <p:nvPr>
            <p:ph type="body" sz="quarter" idx="10"/>
          </p:nvPr>
        </p:nvSpPr>
        <p:spPr>
          <a:xfrm>
            <a:off x="381000" y="1047750"/>
            <a:ext cx="7593428" cy="1384995"/>
          </a:xfrm>
        </p:spPr>
        <p:txBody>
          <a:bodyPr/>
          <a:lstStyle>
            <a:lvl1pPr>
              <a:defRPr>
                <a:latin typeface="+mj-lt"/>
              </a:defRPr>
            </a:lvl1pPr>
            <a:lvl2pPr>
              <a:defRPr>
                <a:solidFill>
                  <a:schemeClr val="tx1">
                    <a:lumMod val="65000"/>
                    <a:lumOff val="35000"/>
                  </a:schemeClr>
                </a:solidFill>
                <a:latin typeface="+mj-lt"/>
              </a:defRPr>
            </a:lvl2pPr>
            <a:lvl3pPr>
              <a:defRPr>
                <a:solidFill>
                  <a:schemeClr val="tx1">
                    <a:lumMod val="65000"/>
                    <a:lumOff val="35000"/>
                  </a:schemeClr>
                </a:solidFill>
                <a:latin typeface="+mj-lt"/>
              </a:defRPr>
            </a:lvl3pPr>
            <a:lvl4pPr>
              <a:defRPr>
                <a:solidFill>
                  <a:schemeClr val="tx1">
                    <a:lumMod val="65000"/>
                    <a:lumOff val="35000"/>
                  </a:schemeClr>
                </a:solidFill>
                <a:latin typeface="+mj-lt"/>
              </a:defRPr>
            </a:lvl4pPr>
            <a:lvl5pPr>
              <a:defRPr>
                <a:solidFill>
                  <a:schemeClr val="tx1">
                    <a:lumMod val="65000"/>
                    <a:lumOff val="35000"/>
                  </a:schemeClr>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601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7682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1/29/2024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7230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1D8BD707-D9CF-40AE-B4C6-C98DA3205C09}" type="datetimeFigureOut">
              <a:rPr lang="en-US" smtClean="0"/>
              <a:t>1/29/2024</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07812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4738366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1D8BD707-D9CF-40AE-B4C6-C98DA3205C09}" type="datetimeFigureOut">
              <a:rPr lang="en-US" smtClean="0"/>
              <a:t>1/29/2024</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B6F15528-21DE-4FAA-801E-634DDDAF4B2B}" type="slidenum">
              <a:rPr lang="en-US" smtClean="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63484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9"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 id="2147483695" r:id="rId28"/>
    <p:sldLayoutId id="2147483696" r:id="rId29"/>
    <p:sldLayoutId id="2147483697" r:id="rId30"/>
    <p:sldLayoutId id="2147483698" r:id="rId31"/>
    <p:sldLayoutId id="2147483699" r:id="rId32"/>
    <p:sldLayoutId id="2147483700" r:id="rId33"/>
    <p:sldLayoutId id="2147483701" r:id="rId34"/>
    <p:sldLayoutId id="2147483702" r:id="rId35"/>
    <p:sldLayoutId id="2147483703" r:id="rId36"/>
    <p:sldLayoutId id="2147483704" r:id="rId37"/>
    <p:sldLayoutId id="2147483705" r:id="rId38"/>
    <p:sldLayoutId id="2147483706" r:id="rId39"/>
    <p:sldLayoutId id="2147483707" r:id="rId40"/>
    <p:sldLayoutId id="2147483708" r:id="rId41"/>
    <p:sldLayoutId id="2147483709" r:id="rId42"/>
    <p:sldLayoutId id="2147483710" r:id="rId43"/>
    <p:sldLayoutId id="2147483711" r:id="rId44"/>
    <p:sldLayoutId id="2147483712" r:id="rId45"/>
    <p:sldLayoutId id="2147483713" r:id="rId46"/>
    <p:sldLayoutId id="2147483714" r:id="rId47"/>
    <p:sldLayoutId id="2147483715" r:id="rId48"/>
    <p:sldLayoutId id="2147483716" r:id="rId49"/>
    <p:sldLayoutId id="2147483717" r:id="rId50"/>
    <p:sldLayoutId id="2147483718" r:id="rId51"/>
    <p:sldLayoutId id="2147483719" r:id="rId52"/>
    <p:sldLayoutId id="2147483720" r:id="rId53"/>
    <p:sldLayoutId id="2147483721" r:id="rId54"/>
    <p:sldLayoutId id="2147483722" r:id="rId55"/>
    <p:sldLayoutId id="2147483723" r:id="rId56"/>
    <p:sldLayoutId id="2147483724" r:id="rId57"/>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838200" y="1374846"/>
            <a:ext cx="5489381" cy="1967484"/>
          </a:xfrm>
          <a:prstGeom prst="rect">
            <a:avLst/>
          </a:prstGeom>
        </p:spPr>
        <p:txBody>
          <a:bodyPr vert="horz" lIns="91440" tIns="45720" rIns="91440" bIns="45720" rtlCol="0" anchor="b">
            <a:normAutofit fontScale="90000"/>
          </a:bodyPr>
          <a:lstStyle/>
          <a:p>
            <a:pPr defTabSz="914400"/>
            <a:r>
              <a:rPr lang="en-US" sz="5000" i="0" u="none" strike="noStrike" spc="-50" dirty="0">
                <a:solidFill>
                  <a:schemeClr val="tx1">
                    <a:lumMod val="85000"/>
                    <a:lumOff val="15000"/>
                  </a:schemeClr>
                </a:solidFill>
                <a:cs typeface="+mj-cs"/>
              </a:rPr>
              <a:t>Classification-Based Predictive Analysis of</a:t>
            </a:r>
            <a:br>
              <a:rPr lang="en-US" sz="5000" i="0" u="none" strike="noStrike" spc="-50" dirty="0">
                <a:solidFill>
                  <a:schemeClr val="tx1">
                    <a:lumMod val="85000"/>
                    <a:lumOff val="15000"/>
                  </a:schemeClr>
                </a:solidFill>
                <a:cs typeface="+mj-cs"/>
              </a:rPr>
            </a:br>
            <a:r>
              <a:rPr lang="en-US" sz="5000" i="0" u="none" strike="noStrike" spc="-50" dirty="0">
                <a:solidFill>
                  <a:schemeClr val="tx1">
                    <a:lumMod val="85000"/>
                    <a:lumOff val="15000"/>
                  </a:schemeClr>
                </a:solidFill>
                <a:cs typeface="+mj-cs"/>
              </a:rPr>
              <a:t>Loan Default</a:t>
            </a:r>
            <a:endParaRPr lang="en-US" sz="5000" spc="-50" dirty="0">
              <a:solidFill>
                <a:schemeClr val="tx1">
                  <a:lumMod val="85000"/>
                  <a:lumOff val="15000"/>
                </a:schemeClr>
              </a:solidFill>
              <a:cs typeface="+mj-cs"/>
            </a:endParaRPr>
          </a:p>
        </p:txBody>
      </p:sp>
      <p:sp>
        <p:nvSpPr>
          <p:cNvPr id="3" name="object 3"/>
          <p:cNvSpPr txBox="1"/>
          <p:nvPr/>
        </p:nvSpPr>
        <p:spPr>
          <a:xfrm>
            <a:off x="914400" y="3342330"/>
            <a:ext cx="5491459" cy="857250"/>
          </a:xfrm>
          <a:prstGeom prst="rect">
            <a:avLst/>
          </a:prstGeom>
        </p:spPr>
        <p:txBody>
          <a:bodyPr vert="horz" lIns="91440" tIns="45720" rIns="91440" bIns="45720" rtlCol="0">
            <a:normAutofit fontScale="92500" lnSpcReduction="10000"/>
          </a:bodyPr>
          <a:lstStyle/>
          <a:p>
            <a:pPr defTabSz="914400">
              <a:lnSpc>
                <a:spcPct val="90000"/>
              </a:lnSpc>
              <a:spcBef>
                <a:spcPts val="1200"/>
              </a:spcBef>
              <a:spcAft>
                <a:spcPts val="200"/>
              </a:spcAft>
              <a:buClr>
                <a:schemeClr val="accent1"/>
              </a:buClr>
              <a:buSzPct val="100000"/>
            </a:pPr>
            <a:r>
              <a:rPr lang="en-US" sz="2400" cap="all" spc="200" dirty="0">
                <a:solidFill>
                  <a:schemeClr val="tx2"/>
                </a:solidFill>
                <a:latin typeface="+mj-lt"/>
              </a:rPr>
              <a:t>Esteban Gomez</a:t>
            </a:r>
          </a:p>
          <a:p>
            <a:pPr defTabSz="914400">
              <a:lnSpc>
                <a:spcPct val="90000"/>
              </a:lnSpc>
              <a:spcBef>
                <a:spcPts val="1200"/>
              </a:spcBef>
              <a:spcAft>
                <a:spcPts val="200"/>
              </a:spcAft>
              <a:buClr>
                <a:schemeClr val="accent1"/>
              </a:buClr>
              <a:buSzPct val="100000"/>
            </a:pPr>
            <a:r>
              <a:rPr lang="en-US" sz="2400" cap="all" spc="200" dirty="0">
                <a:solidFill>
                  <a:schemeClr val="tx2"/>
                </a:solidFill>
                <a:latin typeface="+mj-lt"/>
              </a:rPr>
              <a:t>01/17/2024</a:t>
            </a:r>
          </a:p>
          <a:p>
            <a:pPr defTabSz="914400">
              <a:lnSpc>
                <a:spcPct val="90000"/>
              </a:lnSpc>
              <a:spcBef>
                <a:spcPts val="1200"/>
              </a:spcBef>
              <a:spcAft>
                <a:spcPts val="200"/>
              </a:spcAft>
              <a:buClr>
                <a:schemeClr val="accent1"/>
              </a:buClr>
              <a:buSzPct val="100000"/>
            </a:pPr>
            <a:endParaRPr lang="en-US" sz="2400" cap="all" spc="200" dirty="0">
              <a:solidFill>
                <a:schemeClr val="tx2"/>
              </a:solidFill>
              <a:latin typeface="+mj-lt"/>
            </a:endParaRPr>
          </a:p>
        </p:txBody>
      </p:sp>
      <p:sp>
        <p:nvSpPr>
          <p:cNvPr id="5" name="Rectangle 4">
            <a:extLst>
              <a:ext uri="{FF2B5EF4-FFF2-40B4-BE49-F238E27FC236}">
                <a16:creationId xmlns:a16="http://schemas.microsoft.com/office/drawing/2014/main" id="{86CC4A6F-8FC3-5F25-9025-294CB66D31C8}"/>
              </a:ext>
            </a:extLst>
          </p:cNvPr>
          <p:cNvSpPr/>
          <p:nvPr/>
        </p:nvSpPr>
        <p:spPr>
          <a:xfrm>
            <a:off x="838200" y="1200150"/>
            <a:ext cx="7528559" cy="228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4517796"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Modeling – </a:t>
            </a:r>
            <a:r>
              <a:rPr lang="en-US" i="1" dirty="0">
                <a:solidFill>
                  <a:schemeClr val="tx1">
                    <a:lumMod val="95000"/>
                    <a:lumOff val="5000"/>
                  </a:schemeClr>
                </a:solidFill>
                <a:latin typeface="+mj-lt"/>
              </a:rPr>
              <a:t>Cross-Validation</a:t>
            </a:r>
            <a:endParaRPr i="1" spc="-10" dirty="0">
              <a:solidFill>
                <a:schemeClr val="tx1">
                  <a:lumMod val="95000"/>
                  <a:lumOff val="5000"/>
                </a:schemeClr>
              </a:solidFill>
              <a:latin typeface="+mj-lt"/>
            </a:endParaRPr>
          </a:p>
        </p:txBody>
      </p:sp>
      <p:sp>
        <p:nvSpPr>
          <p:cNvPr id="3" name="object 3"/>
          <p:cNvSpPr txBox="1"/>
          <p:nvPr/>
        </p:nvSpPr>
        <p:spPr>
          <a:xfrm>
            <a:off x="609600" y="1352550"/>
            <a:ext cx="7772400" cy="566822"/>
          </a:xfrm>
          <a:prstGeom prst="rect">
            <a:avLst/>
          </a:prstGeom>
        </p:spPr>
        <p:txBody>
          <a:bodyPr vert="horz" wrap="square" lIns="0" tIns="12700" rIns="0" bIns="0" rtlCol="0">
            <a:spAutoFit/>
          </a:bodyPr>
          <a:lstStyle/>
          <a:p>
            <a:pPr marL="298450" indent="-285750">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We tuned the hyperparameters for each model and compare the results to determine which model to focus on optimizing.</a:t>
            </a:r>
          </a:p>
        </p:txBody>
      </p:sp>
      <p:sp>
        <p:nvSpPr>
          <p:cNvPr id="6" name="object 3">
            <a:extLst>
              <a:ext uri="{FF2B5EF4-FFF2-40B4-BE49-F238E27FC236}">
                <a16:creationId xmlns:a16="http://schemas.microsoft.com/office/drawing/2014/main" id="{A2B6CA34-46CE-9B9D-D991-193EC7746445}"/>
              </a:ext>
            </a:extLst>
          </p:cNvPr>
          <p:cNvSpPr txBox="1"/>
          <p:nvPr/>
        </p:nvSpPr>
        <p:spPr>
          <a:xfrm>
            <a:off x="892404" y="4461901"/>
            <a:ext cx="7489596" cy="182101"/>
          </a:xfrm>
          <a:prstGeom prst="rect">
            <a:avLst/>
          </a:prstGeom>
        </p:spPr>
        <p:txBody>
          <a:bodyPr vert="horz" wrap="square" lIns="0" tIns="12700" rIns="0" bIns="0" rtlCol="0">
            <a:spAutoFit/>
          </a:bodyPr>
          <a:lstStyle/>
          <a:p>
            <a:pPr marL="12700" algn="ctr">
              <a:lnSpc>
                <a:spcPct val="100000"/>
              </a:lnSpc>
              <a:spcBef>
                <a:spcPts val="100"/>
              </a:spcBef>
              <a:tabLst>
                <a:tab pos="145415" algn="l"/>
              </a:tabLst>
            </a:pPr>
            <a:r>
              <a:rPr lang="en-US" sz="1100" dirty="0">
                <a:solidFill>
                  <a:schemeClr val="tx1">
                    <a:lumMod val="95000"/>
                    <a:lumOff val="5000"/>
                  </a:schemeClr>
                </a:solidFill>
                <a:latin typeface="+mj-lt"/>
                <a:cs typeface="Times New Roman"/>
              </a:rPr>
              <a:t>Table 4. Model results after cross-validation and fitting the oversampled data.</a:t>
            </a:r>
          </a:p>
        </p:txBody>
      </p:sp>
      <p:graphicFrame>
        <p:nvGraphicFramePr>
          <p:cNvPr id="4" name="Table 3">
            <a:extLst>
              <a:ext uri="{FF2B5EF4-FFF2-40B4-BE49-F238E27FC236}">
                <a16:creationId xmlns:a16="http://schemas.microsoft.com/office/drawing/2014/main" id="{C81D03A2-6DAA-8D3B-C99D-FCB6DCE5B811}"/>
              </a:ext>
            </a:extLst>
          </p:cNvPr>
          <p:cNvGraphicFramePr>
            <a:graphicFrameLocks noGrp="1"/>
          </p:cNvGraphicFramePr>
          <p:nvPr>
            <p:extLst>
              <p:ext uri="{D42A27DB-BD31-4B8C-83A1-F6EECF244321}">
                <p14:modId xmlns:p14="http://schemas.microsoft.com/office/powerpoint/2010/main" val="4003169414"/>
              </p:ext>
            </p:extLst>
          </p:nvPr>
        </p:nvGraphicFramePr>
        <p:xfrm>
          <a:off x="892404" y="2005170"/>
          <a:ext cx="7489596" cy="2395380"/>
        </p:xfrm>
        <a:graphic>
          <a:graphicData uri="http://schemas.openxmlformats.org/drawingml/2006/table">
            <a:tbl>
              <a:tblPr firstRow="1" firstCol="1" bandRow="1">
                <a:tableStyleId>{5C22544A-7EE6-4342-B048-85BDC9FD1C3A}</a:tableStyleId>
              </a:tblPr>
              <a:tblGrid>
                <a:gridCol w="2148353">
                  <a:extLst>
                    <a:ext uri="{9D8B030D-6E8A-4147-A177-3AD203B41FA5}">
                      <a16:colId xmlns:a16="http://schemas.microsoft.com/office/drawing/2014/main" val="2208939206"/>
                    </a:ext>
                  </a:extLst>
                </a:gridCol>
                <a:gridCol w="1235983">
                  <a:extLst>
                    <a:ext uri="{9D8B030D-6E8A-4147-A177-3AD203B41FA5}">
                      <a16:colId xmlns:a16="http://schemas.microsoft.com/office/drawing/2014/main" val="1612511845"/>
                    </a:ext>
                  </a:extLst>
                </a:gridCol>
                <a:gridCol w="1026115">
                  <a:extLst>
                    <a:ext uri="{9D8B030D-6E8A-4147-A177-3AD203B41FA5}">
                      <a16:colId xmlns:a16="http://schemas.microsoft.com/office/drawing/2014/main" val="4196052725"/>
                    </a:ext>
                  </a:extLst>
                </a:gridCol>
                <a:gridCol w="1026115">
                  <a:extLst>
                    <a:ext uri="{9D8B030D-6E8A-4147-A177-3AD203B41FA5}">
                      <a16:colId xmlns:a16="http://schemas.microsoft.com/office/drawing/2014/main" val="501349443"/>
                    </a:ext>
                  </a:extLst>
                </a:gridCol>
                <a:gridCol w="1026115">
                  <a:extLst>
                    <a:ext uri="{9D8B030D-6E8A-4147-A177-3AD203B41FA5}">
                      <a16:colId xmlns:a16="http://schemas.microsoft.com/office/drawing/2014/main" val="804249475"/>
                    </a:ext>
                  </a:extLst>
                </a:gridCol>
                <a:gridCol w="1026915">
                  <a:extLst>
                    <a:ext uri="{9D8B030D-6E8A-4147-A177-3AD203B41FA5}">
                      <a16:colId xmlns:a16="http://schemas.microsoft.com/office/drawing/2014/main" val="3062301044"/>
                    </a:ext>
                  </a:extLst>
                </a:gridCol>
              </a:tblGrid>
              <a:tr h="339995">
                <a:tc>
                  <a:txBody>
                    <a:bodyPr/>
                    <a:lstStyle/>
                    <a:p>
                      <a:pPr marL="0" marR="0" algn="ctr">
                        <a:lnSpc>
                          <a:spcPct val="107000"/>
                        </a:lnSpc>
                        <a:spcBef>
                          <a:spcPts val="0"/>
                        </a:spcBef>
                        <a:spcAft>
                          <a:spcPts val="0"/>
                        </a:spcAft>
                      </a:pPr>
                      <a:r>
                        <a:rPr lang="en-US" sz="1100" kern="100">
                          <a:effectLst/>
                        </a:rPr>
                        <a:t>Model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Class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Precision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Recall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F1 Score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ROC AUC</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0564474"/>
                  </a:ext>
                </a:extLst>
              </a:tr>
              <a:tr h="339995">
                <a:tc rowSpan="2">
                  <a:txBody>
                    <a:bodyPr/>
                    <a:lstStyle/>
                    <a:p>
                      <a:pPr marL="0" marR="0" algn="ctr">
                        <a:lnSpc>
                          <a:spcPct val="107000"/>
                        </a:lnSpc>
                        <a:spcBef>
                          <a:spcPts val="0"/>
                        </a:spcBef>
                        <a:spcAft>
                          <a:spcPts val="0"/>
                        </a:spcAft>
                      </a:pPr>
                      <a:r>
                        <a:rPr lang="en-US" sz="1100" kern="100">
                          <a:effectLst/>
                        </a:rPr>
                        <a:t>XGBClassifier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Non-defaulted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96.50%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79.42%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87.13%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100" kern="100">
                          <a:effectLst/>
                        </a:rPr>
                        <a:t>90.17%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3497465"/>
                  </a:ext>
                </a:extLst>
              </a:tr>
              <a:tr h="355410">
                <a:tc vMerge="1">
                  <a:txBody>
                    <a:bodyPr/>
                    <a:lstStyle/>
                    <a:p>
                      <a:endParaRPr lang="en-US"/>
                    </a:p>
                  </a:txBody>
                  <a:tcPr/>
                </a:tc>
                <a:tc>
                  <a:txBody>
                    <a:bodyPr/>
                    <a:lstStyle/>
                    <a:p>
                      <a:pPr marL="0" marR="0" algn="ctr">
                        <a:lnSpc>
                          <a:spcPct val="107000"/>
                        </a:lnSpc>
                        <a:spcBef>
                          <a:spcPts val="0"/>
                        </a:spcBef>
                        <a:spcAft>
                          <a:spcPts val="0"/>
                        </a:spcAft>
                      </a:pPr>
                      <a:r>
                        <a:rPr lang="en-US" sz="1100" kern="100" dirty="0">
                          <a:effectLst/>
                        </a:rPr>
                        <a:t>Defaulted</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42.04%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83.82%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55.99%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522043081"/>
                  </a:ext>
                </a:extLst>
              </a:tr>
              <a:tr h="339995">
                <a:tc rowSpan="2">
                  <a:txBody>
                    <a:bodyPr/>
                    <a:lstStyle/>
                    <a:p>
                      <a:pPr marL="0" marR="0" algn="ctr">
                        <a:lnSpc>
                          <a:spcPct val="107000"/>
                        </a:lnSpc>
                        <a:spcBef>
                          <a:spcPts val="0"/>
                        </a:spcBef>
                        <a:spcAft>
                          <a:spcPts val="0"/>
                        </a:spcAft>
                      </a:pPr>
                      <a:r>
                        <a:rPr lang="en-US" sz="1100" kern="100">
                          <a:effectLst/>
                        </a:rPr>
                        <a:t>BernoulliNB</a:t>
                      </a:r>
                    </a:p>
                    <a:p>
                      <a:pPr marL="0" marR="0" algn="ctr">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Non-defaulted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88.45%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56.46%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68.93%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100" kern="100">
                          <a:effectLst/>
                        </a:rPr>
                        <a:t>60.39%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09066402"/>
                  </a:ext>
                </a:extLst>
              </a:tr>
              <a:tr h="339995">
                <a:tc vMerge="1">
                  <a:txBody>
                    <a:bodyPr/>
                    <a:lstStyle/>
                    <a:p>
                      <a:endParaRPr lang="en-US"/>
                    </a:p>
                  </a:txBody>
                  <a:tcPr/>
                </a:tc>
                <a:tc>
                  <a:txBody>
                    <a:bodyPr/>
                    <a:lstStyle/>
                    <a:p>
                      <a:pPr marL="0" marR="0" algn="ctr">
                        <a:lnSpc>
                          <a:spcPct val="107000"/>
                        </a:lnSpc>
                        <a:spcBef>
                          <a:spcPts val="0"/>
                        </a:spcBef>
                        <a:spcAft>
                          <a:spcPts val="0"/>
                        </a:spcAft>
                      </a:pPr>
                      <a:r>
                        <a:rPr lang="en-US" sz="1100" kern="100">
                          <a:effectLst/>
                        </a:rPr>
                        <a:t>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19.34%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58.61%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29.08%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1166516578"/>
                  </a:ext>
                </a:extLst>
              </a:tr>
              <a:tr h="339995">
                <a:tc rowSpan="2">
                  <a:txBody>
                    <a:bodyPr/>
                    <a:lstStyle/>
                    <a:p>
                      <a:pPr marL="0" marR="0" algn="ctr">
                        <a:lnSpc>
                          <a:spcPct val="107000"/>
                        </a:lnSpc>
                        <a:spcBef>
                          <a:spcPts val="0"/>
                        </a:spcBef>
                        <a:spcAft>
                          <a:spcPts val="0"/>
                        </a:spcAft>
                      </a:pPr>
                      <a:r>
                        <a:rPr lang="en-US" sz="1100" kern="100" dirty="0" err="1">
                          <a:effectLst/>
                        </a:rPr>
                        <a:t>LinearDiscriminantAnalysis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Non-defaulted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91.21%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65.28%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76.10%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100" kern="100">
                          <a:effectLst/>
                        </a:rPr>
                        <a:t>71.03%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35708512"/>
                  </a:ext>
                </a:extLst>
              </a:tr>
              <a:tr h="339995">
                <a:tc vMerge="1">
                  <a:txBody>
                    <a:bodyPr/>
                    <a:lstStyle/>
                    <a:p>
                      <a:endParaRPr lang="en-US"/>
                    </a:p>
                  </a:txBody>
                  <a:tcPr/>
                </a:tc>
                <a:tc>
                  <a:txBody>
                    <a:bodyPr/>
                    <a:lstStyle/>
                    <a:p>
                      <a:pPr marL="0" marR="0" algn="ctr">
                        <a:lnSpc>
                          <a:spcPct val="107000"/>
                        </a:lnSpc>
                        <a:spcBef>
                          <a:spcPts val="0"/>
                        </a:spcBef>
                        <a:spcAft>
                          <a:spcPts val="0"/>
                        </a:spcAft>
                      </a:pPr>
                      <a:r>
                        <a:rPr lang="en-US" sz="1100" kern="100">
                          <a:effectLst/>
                        </a:rPr>
                        <a:t>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24.91%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64.67%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dirty="0">
                          <a:effectLst/>
                        </a:rPr>
                        <a:t>35.97%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3808495665"/>
                  </a:ext>
                </a:extLst>
              </a:tr>
            </a:tbl>
          </a:graphicData>
        </a:graphic>
      </p:graphicFrame>
    </p:spTree>
    <p:extLst>
      <p:ext uri="{BB962C8B-B14F-4D97-AF65-F5344CB8AC3E}">
        <p14:creationId xmlns:p14="http://schemas.microsoft.com/office/powerpoint/2010/main" val="2266746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3577675" cy="443711"/>
          </a:xfrm>
          <a:prstGeom prst="rect">
            <a:avLst/>
          </a:prstGeom>
        </p:spPr>
        <p:txBody>
          <a:bodyPr vert="horz" wrap="square" lIns="0" tIns="12700" rIns="0" bIns="0" rtlCol="0">
            <a:spAutoFit/>
          </a:bodyPr>
          <a:lstStyle/>
          <a:p>
            <a:pPr marL="12700">
              <a:lnSpc>
                <a:spcPct val="100000"/>
              </a:lnSpc>
              <a:spcBef>
                <a:spcPts val="100"/>
              </a:spcBef>
            </a:pPr>
            <a:r>
              <a:rPr lang="en-US" i="1" spc="-10" dirty="0"/>
              <a:t>Optimizing </a:t>
            </a:r>
            <a:r>
              <a:rPr lang="en-US" i="1" spc="-10" dirty="0" err="1"/>
              <a:t>XGBClassifier</a:t>
            </a:r>
            <a:endParaRPr i="1" spc="-10" dirty="0">
              <a:latin typeface="+mj-lt"/>
            </a:endParaRPr>
          </a:p>
        </p:txBody>
      </p:sp>
      <p:sp>
        <p:nvSpPr>
          <p:cNvPr id="3" name="object 3"/>
          <p:cNvSpPr txBox="1"/>
          <p:nvPr/>
        </p:nvSpPr>
        <p:spPr>
          <a:xfrm>
            <a:off x="384725" y="1376312"/>
            <a:ext cx="4187275" cy="2834109"/>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tabLst>
                <a:tab pos="145415" algn="l"/>
              </a:tabLst>
            </a:pPr>
            <a:r>
              <a:rPr lang="en-US" dirty="0">
                <a:solidFill>
                  <a:schemeClr val="tx1">
                    <a:lumMod val="95000"/>
                    <a:lumOff val="5000"/>
                  </a:schemeClr>
                </a:solidFill>
                <a:latin typeface="+mj-lt"/>
                <a:cs typeface="Times New Roman"/>
              </a:rPr>
              <a:t>To improve the model, we want to expand the hyperparameter grid, which comes at a higher computational cost. </a:t>
            </a:r>
          </a:p>
          <a:p>
            <a:pPr marL="298450" indent="-285750">
              <a:lnSpc>
                <a:spcPct val="100000"/>
              </a:lnSpc>
              <a:spcBef>
                <a:spcPts val="100"/>
              </a:spcBef>
              <a:buFont typeface="Arial" panose="020B0604020202020204" pitchFamily="34" charset="0"/>
              <a:buChar char="•"/>
              <a:tabLst>
                <a:tab pos="145415" algn="l"/>
              </a:tabLst>
            </a:pPr>
            <a:endParaRPr lang="en-US" dirty="0">
              <a:solidFill>
                <a:schemeClr val="tx1">
                  <a:lumMod val="95000"/>
                  <a:lumOff val="5000"/>
                </a:schemeClr>
              </a:solidFill>
              <a:latin typeface="+mj-lt"/>
              <a:cs typeface="Times New Roman"/>
            </a:endParaRPr>
          </a:p>
          <a:p>
            <a:pPr marL="298450" indent="-285750">
              <a:lnSpc>
                <a:spcPct val="100000"/>
              </a:lnSpc>
              <a:spcBef>
                <a:spcPts val="100"/>
              </a:spcBef>
              <a:buFont typeface="Arial" panose="020B0604020202020204" pitchFamily="34" charset="0"/>
              <a:buChar char="•"/>
              <a:tabLst>
                <a:tab pos="145415" algn="l"/>
              </a:tabLst>
            </a:pPr>
            <a:r>
              <a:rPr lang="en-US" dirty="0">
                <a:solidFill>
                  <a:schemeClr val="tx1">
                    <a:lumMod val="95000"/>
                    <a:lumOff val="5000"/>
                  </a:schemeClr>
                </a:solidFill>
                <a:latin typeface="+mj-lt"/>
                <a:cs typeface="Times New Roman"/>
              </a:rPr>
              <a:t>We test hyperparameters and their individual impact on the F1 score.</a:t>
            </a:r>
          </a:p>
          <a:p>
            <a:pPr marL="298450" indent="-285750">
              <a:lnSpc>
                <a:spcPct val="100000"/>
              </a:lnSpc>
              <a:spcBef>
                <a:spcPts val="100"/>
              </a:spcBef>
              <a:buFont typeface="Arial" panose="020B0604020202020204" pitchFamily="34" charset="0"/>
              <a:buChar char="•"/>
              <a:tabLst>
                <a:tab pos="145415" algn="l"/>
              </a:tabLst>
            </a:pPr>
            <a:endParaRPr lang="en-US" dirty="0">
              <a:solidFill>
                <a:schemeClr val="tx1">
                  <a:lumMod val="95000"/>
                  <a:lumOff val="5000"/>
                </a:schemeClr>
              </a:solidFill>
              <a:latin typeface="+mj-lt"/>
              <a:cs typeface="Times New Roman"/>
            </a:endParaRPr>
          </a:p>
          <a:p>
            <a:pPr marL="298450" indent="-285750">
              <a:lnSpc>
                <a:spcPct val="100000"/>
              </a:lnSpc>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T</a:t>
            </a:r>
            <a:r>
              <a:rPr lang="en-US" dirty="0">
                <a:solidFill>
                  <a:schemeClr val="tx1">
                    <a:lumMod val="95000"/>
                    <a:lumOff val="5000"/>
                  </a:schemeClr>
                </a:solidFill>
                <a:latin typeface="+mj-lt"/>
                <a:cs typeface="Times New Roman"/>
              </a:rPr>
              <a:t>he most impactful hyperparameters are </a:t>
            </a:r>
            <a:r>
              <a:rPr lang="en-US" dirty="0" err="1">
                <a:solidFill>
                  <a:schemeClr val="tx1">
                    <a:lumMod val="95000"/>
                    <a:lumOff val="5000"/>
                  </a:schemeClr>
                </a:solidFill>
                <a:latin typeface="+mj-lt"/>
                <a:cs typeface="Times New Roman"/>
              </a:rPr>
              <a:t>learning_rate</a:t>
            </a:r>
            <a:r>
              <a:rPr lang="en-US" dirty="0">
                <a:solidFill>
                  <a:schemeClr val="tx1">
                    <a:lumMod val="95000"/>
                    <a:lumOff val="5000"/>
                  </a:schemeClr>
                </a:solidFill>
                <a:latin typeface="+mj-lt"/>
                <a:cs typeface="Times New Roman"/>
              </a:rPr>
              <a:t>, </a:t>
            </a:r>
            <a:r>
              <a:rPr lang="en-US" dirty="0" err="1">
                <a:solidFill>
                  <a:schemeClr val="tx1">
                    <a:lumMod val="95000"/>
                    <a:lumOff val="5000"/>
                  </a:schemeClr>
                </a:solidFill>
                <a:latin typeface="+mj-lt"/>
                <a:cs typeface="Times New Roman"/>
              </a:rPr>
              <a:t>max_depth</a:t>
            </a:r>
            <a:r>
              <a:rPr lang="en-US" dirty="0">
                <a:solidFill>
                  <a:schemeClr val="tx1">
                    <a:lumMod val="95000"/>
                    <a:lumOff val="5000"/>
                  </a:schemeClr>
                </a:solidFill>
                <a:latin typeface="+mj-lt"/>
                <a:cs typeface="Times New Roman"/>
              </a:rPr>
              <a:t>, and </a:t>
            </a:r>
            <a:r>
              <a:rPr lang="en-US" dirty="0" err="1">
                <a:solidFill>
                  <a:schemeClr val="tx1">
                    <a:lumMod val="95000"/>
                    <a:lumOff val="5000"/>
                  </a:schemeClr>
                </a:solidFill>
                <a:latin typeface="+mj-lt"/>
                <a:cs typeface="Times New Roman"/>
              </a:rPr>
              <a:t>n_estimators</a:t>
            </a:r>
            <a:r>
              <a:rPr lang="en-US" dirty="0">
                <a:solidFill>
                  <a:schemeClr val="tx1">
                    <a:lumMod val="95000"/>
                    <a:lumOff val="5000"/>
                  </a:schemeClr>
                </a:solidFill>
                <a:latin typeface="+mj-lt"/>
                <a:cs typeface="Times New Roman"/>
              </a:rPr>
              <a:t>. </a:t>
            </a:r>
            <a:endParaRPr lang="en-US" sz="1800" dirty="0">
              <a:solidFill>
                <a:schemeClr val="tx1">
                  <a:lumMod val="95000"/>
                  <a:lumOff val="5000"/>
                </a:schemeClr>
              </a:solidFill>
              <a:latin typeface="+mj-lt"/>
              <a:cs typeface="Times New Roman"/>
            </a:endParaRPr>
          </a:p>
        </p:txBody>
      </p:sp>
      <p:sp>
        <p:nvSpPr>
          <p:cNvPr id="12" name="Rectangle 11">
            <a:extLst>
              <a:ext uri="{FF2B5EF4-FFF2-40B4-BE49-F238E27FC236}">
                <a16:creationId xmlns:a16="http://schemas.microsoft.com/office/drawing/2014/main" id="{F7A517B2-B005-93D8-BCE5-D758520405BD}"/>
              </a:ext>
            </a:extLst>
          </p:cNvPr>
          <p:cNvSpPr/>
          <p:nvPr/>
        </p:nvSpPr>
        <p:spPr>
          <a:xfrm>
            <a:off x="4572000" y="1200150"/>
            <a:ext cx="3794759" cy="228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bject 3">
            <a:extLst>
              <a:ext uri="{FF2B5EF4-FFF2-40B4-BE49-F238E27FC236}">
                <a16:creationId xmlns:a16="http://schemas.microsoft.com/office/drawing/2014/main" id="{25A25D0B-F298-3BBB-BAFD-61B14139CAC7}"/>
              </a:ext>
            </a:extLst>
          </p:cNvPr>
          <p:cNvSpPr txBox="1"/>
          <p:nvPr/>
        </p:nvSpPr>
        <p:spPr>
          <a:xfrm>
            <a:off x="4810930" y="4303251"/>
            <a:ext cx="3817119" cy="182101"/>
          </a:xfrm>
          <a:prstGeom prst="rect">
            <a:avLst/>
          </a:prstGeom>
        </p:spPr>
        <p:txBody>
          <a:bodyPr vert="horz" wrap="square" lIns="0" tIns="12700" rIns="0" bIns="0" rtlCol="0">
            <a:spAutoFit/>
          </a:bodyPr>
          <a:lstStyle/>
          <a:p>
            <a:pPr marL="12700" algn="ctr">
              <a:lnSpc>
                <a:spcPct val="100000"/>
              </a:lnSpc>
              <a:spcBef>
                <a:spcPts val="100"/>
              </a:spcBef>
              <a:tabLst>
                <a:tab pos="145415" algn="l"/>
              </a:tabLst>
            </a:pPr>
            <a:r>
              <a:rPr lang="en-US" sz="1100" dirty="0">
                <a:solidFill>
                  <a:schemeClr val="tx1">
                    <a:lumMod val="95000"/>
                    <a:lumOff val="5000"/>
                  </a:schemeClr>
                </a:solidFill>
                <a:latin typeface="+mj-lt"/>
                <a:cs typeface="Times New Roman"/>
              </a:rPr>
              <a:t>Figure 4. F1 score at different hyperparameter values.</a:t>
            </a:r>
          </a:p>
        </p:txBody>
      </p:sp>
      <p:pic>
        <p:nvPicPr>
          <p:cNvPr id="6" name="Picture 5" descr="A graph of a graph&#10;&#10;Description automatically generated with medium confidence">
            <a:extLst>
              <a:ext uri="{FF2B5EF4-FFF2-40B4-BE49-F238E27FC236}">
                <a16:creationId xmlns:a16="http://schemas.microsoft.com/office/drawing/2014/main" id="{1A6249B3-7693-4304-6CC0-D486E8F7A63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9707" y="223684"/>
            <a:ext cx="4079567" cy="4079567"/>
          </a:xfrm>
          <a:prstGeom prst="rect">
            <a:avLst/>
          </a:prstGeom>
          <a:noFill/>
          <a:ln>
            <a:noFill/>
          </a:ln>
        </p:spPr>
      </p:pic>
      <p:sp>
        <p:nvSpPr>
          <p:cNvPr id="7" name="object 2">
            <a:extLst>
              <a:ext uri="{FF2B5EF4-FFF2-40B4-BE49-F238E27FC236}">
                <a16:creationId xmlns:a16="http://schemas.microsoft.com/office/drawing/2014/main" id="{9062ADE5-D97B-F104-06DC-08280A1D2158}"/>
              </a:ext>
            </a:extLst>
          </p:cNvPr>
          <p:cNvSpPr txBox="1">
            <a:spLocks/>
          </p:cNvSpPr>
          <p:nvPr/>
        </p:nvSpPr>
        <p:spPr>
          <a:xfrm>
            <a:off x="892404" y="388344"/>
            <a:ext cx="3577675" cy="443711"/>
          </a:xfrm>
          <a:prstGeom prst="rect">
            <a:avLst/>
          </a:prstGeom>
        </p:spPr>
        <p:txBody>
          <a:bodyPr vert="horz" wrap="square" lIns="0" tIns="12700" rIns="0" bIns="0" rtlCol="0" anchor="b">
            <a:spAutoFit/>
          </a:bodyPr>
          <a:lstStyle>
            <a:lvl1pPr algn="l" defTabSz="685800" rtl="0" eaLnBrk="1" latinLnBrk="0" hangingPunct="1">
              <a:lnSpc>
                <a:spcPct val="85000"/>
              </a:lnSpc>
              <a:spcBef>
                <a:spcPct val="0"/>
              </a:spcBef>
              <a:buNone/>
              <a:defRPr sz="2800" b="0" i="0" kern="1200" spc="-38" baseline="0">
                <a:solidFill>
                  <a:schemeClr val="tx1"/>
                </a:solidFill>
                <a:latin typeface="+mj-lt"/>
                <a:ea typeface="+mj-ea"/>
                <a:cs typeface="Times New Roman"/>
              </a:defRPr>
            </a:lvl1pPr>
          </a:lstStyle>
          <a:p>
            <a:pPr marL="12700" algn="ctr">
              <a:lnSpc>
                <a:spcPct val="100000"/>
              </a:lnSpc>
              <a:spcBef>
                <a:spcPts val="100"/>
              </a:spcBef>
            </a:pPr>
            <a:r>
              <a:rPr lang="en-US" spc="-10" dirty="0"/>
              <a:t>Modeling </a:t>
            </a:r>
            <a:r>
              <a:rPr lang="en-US" dirty="0">
                <a:latin typeface="+mj-lt"/>
              </a:rPr>
              <a:t>–</a:t>
            </a:r>
            <a:endParaRPr lang="en-US" spc="-10" dirty="0"/>
          </a:p>
        </p:txBody>
      </p:sp>
    </p:spTree>
    <p:extLst>
      <p:ext uri="{BB962C8B-B14F-4D97-AF65-F5344CB8AC3E}">
        <p14:creationId xmlns:p14="http://schemas.microsoft.com/office/powerpoint/2010/main" val="2836945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5889396"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Modeling – </a:t>
            </a:r>
            <a:r>
              <a:rPr lang="en-US" i="1" dirty="0">
                <a:solidFill>
                  <a:schemeClr val="tx1">
                    <a:lumMod val="95000"/>
                    <a:lumOff val="5000"/>
                  </a:schemeClr>
                </a:solidFill>
                <a:latin typeface="+mj-lt"/>
              </a:rPr>
              <a:t>Optimizing </a:t>
            </a:r>
            <a:r>
              <a:rPr lang="en-US" i="1" spc="-10" dirty="0" err="1"/>
              <a:t>XGBClassifier</a:t>
            </a:r>
            <a:endParaRPr i="1" spc="-10" dirty="0">
              <a:solidFill>
                <a:schemeClr val="tx1">
                  <a:lumMod val="95000"/>
                  <a:lumOff val="5000"/>
                </a:schemeClr>
              </a:solidFill>
              <a:latin typeface="+mj-lt"/>
            </a:endParaRPr>
          </a:p>
        </p:txBody>
      </p:sp>
      <p:sp>
        <p:nvSpPr>
          <p:cNvPr id="3" name="object 3"/>
          <p:cNvSpPr txBox="1"/>
          <p:nvPr/>
        </p:nvSpPr>
        <p:spPr>
          <a:xfrm>
            <a:off x="609600" y="1352550"/>
            <a:ext cx="7772400" cy="566822"/>
          </a:xfrm>
          <a:prstGeom prst="rect">
            <a:avLst/>
          </a:prstGeom>
        </p:spPr>
        <p:txBody>
          <a:bodyPr vert="horz" wrap="square" lIns="0" tIns="12700" rIns="0" bIns="0" rtlCol="0">
            <a:spAutoFit/>
          </a:bodyPr>
          <a:lstStyle/>
          <a:p>
            <a:pPr marL="298450" indent="-285750">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The results indicate that the model is likely overfitting the data since the scores are remarkably high. </a:t>
            </a:r>
          </a:p>
        </p:txBody>
      </p:sp>
      <p:sp>
        <p:nvSpPr>
          <p:cNvPr id="6" name="object 3">
            <a:extLst>
              <a:ext uri="{FF2B5EF4-FFF2-40B4-BE49-F238E27FC236}">
                <a16:creationId xmlns:a16="http://schemas.microsoft.com/office/drawing/2014/main" id="{A2B6CA34-46CE-9B9D-D991-193EC7746445}"/>
              </a:ext>
            </a:extLst>
          </p:cNvPr>
          <p:cNvSpPr txBox="1"/>
          <p:nvPr/>
        </p:nvSpPr>
        <p:spPr>
          <a:xfrm>
            <a:off x="892404" y="4461901"/>
            <a:ext cx="7489596" cy="182101"/>
          </a:xfrm>
          <a:prstGeom prst="rect">
            <a:avLst/>
          </a:prstGeom>
        </p:spPr>
        <p:txBody>
          <a:bodyPr vert="horz" wrap="square" lIns="0" tIns="12700" rIns="0" bIns="0" rtlCol="0">
            <a:spAutoFit/>
          </a:bodyPr>
          <a:lstStyle/>
          <a:p>
            <a:pPr marL="12700" algn="ctr">
              <a:lnSpc>
                <a:spcPct val="100000"/>
              </a:lnSpc>
              <a:spcBef>
                <a:spcPts val="100"/>
              </a:spcBef>
              <a:tabLst>
                <a:tab pos="145415" algn="l"/>
              </a:tabLst>
            </a:pPr>
            <a:r>
              <a:rPr lang="en-US" sz="1100" dirty="0">
                <a:solidFill>
                  <a:schemeClr val="tx1">
                    <a:lumMod val="95000"/>
                    <a:lumOff val="5000"/>
                  </a:schemeClr>
                </a:solidFill>
                <a:latin typeface="+mj-lt"/>
                <a:cs typeface="Times New Roman"/>
              </a:rPr>
              <a:t>Table 5. Results after performing cross-validation with the three significant hyperparameters.</a:t>
            </a:r>
          </a:p>
        </p:txBody>
      </p:sp>
      <p:graphicFrame>
        <p:nvGraphicFramePr>
          <p:cNvPr id="5" name="Table 4">
            <a:extLst>
              <a:ext uri="{FF2B5EF4-FFF2-40B4-BE49-F238E27FC236}">
                <a16:creationId xmlns:a16="http://schemas.microsoft.com/office/drawing/2014/main" id="{E1A5345B-D9CB-CAD3-843E-264D060C082F}"/>
              </a:ext>
            </a:extLst>
          </p:cNvPr>
          <p:cNvGraphicFramePr>
            <a:graphicFrameLocks noGrp="1"/>
          </p:cNvGraphicFramePr>
          <p:nvPr>
            <p:extLst>
              <p:ext uri="{D42A27DB-BD31-4B8C-83A1-F6EECF244321}">
                <p14:modId xmlns:p14="http://schemas.microsoft.com/office/powerpoint/2010/main" val="802193280"/>
              </p:ext>
            </p:extLst>
          </p:nvPr>
        </p:nvGraphicFramePr>
        <p:xfrm>
          <a:off x="892404" y="2009061"/>
          <a:ext cx="7489596" cy="2391489"/>
        </p:xfrm>
        <a:graphic>
          <a:graphicData uri="http://schemas.openxmlformats.org/drawingml/2006/table">
            <a:tbl>
              <a:tblPr firstRow="1" firstCol="1" bandRow="1">
                <a:tableStyleId>{5C22544A-7EE6-4342-B048-85BDC9FD1C3A}</a:tableStyleId>
              </a:tblPr>
              <a:tblGrid>
                <a:gridCol w="2148353">
                  <a:extLst>
                    <a:ext uri="{9D8B030D-6E8A-4147-A177-3AD203B41FA5}">
                      <a16:colId xmlns:a16="http://schemas.microsoft.com/office/drawing/2014/main" val="2058438724"/>
                    </a:ext>
                  </a:extLst>
                </a:gridCol>
                <a:gridCol w="1235983">
                  <a:extLst>
                    <a:ext uri="{9D8B030D-6E8A-4147-A177-3AD203B41FA5}">
                      <a16:colId xmlns:a16="http://schemas.microsoft.com/office/drawing/2014/main" val="1798663239"/>
                    </a:ext>
                  </a:extLst>
                </a:gridCol>
                <a:gridCol w="1026115">
                  <a:extLst>
                    <a:ext uri="{9D8B030D-6E8A-4147-A177-3AD203B41FA5}">
                      <a16:colId xmlns:a16="http://schemas.microsoft.com/office/drawing/2014/main" val="1851875828"/>
                    </a:ext>
                  </a:extLst>
                </a:gridCol>
                <a:gridCol w="1026115">
                  <a:extLst>
                    <a:ext uri="{9D8B030D-6E8A-4147-A177-3AD203B41FA5}">
                      <a16:colId xmlns:a16="http://schemas.microsoft.com/office/drawing/2014/main" val="1595836492"/>
                    </a:ext>
                  </a:extLst>
                </a:gridCol>
                <a:gridCol w="1026115">
                  <a:extLst>
                    <a:ext uri="{9D8B030D-6E8A-4147-A177-3AD203B41FA5}">
                      <a16:colId xmlns:a16="http://schemas.microsoft.com/office/drawing/2014/main" val="3719187920"/>
                    </a:ext>
                  </a:extLst>
                </a:gridCol>
                <a:gridCol w="1026915">
                  <a:extLst>
                    <a:ext uri="{9D8B030D-6E8A-4147-A177-3AD203B41FA5}">
                      <a16:colId xmlns:a16="http://schemas.microsoft.com/office/drawing/2014/main" val="3463132958"/>
                    </a:ext>
                  </a:extLst>
                </a:gridCol>
              </a:tblGrid>
              <a:tr h="785295">
                <a:tc>
                  <a:txBody>
                    <a:bodyPr/>
                    <a:lstStyle/>
                    <a:p>
                      <a:pPr marL="0" marR="0" algn="ctr">
                        <a:lnSpc>
                          <a:spcPct val="107000"/>
                        </a:lnSpc>
                        <a:spcBef>
                          <a:spcPts val="0"/>
                        </a:spcBef>
                        <a:spcAft>
                          <a:spcPts val="0"/>
                        </a:spcAft>
                      </a:pPr>
                      <a:r>
                        <a:rPr lang="en-US" sz="1600" kern="100">
                          <a:effectLst/>
                        </a:rPr>
                        <a:t>Model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Class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Precision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Recall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F1 Score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ROC AUC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2075388"/>
                  </a:ext>
                </a:extLst>
              </a:tr>
              <a:tr h="785295">
                <a:tc rowSpan="2">
                  <a:txBody>
                    <a:bodyPr/>
                    <a:lstStyle/>
                    <a:p>
                      <a:pPr marL="0" marR="0" algn="ctr">
                        <a:lnSpc>
                          <a:spcPct val="107000"/>
                        </a:lnSpc>
                        <a:spcBef>
                          <a:spcPts val="0"/>
                        </a:spcBef>
                        <a:spcAft>
                          <a:spcPts val="0"/>
                        </a:spcAft>
                      </a:pPr>
                      <a:r>
                        <a:rPr lang="en-US" sz="1600" kern="100" dirty="0" err="1">
                          <a:effectLst/>
                        </a:rPr>
                        <a:t>XGBClassifier</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Non-defaulted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99.85%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97.69%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98.76%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600" kern="100" dirty="0">
                          <a:effectLst/>
                        </a:rPr>
                        <a:t>99.62%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07385660"/>
                  </a:ext>
                </a:extLst>
              </a:tr>
              <a:tr h="820899">
                <a:tc vMerge="1">
                  <a:txBody>
                    <a:bodyPr/>
                    <a:lstStyle/>
                    <a:p>
                      <a:endParaRPr lang="en-US"/>
                    </a:p>
                  </a:txBody>
                  <a:tcPr/>
                </a:tc>
                <a:tc>
                  <a:txBody>
                    <a:bodyPr/>
                    <a:lstStyle/>
                    <a:p>
                      <a:pPr marL="0" marR="0" algn="ctr">
                        <a:lnSpc>
                          <a:spcPct val="107000"/>
                        </a:lnSpc>
                        <a:spcBef>
                          <a:spcPts val="0"/>
                        </a:spcBef>
                        <a:spcAft>
                          <a:spcPts val="0"/>
                        </a:spcAft>
                      </a:pPr>
                      <a:r>
                        <a:rPr lang="en-US" sz="1600" kern="100">
                          <a:effectLst/>
                        </a:rPr>
                        <a:t>Defaulted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88.45%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99.17%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dirty="0">
                          <a:effectLst/>
                        </a:rPr>
                        <a:t>93.51%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204465737"/>
                  </a:ext>
                </a:extLst>
              </a:tr>
            </a:tbl>
          </a:graphicData>
        </a:graphic>
      </p:graphicFrame>
    </p:spTree>
    <p:extLst>
      <p:ext uri="{BB962C8B-B14F-4D97-AF65-F5344CB8AC3E}">
        <p14:creationId xmlns:p14="http://schemas.microsoft.com/office/powerpoint/2010/main" val="396667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5889396"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Modeling – </a:t>
            </a:r>
            <a:r>
              <a:rPr lang="en-US" i="1" dirty="0">
                <a:solidFill>
                  <a:schemeClr val="tx1">
                    <a:lumMod val="95000"/>
                    <a:lumOff val="5000"/>
                  </a:schemeClr>
                </a:solidFill>
              </a:rPr>
              <a:t>Test on Unseen Data</a:t>
            </a:r>
            <a:endParaRPr i="1" spc="-10" dirty="0">
              <a:solidFill>
                <a:schemeClr val="tx1">
                  <a:lumMod val="95000"/>
                  <a:lumOff val="5000"/>
                </a:schemeClr>
              </a:solidFill>
              <a:latin typeface="+mj-lt"/>
            </a:endParaRPr>
          </a:p>
        </p:txBody>
      </p:sp>
      <p:sp>
        <p:nvSpPr>
          <p:cNvPr id="3" name="object 3"/>
          <p:cNvSpPr txBox="1"/>
          <p:nvPr/>
        </p:nvSpPr>
        <p:spPr>
          <a:xfrm>
            <a:off x="609600" y="1352550"/>
            <a:ext cx="7772400" cy="1423467"/>
          </a:xfrm>
          <a:prstGeom prst="rect">
            <a:avLst/>
          </a:prstGeom>
        </p:spPr>
        <p:txBody>
          <a:bodyPr vert="horz" wrap="square" lIns="0" tIns="12700" rIns="0" bIns="0" rtlCol="0">
            <a:spAutoFit/>
          </a:bodyPr>
          <a:lstStyle/>
          <a:p>
            <a:pPr marL="298450" indent="-285750">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We introduce an unseen dataset and make predictions to determine whether the model is overfitting the data.</a:t>
            </a:r>
          </a:p>
          <a:p>
            <a:pPr marL="298450" indent="-285750">
              <a:spcBef>
                <a:spcPts val="100"/>
              </a:spcBef>
              <a:buFont typeface="Arial" panose="020B0604020202020204" pitchFamily="34" charset="0"/>
              <a:buChar char="•"/>
              <a:tabLst>
                <a:tab pos="145415" algn="l"/>
              </a:tabLst>
            </a:pPr>
            <a:r>
              <a:rPr lang="en-US" dirty="0">
                <a:solidFill>
                  <a:schemeClr val="tx1">
                    <a:lumMod val="95000"/>
                    <a:lumOff val="5000"/>
                  </a:schemeClr>
                </a:solidFill>
                <a:latin typeface="+mj-lt"/>
                <a:cs typeface="Times New Roman"/>
              </a:rPr>
              <a:t>Feature mismatches led to retraining the model excluding non-imputable features.</a:t>
            </a:r>
            <a:endParaRPr lang="en-US" sz="1800" dirty="0">
              <a:solidFill>
                <a:schemeClr val="tx1">
                  <a:lumMod val="95000"/>
                  <a:lumOff val="5000"/>
                </a:schemeClr>
              </a:solidFill>
              <a:latin typeface="+mj-lt"/>
              <a:cs typeface="Times New Roman"/>
            </a:endParaRPr>
          </a:p>
          <a:p>
            <a:pPr marL="298450" indent="-285750">
              <a:spcBef>
                <a:spcPts val="100"/>
              </a:spcBef>
              <a:buFont typeface="Arial" panose="020B0604020202020204" pitchFamily="34" charset="0"/>
              <a:buChar char="•"/>
              <a:tabLst>
                <a:tab pos="145415" algn="l"/>
              </a:tabLst>
            </a:pPr>
            <a:endParaRPr lang="en-US" sz="1800" dirty="0">
              <a:solidFill>
                <a:schemeClr val="tx1">
                  <a:lumMod val="95000"/>
                  <a:lumOff val="5000"/>
                </a:schemeClr>
              </a:solidFill>
              <a:latin typeface="+mj-lt"/>
              <a:cs typeface="Times New Roman"/>
            </a:endParaRPr>
          </a:p>
        </p:txBody>
      </p:sp>
      <p:sp>
        <p:nvSpPr>
          <p:cNvPr id="6" name="object 3">
            <a:extLst>
              <a:ext uri="{FF2B5EF4-FFF2-40B4-BE49-F238E27FC236}">
                <a16:creationId xmlns:a16="http://schemas.microsoft.com/office/drawing/2014/main" id="{A2B6CA34-46CE-9B9D-D991-193EC7746445}"/>
              </a:ext>
            </a:extLst>
          </p:cNvPr>
          <p:cNvSpPr txBox="1"/>
          <p:nvPr/>
        </p:nvSpPr>
        <p:spPr>
          <a:xfrm>
            <a:off x="892404" y="4461901"/>
            <a:ext cx="7489596" cy="182101"/>
          </a:xfrm>
          <a:prstGeom prst="rect">
            <a:avLst/>
          </a:prstGeom>
        </p:spPr>
        <p:txBody>
          <a:bodyPr vert="horz" wrap="square" lIns="0" tIns="12700" rIns="0" bIns="0" rtlCol="0">
            <a:spAutoFit/>
          </a:bodyPr>
          <a:lstStyle/>
          <a:p>
            <a:pPr marL="12700" algn="ctr">
              <a:lnSpc>
                <a:spcPct val="100000"/>
              </a:lnSpc>
              <a:spcBef>
                <a:spcPts val="100"/>
              </a:spcBef>
              <a:tabLst>
                <a:tab pos="145415" algn="l"/>
              </a:tabLst>
            </a:pPr>
            <a:r>
              <a:rPr lang="en-US" sz="1100" dirty="0">
                <a:solidFill>
                  <a:schemeClr val="tx1">
                    <a:lumMod val="95000"/>
                    <a:lumOff val="5000"/>
                  </a:schemeClr>
                </a:solidFill>
                <a:latin typeface="+mj-lt"/>
                <a:cs typeface="Times New Roman"/>
              </a:rPr>
              <a:t>Table 6. Results after the removal of non-imputable features.</a:t>
            </a:r>
          </a:p>
        </p:txBody>
      </p:sp>
      <p:graphicFrame>
        <p:nvGraphicFramePr>
          <p:cNvPr id="4" name="Table 3">
            <a:extLst>
              <a:ext uri="{FF2B5EF4-FFF2-40B4-BE49-F238E27FC236}">
                <a16:creationId xmlns:a16="http://schemas.microsoft.com/office/drawing/2014/main" id="{078374B0-4B29-B600-A210-58AFC6D79204}"/>
              </a:ext>
            </a:extLst>
          </p:cNvPr>
          <p:cNvGraphicFramePr>
            <a:graphicFrameLocks noGrp="1"/>
          </p:cNvGraphicFramePr>
          <p:nvPr>
            <p:extLst>
              <p:ext uri="{D42A27DB-BD31-4B8C-83A1-F6EECF244321}">
                <p14:modId xmlns:p14="http://schemas.microsoft.com/office/powerpoint/2010/main" val="1499990510"/>
              </p:ext>
            </p:extLst>
          </p:nvPr>
        </p:nvGraphicFramePr>
        <p:xfrm>
          <a:off x="892404" y="2571750"/>
          <a:ext cx="7489596" cy="1828799"/>
        </p:xfrm>
        <a:graphic>
          <a:graphicData uri="http://schemas.openxmlformats.org/drawingml/2006/table">
            <a:tbl>
              <a:tblPr firstRow="1" firstCol="1" bandRow="1">
                <a:tableStyleId>{5C22544A-7EE6-4342-B048-85BDC9FD1C3A}</a:tableStyleId>
              </a:tblPr>
              <a:tblGrid>
                <a:gridCol w="2148353">
                  <a:extLst>
                    <a:ext uri="{9D8B030D-6E8A-4147-A177-3AD203B41FA5}">
                      <a16:colId xmlns:a16="http://schemas.microsoft.com/office/drawing/2014/main" val="3533113489"/>
                    </a:ext>
                  </a:extLst>
                </a:gridCol>
                <a:gridCol w="1235983">
                  <a:extLst>
                    <a:ext uri="{9D8B030D-6E8A-4147-A177-3AD203B41FA5}">
                      <a16:colId xmlns:a16="http://schemas.microsoft.com/office/drawing/2014/main" val="2798916724"/>
                    </a:ext>
                  </a:extLst>
                </a:gridCol>
                <a:gridCol w="1026115">
                  <a:extLst>
                    <a:ext uri="{9D8B030D-6E8A-4147-A177-3AD203B41FA5}">
                      <a16:colId xmlns:a16="http://schemas.microsoft.com/office/drawing/2014/main" val="324386483"/>
                    </a:ext>
                  </a:extLst>
                </a:gridCol>
                <a:gridCol w="1026115">
                  <a:extLst>
                    <a:ext uri="{9D8B030D-6E8A-4147-A177-3AD203B41FA5}">
                      <a16:colId xmlns:a16="http://schemas.microsoft.com/office/drawing/2014/main" val="3975415701"/>
                    </a:ext>
                  </a:extLst>
                </a:gridCol>
                <a:gridCol w="1026115">
                  <a:extLst>
                    <a:ext uri="{9D8B030D-6E8A-4147-A177-3AD203B41FA5}">
                      <a16:colId xmlns:a16="http://schemas.microsoft.com/office/drawing/2014/main" val="797895064"/>
                    </a:ext>
                  </a:extLst>
                </a:gridCol>
                <a:gridCol w="1026915">
                  <a:extLst>
                    <a:ext uri="{9D8B030D-6E8A-4147-A177-3AD203B41FA5}">
                      <a16:colId xmlns:a16="http://schemas.microsoft.com/office/drawing/2014/main" val="1027391348"/>
                    </a:ext>
                  </a:extLst>
                </a:gridCol>
              </a:tblGrid>
              <a:tr h="600524">
                <a:tc>
                  <a:txBody>
                    <a:bodyPr/>
                    <a:lstStyle/>
                    <a:p>
                      <a:pPr marL="0" marR="0" algn="ctr">
                        <a:lnSpc>
                          <a:spcPct val="107000"/>
                        </a:lnSpc>
                        <a:spcBef>
                          <a:spcPts val="0"/>
                        </a:spcBef>
                        <a:spcAft>
                          <a:spcPts val="0"/>
                        </a:spcAft>
                      </a:pPr>
                      <a:r>
                        <a:rPr lang="en-US" sz="1600" kern="100" dirty="0">
                          <a:effectLst/>
                        </a:rPr>
                        <a:t>Model</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Class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Precision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Recall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F1 Score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ROC AUC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14298371"/>
                  </a:ext>
                </a:extLst>
              </a:tr>
              <a:tr h="600524">
                <a:tc rowSpan="2">
                  <a:txBody>
                    <a:bodyPr/>
                    <a:lstStyle/>
                    <a:p>
                      <a:pPr marL="0" marR="0" algn="ctr">
                        <a:lnSpc>
                          <a:spcPct val="107000"/>
                        </a:lnSpc>
                        <a:spcBef>
                          <a:spcPts val="0"/>
                        </a:spcBef>
                        <a:spcAft>
                          <a:spcPts val="0"/>
                        </a:spcAft>
                      </a:pPr>
                      <a:r>
                        <a:rPr lang="en-US" sz="1600" kern="100" dirty="0" err="1">
                          <a:effectLst/>
                        </a:rPr>
                        <a:t>XGBClassifier</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Non-defaulted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99.85%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97.47%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98.65%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600" kern="100" dirty="0">
                          <a:effectLst/>
                        </a:rPr>
                        <a:t>99.47%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466015"/>
                  </a:ext>
                </a:extLst>
              </a:tr>
              <a:tr h="627751">
                <a:tc vMerge="1">
                  <a:txBody>
                    <a:bodyPr/>
                    <a:lstStyle/>
                    <a:p>
                      <a:endParaRPr lang="en-US"/>
                    </a:p>
                  </a:txBody>
                  <a:tcPr/>
                </a:tc>
                <a:tc>
                  <a:txBody>
                    <a:bodyPr/>
                    <a:lstStyle/>
                    <a:p>
                      <a:pPr marL="0" marR="0" algn="ctr">
                        <a:lnSpc>
                          <a:spcPct val="107000"/>
                        </a:lnSpc>
                        <a:spcBef>
                          <a:spcPts val="0"/>
                        </a:spcBef>
                        <a:spcAft>
                          <a:spcPts val="0"/>
                        </a:spcAft>
                      </a:pPr>
                      <a:r>
                        <a:rPr lang="en-US" sz="1600" kern="100">
                          <a:effectLst/>
                        </a:rPr>
                        <a:t>Defaulted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87.48%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99.17%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dirty="0">
                          <a:effectLst/>
                        </a:rPr>
                        <a:t>92.96%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726700217"/>
                  </a:ext>
                </a:extLst>
              </a:tr>
            </a:tbl>
          </a:graphicData>
        </a:graphic>
      </p:graphicFrame>
    </p:spTree>
    <p:extLst>
      <p:ext uri="{BB962C8B-B14F-4D97-AF65-F5344CB8AC3E}">
        <p14:creationId xmlns:p14="http://schemas.microsoft.com/office/powerpoint/2010/main" val="3717261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5889396"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Modeling – </a:t>
            </a:r>
            <a:r>
              <a:rPr lang="en-US" i="1" dirty="0">
                <a:solidFill>
                  <a:schemeClr val="tx1">
                    <a:lumMod val="95000"/>
                    <a:lumOff val="5000"/>
                  </a:schemeClr>
                </a:solidFill>
                <a:latin typeface="+mj-lt"/>
              </a:rPr>
              <a:t>Test on Unseen Data</a:t>
            </a:r>
            <a:endParaRPr i="1" spc="-10" dirty="0">
              <a:solidFill>
                <a:schemeClr val="tx1">
                  <a:lumMod val="95000"/>
                  <a:lumOff val="5000"/>
                </a:schemeClr>
              </a:solidFill>
              <a:latin typeface="+mj-lt"/>
            </a:endParaRPr>
          </a:p>
        </p:txBody>
      </p:sp>
      <p:sp>
        <p:nvSpPr>
          <p:cNvPr id="3" name="object 3"/>
          <p:cNvSpPr txBox="1"/>
          <p:nvPr/>
        </p:nvSpPr>
        <p:spPr>
          <a:xfrm>
            <a:off x="609600" y="1352550"/>
            <a:ext cx="7772400" cy="566822"/>
          </a:xfrm>
          <a:prstGeom prst="rect">
            <a:avLst/>
          </a:prstGeom>
        </p:spPr>
        <p:txBody>
          <a:bodyPr vert="horz" wrap="square" lIns="0" tIns="12700" rIns="0" bIns="0" rtlCol="0">
            <a:spAutoFit/>
          </a:bodyPr>
          <a:lstStyle/>
          <a:p>
            <a:pPr marL="298450" indent="-285750">
              <a:spcBef>
                <a:spcPts val="100"/>
              </a:spcBef>
              <a:buFont typeface="Arial" panose="020B0604020202020204" pitchFamily="34" charset="0"/>
              <a:buChar char="•"/>
              <a:tabLst>
                <a:tab pos="145415" algn="l"/>
              </a:tabLst>
            </a:pPr>
            <a:r>
              <a:rPr lang="en-US" dirty="0">
                <a:solidFill>
                  <a:schemeClr val="tx1">
                    <a:lumMod val="95000"/>
                    <a:lumOff val="5000"/>
                  </a:schemeClr>
                </a:solidFill>
                <a:latin typeface="+mj-lt"/>
                <a:cs typeface="Times New Roman"/>
              </a:rPr>
              <a:t>T</a:t>
            </a:r>
            <a:r>
              <a:rPr lang="en-US" sz="1800" dirty="0">
                <a:solidFill>
                  <a:schemeClr val="tx1">
                    <a:lumMod val="95000"/>
                    <a:lumOff val="5000"/>
                  </a:schemeClr>
                </a:solidFill>
                <a:latin typeface="+mj-lt"/>
                <a:cs typeface="Times New Roman"/>
              </a:rPr>
              <a:t>he model predicts that most loans in the unseen dataset will not default, confirming its inability to generalize.</a:t>
            </a:r>
          </a:p>
        </p:txBody>
      </p:sp>
      <p:sp>
        <p:nvSpPr>
          <p:cNvPr id="6" name="object 3">
            <a:extLst>
              <a:ext uri="{FF2B5EF4-FFF2-40B4-BE49-F238E27FC236}">
                <a16:creationId xmlns:a16="http://schemas.microsoft.com/office/drawing/2014/main" id="{A2B6CA34-46CE-9B9D-D991-193EC7746445}"/>
              </a:ext>
            </a:extLst>
          </p:cNvPr>
          <p:cNvSpPr txBox="1"/>
          <p:nvPr/>
        </p:nvSpPr>
        <p:spPr>
          <a:xfrm>
            <a:off x="892404" y="4461901"/>
            <a:ext cx="7489596" cy="182101"/>
          </a:xfrm>
          <a:prstGeom prst="rect">
            <a:avLst/>
          </a:prstGeom>
        </p:spPr>
        <p:txBody>
          <a:bodyPr vert="horz" wrap="square" lIns="0" tIns="12700" rIns="0" bIns="0" rtlCol="0">
            <a:spAutoFit/>
          </a:bodyPr>
          <a:lstStyle/>
          <a:p>
            <a:pPr marL="12700" algn="ctr">
              <a:lnSpc>
                <a:spcPct val="100000"/>
              </a:lnSpc>
              <a:spcBef>
                <a:spcPts val="100"/>
              </a:spcBef>
              <a:tabLst>
                <a:tab pos="145415" algn="l"/>
              </a:tabLst>
            </a:pPr>
            <a:r>
              <a:rPr lang="en-US" sz="1100" dirty="0">
                <a:solidFill>
                  <a:schemeClr val="tx1">
                    <a:lumMod val="95000"/>
                    <a:lumOff val="5000"/>
                  </a:schemeClr>
                </a:solidFill>
                <a:latin typeface="+mj-lt"/>
                <a:cs typeface="Times New Roman"/>
              </a:rPr>
              <a:t>Table 7. Results from making predictions on the unseen data.</a:t>
            </a:r>
          </a:p>
        </p:txBody>
      </p:sp>
      <p:graphicFrame>
        <p:nvGraphicFramePr>
          <p:cNvPr id="4" name="Table 3">
            <a:extLst>
              <a:ext uri="{FF2B5EF4-FFF2-40B4-BE49-F238E27FC236}">
                <a16:creationId xmlns:a16="http://schemas.microsoft.com/office/drawing/2014/main" id="{3342A5F2-3D4D-714C-B641-1727E26DF56B}"/>
              </a:ext>
            </a:extLst>
          </p:cNvPr>
          <p:cNvGraphicFramePr>
            <a:graphicFrameLocks noGrp="1"/>
          </p:cNvGraphicFramePr>
          <p:nvPr>
            <p:extLst>
              <p:ext uri="{D42A27DB-BD31-4B8C-83A1-F6EECF244321}">
                <p14:modId xmlns:p14="http://schemas.microsoft.com/office/powerpoint/2010/main" val="697513750"/>
              </p:ext>
            </p:extLst>
          </p:nvPr>
        </p:nvGraphicFramePr>
        <p:xfrm>
          <a:off x="892404" y="2009061"/>
          <a:ext cx="7489596" cy="2391489"/>
        </p:xfrm>
        <a:graphic>
          <a:graphicData uri="http://schemas.openxmlformats.org/drawingml/2006/table">
            <a:tbl>
              <a:tblPr firstRow="1" firstCol="1" bandRow="1">
                <a:tableStyleId>{5C22544A-7EE6-4342-B048-85BDC9FD1C3A}</a:tableStyleId>
              </a:tblPr>
              <a:tblGrid>
                <a:gridCol w="2148353">
                  <a:extLst>
                    <a:ext uri="{9D8B030D-6E8A-4147-A177-3AD203B41FA5}">
                      <a16:colId xmlns:a16="http://schemas.microsoft.com/office/drawing/2014/main" val="3785818603"/>
                    </a:ext>
                  </a:extLst>
                </a:gridCol>
                <a:gridCol w="1235983">
                  <a:extLst>
                    <a:ext uri="{9D8B030D-6E8A-4147-A177-3AD203B41FA5}">
                      <a16:colId xmlns:a16="http://schemas.microsoft.com/office/drawing/2014/main" val="1159996060"/>
                    </a:ext>
                  </a:extLst>
                </a:gridCol>
                <a:gridCol w="1026115">
                  <a:extLst>
                    <a:ext uri="{9D8B030D-6E8A-4147-A177-3AD203B41FA5}">
                      <a16:colId xmlns:a16="http://schemas.microsoft.com/office/drawing/2014/main" val="2006162620"/>
                    </a:ext>
                  </a:extLst>
                </a:gridCol>
                <a:gridCol w="1026115">
                  <a:extLst>
                    <a:ext uri="{9D8B030D-6E8A-4147-A177-3AD203B41FA5}">
                      <a16:colId xmlns:a16="http://schemas.microsoft.com/office/drawing/2014/main" val="2010480775"/>
                    </a:ext>
                  </a:extLst>
                </a:gridCol>
                <a:gridCol w="1026115">
                  <a:extLst>
                    <a:ext uri="{9D8B030D-6E8A-4147-A177-3AD203B41FA5}">
                      <a16:colId xmlns:a16="http://schemas.microsoft.com/office/drawing/2014/main" val="1736728555"/>
                    </a:ext>
                  </a:extLst>
                </a:gridCol>
                <a:gridCol w="1026915">
                  <a:extLst>
                    <a:ext uri="{9D8B030D-6E8A-4147-A177-3AD203B41FA5}">
                      <a16:colId xmlns:a16="http://schemas.microsoft.com/office/drawing/2014/main" val="2151472155"/>
                    </a:ext>
                  </a:extLst>
                </a:gridCol>
              </a:tblGrid>
              <a:tr h="785295">
                <a:tc>
                  <a:txBody>
                    <a:bodyPr/>
                    <a:lstStyle/>
                    <a:p>
                      <a:pPr marL="0" marR="0" algn="ctr">
                        <a:lnSpc>
                          <a:spcPct val="107000"/>
                        </a:lnSpc>
                        <a:spcBef>
                          <a:spcPts val="0"/>
                        </a:spcBef>
                        <a:spcAft>
                          <a:spcPts val="0"/>
                        </a:spcAft>
                      </a:pPr>
                      <a:r>
                        <a:rPr lang="en-US" sz="1600" kern="100">
                          <a:effectLst/>
                        </a:rPr>
                        <a:t>Model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Class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Precision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Recall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F1 Score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ROC AUC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4394302"/>
                  </a:ext>
                </a:extLst>
              </a:tr>
              <a:tr h="785295">
                <a:tc rowSpan="2">
                  <a:txBody>
                    <a:bodyPr/>
                    <a:lstStyle/>
                    <a:p>
                      <a:pPr marL="0" marR="0" algn="ctr">
                        <a:lnSpc>
                          <a:spcPct val="107000"/>
                        </a:lnSpc>
                        <a:spcBef>
                          <a:spcPts val="0"/>
                        </a:spcBef>
                        <a:spcAft>
                          <a:spcPts val="0"/>
                        </a:spcAft>
                      </a:pPr>
                      <a:r>
                        <a:rPr lang="en-US" sz="1600" kern="100" dirty="0" err="1">
                          <a:effectLst/>
                        </a:rPr>
                        <a:t>XGBClassifier</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Non-defaulted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88.45%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95.25%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91.72%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600" kern="100" dirty="0">
                          <a:effectLst/>
                        </a:rPr>
                        <a:t>52.03%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957029"/>
                  </a:ext>
                </a:extLst>
              </a:tr>
              <a:tr h="820899">
                <a:tc vMerge="1">
                  <a:txBody>
                    <a:bodyPr/>
                    <a:lstStyle/>
                    <a:p>
                      <a:endParaRPr lang="en-US"/>
                    </a:p>
                  </a:txBody>
                  <a:tcPr/>
                </a:tc>
                <a:tc>
                  <a:txBody>
                    <a:bodyPr/>
                    <a:lstStyle/>
                    <a:p>
                      <a:pPr marL="0" marR="0" algn="ctr">
                        <a:lnSpc>
                          <a:spcPct val="107000"/>
                        </a:lnSpc>
                        <a:spcBef>
                          <a:spcPts val="0"/>
                        </a:spcBef>
                        <a:spcAft>
                          <a:spcPts val="0"/>
                        </a:spcAft>
                      </a:pPr>
                      <a:r>
                        <a:rPr lang="en-US" sz="1600" kern="100">
                          <a:effectLst/>
                        </a:rPr>
                        <a:t>Defaulted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12.90%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5.36%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dirty="0">
                          <a:effectLst/>
                        </a:rPr>
                        <a:t>7.57%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238400131"/>
                  </a:ext>
                </a:extLst>
              </a:tr>
            </a:tbl>
          </a:graphicData>
        </a:graphic>
      </p:graphicFrame>
    </p:spTree>
    <p:extLst>
      <p:ext uri="{BB962C8B-B14F-4D97-AF65-F5344CB8AC3E}">
        <p14:creationId xmlns:p14="http://schemas.microsoft.com/office/powerpoint/2010/main" val="1757251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5889396"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Modeling – </a:t>
            </a:r>
            <a:r>
              <a:rPr lang="en-US" i="1" dirty="0">
                <a:solidFill>
                  <a:schemeClr val="tx1">
                    <a:lumMod val="95000"/>
                    <a:lumOff val="5000"/>
                  </a:schemeClr>
                </a:solidFill>
              </a:rPr>
              <a:t>Re-train with Unseen Data</a:t>
            </a:r>
            <a:endParaRPr i="1" spc="-10" dirty="0">
              <a:solidFill>
                <a:schemeClr val="tx1">
                  <a:lumMod val="95000"/>
                  <a:lumOff val="5000"/>
                </a:schemeClr>
              </a:solidFill>
              <a:latin typeface="+mj-lt"/>
            </a:endParaRPr>
          </a:p>
        </p:txBody>
      </p:sp>
      <p:sp>
        <p:nvSpPr>
          <p:cNvPr id="3" name="object 3"/>
          <p:cNvSpPr txBox="1"/>
          <p:nvPr/>
        </p:nvSpPr>
        <p:spPr>
          <a:xfrm>
            <a:off x="609600" y="1352550"/>
            <a:ext cx="8077200" cy="1133644"/>
          </a:xfrm>
          <a:prstGeom prst="rect">
            <a:avLst/>
          </a:prstGeom>
        </p:spPr>
        <p:txBody>
          <a:bodyPr vert="horz" wrap="square" lIns="0" tIns="12700" rIns="0" bIns="0" rtlCol="0">
            <a:spAutoFit/>
          </a:bodyPr>
          <a:lstStyle/>
          <a:p>
            <a:pPr marL="298450" indent="-285750">
              <a:spcBef>
                <a:spcPts val="100"/>
              </a:spcBef>
              <a:buFont typeface="Arial" panose="020B0604020202020204" pitchFamily="34" charset="0"/>
              <a:buChar char="•"/>
              <a:tabLst>
                <a:tab pos="145415" algn="l"/>
              </a:tabLst>
            </a:pPr>
            <a:r>
              <a:rPr lang="en-US" dirty="0">
                <a:solidFill>
                  <a:schemeClr val="tx1">
                    <a:lumMod val="95000"/>
                    <a:lumOff val="5000"/>
                  </a:schemeClr>
                </a:solidFill>
                <a:latin typeface="+mj-lt"/>
                <a:cs typeface="Times New Roman"/>
              </a:rPr>
              <a:t>We integrate some unseen data into training the model to construct a more robust model.</a:t>
            </a:r>
          </a:p>
          <a:p>
            <a:pPr marL="298450" indent="-285750">
              <a:spcBef>
                <a:spcPts val="100"/>
              </a:spcBef>
              <a:buFont typeface="Arial" panose="020B0604020202020204" pitchFamily="34" charset="0"/>
              <a:buChar char="•"/>
              <a:tabLst>
                <a:tab pos="145415" algn="l"/>
              </a:tabLst>
            </a:pPr>
            <a:r>
              <a:rPr lang="en-US" dirty="0">
                <a:solidFill>
                  <a:schemeClr val="tx1">
                    <a:lumMod val="95000"/>
                    <a:lumOff val="5000"/>
                  </a:schemeClr>
                </a:solidFill>
                <a:latin typeface="+mj-lt"/>
                <a:cs typeface="Times New Roman"/>
              </a:rPr>
              <a:t>W</a:t>
            </a:r>
            <a:r>
              <a:rPr lang="en-US" sz="1800" dirty="0">
                <a:solidFill>
                  <a:schemeClr val="tx1">
                    <a:lumMod val="95000"/>
                    <a:lumOff val="5000"/>
                  </a:schemeClr>
                </a:solidFill>
                <a:latin typeface="+mj-lt"/>
                <a:cs typeface="Times New Roman"/>
              </a:rPr>
              <a:t>e under-sampled the unseen data and then split it in hal</a:t>
            </a:r>
            <a:r>
              <a:rPr lang="en-US" dirty="0">
                <a:solidFill>
                  <a:schemeClr val="tx1">
                    <a:lumMod val="95000"/>
                    <a:lumOff val="5000"/>
                  </a:schemeClr>
                </a:solidFill>
                <a:latin typeface="+mj-lt"/>
                <a:cs typeface="Times New Roman"/>
              </a:rPr>
              <a:t>f. One-half is consolidated with the original dataset for training,</a:t>
            </a:r>
            <a:r>
              <a:rPr lang="en-US" sz="1800" dirty="0">
                <a:solidFill>
                  <a:schemeClr val="tx1">
                    <a:lumMod val="95000"/>
                    <a:lumOff val="5000"/>
                  </a:schemeClr>
                </a:solidFill>
                <a:latin typeface="+mj-lt"/>
                <a:cs typeface="Times New Roman"/>
              </a:rPr>
              <a:t> and the other half </a:t>
            </a:r>
            <a:r>
              <a:rPr lang="en-US" dirty="0">
                <a:solidFill>
                  <a:schemeClr val="tx1">
                    <a:lumMod val="95000"/>
                    <a:lumOff val="5000"/>
                  </a:schemeClr>
                </a:solidFill>
                <a:latin typeface="+mj-lt"/>
                <a:cs typeface="Times New Roman"/>
              </a:rPr>
              <a:t>is saved </a:t>
            </a:r>
            <a:r>
              <a:rPr lang="en-US" sz="1800" dirty="0">
                <a:solidFill>
                  <a:schemeClr val="tx1">
                    <a:lumMod val="95000"/>
                    <a:lumOff val="5000"/>
                  </a:schemeClr>
                </a:solidFill>
                <a:latin typeface="+mj-lt"/>
                <a:cs typeface="Times New Roman"/>
              </a:rPr>
              <a:t>for testing.</a:t>
            </a:r>
          </a:p>
        </p:txBody>
      </p:sp>
      <p:sp>
        <p:nvSpPr>
          <p:cNvPr id="6" name="object 3">
            <a:extLst>
              <a:ext uri="{FF2B5EF4-FFF2-40B4-BE49-F238E27FC236}">
                <a16:creationId xmlns:a16="http://schemas.microsoft.com/office/drawing/2014/main" id="{A2B6CA34-46CE-9B9D-D991-193EC7746445}"/>
              </a:ext>
            </a:extLst>
          </p:cNvPr>
          <p:cNvSpPr txBox="1"/>
          <p:nvPr/>
        </p:nvSpPr>
        <p:spPr>
          <a:xfrm>
            <a:off x="892404" y="4461901"/>
            <a:ext cx="7489596" cy="182101"/>
          </a:xfrm>
          <a:prstGeom prst="rect">
            <a:avLst/>
          </a:prstGeom>
        </p:spPr>
        <p:txBody>
          <a:bodyPr vert="horz" wrap="square" lIns="0" tIns="12700" rIns="0" bIns="0" rtlCol="0">
            <a:spAutoFit/>
          </a:bodyPr>
          <a:lstStyle/>
          <a:p>
            <a:pPr marL="12700" algn="ctr">
              <a:lnSpc>
                <a:spcPct val="100000"/>
              </a:lnSpc>
              <a:spcBef>
                <a:spcPts val="100"/>
              </a:spcBef>
              <a:tabLst>
                <a:tab pos="145415" algn="l"/>
              </a:tabLst>
            </a:pPr>
            <a:r>
              <a:rPr lang="en-US" sz="1100" dirty="0">
                <a:solidFill>
                  <a:schemeClr val="tx1">
                    <a:lumMod val="95000"/>
                    <a:lumOff val="5000"/>
                  </a:schemeClr>
                </a:solidFill>
                <a:latin typeface="+mj-lt"/>
                <a:cs typeface="Times New Roman"/>
              </a:rPr>
              <a:t>Table 8. Results from the model trained with consolidated data.</a:t>
            </a:r>
          </a:p>
        </p:txBody>
      </p:sp>
      <p:graphicFrame>
        <p:nvGraphicFramePr>
          <p:cNvPr id="5" name="Table 4">
            <a:extLst>
              <a:ext uri="{FF2B5EF4-FFF2-40B4-BE49-F238E27FC236}">
                <a16:creationId xmlns:a16="http://schemas.microsoft.com/office/drawing/2014/main" id="{629B1A7D-82E2-11AB-F64E-85D032B11CA5}"/>
              </a:ext>
            </a:extLst>
          </p:cNvPr>
          <p:cNvGraphicFramePr>
            <a:graphicFrameLocks noGrp="1"/>
          </p:cNvGraphicFramePr>
          <p:nvPr>
            <p:extLst>
              <p:ext uri="{D42A27DB-BD31-4B8C-83A1-F6EECF244321}">
                <p14:modId xmlns:p14="http://schemas.microsoft.com/office/powerpoint/2010/main" val="1309702008"/>
              </p:ext>
            </p:extLst>
          </p:nvPr>
        </p:nvGraphicFramePr>
        <p:xfrm>
          <a:off x="892404" y="2571750"/>
          <a:ext cx="7489596" cy="1830813"/>
        </p:xfrm>
        <a:graphic>
          <a:graphicData uri="http://schemas.openxmlformats.org/drawingml/2006/table">
            <a:tbl>
              <a:tblPr firstRow="1" firstCol="1" bandRow="1">
                <a:tableStyleId>{5C22544A-7EE6-4342-B048-85BDC9FD1C3A}</a:tableStyleId>
              </a:tblPr>
              <a:tblGrid>
                <a:gridCol w="2148353">
                  <a:extLst>
                    <a:ext uri="{9D8B030D-6E8A-4147-A177-3AD203B41FA5}">
                      <a16:colId xmlns:a16="http://schemas.microsoft.com/office/drawing/2014/main" val="3495390239"/>
                    </a:ext>
                  </a:extLst>
                </a:gridCol>
                <a:gridCol w="1235983">
                  <a:extLst>
                    <a:ext uri="{9D8B030D-6E8A-4147-A177-3AD203B41FA5}">
                      <a16:colId xmlns:a16="http://schemas.microsoft.com/office/drawing/2014/main" val="3753246377"/>
                    </a:ext>
                  </a:extLst>
                </a:gridCol>
                <a:gridCol w="1026115">
                  <a:extLst>
                    <a:ext uri="{9D8B030D-6E8A-4147-A177-3AD203B41FA5}">
                      <a16:colId xmlns:a16="http://schemas.microsoft.com/office/drawing/2014/main" val="4241737162"/>
                    </a:ext>
                  </a:extLst>
                </a:gridCol>
                <a:gridCol w="1026115">
                  <a:extLst>
                    <a:ext uri="{9D8B030D-6E8A-4147-A177-3AD203B41FA5}">
                      <a16:colId xmlns:a16="http://schemas.microsoft.com/office/drawing/2014/main" val="1705897228"/>
                    </a:ext>
                  </a:extLst>
                </a:gridCol>
                <a:gridCol w="1026115">
                  <a:extLst>
                    <a:ext uri="{9D8B030D-6E8A-4147-A177-3AD203B41FA5}">
                      <a16:colId xmlns:a16="http://schemas.microsoft.com/office/drawing/2014/main" val="3108692641"/>
                    </a:ext>
                  </a:extLst>
                </a:gridCol>
                <a:gridCol w="1026915">
                  <a:extLst>
                    <a:ext uri="{9D8B030D-6E8A-4147-A177-3AD203B41FA5}">
                      <a16:colId xmlns:a16="http://schemas.microsoft.com/office/drawing/2014/main" val="2060701507"/>
                    </a:ext>
                  </a:extLst>
                </a:gridCol>
              </a:tblGrid>
              <a:tr h="600403">
                <a:tc>
                  <a:txBody>
                    <a:bodyPr/>
                    <a:lstStyle/>
                    <a:p>
                      <a:pPr marL="0" marR="0" algn="ctr">
                        <a:lnSpc>
                          <a:spcPct val="107000"/>
                        </a:lnSpc>
                        <a:spcBef>
                          <a:spcPts val="0"/>
                        </a:spcBef>
                        <a:spcAft>
                          <a:spcPts val="0"/>
                        </a:spcAft>
                      </a:pPr>
                      <a:r>
                        <a:rPr lang="en-US" sz="1600" kern="100" dirty="0">
                          <a:effectLst/>
                        </a:rPr>
                        <a:t>Model</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Class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Precision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Recall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F1 Score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ROC AUC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71949692"/>
                  </a:ext>
                </a:extLst>
              </a:tr>
              <a:tr h="602784">
                <a:tc rowSpan="2">
                  <a:txBody>
                    <a:bodyPr/>
                    <a:lstStyle/>
                    <a:p>
                      <a:pPr marL="0" marR="0" algn="ctr">
                        <a:lnSpc>
                          <a:spcPct val="107000"/>
                        </a:lnSpc>
                        <a:spcBef>
                          <a:spcPts val="0"/>
                        </a:spcBef>
                        <a:spcAft>
                          <a:spcPts val="0"/>
                        </a:spcAft>
                      </a:pPr>
                      <a:r>
                        <a:rPr lang="en-US" sz="1600" kern="100" dirty="0" err="1">
                          <a:effectLst/>
                        </a:rPr>
                        <a:t>XGBClassifier</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Non-defaulted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84.84%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79.00%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81.82%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600" kern="100" dirty="0">
                          <a:effectLst/>
                        </a:rPr>
                        <a:t>91.39%</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6323756"/>
                  </a:ext>
                </a:extLst>
              </a:tr>
              <a:tr h="627626">
                <a:tc vMerge="1">
                  <a:txBody>
                    <a:bodyPr/>
                    <a:lstStyle/>
                    <a:p>
                      <a:endParaRPr lang="en-US"/>
                    </a:p>
                  </a:txBody>
                  <a:tcPr/>
                </a:tc>
                <a:tc>
                  <a:txBody>
                    <a:bodyPr/>
                    <a:lstStyle/>
                    <a:p>
                      <a:pPr marL="0" marR="0" algn="ctr">
                        <a:lnSpc>
                          <a:spcPct val="107000"/>
                        </a:lnSpc>
                        <a:spcBef>
                          <a:spcPts val="0"/>
                        </a:spcBef>
                        <a:spcAft>
                          <a:spcPts val="0"/>
                        </a:spcAft>
                      </a:pPr>
                      <a:r>
                        <a:rPr lang="en-US" sz="1600" kern="100">
                          <a:effectLst/>
                        </a:rPr>
                        <a:t>Defaulted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80.18%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85.75%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dirty="0">
                          <a:effectLst/>
                        </a:rPr>
                        <a:t>82.87%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182138514"/>
                  </a:ext>
                </a:extLst>
              </a:tr>
            </a:tbl>
          </a:graphicData>
        </a:graphic>
      </p:graphicFrame>
    </p:spTree>
    <p:extLst>
      <p:ext uri="{BB962C8B-B14F-4D97-AF65-F5344CB8AC3E}">
        <p14:creationId xmlns:p14="http://schemas.microsoft.com/office/powerpoint/2010/main" val="1014534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5889396"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Modeling – </a:t>
            </a:r>
            <a:r>
              <a:rPr lang="en-US" i="1" dirty="0">
                <a:solidFill>
                  <a:schemeClr val="tx1">
                    <a:lumMod val="95000"/>
                    <a:lumOff val="5000"/>
                  </a:schemeClr>
                </a:solidFill>
              </a:rPr>
              <a:t>Re-train with Unseen Data</a:t>
            </a:r>
            <a:endParaRPr i="1" spc="-10" dirty="0">
              <a:solidFill>
                <a:schemeClr val="tx1">
                  <a:lumMod val="95000"/>
                  <a:lumOff val="5000"/>
                </a:schemeClr>
              </a:solidFill>
              <a:latin typeface="+mj-lt"/>
            </a:endParaRPr>
          </a:p>
        </p:txBody>
      </p:sp>
      <p:sp>
        <p:nvSpPr>
          <p:cNvPr id="3" name="object 3"/>
          <p:cNvSpPr txBox="1"/>
          <p:nvPr/>
        </p:nvSpPr>
        <p:spPr>
          <a:xfrm>
            <a:off x="609600" y="1352550"/>
            <a:ext cx="7772400" cy="566822"/>
          </a:xfrm>
          <a:prstGeom prst="rect">
            <a:avLst/>
          </a:prstGeom>
        </p:spPr>
        <p:txBody>
          <a:bodyPr vert="horz" wrap="square" lIns="0" tIns="12700" rIns="0" bIns="0" rtlCol="0">
            <a:spAutoFit/>
          </a:bodyPr>
          <a:lstStyle/>
          <a:p>
            <a:pPr marL="298450" indent="-285750">
              <a:spcBef>
                <a:spcPts val="100"/>
              </a:spcBef>
              <a:buFont typeface="Arial" panose="020B0604020202020204" pitchFamily="34" charset="0"/>
              <a:buChar char="•"/>
              <a:tabLst>
                <a:tab pos="145415" algn="l"/>
              </a:tabLst>
            </a:pPr>
            <a:r>
              <a:rPr lang="en-US" dirty="0">
                <a:solidFill>
                  <a:schemeClr val="tx1">
                    <a:lumMod val="95000"/>
                    <a:lumOff val="5000"/>
                  </a:schemeClr>
                </a:solidFill>
                <a:latin typeface="+mj-lt"/>
                <a:cs typeface="Times New Roman"/>
              </a:rPr>
              <a:t>T</a:t>
            </a:r>
            <a:r>
              <a:rPr lang="en-US" sz="1800" dirty="0">
                <a:solidFill>
                  <a:schemeClr val="tx1">
                    <a:lumMod val="95000"/>
                    <a:lumOff val="5000"/>
                  </a:schemeClr>
                </a:solidFill>
                <a:latin typeface="+mj-lt"/>
                <a:cs typeface="Times New Roman"/>
              </a:rPr>
              <a:t>he model predicts that most loans in the unseen dataset will not default, confirming its inability to generalize.</a:t>
            </a:r>
          </a:p>
        </p:txBody>
      </p:sp>
      <p:sp>
        <p:nvSpPr>
          <p:cNvPr id="6" name="object 3">
            <a:extLst>
              <a:ext uri="{FF2B5EF4-FFF2-40B4-BE49-F238E27FC236}">
                <a16:creationId xmlns:a16="http://schemas.microsoft.com/office/drawing/2014/main" id="{A2B6CA34-46CE-9B9D-D991-193EC7746445}"/>
              </a:ext>
            </a:extLst>
          </p:cNvPr>
          <p:cNvSpPr txBox="1"/>
          <p:nvPr/>
        </p:nvSpPr>
        <p:spPr>
          <a:xfrm>
            <a:off x="892404" y="4461901"/>
            <a:ext cx="7489596" cy="182101"/>
          </a:xfrm>
          <a:prstGeom prst="rect">
            <a:avLst/>
          </a:prstGeom>
        </p:spPr>
        <p:txBody>
          <a:bodyPr vert="horz" wrap="square" lIns="0" tIns="12700" rIns="0" bIns="0" rtlCol="0">
            <a:spAutoFit/>
          </a:bodyPr>
          <a:lstStyle/>
          <a:p>
            <a:pPr marL="12700" algn="ctr">
              <a:lnSpc>
                <a:spcPct val="100000"/>
              </a:lnSpc>
              <a:spcBef>
                <a:spcPts val="100"/>
              </a:spcBef>
              <a:tabLst>
                <a:tab pos="145415" algn="l"/>
              </a:tabLst>
            </a:pPr>
            <a:r>
              <a:rPr lang="en-US" sz="1100" dirty="0">
                <a:solidFill>
                  <a:schemeClr val="tx1">
                    <a:lumMod val="95000"/>
                    <a:lumOff val="5000"/>
                  </a:schemeClr>
                </a:solidFill>
                <a:latin typeface="+mj-lt"/>
                <a:cs typeface="Times New Roman"/>
              </a:rPr>
              <a:t>Table 8. Results from the model trained with consolidated data.</a:t>
            </a:r>
          </a:p>
        </p:txBody>
      </p:sp>
      <p:graphicFrame>
        <p:nvGraphicFramePr>
          <p:cNvPr id="5" name="Table 4">
            <a:extLst>
              <a:ext uri="{FF2B5EF4-FFF2-40B4-BE49-F238E27FC236}">
                <a16:creationId xmlns:a16="http://schemas.microsoft.com/office/drawing/2014/main" id="{629B1A7D-82E2-11AB-F64E-85D032B11CA5}"/>
              </a:ext>
            </a:extLst>
          </p:cNvPr>
          <p:cNvGraphicFramePr>
            <a:graphicFrameLocks noGrp="1"/>
          </p:cNvGraphicFramePr>
          <p:nvPr/>
        </p:nvGraphicFramePr>
        <p:xfrm>
          <a:off x="892404" y="2009061"/>
          <a:ext cx="7489596" cy="2391489"/>
        </p:xfrm>
        <a:graphic>
          <a:graphicData uri="http://schemas.openxmlformats.org/drawingml/2006/table">
            <a:tbl>
              <a:tblPr firstRow="1" firstCol="1" bandRow="1">
                <a:tableStyleId>{5C22544A-7EE6-4342-B048-85BDC9FD1C3A}</a:tableStyleId>
              </a:tblPr>
              <a:tblGrid>
                <a:gridCol w="2148353">
                  <a:extLst>
                    <a:ext uri="{9D8B030D-6E8A-4147-A177-3AD203B41FA5}">
                      <a16:colId xmlns:a16="http://schemas.microsoft.com/office/drawing/2014/main" val="3495390239"/>
                    </a:ext>
                  </a:extLst>
                </a:gridCol>
                <a:gridCol w="1235983">
                  <a:extLst>
                    <a:ext uri="{9D8B030D-6E8A-4147-A177-3AD203B41FA5}">
                      <a16:colId xmlns:a16="http://schemas.microsoft.com/office/drawing/2014/main" val="3753246377"/>
                    </a:ext>
                  </a:extLst>
                </a:gridCol>
                <a:gridCol w="1026115">
                  <a:extLst>
                    <a:ext uri="{9D8B030D-6E8A-4147-A177-3AD203B41FA5}">
                      <a16:colId xmlns:a16="http://schemas.microsoft.com/office/drawing/2014/main" val="4241737162"/>
                    </a:ext>
                  </a:extLst>
                </a:gridCol>
                <a:gridCol w="1026115">
                  <a:extLst>
                    <a:ext uri="{9D8B030D-6E8A-4147-A177-3AD203B41FA5}">
                      <a16:colId xmlns:a16="http://schemas.microsoft.com/office/drawing/2014/main" val="1705897228"/>
                    </a:ext>
                  </a:extLst>
                </a:gridCol>
                <a:gridCol w="1026115">
                  <a:extLst>
                    <a:ext uri="{9D8B030D-6E8A-4147-A177-3AD203B41FA5}">
                      <a16:colId xmlns:a16="http://schemas.microsoft.com/office/drawing/2014/main" val="3108692641"/>
                    </a:ext>
                  </a:extLst>
                </a:gridCol>
                <a:gridCol w="1026915">
                  <a:extLst>
                    <a:ext uri="{9D8B030D-6E8A-4147-A177-3AD203B41FA5}">
                      <a16:colId xmlns:a16="http://schemas.microsoft.com/office/drawing/2014/main" val="2060701507"/>
                    </a:ext>
                  </a:extLst>
                </a:gridCol>
              </a:tblGrid>
              <a:tr h="785295">
                <a:tc>
                  <a:txBody>
                    <a:bodyPr/>
                    <a:lstStyle/>
                    <a:p>
                      <a:pPr marL="0" marR="0" algn="ctr">
                        <a:lnSpc>
                          <a:spcPct val="107000"/>
                        </a:lnSpc>
                        <a:spcBef>
                          <a:spcPts val="0"/>
                        </a:spcBef>
                        <a:spcAft>
                          <a:spcPts val="0"/>
                        </a:spcAft>
                      </a:pPr>
                      <a:r>
                        <a:rPr lang="en-US" sz="1600" kern="100">
                          <a:effectLst/>
                        </a:rPr>
                        <a:t>Model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Class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Precision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Recall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F1 Score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ROC AUC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71949692"/>
                  </a:ext>
                </a:extLst>
              </a:tr>
              <a:tr h="785295">
                <a:tc rowSpan="2">
                  <a:txBody>
                    <a:bodyPr/>
                    <a:lstStyle/>
                    <a:p>
                      <a:pPr marL="0" marR="0" algn="ctr">
                        <a:lnSpc>
                          <a:spcPct val="107000"/>
                        </a:lnSpc>
                        <a:spcBef>
                          <a:spcPts val="0"/>
                        </a:spcBef>
                        <a:spcAft>
                          <a:spcPts val="0"/>
                        </a:spcAft>
                      </a:pPr>
                      <a:r>
                        <a:rPr lang="en-US" sz="1600" kern="100" dirty="0" err="1">
                          <a:effectLst/>
                        </a:rPr>
                        <a:t>XGBClassifier</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Non-defaulted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84.84%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79.00%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81.82%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600" kern="100" dirty="0">
                          <a:effectLst/>
                        </a:rPr>
                        <a:t>91.39%</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6323756"/>
                  </a:ext>
                </a:extLst>
              </a:tr>
              <a:tr h="820899">
                <a:tc vMerge="1">
                  <a:txBody>
                    <a:bodyPr/>
                    <a:lstStyle/>
                    <a:p>
                      <a:endParaRPr lang="en-US"/>
                    </a:p>
                  </a:txBody>
                  <a:tcPr/>
                </a:tc>
                <a:tc>
                  <a:txBody>
                    <a:bodyPr/>
                    <a:lstStyle/>
                    <a:p>
                      <a:pPr marL="0" marR="0" algn="ctr">
                        <a:lnSpc>
                          <a:spcPct val="107000"/>
                        </a:lnSpc>
                        <a:spcBef>
                          <a:spcPts val="0"/>
                        </a:spcBef>
                        <a:spcAft>
                          <a:spcPts val="0"/>
                        </a:spcAft>
                      </a:pPr>
                      <a:r>
                        <a:rPr lang="en-US" sz="1600" kern="100">
                          <a:effectLst/>
                        </a:rPr>
                        <a:t>Defaulted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80.18%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a:effectLst/>
                        </a:rPr>
                        <a:t>85.75%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kern="100" dirty="0">
                          <a:effectLst/>
                        </a:rPr>
                        <a:t>82.87%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182138514"/>
                  </a:ext>
                </a:extLst>
              </a:tr>
            </a:tbl>
          </a:graphicData>
        </a:graphic>
      </p:graphicFrame>
    </p:spTree>
    <p:extLst>
      <p:ext uri="{BB962C8B-B14F-4D97-AF65-F5344CB8AC3E}">
        <p14:creationId xmlns:p14="http://schemas.microsoft.com/office/powerpoint/2010/main" val="1384377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5889396"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Modeling – </a:t>
            </a:r>
            <a:r>
              <a:rPr lang="en-US" i="1" dirty="0">
                <a:solidFill>
                  <a:schemeClr val="tx1">
                    <a:lumMod val="95000"/>
                    <a:lumOff val="5000"/>
                  </a:schemeClr>
                </a:solidFill>
              </a:rPr>
              <a:t>Re-train with Unseen Data</a:t>
            </a:r>
            <a:endParaRPr i="1" spc="-10" dirty="0">
              <a:solidFill>
                <a:schemeClr val="tx1">
                  <a:lumMod val="95000"/>
                  <a:lumOff val="5000"/>
                </a:schemeClr>
              </a:solidFill>
              <a:latin typeface="+mj-lt"/>
            </a:endParaRPr>
          </a:p>
        </p:txBody>
      </p:sp>
      <p:sp>
        <p:nvSpPr>
          <p:cNvPr id="3" name="object 3"/>
          <p:cNvSpPr txBox="1"/>
          <p:nvPr/>
        </p:nvSpPr>
        <p:spPr>
          <a:xfrm>
            <a:off x="609600" y="1352550"/>
            <a:ext cx="7772400" cy="1133644"/>
          </a:xfrm>
          <a:prstGeom prst="rect">
            <a:avLst/>
          </a:prstGeom>
        </p:spPr>
        <p:txBody>
          <a:bodyPr vert="horz" wrap="square" lIns="0" tIns="12700" rIns="0" bIns="0" rtlCol="0">
            <a:spAutoFit/>
          </a:bodyPr>
          <a:lstStyle/>
          <a:p>
            <a:pPr marL="298450" indent="-285750">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To simulate how the model will perform in a real-world application, we feed it samples of 100 loans at a time and record its results.</a:t>
            </a:r>
          </a:p>
          <a:p>
            <a:pPr marL="298450" indent="-285750">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This process is a simulation of 100 loan applications being submitted at a time, and the model predicts which loans of those 100 will default.</a:t>
            </a:r>
          </a:p>
        </p:txBody>
      </p:sp>
      <p:sp>
        <p:nvSpPr>
          <p:cNvPr id="6" name="object 3">
            <a:extLst>
              <a:ext uri="{FF2B5EF4-FFF2-40B4-BE49-F238E27FC236}">
                <a16:creationId xmlns:a16="http://schemas.microsoft.com/office/drawing/2014/main" id="{A2B6CA34-46CE-9B9D-D991-193EC7746445}"/>
              </a:ext>
            </a:extLst>
          </p:cNvPr>
          <p:cNvSpPr txBox="1"/>
          <p:nvPr/>
        </p:nvSpPr>
        <p:spPr>
          <a:xfrm>
            <a:off x="892404" y="4191278"/>
            <a:ext cx="7489596" cy="182101"/>
          </a:xfrm>
          <a:prstGeom prst="rect">
            <a:avLst/>
          </a:prstGeom>
        </p:spPr>
        <p:txBody>
          <a:bodyPr vert="horz" wrap="square" lIns="0" tIns="12700" rIns="0" bIns="0" rtlCol="0">
            <a:spAutoFit/>
          </a:bodyPr>
          <a:lstStyle/>
          <a:p>
            <a:pPr marL="12700" algn="ctr">
              <a:lnSpc>
                <a:spcPct val="100000"/>
              </a:lnSpc>
              <a:spcBef>
                <a:spcPts val="100"/>
              </a:spcBef>
              <a:tabLst>
                <a:tab pos="145415" algn="l"/>
              </a:tabLst>
            </a:pPr>
            <a:r>
              <a:rPr lang="en-US" sz="1100" dirty="0">
                <a:solidFill>
                  <a:schemeClr val="tx1">
                    <a:lumMod val="95000"/>
                    <a:lumOff val="5000"/>
                  </a:schemeClr>
                </a:solidFill>
                <a:latin typeface="+mj-lt"/>
                <a:cs typeface="Times New Roman"/>
              </a:rPr>
              <a:t>Figure 5. Distribution of results on unseen test data by samples of 100 loans. </a:t>
            </a:r>
          </a:p>
        </p:txBody>
      </p:sp>
      <p:pic>
        <p:nvPicPr>
          <p:cNvPr id="4" name="Picture 3">
            <a:extLst>
              <a:ext uri="{FF2B5EF4-FFF2-40B4-BE49-F238E27FC236}">
                <a16:creationId xmlns:a16="http://schemas.microsoft.com/office/drawing/2014/main" id="{C192C848-0DDD-EE5E-84DC-5B7034B6FAE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937" y="2657922"/>
            <a:ext cx="2827638" cy="1447800"/>
          </a:xfrm>
          <a:prstGeom prst="rect">
            <a:avLst/>
          </a:prstGeom>
          <a:noFill/>
          <a:ln>
            <a:noFill/>
          </a:ln>
        </p:spPr>
      </p:pic>
      <p:pic>
        <p:nvPicPr>
          <p:cNvPr id="7" name="Picture 6" descr="A graph of a bar graph&#10;&#10;Description automatically generated with medium confidence">
            <a:extLst>
              <a:ext uri="{FF2B5EF4-FFF2-40B4-BE49-F238E27FC236}">
                <a16:creationId xmlns:a16="http://schemas.microsoft.com/office/drawing/2014/main" id="{781C5BE2-5F58-71FD-9B45-10091242513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0137" y="2657922"/>
            <a:ext cx="2831326" cy="1447800"/>
          </a:xfrm>
          <a:prstGeom prst="rect">
            <a:avLst/>
          </a:prstGeom>
          <a:noFill/>
          <a:ln>
            <a:noFill/>
          </a:ln>
        </p:spPr>
      </p:pic>
      <p:pic>
        <p:nvPicPr>
          <p:cNvPr id="8" name="Picture 7" descr="A graph of different sizes of bars&#10;&#10;Description automatically generated with medium confidence">
            <a:extLst>
              <a:ext uri="{FF2B5EF4-FFF2-40B4-BE49-F238E27FC236}">
                <a16:creationId xmlns:a16="http://schemas.microsoft.com/office/drawing/2014/main" id="{90194F98-E563-7BE6-EC1C-0B514E7B0A0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4981" y="2657922"/>
            <a:ext cx="2828052" cy="1447800"/>
          </a:xfrm>
          <a:prstGeom prst="rect">
            <a:avLst/>
          </a:prstGeom>
          <a:noFill/>
          <a:ln>
            <a:noFill/>
          </a:ln>
        </p:spPr>
      </p:pic>
    </p:spTree>
    <p:extLst>
      <p:ext uri="{BB962C8B-B14F-4D97-AF65-F5344CB8AC3E}">
        <p14:creationId xmlns:p14="http://schemas.microsoft.com/office/powerpoint/2010/main" val="220573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5889396"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Modeling – </a:t>
            </a:r>
            <a:r>
              <a:rPr lang="en-US" i="1" dirty="0">
                <a:solidFill>
                  <a:schemeClr val="tx1">
                    <a:lumMod val="95000"/>
                    <a:lumOff val="5000"/>
                  </a:schemeClr>
                </a:solidFill>
              </a:rPr>
              <a:t>Re-train with Unseen Data</a:t>
            </a:r>
            <a:endParaRPr i="1" spc="-10" dirty="0">
              <a:solidFill>
                <a:schemeClr val="tx1">
                  <a:lumMod val="95000"/>
                  <a:lumOff val="5000"/>
                </a:schemeClr>
              </a:solidFill>
              <a:latin typeface="+mj-lt"/>
            </a:endParaRPr>
          </a:p>
        </p:txBody>
      </p:sp>
      <p:sp>
        <p:nvSpPr>
          <p:cNvPr id="3" name="object 3"/>
          <p:cNvSpPr txBox="1"/>
          <p:nvPr/>
        </p:nvSpPr>
        <p:spPr>
          <a:xfrm>
            <a:off x="609600" y="1352550"/>
            <a:ext cx="7772400" cy="856645"/>
          </a:xfrm>
          <a:prstGeom prst="rect">
            <a:avLst/>
          </a:prstGeom>
        </p:spPr>
        <p:txBody>
          <a:bodyPr vert="horz" wrap="square" lIns="0" tIns="12700" rIns="0" bIns="0" rtlCol="0">
            <a:spAutoFit/>
          </a:bodyPr>
          <a:lstStyle/>
          <a:p>
            <a:pPr marL="298450" indent="-285750">
              <a:spcBef>
                <a:spcPts val="100"/>
              </a:spcBef>
              <a:buFont typeface="Arial" panose="020B0604020202020204" pitchFamily="34" charset="0"/>
              <a:buChar char="•"/>
              <a:tabLst>
                <a:tab pos="145415" algn="l"/>
              </a:tabLst>
            </a:pPr>
            <a:r>
              <a:rPr lang="en-US" b="1" dirty="0">
                <a:solidFill>
                  <a:schemeClr val="tx1">
                    <a:lumMod val="95000"/>
                    <a:lumOff val="5000"/>
                  </a:schemeClr>
                </a:solidFill>
                <a:latin typeface="+mj-lt"/>
                <a:cs typeface="Times New Roman"/>
              </a:rPr>
              <a:t>Table 9</a:t>
            </a:r>
            <a:r>
              <a:rPr lang="en-US" dirty="0">
                <a:solidFill>
                  <a:schemeClr val="tx1">
                    <a:lumMod val="95000"/>
                    <a:lumOff val="5000"/>
                  </a:schemeClr>
                </a:solidFill>
                <a:latin typeface="+mj-lt"/>
                <a:cs typeface="Times New Roman"/>
              </a:rPr>
              <a:t> suggests the model is still overfitted to the original dataset.</a:t>
            </a:r>
          </a:p>
          <a:p>
            <a:pPr marL="298450" indent="-285750">
              <a:spcBef>
                <a:spcPts val="100"/>
              </a:spcBef>
              <a:buFont typeface="Arial" panose="020B0604020202020204" pitchFamily="34" charset="0"/>
              <a:buChar char="•"/>
              <a:tabLst>
                <a:tab pos="145415" algn="l"/>
              </a:tabLst>
            </a:pPr>
            <a:r>
              <a:rPr lang="en-US" dirty="0">
                <a:solidFill>
                  <a:schemeClr val="tx1">
                    <a:lumMod val="95000"/>
                    <a:lumOff val="5000"/>
                  </a:schemeClr>
                </a:solidFill>
                <a:latin typeface="+mj-lt"/>
                <a:cs typeface="Times New Roman"/>
              </a:rPr>
              <a:t> As we noticed in the distributions, the model’s performance averages around 60% for all the scores on the unseen test data.</a:t>
            </a:r>
            <a:endParaRPr lang="en-US" sz="1800" dirty="0">
              <a:solidFill>
                <a:schemeClr val="tx1">
                  <a:lumMod val="95000"/>
                  <a:lumOff val="5000"/>
                </a:schemeClr>
              </a:solidFill>
              <a:latin typeface="+mj-lt"/>
              <a:cs typeface="Times New Roman"/>
            </a:endParaRPr>
          </a:p>
        </p:txBody>
      </p:sp>
      <p:sp>
        <p:nvSpPr>
          <p:cNvPr id="6" name="object 3">
            <a:extLst>
              <a:ext uri="{FF2B5EF4-FFF2-40B4-BE49-F238E27FC236}">
                <a16:creationId xmlns:a16="http://schemas.microsoft.com/office/drawing/2014/main" id="{A2B6CA34-46CE-9B9D-D991-193EC7746445}"/>
              </a:ext>
            </a:extLst>
          </p:cNvPr>
          <p:cNvSpPr txBox="1"/>
          <p:nvPr/>
        </p:nvSpPr>
        <p:spPr>
          <a:xfrm>
            <a:off x="892404" y="4461901"/>
            <a:ext cx="7489596" cy="182101"/>
          </a:xfrm>
          <a:prstGeom prst="rect">
            <a:avLst/>
          </a:prstGeom>
        </p:spPr>
        <p:txBody>
          <a:bodyPr vert="horz" wrap="square" lIns="0" tIns="12700" rIns="0" bIns="0" rtlCol="0">
            <a:spAutoFit/>
          </a:bodyPr>
          <a:lstStyle/>
          <a:p>
            <a:pPr marL="12700" algn="ctr">
              <a:lnSpc>
                <a:spcPct val="100000"/>
              </a:lnSpc>
              <a:spcBef>
                <a:spcPts val="100"/>
              </a:spcBef>
              <a:tabLst>
                <a:tab pos="145415" algn="l"/>
              </a:tabLst>
            </a:pPr>
            <a:r>
              <a:rPr lang="en-US" sz="1100" dirty="0">
                <a:solidFill>
                  <a:schemeClr val="tx1">
                    <a:lumMod val="95000"/>
                    <a:lumOff val="5000"/>
                  </a:schemeClr>
                </a:solidFill>
                <a:latin typeface="+mj-lt"/>
                <a:cs typeface="Times New Roman"/>
              </a:rPr>
              <a:t>Table 9. Results from the model trained with consolidated data on the original test data and unseen test data.</a:t>
            </a:r>
          </a:p>
        </p:txBody>
      </p:sp>
      <p:graphicFrame>
        <p:nvGraphicFramePr>
          <p:cNvPr id="10" name="Table 9">
            <a:extLst>
              <a:ext uri="{FF2B5EF4-FFF2-40B4-BE49-F238E27FC236}">
                <a16:creationId xmlns:a16="http://schemas.microsoft.com/office/drawing/2014/main" id="{6AF8B977-CDD9-1A99-AF89-726A51789CBE}"/>
              </a:ext>
            </a:extLst>
          </p:cNvPr>
          <p:cNvGraphicFramePr>
            <a:graphicFrameLocks noGrp="1"/>
          </p:cNvGraphicFramePr>
          <p:nvPr>
            <p:extLst>
              <p:ext uri="{D42A27DB-BD31-4B8C-83A1-F6EECF244321}">
                <p14:modId xmlns:p14="http://schemas.microsoft.com/office/powerpoint/2010/main" val="3095394384"/>
              </p:ext>
            </p:extLst>
          </p:nvPr>
        </p:nvGraphicFramePr>
        <p:xfrm>
          <a:off x="892404" y="2298884"/>
          <a:ext cx="7489597" cy="2101669"/>
        </p:xfrm>
        <a:graphic>
          <a:graphicData uri="http://schemas.openxmlformats.org/drawingml/2006/table">
            <a:tbl>
              <a:tblPr firstRow="1" firstCol="1" bandRow="1">
                <a:tableStyleId>{5C22544A-7EE6-4342-B048-85BDC9FD1C3A}</a:tableStyleId>
              </a:tblPr>
              <a:tblGrid>
                <a:gridCol w="2148352">
                  <a:extLst>
                    <a:ext uri="{9D8B030D-6E8A-4147-A177-3AD203B41FA5}">
                      <a16:colId xmlns:a16="http://schemas.microsoft.com/office/drawing/2014/main" val="1638658583"/>
                    </a:ext>
                  </a:extLst>
                </a:gridCol>
                <a:gridCol w="1235984">
                  <a:extLst>
                    <a:ext uri="{9D8B030D-6E8A-4147-A177-3AD203B41FA5}">
                      <a16:colId xmlns:a16="http://schemas.microsoft.com/office/drawing/2014/main" val="69140176"/>
                    </a:ext>
                  </a:extLst>
                </a:gridCol>
                <a:gridCol w="1026115">
                  <a:extLst>
                    <a:ext uri="{9D8B030D-6E8A-4147-A177-3AD203B41FA5}">
                      <a16:colId xmlns:a16="http://schemas.microsoft.com/office/drawing/2014/main" val="493584729"/>
                    </a:ext>
                  </a:extLst>
                </a:gridCol>
                <a:gridCol w="1026115">
                  <a:extLst>
                    <a:ext uri="{9D8B030D-6E8A-4147-A177-3AD203B41FA5}">
                      <a16:colId xmlns:a16="http://schemas.microsoft.com/office/drawing/2014/main" val="1967388700"/>
                    </a:ext>
                  </a:extLst>
                </a:gridCol>
                <a:gridCol w="1026115">
                  <a:extLst>
                    <a:ext uri="{9D8B030D-6E8A-4147-A177-3AD203B41FA5}">
                      <a16:colId xmlns:a16="http://schemas.microsoft.com/office/drawing/2014/main" val="3951302370"/>
                    </a:ext>
                  </a:extLst>
                </a:gridCol>
                <a:gridCol w="1026916">
                  <a:extLst>
                    <a:ext uri="{9D8B030D-6E8A-4147-A177-3AD203B41FA5}">
                      <a16:colId xmlns:a16="http://schemas.microsoft.com/office/drawing/2014/main" val="2626172968"/>
                    </a:ext>
                  </a:extLst>
                </a:gridCol>
              </a:tblGrid>
              <a:tr h="409202">
                <a:tc>
                  <a:txBody>
                    <a:bodyPr/>
                    <a:lstStyle/>
                    <a:p>
                      <a:pPr marL="0" marR="0" algn="ctr">
                        <a:lnSpc>
                          <a:spcPct val="107000"/>
                        </a:lnSpc>
                        <a:spcBef>
                          <a:spcPts val="0"/>
                        </a:spcBef>
                        <a:spcAft>
                          <a:spcPts val="0"/>
                        </a:spcAft>
                      </a:pPr>
                      <a:r>
                        <a:rPr lang="en-US" sz="1200" kern="100" dirty="0">
                          <a:effectLst/>
                        </a:rPr>
                        <a:t>Model</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a:effectLst/>
                        </a:rPr>
                        <a:t>Class</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a:effectLst/>
                        </a:rPr>
                        <a:t>Precision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a:effectLst/>
                        </a:rPr>
                        <a:t>Recall</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a:effectLst/>
                        </a:rPr>
                        <a:t>F1 Score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a:effectLst/>
                        </a:rPr>
                        <a:t>ROC AUC</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228618"/>
                  </a:ext>
                </a:extLst>
              </a:tr>
              <a:tr h="409202">
                <a:tc rowSpan="2">
                  <a:txBody>
                    <a:bodyPr/>
                    <a:lstStyle/>
                    <a:p>
                      <a:pPr marL="0" marR="0" algn="ctr">
                        <a:lnSpc>
                          <a:spcPct val="107000"/>
                        </a:lnSpc>
                        <a:spcBef>
                          <a:spcPts val="0"/>
                        </a:spcBef>
                        <a:spcAft>
                          <a:spcPts val="0"/>
                        </a:spcAft>
                      </a:pPr>
                      <a:r>
                        <a:rPr lang="en-US" sz="1200" kern="100" dirty="0" err="1">
                          <a:effectLst/>
                        </a:rPr>
                        <a:t>XGBClassifier</a:t>
                      </a:r>
                      <a:endParaRPr lang="en-US" sz="1200" kern="100" dirty="0">
                        <a:effectLst/>
                      </a:endParaRPr>
                    </a:p>
                    <a:p>
                      <a:pPr marL="0" marR="0" algn="ctr">
                        <a:lnSpc>
                          <a:spcPct val="107000"/>
                        </a:lnSpc>
                        <a:spcBef>
                          <a:spcPts val="0"/>
                        </a:spcBef>
                        <a:spcAft>
                          <a:spcPts val="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(Original Test Data)</a:t>
                      </a:r>
                    </a:p>
                  </a:txBody>
                  <a:tcPr marL="68580" marR="68580" marT="0" marB="0" anchor="ctr"/>
                </a:tc>
                <a:tc>
                  <a:txBody>
                    <a:bodyPr/>
                    <a:lstStyle/>
                    <a:p>
                      <a:pPr marL="0" marR="0" algn="ctr">
                        <a:lnSpc>
                          <a:spcPct val="107000"/>
                        </a:lnSpc>
                        <a:spcBef>
                          <a:spcPts val="0"/>
                        </a:spcBef>
                        <a:spcAft>
                          <a:spcPts val="0"/>
                        </a:spcAft>
                      </a:pPr>
                      <a:r>
                        <a:rPr lang="en-US" sz="1200" kern="100">
                          <a:effectLst/>
                        </a:rPr>
                        <a:t>Non-defaulted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a:effectLst/>
                        </a:rPr>
                        <a:t>99.57%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a:effectLst/>
                        </a:rPr>
                        <a:t>96.07%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a:effectLst/>
                        </a:rPr>
                        <a:t>97.79%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200" kern="100">
                          <a:effectLst/>
                        </a:rPr>
                        <a:t>99.17%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3778838"/>
                  </a:ext>
                </a:extLst>
              </a:tr>
              <a:tr h="427755">
                <a:tc vMerge="1">
                  <a:txBody>
                    <a:bodyPr/>
                    <a:lstStyle/>
                    <a:p>
                      <a:endParaRPr lang="en-US"/>
                    </a:p>
                  </a:txBody>
                  <a:tcPr/>
                </a:tc>
                <a:tc>
                  <a:txBody>
                    <a:bodyPr/>
                    <a:lstStyle/>
                    <a:p>
                      <a:pPr marL="0" marR="0" algn="ctr">
                        <a:lnSpc>
                          <a:spcPct val="107000"/>
                        </a:lnSpc>
                        <a:spcBef>
                          <a:spcPts val="0"/>
                        </a:spcBef>
                        <a:spcAft>
                          <a:spcPts val="0"/>
                        </a:spcAft>
                      </a:pPr>
                      <a:r>
                        <a:rPr lang="en-US" sz="1200" kern="100" dirty="0">
                          <a:effectLst/>
                        </a:rPr>
                        <a:t>Defaulted</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a:effectLst/>
                        </a:rPr>
                        <a:t>81.59%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a:effectLst/>
                        </a:rPr>
                        <a:t>97.66%</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dirty="0">
                          <a:effectLst/>
                        </a:rPr>
                        <a:t>88.90%</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358995628"/>
                  </a:ext>
                </a:extLst>
              </a:tr>
              <a:tr h="427755">
                <a:tc rowSpan="2">
                  <a:txBody>
                    <a:bodyPr/>
                    <a:lstStyle/>
                    <a:p>
                      <a:pPr marL="0" marR="0" algn="ctr">
                        <a:lnSpc>
                          <a:spcPct val="107000"/>
                        </a:lnSpc>
                        <a:spcBef>
                          <a:spcPts val="0"/>
                        </a:spcBef>
                        <a:spcAft>
                          <a:spcPts val="0"/>
                        </a:spcAft>
                      </a:pPr>
                      <a:r>
                        <a:rPr lang="en-US" sz="1200" kern="100" dirty="0" err="1">
                          <a:effectLst/>
                        </a:rPr>
                        <a:t>XGBClassifier</a:t>
                      </a:r>
                      <a:endParaRPr lang="en-US" sz="1200" kern="100" dirty="0">
                        <a:effectLst/>
                      </a:endParaRPr>
                    </a:p>
                    <a:p>
                      <a:pPr marL="0" marR="0" algn="ctr">
                        <a:lnSpc>
                          <a:spcPct val="107000"/>
                        </a:lnSpc>
                        <a:spcBef>
                          <a:spcPts val="0"/>
                        </a:spcBef>
                        <a:spcAft>
                          <a:spcPts val="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(Unseen Test Data)</a:t>
                      </a:r>
                    </a:p>
                  </a:txBody>
                  <a:tcPr marL="68580" marR="68580" marT="0" marB="0" anchor="ctr"/>
                </a:tc>
                <a:tc>
                  <a:txBody>
                    <a:bodyPr/>
                    <a:lstStyle/>
                    <a:p>
                      <a:pPr marL="0" marR="0" algn="ctr">
                        <a:lnSpc>
                          <a:spcPct val="107000"/>
                        </a:lnSpc>
                        <a:spcBef>
                          <a:spcPts val="0"/>
                        </a:spcBef>
                        <a:spcAft>
                          <a:spcPts val="0"/>
                        </a:spcAft>
                      </a:pPr>
                      <a:r>
                        <a:rPr lang="en-US" sz="1200" kern="100">
                          <a:effectLst/>
                        </a:rPr>
                        <a:t>Non-defaulted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a:effectLst/>
                        </a:rPr>
                        <a:t>60.18%</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a:effectLst/>
                        </a:rPr>
                        <a:t>61.37%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a:effectLst/>
                        </a:rPr>
                        <a:t>60.77%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200" kern="100" dirty="0">
                          <a:effectLst/>
                        </a:rPr>
                        <a:t>64.89%</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30972907"/>
                  </a:ext>
                </a:extLst>
              </a:tr>
              <a:tr h="427755">
                <a:tc vMerge="1">
                  <a:txBody>
                    <a:bodyPr/>
                    <a:lstStyle/>
                    <a:p>
                      <a:endParaRPr lang="en-US"/>
                    </a:p>
                  </a:txBody>
                  <a:tcPr/>
                </a:tc>
                <a:tc>
                  <a:txBody>
                    <a:bodyPr/>
                    <a:lstStyle/>
                    <a:p>
                      <a:pPr marL="0" marR="0" algn="ctr">
                        <a:lnSpc>
                          <a:spcPct val="107000"/>
                        </a:lnSpc>
                        <a:spcBef>
                          <a:spcPts val="0"/>
                        </a:spcBef>
                        <a:spcAft>
                          <a:spcPts val="0"/>
                        </a:spcAft>
                      </a:pPr>
                      <a:r>
                        <a:rPr lang="en-US" sz="1200" kern="100" dirty="0">
                          <a:effectLst/>
                        </a:rPr>
                        <a:t>Defaulted</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dirty="0">
                          <a:effectLst/>
                        </a:rPr>
                        <a:t>60.59%</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dirty="0">
                          <a:effectLst/>
                        </a:rPr>
                        <a:t>59.40%</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100" dirty="0">
                          <a:effectLst/>
                        </a:rPr>
                        <a:t>59.99%</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188064632"/>
                  </a:ext>
                </a:extLst>
              </a:tr>
            </a:tbl>
          </a:graphicData>
        </a:graphic>
      </p:graphicFrame>
    </p:spTree>
    <p:extLst>
      <p:ext uri="{BB962C8B-B14F-4D97-AF65-F5344CB8AC3E}">
        <p14:creationId xmlns:p14="http://schemas.microsoft.com/office/powerpoint/2010/main" val="414757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3577675"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Discussion</a:t>
            </a:r>
            <a:endParaRPr spc="-10" dirty="0">
              <a:latin typeface="+mj-lt"/>
            </a:endParaRPr>
          </a:p>
        </p:txBody>
      </p:sp>
      <p:sp>
        <p:nvSpPr>
          <p:cNvPr id="3" name="object 3"/>
          <p:cNvSpPr txBox="1"/>
          <p:nvPr/>
        </p:nvSpPr>
        <p:spPr>
          <a:xfrm>
            <a:off x="609600" y="1352550"/>
            <a:ext cx="7772400" cy="1423467"/>
          </a:xfrm>
          <a:prstGeom prst="rect">
            <a:avLst/>
          </a:prstGeom>
        </p:spPr>
        <p:txBody>
          <a:bodyPr vert="horz" wrap="square" lIns="0" tIns="12700" rIns="0" bIns="0" rtlCol="0">
            <a:spAutoFit/>
          </a:bodyPr>
          <a:lstStyle/>
          <a:p>
            <a:pPr marL="298450" indent="-285750">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Increased complexity of the model has led to a plateau in improvements, making additional refinements less effective.</a:t>
            </a:r>
          </a:p>
          <a:p>
            <a:pPr marL="298450" indent="-285750">
              <a:spcBef>
                <a:spcPts val="100"/>
              </a:spcBef>
              <a:buFont typeface="Arial" panose="020B0604020202020204" pitchFamily="34" charset="0"/>
              <a:buChar char="•"/>
              <a:tabLst>
                <a:tab pos="145415" algn="l"/>
              </a:tabLst>
            </a:pPr>
            <a:endParaRPr lang="en-US" sz="1800" dirty="0">
              <a:solidFill>
                <a:schemeClr val="tx1">
                  <a:lumMod val="95000"/>
                  <a:lumOff val="5000"/>
                </a:schemeClr>
              </a:solidFill>
              <a:latin typeface="+mj-lt"/>
              <a:cs typeface="Times New Roman"/>
            </a:endParaRPr>
          </a:p>
          <a:p>
            <a:pPr marL="298450" indent="-285750">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Techniques like SMOTE/ADASYN sampling, ensemble methods, and L1/L2 regularization could improve results.</a:t>
            </a:r>
          </a:p>
        </p:txBody>
      </p:sp>
    </p:spTree>
    <p:extLst>
      <p:ext uri="{BB962C8B-B14F-4D97-AF65-F5344CB8AC3E}">
        <p14:creationId xmlns:p14="http://schemas.microsoft.com/office/powerpoint/2010/main" val="168127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3577675"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Introduction</a:t>
            </a:r>
            <a:endParaRPr spc="-10" dirty="0">
              <a:latin typeface="+mj-lt"/>
            </a:endParaRPr>
          </a:p>
        </p:txBody>
      </p:sp>
      <p:sp>
        <p:nvSpPr>
          <p:cNvPr id="3" name="object 3"/>
          <p:cNvSpPr txBox="1"/>
          <p:nvPr/>
        </p:nvSpPr>
        <p:spPr>
          <a:xfrm>
            <a:off x="609600" y="1352550"/>
            <a:ext cx="7772400" cy="3136756"/>
          </a:xfrm>
          <a:prstGeom prst="rect">
            <a:avLst/>
          </a:prstGeom>
        </p:spPr>
        <p:txBody>
          <a:bodyPr vert="horz" wrap="square" lIns="0" tIns="12700" rIns="0" bIns="0" rtlCol="0">
            <a:spAutoFit/>
          </a:bodyPr>
          <a:lstStyle/>
          <a:p>
            <a:pPr marL="298450" indent="-285750">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Effective risk management in lending identifies potential lender losses and significantly impacts consumer credit scores.</a:t>
            </a:r>
          </a:p>
          <a:p>
            <a:pPr marL="298450" indent="-285750">
              <a:spcBef>
                <a:spcPts val="100"/>
              </a:spcBef>
              <a:buFont typeface="Arial" panose="020B0604020202020204" pitchFamily="34" charset="0"/>
              <a:buChar char="•"/>
              <a:tabLst>
                <a:tab pos="145415" algn="l"/>
              </a:tabLst>
            </a:pPr>
            <a:endParaRPr lang="en-US" sz="1800" dirty="0">
              <a:solidFill>
                <a:schemeClr val="tx1">
                  <a:lumMod val="95000"/>
                  <a:lumOff val="5000"/>
                </a:schemeClr>
              </a:solidFill>
              <a:latin typeface="+mj-lt"/>
              <a:cs typeface="Times New Roman"/>
            </a:endParaRPr>
          </a:p>
          <a:p>
            <a:pPr marL="298450" indent="-285750">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The project aims to evaluate classification algorithms for predicting defaults on unsecured loans using </a:t>
            </a:r>
            <a:r>
              <a:rPr lang="en-US" sz="1800" dirty="0" err="1">
                <a:solidFill>
                  <a:schemeClr val="tx1">
                    <a:lumMod val="95000"/>
                    <a:lumOff val="5000"/>
                  </a:schemeClr>
                </a:solidFill>
                <a:latin typeface="+mj-lt"/>
                <a:cs typeface="Times New Roman"/>
              </a:rPr>
              <a:t>LendingClub</a:t>
            </a:r>
            <a:r>
              <a:rPr lang="en-US" sz="1800" dirty="0">
                <a:solidFill>
                  <a:schemeClr val="tx1">
                    <a:lumMod val="95000"/>
                    <a:lumOff val="5000"/>
                  </a:schemeClr>
                </a:solidFill>
                <a:latin typeface="+mj-lt"/>
                <a:cs typeface="Times New Roman"/>
              </a:rPr>
              <a:t> data.</a:t>
            </a:r>
          </a:p>
          <a:p>
            <a:pPr marL="298450" indent="-285750">
              <a:spcBef>
                <a:spcPts val="100"/>
              </a:spcBef>
              <a:buFont typeface="Arial" panose="020B0604020202020204" pitchFamily="34" charset="0"/>
              <a:buChar char="•"/>
              <a:tabLst>
                <a:tab pos="145415" algn="l"/>
              </a:tabLst>
            </a:pPr>
            <a:endParaRPr lang="en-US" sz="1800" dirty="0">
              <a:solidFill>
                <a:schemeClr val="tx1">
                  <a:lumMod val="95000"/>
                  <a:lumOff val="5000"/>
                </a:schemeClr>
              </a:solidFill>
              <a:latin typeface="+mj-lt"/>
              <a:cs typeface="Times New Roman"/>
            </a:endParaRPr>
          </a:p>
          <a:p>
            <a:pPr marL="298450" indent="-285750">
              <a:lnSpc>
                <a:spcPct val="100000"/>
              </a:lnSpc>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The methodology uses Python libraries and machine learning models to predict loan defaults, with documentation in </a:t>
            </a:r>
            <a:r>
              <a:rPr lang="en-US" sz="1800" dirty="0" err="1">
                <a:solidFill>
                  <a:schemeClr val="tx1">
                    <a:lumMod val="95000"/>
                    <a:lumOff val="5000"/>
                  </a:schemeClr>
                </a:solidFill>
                <a:latin typeface="+mj-lt"/>
                <a:cs typeface="Times New Roman"/>
              </a:rPr>
              <a:t>Jupyter</a:t>
            </a:r>
            <a:r>
              <a:rPr lang="en-US" sz="1800" dirty="0">
                <a:solidFill>
                  <a:schemeClr val="tx1">
                    <a:lumMod val="95000"/>
                    <a:lumOff val="5000"/>
                  </a:schemeClr>
                </a:solidFill>
                <a:latin typeface="+mj-lt"/>
                <a:cs typeface="Times New Roman"/>
              </a:rPr>
              <a:t> Notebooks for business workflow integration. </a:t>
            </a:r>
          </a:p>
          <a:p>
            <a:pPr marL="755650" lvl="1" indent="-285750">
              <a:spcBef>
                <a:spcPts val="100"/>
              </a:spcBef>
              <a:buFont typeface="Arial" panose="020B0604020202020204" pitchFamily="34" charset="0"/>
              <a:buChar char="•"/>
              <a:tabLst>
                <a:tab pos="145415" algn="l"/>
              </a:tabLst>
            </a:pPr>
            <a:r>
              <a:rPr lang="en-US" dirty="0" err="1">
                <a:solidFill>
                  <a:schemeClr val="tx1">
                    <a:lumMod val="95000"/>
                    <a:lumOff val="5000"/>
                  </a:schemeClr>
                </a:solidFill>
                <a:latin typeface="+mj-lt"/>
                <a:cs typeface="Times New Roman"/>
              </a:rPr>
              <a:t>Numpy</a:t>
            </a:r>
            <a:r>
              <a:rPr lang="en-US" dirty="0">
                <a:solidFill>
                  <a:schemeClr val="tx1">
                    <a:lumMod val="95000"/>
                    <a:lumOff val="5000"/>
                  </a:schemeClr>
                </a:solidFill>
                <a:latin typeface="+mj-lt"/>
                <a:cs typeface="Times New Roman"/>
              </a:rPr>
              <a:t> | Pandas | Matplotlib | Seaborn | Sci-kit Learn</a:t>
            </a:r>
          </a:p>
          <a:p>
            <a:pPr marL="145415" indent="-132715">
              <a:lnSpc>
                <a:spcPct val="100000"/>
              </a:lnSpc>
              <a:spcBef>
                <a:spcPts val="100"/>
              </a:spcBef>
              <a:buChar char="·"/>
              <a:tabLst>
                <a:tab pos="145415" algn="l"/>
              </a:tabLst>
            </a:pPr>
            <a:endParaRPr lang="en-US" sz="1800" dirty="0">
              <a:solidFill>
                <a:schemeClr val="tx1">
                  <a:lumMod val="95000"/>
                  <a:lumOff val="5000"/>
                </a:schemeClr>
              </a:solidFill>
              <a:latin typeface="+mj-lt"/>
              <a:cs typeface="Times New Roman"/>
            </a:endParaRPr>
          </a:p>
        </p:txBody>
      </p:sp>
    </p:spTree>
    <p:extLst>
      <p:ext uri="{BB962C8B-B14F-4D97-AF65-F5344CB8AC3E}">
        <p14:creationId xmlns:p14="http://schemas.microsoft.com/office/powerpoint/2010/main" val="2303322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3577675"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Conclusion</a:t>
            </a:r>
            <a:endParaRPr spc="-10" dirty="0">
              <a:latin typeface="+mj-lt"/>
            </a:endParaRPr>
          </a:p>
        </p:txBody>
      </p:sp>
      <p:sp>
        <p:nvSpPr>
          <p:cNvPr id="3" name="object 3"/>
          <p:cNvSpPr txBox="1"/>
          <p:nvPr/>
        </p:nvSpPr>
        <p:spPr>
          <a:xfrm>
            <a:off x="609600" y="1352550"/>
            <a:ext cx="7772400" cy="2280111"/>
          </a:xfrm>
          <a:prstGeom prst="rect">
            <a:avLst/>
          </a:prstGeom>
        </p:spPr>
        <p:txBody>
          <a:bodyPr vert="horz" wrap="square" lIns="0" tIns="12700" rIns="0" bIns="0" rtlCol="0">
            <a:spAutoFit/>
          </a:bodyPr>
          <a:lstStyle/>
          <a:p>
            <a:pPr marL="298450" indent="-285750">
              <a:spcBef>
                <a:spcPts val="100"/>
              </a:spcBef>
              <a:buFont typeface="Arial" panose="020B0604020202020204" pitchFamily="34" charset="0"/>
              <a:buChar char="•"/>
              <a:tabLst>
                <a:tab pos="145415" algn="l"/>
              </a:tabLst>
            </a:pPr>
            <a:r>
              <a:rPr lang="en-US" dirty="0">
                <a:solidFill>
                  <a:schemeClr val="tx1">
                    <a:lumMod val="95000"/>
                    <a:lumOff val="5000"/>
                  </a:schemeClr>
                </a:solidFill>
                <a:latin typeface="+mj-lt"/>
                <a:cs typeface="Times New Roman"/>
              </a:rPr>
              <a:t>We </a:t>
            </a:r>
            <a:r>
              <a:rPr lang="en-US" sz="1800" dirty="0">
                <a:solidFill>
                  <a:schemeClr val="tx1">
                    <a:lumMod val="95000"/>
                    <a:lumOff val="5000"/>
                  </a:schemeClr>
                </a:solidFill>
                <a:latin typeface="+mj-lt"/>
                <a:cs typeface="Times New Roman"/>
              </a:rPr>
              <a:t>developed a model to analyze financial profiles and classify an applicant as a potential default.</a:t>
            </a:r>
          </a:p>
          <a:p>
            <a:pPr marL="298450" indent="-285750">
              <a:spcBef>
                <a:spcPts val="100"/>
              </a:spcBef>
              <a:buFont typeface="Arial" panose="020B0604020202020204" pitchFamily="34" charset="0"/>
              <a:buChar char="•"/>
              <a:tabLst>
                <a:tab pos="145415" algn="l"/>
              </a:tabLst>
            </a:pPr>
            <a:endParaRPr lang="en-US" sz="1800" dirty="0">
              <a:solidFill>
                <a:schemeClr val="tx1">
                  <a:lumMod val="95000"/>
                  <a:lumOff val="5000"/>
                </a:schemeClr>
              </a:solidFill>
              <a:latin typeface="+mj-lt"/>
              <a:cs typeface="Times New Roman"/>
            </a:endParaRPr>
          </a:p>
          <a:p>
            <a:pPr marL="298450" indent="-285750">
              <a:spcBef>
                <a:spcPts val="100"/>
              </a:spcBef>
              <a:buFont typeface="Arial" panose="020B0604020202020204" pitchFamily="34" charset="0"/>
              <a:buChar char="•"/>
              <a:tabLst>
                <a:tab pos="145415" algn="l"/>
              </a:tabLst>
            </a:pPr>
            <a:r>
              <a:rPr lang="en-US" dirty="0">
                <a:solidFill>
                  <a:schemeClr val="tx1">
                    <a:lumMod val="95000"/>
                    <a:lumOff val="5000"/>
                  </a:schemeClr>
                </a:solidFill>
                <a:latin typeface="+mj-lt"/>
                <a:cs typeface="Times New Roman"/>
              </a:rPr>
              <a:t>The model was refined using the unseen dataset, making it a helpful accessory in raising red flags for financial managers.</a:t>
            </a:r>
          </a:p>
          <a:p>
            <a:pPr marL="298450" indent="-285750">
              <a:spcBef>
                <a:spcPts val="100"/>
              </a:spcBef>
              <a:buFont typeface="Arial" panose="020B0604020202020204" pitchFamily="34" charset="0"/>
              <a:buChar char="•"/>
              <a:tabLst>
                <a:tab pos="145415" algn="l"/>
              </a:tabLst>
            </a:pPr>
            <a:endParaRPr lang="en-US" dirty="0">
              <a:solidFill>
                <a:schemeClr val="tx1">
                  <a:lumMod val="95000"/>
                  <a:lumOff val="5000"/>
                </a:schemeClr>
              </a:solidFill>
              <a:latin typeface="+mj-lt"/>
              <a:cs typeface="Times New Roman"/>
            </a:endParaRPr>
          </a:p>
          <a:p>
            <a:pPr marL="298450" indent="-285750">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 A class imbalance and weak feature correlations accompany the inherent nature of the problem.</a:t>
            </a:r>
          </a:p>
        </p:txBody>
      </p:sp>
    </p:spTree>
    <p:extLst>
      <p:ext uri="{BB962C8B-B14F-4D97-AF65-F5344CB8AC3E}">
        <p14:creationId xmlns:p14="http://schemas.microsoft.com/office/powerpoint/2010/main" val="1453620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3577675"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Exploratory Data Analysis</a:t>
            </a:r>
            <a:endParaRPr spc="-10" dirty="0">
              <a:latin typeface="+mj-lt"/>
            </a:endParaRPr>
          </a:p>
        </p:txBody>
      </p:sp>
      <p:sp>
        <p:nvSpPr>
          <p:cNvPr id="3" name="object 3"/>
          <p:cNvSpPr txBox="1"/>
          <p:nvPr/>
        </p:nvSpPr>
        <p:spPr>
          <a:xfrm>
            <a:off x="609600" y="1352550"/>
            <a:ext cx="7772400" cy="2280111"/>
          </a:xfrm>
          <a:prstGeom prst="rect">
            <a:avLst/>
          </a:prstGeom>
        </p:spPr>
        <p:txBody>
          <a:bodyPr vert="horz" wrap="square" lIns="0" tIns="12700" rIns="0" bIns="0" rtlCol="0">
            <a:spAutoFit/>
          </a:bodyPr>
          <a:lstStyle/>
          <a:p>
            <a:pPr marL="298450" indent="-285750">
              <a:spcBef>
                <a:spcPts val="100"/>
              </a:spcBef>
              <a:buFont typeface="Arial" panose="020B0604020202020204" pitchFamily="34" charset="0"/>
              <a:buChar char="•"/>
              <a:tabLst>
                <a:tab pos="145415" algn="l"/>
              </a:tabLst>
            </a:pPr>
            <a:r>
              <a:rPr lang="en-US" sz="1800" dirty="0" err="1">
                <a:solidFill>
                  <a:schemeClr val="tx1">
                    <a:lumMod val="95000"/>
                    <a:lumOff val="5000"/>
                  </a:schemeClr>
                </a:solidFill>
                <a:latin typeface="+mj-lt"/>
                <a:cs typeface="Times New Roman"/>
              </a:rPr>
              <a:t>LendingClub's</a:t>
            </a:r>
            <a:r>
              <a:rPr lang="en-US" sz="1800" dirty="0">
                <a:solidFill>
                  <a:schemeClr val="tx1">
                    <a:lumMod val="95000"/>
                    <a:lumOff val="5000"/>
                  </a:schemeClr>
                </a:solidFill>
                <a:latin typeface="+mj-lt"/>
                <a:cs typeface="Times New Roman"/>
              </a:rPr>
              <a:t> dataset contains over 38,000 entries and minimal missing data. The final model was built using 20 of the initial 36 columns.</a:t>
            </a:r>
          </a:p>
          <a:p>
            <a:pPr marL="298450" indent="-285750">
              <a:spcBef>
                <a:spcPts val="100"/>
              </a:spcBef>
              <a:buFont typeface="Arial" panose="020B0604020202020204" pitchFamily="34" charset="0"/>
              <a:buChar char="•"/>
              <a:tabLst>
                <a:tab pos="145415" algn="l"/>
              </a:tabLst>
            </a:pPr>
            <a:endParaRPr lang="en-US" sz="1800" dirty="0">
              <a:solidFill>
                <a:schemeClr val="tx1">
                  <a:lumMod val="95000"/>
                  <a:lumOff val="5000"/>
                </a:schemeClr>
              </a:solidFill>
              <a:latin typeface="+mj-lt"/>
              <a:cs typeface="Times New Roman"/>
            </a:endParaRPr>
          </a:p>
          <a:p>
            <a:pPr marL="298450" indent="-285750">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Defaulted loans constitute only 15% of the data, posing a challenge of class imbalance that needs to be addressed for effective model performance.</a:t>
            </a:r>
          </a:p>
          <a:p>
            <a:pPr marL="298450" indent="-285750">
              <a:spcBef>
                <a:spcPts val="100"/>
              </a:spcBef>
              <a:buFont typeface="Arial" panose="020B0604020202020204" pitchFamily="34" charset="0"/>
              <a:buChar char="•"/>
              <a:tabLst>
                <a:tab pos="145415" algn="l"/>
              </a:tabLst>
            </a:pPr>
            <a:endParaRPr lang="en-US" sz="1800" dirty="0">
              <a:solidFill>
                <a:schemeClr val="tx1">
                  <a:lumMod val="95000"/>
                  <a:lumOff val="5000"/>
                </a:schemeClr>
              </a:solidFill>
              <a:latin typeface="+mj-lt"/>
              <a:cs typeface="Times New Roman"/>
            </a:endParaRPr>
          </a:p>
          <a:p>
            <a:pPr marL="298450" indent="-285750">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Data exploration revealed weak correlations between features and loan default status, challenging decisive classification.</a:t>
            </a:r>
          </a:p>
        </p:txBody>
      </p:sp>
    </p:spTree>
    <p:extLst>
      <p:ext uri="{BB962C8B-B14F-4D97-AF65-F5344CB8AC3E}">
        <p14:creationId xmlns:p14="http://schemas.microsoft.com/office/powerpoint/2010/main" val="379387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3577675"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Exploratory Data Analysis</a:t>
            </a:r>
            <a:endParaRPr spc="-10" dirty="0">
              <a:latin typeface="+mj-lt"/>
            </a:endParaRPr>
          </a:p>
        </p:txBody>
      </p:sp>
      <p:sp>
        <p:nvSpPr>
          <p:cNvPr id="3" name="object 3"/>
          <p:cNvSpPr txBox="1"/>
          <p:nvPr/>
        </p:nvSpPr>
        <p:spPr>
          <a:xfrm>
            <a:off x="384725" y="1376312"/>
            <a:ext cx="4187275" cy="1397819"/>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Visual analysis with boxplots in </a:t>
            </a:r>
            <a:r>
              <a:rPr lang="en-US" sz="1800" b="1" dirty="0">
                <a:solidFill>
                  <a:schemeClr val="tx1">
                    <a:lumMod val="95000"/>
                    <a:lumOff val="5000"/>
                  </a:schemeClr>
                </a:solidFill>
                <a:latin typeface="+mj-lt"/>
                <a:cs typeface="Times New Roman"/>
              </a:rPr>
              <a:t>Figure 1</a:t>
            </a:r>
            <a:r>
              <a:rPr lang="en-US" sz="1800" dirty="0">
                <a:solidFill>
                  <a:schemeClr val="tx1">
                    <a:lumMod val="95000"/>
                    <a:lumOff val="5000"/>
                  </a:schemeClr>
                </a:solidFill>
                <a:latin typeface="+mj-lt"/>
                <a:cs typeface="Times New Roman"/>
              </a:rPr>
              <a:t> highlights the small distribution differences among numerical features per class of loan, with varying outlier limits to enhance understanding of skewed data.</a:t>
            </a:r>
          </a:p>
        </p:txBody>
      </p:sp>
      <p:pic>
        <p:nvPicPr>
          <p:cNvPr id="9" name="Picture 8">
            <a:extLst>
              <a:ext uri="{FF2B5EF4-FFF2-40B4-BE49-F238E27FC236}">
                <a16:creationId xmlns:a16="http://schemas.microsoft.com/office/drawing/2014/main" id="{1AA0F751-EF2E-3951-769A-E5D25E204F5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2155" y="2445569"/>
            <a:ext cx="3424604" cy="914400"/>
          </a:xfrm>
          <a:prstGeom prst="rect">
            <a:avLst/>
          </a:prstGeom>
          <a:noFill/>
          <a:ln>
            <a:noFill/>
          </a:ln>
        </p:spPr>
      </p:pic>
      <p:pic>
        <p:nvPicPr>
          <p:cNvPr id="10" name="Picture 9">
            <a:extLst>
              <a:ext uri="{FF2B5EF4-FFF2-40B4-BE49-F238E27FC236}">
                <a16:creationId xmlns:a16="http://schemas.microsoft.com/office/drawing/2014/main" id="{659841E4-2042-7DE8-BC75-5A42100235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2155" y="3388851"/>
            <a:ext cx="3424604" cy="914400"/>
          </a:xfrm>
          <a:prstGeom prst="rect">
            <a:avLst/>
          </a:prstGeom>
          <a:noFill/>
          <a:ln>
            <a:noFill/>
          </a:ln>
        </p:spPr>
      </p:pic>
      <p:sp>
        <p:nvSpPr>
          <p:cNvPr id="12" name="Rectangle 11">
            <a:extLst>
              <a:ext uri="{FF2B5EF4-FFF2-40B4-BE49-F238E27FC236}">
                <a16:creationId xmlns:a16="http://schemas.microsoft.com/office/drawing/2014/main" id="{F7A517B2-B005-93D8-BCE5-D758520405BD}"/>
              </a:ext>
            </a:extLst>
          </p:cNvPr>
          <p:cNvSpPr/>
          <p:nvPr/>
        </p:nvSpPr>
        <p:spPr>
          <a:xfrm>
            <a:off x="4572000" y="1200150"/>
            <a:ext cx="3794759" cy="228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A30B34D-D939-28D5-6361-DCCE3B4FAC1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2155" y="1502287"/>
            <a:ext cx="3424604" cy="914400"/>
          </a:xfrm>
          <a:prstGeom prst="rect">
            <a:avLst/>
          </a:prstGeom>
          <a:noFill/>
          <a:ln>
            <a:noFill/>
          </a:ln>
        </p:spPr>
      </p:pic>
      <p:pic>
        <p:nvPicPr>
          <p:cNvPr id="7" name="Picture 6">
            <a:extLst>
              <a:ext uri="{FF2B5EF4-FFF2-40B4-BE49-F238E27FC236}">
                <a16:creationId xmlns:a16="http://schemas.microsoft.com/office/drawing/2014/main" id="{18A47A4B-DA9C-5CA4-12F8-F21A08AEF38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2155" y="553678"/>
            <a:ext cx="3424604" cy="914400"/>
          </a:xfrm>
          <a:prstGeom prst="rect">
            <a:avLst/>
          </a:prstGeom>
          <a:noFill/>
          <a:ln>
            <a:noFill/>
          </a:ln>
        </p:spPr>
      </p:pic>
      <p:sp>
        <p:nvSpPr>
          <p:cNvPr id="13" name="object 3">
            <a:extLst>
              <a:ext uri="{FF2B5EF4-FFF2-40B4-BE49-F238E27FC236}">
                <a16:creationId xmlns:a16="http://schemas.microsoft.com/office/drawing/2014/main" id="{25A25D0B-F298-3BBB-BAFD-61B14139CAC7}"/>
              </a:ext>
            </a:extLst>
          </p:cNvPr>
          <p:cNvSpPr txBox="1"/>
          <p:nvPr/>
        </p:nvSpPr>
        <p:spPr>
          <a:xfrm>
            <a:off x="4942156" y="4303251"/>
            <a:ext cx="3424604" cy="351378"/>
          </a:xfrm>
          <a:prstGeom prst="rect">
            <a:avLst/>
          </a:prstGeom>
        </p:spPr>
        <p:txBody>
          <a:bodyPr vert="horz" wrap="square" lIns="0" tIns="12700" rIns="0" bIns="0" rtlCol="0">
            <a:spAutoFit/>
          </a:bodyPr>
          <a:lstStyle/>
          <a:p>
            <a:pPr marL="12700" algn="ctr">
              <a:lnSpc>
                <a:spcPct val="100000"/>
              </a:lnSpc>
              <a:spcBef>
                <a:spcPts val="100"/>
              </a:spcBef>
              <a:tabLst>
                <a:tab pos="145415" algn="l"/>
              </a:tabLst>
            </a:pPr>
            <a:r>
              <a:rPr lang="en-US" sz="1100" dirty="0">
                <a:solidFill>
                  <a:schemeClr val="tx1">
                    <a:lumMod val="95000"/>
                    <a:lumOff val="5000"/>
                  </a:schemeClr>
                </a:solidFill>
                <a:latin typeface="+mj-lt"/>
                <a:cs typeface="Times New Roman"/>
              </a:rPr>
              <a:t>Figure 1. Numerical Distributions of defaulted and non-defaulted loans.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3577675"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Exploratory Data Analysis</a:t>
            </a:r>
            <a:endParaRPr spc="-10" dirty="0">
              <a:latin typeface="+mj-lt"/>
            </a:endParaRPr>
          </a:p>
        </p:txBody>
      </p:sp>
      <p:sp>
        <p:nvSpPr>
          <p:cNvPr id="3" name="object 3"/>
          <p:cNvSpPr txBox="1"/>
          <p:nvPr/>
        </p:nvSpPr>
        <p:spPr>
          <a:xfrm>
            <a:off x="384725" y="1376312"/>
            <a:ext cx="4187275" cy="1120820"/>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tabLst>
                <a:tab pos="145415" algn="l"/>
              </a:tabLst>
            </a:pPr>
            <a:r>
              <a:rPr lang="en-US" dirty="0">
                <a:solidFill>
                  <a:schemeClr val="tx1">
                    <a:lumMod val="95000"/>
                    <a:lumOff val="5000"/>
                  </a:schemeClr>
                </a:solidFill>
                <a:latin typeface="+mj-lt"/>
                <a:cs typeface="Times New Roman"/>
              </a:rPr>
              <a:t>C</a:t>
            </a:r>
            <a:r>
              <a:rPr lang="en-US" sz="1800" dirty="0">
                <a:solidFill>
                  <a:schemeClr val="tx1">
                    <a:lumMod val="95000"/>
                    <a:lumOff val="5000"/>
                  </a:schemeClr>
                </a:solidFill>
                <a:latin typeface="+mj-lt"/>
                <a:cs typeface="Times New Roman"/>
              </a:rPr>
              <a:t>ategorical features follow the same pattern</a:t>
            </a:r>
            <a:r>
              <a:rPr lang="en-US" dirty="0">
                <a:solidFill>
                  <a:schemeClr val="tx1">
                    <a:lumMod val="95000"/>
                    <a:lumOff val="5000"/>
                  </a:schemeClr>
                </a:solidFill>
                <a:latin typeface="+mj-lt"/>
                <a:cs typeface="Times New Roman"/>
              </a:rPr>
              <a:t> where the differences could be more apparent for the model to decipher clear patterns.</a:t>
            </a:r>
            <a:endParaRPr lang="en-US" sz="1800" dirty="0">
              <a:solidFill>
                <a:schemeClr val="tx1">
                  <a:lumMod val="95000"/>
                  <a:lumOff val="5000"/>
                </a:schemeClr>
              </a:solidFill>
              <a:latin typeface="+mj-lt"/>
              <a:cs typeface="Times New Roman"/>
            </a:endParaRPr>
          </a:p>
        </p:txBody>
      </p:sp>
      <p:sp>
        <p:nvSpPr>
          <p:cNvPr id="12" name="Rectangle 11">
            <a:extLst>
              <a:ext uri="{FF2B5EF4-FFF2-40B4-BE49-F238E27FC236}">
                <a16:creationId xmlns:a16="http://schemas.microsoft.com/office/drawing/2014/main" id="{F7A517B2-B005-93D8-BCE5-D758520405BD}"/>
              </a:ext>
            </a:extLst>
          </p:cNvPr>
          <p:cNvSpPr/>
          <p:nvPr/>
        </p:nvSpPr>
        <p:spPr>
          <a:xfrm>
            <a:off x="4572000" y="1200150"/>
            <a:ext cx="3794759" cy="228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bject 3">
            <a:extLst>
              <a:ext uri="{FF2B5EF4-FFF2-40B4-BE49-F238E27FC236}">
                <a16:creationId xmlns:a16="http://schemas.microsoft.com/office/drawing/2014/main" id="{25A25D0B-F298-3BBB-BAFD-61B14139CAC7}"/>
              </a:ext>
            </a:extLst>
          </p:cNvPr>
          <p:cNvSpPr txBox="1"/>
          <p:nvPr/>
        </p:nvSpPr>
        <p:spPr>
          <a:xfrm>
            <a:off x="4942155" y="4303251"/>
            <a:ext cx="3817119" cy="351378"/>
          </a:xfrm>
          <a:prstGeom prst="rect">
            <a:avLst/>
          </a:prstGeom>
        </p:spPr>
        <p:txBody>
          <a:bodyPr vert="horz" wrap="square" lIns="0" tIns="12700" rIns="0" bIns="0" rtlCol="0">
            <a:spAutoFit/>
          </a:bodyPr>
          <a:lstStyle/>
          <a:p>
            <a:pPr marL="12700" algn="ctr">
              <a:lnSpc>
                <a:spcPct val="100000"/>
              </a:lnSpc>
              <a:spcBef>
                <a:spcPts val="100"/>
              </a:spcBef>
              <a:tabLst>
                <a:tab pos="145415" algn="l"/>
              </a:tabLst>
            </a:pPr>
            <a:r>
              <a:rPr lang="en-US" sz="1100" dirty="0">
                <a:solidFill>
                  <a:schemeClr val="tx1">
                    <a:lumMod val="95000"/>
                    <a:lumOff val="5000"/>
                  </a:schemeClr>
                </a:solidFill>
                <a:latin typeface="+mj-lt"/>
                <a:cs typeface="Times New Roman"/>
              </a:rPr>
              <a:t>Figure 2. Categorical distributions of defaulted and non-defaulted loans.</a:t>
            </a:r>
          </a:p>
        </p:txBody>
      </p:sp>
      <p:pic>
        <p:nvPicPr>
          <p:cNvPr id="4" name="Picture 3">
            <a:extLst>
              <a:ext uri="{FF2B5EF4-FFF2-40B4-BE49-F238E27FC236}">
                <a16:creationId xmlns:a16="http://schemas.microsoft.com/office/drawing/2014/main" id="{EA48615F-A72E-F5A9-6F03-777A1DA822C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6875" y="420943"/>
            <a:ext cx="3962400" cy="1981200"/>
          </a:xfrm>
          <a:prstGeom prst="rect">
            <a:avLst/>
          </a:prstGeom>
          <a:noFill/>
          <a:ln>
            <a:noFill/>
          </a:ln>
        </p:spPr>
      </p:pic>
      <p:pic>
        <p:nvPicPr>
          <p:cNvPr id="5" name="Picture 4">
            <a:extLst>
              <a:ext uri="{FF2B5EF4-FFF2-40B4-BE49-F238E27FC236}">
                <a16:creationId xmlns:a16="http://schemas.microsoft.com/office/drawing/2014/main" id="{132D34F2-E83B-01E1-4C09-4ED718DDE30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6875" y="2328133"/>
            <a:ext cx="3962400" cy="1981200"/>
          </a:xfrm>
          <a:prstGeom prst="rect">
            <a:avLst/>
          </a:prstGeom>
          <a:noFill/>
          <a:ln>
            <a:noFill/>
          </a:ln>
        </p:spPr>
      </p:pic>
    </p:spTree>
    <p:extLst>
      <p:ext uri="{BB962C8B-B14F-4D97-AF65-F5344CB8AC3E}">
        <p14:creationId xmlns:p14="http://schemas.microsoft.com/office/powerpoint/2010/main" val="312157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3577675"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Exploratory Data Analysis</a:t>
            </a:r>
            <a:endParaRPr spc="-10" dirty="0">
              <a:latin typeface="+mj-lt"/>
            </a:endParaRPr>
          </a:p>
        </p:txBody>
      </p:sp>
      <p:sp>
        <p:nvSpPr>
          <p:cNvPr id="12" name="Rectangle 11">
            <a:extLst>
              <a:ext uri="{FF2B5EF4-FFF2-40B4-BE49-F238E27FC236}">
                <a16:creationId xmlns:a16="http://schemas.microsoft.com/office/drawing/2014/main" id="{F7A517B2-B005-93D8-BCE5-D758520405BD}"/>
              </a:ext>
            </a:extLst>
          </p:cNvPr>
          <p:cNvSpPr/>
          <p:nvPr/>
        </p:nvSpPr>
        <p:spPr>
          <a:xfrm>
            <a:off x="4572000" y="1200150"/>
            <a:ext cx="3794759" cy="228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bject 3">
            <a:extLst>
              <a:ext uri="{FF2B5EF4-FFF2-40B4-BE49-F238E27FC236}">
                <a16:creationId xmlns:a16="http://schemas.microsoft.com/office/drawing/2014/main" id="{25A25D0B-F298-3BBB-BAFD-61B14139CAC7}"/>
              </a:ext>
            </a:extLst>
          </p:cNvPr>
          <p:cNvSpPr txBox="1"/>
          <p:nvPr/>
        </p:nvSpPr>
        <p:spPr>
          <a:xfrm>
            <a:off x="638565" y="4085291"/>
            <a:ext cx="7870053" cy="182101"/>
          </a:xfrm>
          <a:prstGeom prst="rect">
            <a:avLst/>
          </a:prstGeom>
        </p:spPr>
        <p:txBody>
          <a:bodyPr vert="horz" wrap="square" lIns="0" tIns="12700" rIns="0" bIns="0" rtlCol="0">
            <a:spAutoFit/>
          </a:bodyPr>
          <a:lstStyle/>
          <a:p>
            <a:pPr marL="12700" algn="ctr">
              <a:lnSpc>
                <a:spcPct val="100000"/>
              </a:lnSpc>
              <a:spcBef>
                <a:spcPts val="100"/>
              </a:spcBef>
              <a:tabLst>
                <a:tab pos="145415" algn="l"/>
              </a:tabLst>
            </a:pPr>
            <a:r>
              <a:rPr lang="en-US" sz="1100" dirty="0">
                <a:solidFill>
                  <a:schemeClr val="tx1">
                    <a:lumMod val="95000"/>
                    <a:lumOff val="5000"/>
                  </a:schemeClr>
                </a:solidFill>
                <a:latin typeface="+mj-lt"/>
                <a:cs typeface="Times New Roman"/>
              </a:rPr>
              <a:t>Figure 4. Categorical distributions of defaulted and non-defaulted loans.</a:t>
            </a:r>
          </a:p>
        </p:txBody>
      </p:sp>
      <p:pic>
        <p:nvPicPr>
          <p:cNvPr id="8" name="Picture 7" descr="A comparison of a graph&#10;&#10;Description automatically generated with medium confidence">
            <a:extLst>
              <a:ext uri="{FF2B5EF4-FFF2-40B4-BE49-F238E27FC236}">
                <a16:creationId xmlns:a16="http://schemas.microsoft.com/office/drawing/2014/main" id="{72AE8B79-FFDA-7978-C76D-9B7B513DF0A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565" y="1550412"/>
            <a:ext cx="4085351" cy="2042676"/>
          </a:xfrm>
          <a:prstGeom prst="rect">
            <a:avLst/>
          </a:prstGeom>
          <a:noFill/>
          <a:ln>
            <a:noFill/>
          </a:ln>
        </p:spPr>
      </p:pic>
      <p:pic>
        <p:nvPicPr>
          <p:cNvPr id="9" name="Picture 8" descr="A screenshot of a graph&#10;&#10;Description automatically generated">
            <a:extLst>
              <a:ext uri="{FF2B5EF4-FFF2-40B4-BE49-F238E27FC236}">
                <a16:creationId xmlns:a16="http://schemas.microsoft.com/office/drawing/2014/main" id="{9FF5405D-3E79-3157-A76F-491884C217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283" b="1283"/>
          <a:stretch/>
        </p:blipFill>
        <p:spPr bwMode="auto">
          <a:xfrm>
            <a:off x="5192809" y="732841"/>
            <a:ext cx="3315809" cy="323078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47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4517796"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Modeling – </a:t>
            </a:r>
            <a:r>
              <a:rPr lang="en-US" i="1" dirty="0">
                <a:solidFill>
                  <a:schemeClr val="tx1">
                    <a:lumMod val="95000"/>
                    <a:lumOff val="5000"/>
                  </a:schemeClr>
                </a:solidFill>
                <a:latin typeface="+mj-lt"/>
              </a:rPr>
              <a:t>Data Pre-Processing</a:t>
            </a:r>
            <a:endParaRPr i="1" spc="-10" dirty="0">
              <a:solidFill>
                <a:schemeClr val="tx1">
                  <a:lumMod val="95000"/>
                  <a:lumOff val="5000"/>
                </a:schemeClr>
              </a:solidFill>
              <a:latin typeface="+mj-lt"/>
            </a:endParaRPr>
          </a:p>
        </p:txBody>
      </p:sp>
      <p:sp>
        <p:nvSpPr>
          <p:cNvPr id="3" name="object 3"/>
          <p:cNvSpPr txBox="1"/>
          <p:nvPr/>
        </p:nvSpPr>
        <p:spPr>
          <a:xfrm>
            <a:off x="609600" y="1352550"/>
            <a:ext cx="7772400" cy="1423467"/>
          </a:xfrm>
          <a:prstGeom prst="rect">
            <a:avLst/>
          </a:prstGeom>
        </p:spPr>
        <p:txBody>
          <a:bodyPr vert="horz" wrap="square" lIns="0" tIns="12700" rIns="0" bIns="0" rtlCol="0">
            <a:spAutoFit/>
          </a:bodyPr>
          <a:lstStyle/>
          <a:p>
            <a:pPr marL="298450" indent="-285750">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The initial model setup involved preparing the data with dummy variables for categorical features and splitting it into training and test sets.</a:t>
            </a:r>
          </a:p>
          <a:p>
            <a:pPr marL="298450" indent="-285750">
              <a:spcBef>
                <a:spcPts val="100"/>
              </a:spcBef>
              <a:buFont typeface="Arial" panose="020B0604020202020204" pitchFamily="34" charset="0"/>
              <a:buChar char="•"/>
              <a:tabLst>
                <a:tab pos="145415" algn="l"/>
              </a:tabLst>
            </a:pPr>
            <a:endParaRPr lang="en-US" sz="1800" dirty="0">
              <a:solidFill>
                <a:schemeClr val="tx1">
                  <a:lumMod val="95000"/>
                  <a:lumOff val="5000"/>
                </a:schemeClr>
              </a:solidFill>
              <a:latin typeface="+mj-lt"/>
              <a:cs typeface="Times New Roman"/>
            </a:endParaRPr>
          </a:p>
          <a:p>
            <a:pPr marL="298450" indent="-285750">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The first training phase focused on identifying the most effective models, using </a:t>
            </a:r>
            <a:r>
              <a:rPr lang="en-US" sz="1800" dirty="0" err="1">
                <a:solidFill>
                  <a:schemeClr val="tx1">
                    <a:lumMod val="95000"/>
                    <a:lumOff val="5000"/>
                  </a:schemeClr>
                </a:solidFill>
                <a:latin typeface="+mj-lt"/>
                <a:cs typeface="Times New Roman"/>
              </a:rPr>
              <a:t>LazyClassifier</a:t>
            </a:r>
            <a:r>
              <a:rPr lang="en-US" sz="1800" dirty="0">
                <a:solidFill>
                  <a:schemeClr val="tx1">
                    <a:lumMod val="95000"/>
                    <a:lumOff val="5000"/>
                  </a:schemeClr>
                </a:solidFill>
                <a:latin typeface="+mj-lt"/>
                <a:cs typeface="Times New Roman"/>
              </a:rPr>
              <a:t> to provide a preliminary comparison of various models.</a:t>
            </a:r>
          </a:p>
        </p:txBody>
      </p:sp>
      <p:graphicFrame>
        <p:nvGraphicFramePr>
          <p:cNvPr id="6" name="Table 5">
            <a:extLst>
              <a:ext uri="{FF2B5EF4-FFF2-40B4-BE49-F238E27FC236}">
                <a16:creationId xmlns:a16="http://schemas.microsoft.com/office/drawing/2014/main" id="{C76D84F8-770B-3196-63A7-907FD86F331C}"/>
              </a:ext>
            </a:extLst>
          </p:cNvPr>
          <p:cNvGraphicFramePr>
            <a:graphicFrameLocks noGrp="1"/>
          </p:cNvGraphicFramePr>
          <p:nvPr>
            <p:extLst>
              <p:ext uri="{D42A27DB-BD31-4B8C-83A1-F6EECF244321}">
                <p14:modId xmlns:p14="http://schemas.microsoft.com/office/powerpoint/2010/main" val="254473180"/>
              </p:ext>
            </p:extLst>
          </p:nvPr>
        </p:nvGraphicFramePr>
        <p:xfrm>
          <a:off x="892404" y="2952751"/>
          <a:ext cx="7489596" cy="1423467"/>
        </p:xfrm>
        <a:graphic>
          <a:graphicData uri="http://schemas.openxmlformats.org/drawingml/2006/table">
            <a:tbl>
              <a:tblPr firstRow="1" firstCol="1" bandRow="1">
                <a:tableStyleId>{5C22544A-7EE6-4342-B048-85BDC9FD1C3A}</a:tableStyleId>
              </a:tblPr>
              <a:tblGrid>
                <a:gridCol w="2684865">
                  <a:extLst>
                    <a:ext uri="{9D8B030D-6E8A-4147-A177-3AD203B41FA5}">
                      <a16:colId xmlns:a16="http://schemas.microsoft.com/office/drawing/2014/main" val="3786378361"/>
                    </a:ext>
                  </a:extLst>
                </a:gridCol>
                <a:gridCol w="2401916">
                  <a:extLst>
                    <a:ext uri="{9D8B030D-6E8A-4147-A177-3AD203B41FA5}">
                      <a16:colId xmlns:a16="http://schemas.microsoft.com/office/drawing/2014/main" val="1020874442"/>
                    </a:ext>
                  </a:extLst>
                </a:gridCol>
                <a:gridCol w="2402815">
                  <a:extLst>
                    <a:ext uri="{9D8B030D-6E8A-4147-A177-3AD203B41FA5}">
                      <a16:colId xmlns:a16="http://schemas.microsoft.com/office/drawing/2014/main" val="3042321546"/>
                    </a:ext>
                  </a:extLst>
                </a:gridCol>
              </a:tblGrid>
              <a:tr h="351878">
                <a:tc>
                  <a:txBody>
                    <a:bodyPr/>
                    <a:lstStyle/>
                    <a:p>
                      <a:pPr marL="0" marR="0" algn="ctr">
                        <a:lnSpc>
                          <a:spcPct val="107000"/>
                        </a:lnSpc>
                        <a:spcBef>
                          <a:spcPts val="0"/>
                        </a:spcBef>
                        <a:spcAft>
                          <a:spcPts val="0"/>
                        </a:spcAft>
                      </a:pPr>
                      <a:r>
                        <a:rPr lang="en-US" sz="1100" kern="100" dirty="0">
                          <a:effectLst/>
                        </a:rPr>
                        <a:t>Model</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Accuracy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F1 Score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3528881"/>
                  </a:ext>
                </a:extLst>
              </a:tr>
              <a:tr h="351878">
                <a:tc>
                  <a:txBody>
                    <a:bodyPr/>
                    <a:lstStyle/>
                    <a:p>
                      <a:pPr marL="0" marR="0" algn="ctr">
                        <a:lnSpc>
                          <a:spcPct val="107000"/>
                        </a:lnSpc>
                        <a:spcBef>
                          <a:spcPts val="0"/>
                        </a:spcBef>
                        <a:spcAft>
                          <a:spcPts val="0"/>
                        </a:spcAft>
                      </a:pPr>
                      <a:r>
                        <a:rPr lang="en-US" sz="1100" kern="100">
                          <a:effectLst/>
                        </a:rPr>
                        <a:t>XGBClassifier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dirty="0">
                          <a:effectLst/>
                        </a:rPr>
                        <a:t>84.20%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78.99%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6868894"/>
                  </a:ext>
                </a:extLst>
              </a:tr>
              <a:tr h="367833">
                <a:tc>
                  <a:txBody>
                    <a:bodyPr/>
                    <a:lstStyle/>
                    <a:p>
                      <a:pPr marL="0" marR="0" algn="ctr">
                        <a:lnSpc>
                          <a:spcPct val="107000"/>
                        </a:lnSpc>
                        <a:spcBef>
                          <a:spcPts val="0"/>
                        </a:spcBef>
                        <a:spcAft>
                          <a:spcPts val="0"/>
                        </a:spcAft>
                      </a:pPr>
                      <a:r>
                        <a:rPr lang="en-US" sz="1100" kern="100">
                          <a:effectLst/>
                        </a:rPr>
                        <a:t>BernoulliNB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84.10%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78.93%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07669761"/>
                  </a:ext>
                </a:extLst>
              </a:tr>
              <a:tr h="351878">
                <a:tc>
                  <a:txBody>
                    <a:bodyPr/>
                    <a:lstStyle/>
                    <a:p>
                      <a:pPr marL="0" marR="0" algn="ctr">
                        <a:lnSpc>
                          <a:spcPct val="107000"/>
                        </a:lnSpc>
                        <a:spcBef>
                          <a:spcPts val="0"/>
                        </a:spcBef>
                        <a:spcAft>
                          <a:spcPts val="0"/>
                        </a:spcAft>
                      </a:pPr>
                      <a:r>
                        <a:rPr lang="en-US" sz="1100" kern="100">
                          <a:effectLst/>
                        </a:rPr>
                        <a:t>LinearDiscriminantAnalysis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84.88%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dirty="0">
                          <a:effectLst/>
                        </a:rPr>
                        <a:t>78.75%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892590"/>
                  </a:ext>
                </a:extLst>
              </a:tr>
            </a:tbl>
          </a:graphicData>
        </a:graphic>
      </p:graphicFrame>
      <p:sp>
        <p:nvSpPr>
          <p:cNvPr id="7" name="object 3">
            <a:extLst>
              <a:ext uri="{FF2B5EF4-FFF2-40B4-BE49-F238E27FC236}">
                <a16:creationId xmlns:a16="http://schemas.microsoft.com/office/drawing/2014/main" id="{20BFC533-E2DC-9875-AD1A-1F3604F231CD}"/>
              </a:ext>
            </a:extLst>
          </p:cNvPr>
          <p:cNvSpPr txBox="1"/>
          <p:nvPr/>
        </p:nvSpPr>
        <p:spPr>
          <a:xfrm>
            <a:off x="892404" y="4461901"/>
            <a:ext cx="7489596" cy="182101"/>
          </a:xfrm>
          <a:prstGeom prst="rect">
            <a:avLst/>
          </a:prstGeom>
        </p:spPr>
        <p:txBody>
          <a:bodyPr vert="horz" wrap="square" lIns="0" tIns="12700" rIns="0" bIns="0" rtlCol="0">
            <a:spAutoFit/>
          </a:bodyPr>
          <a:lstStyle/>
          <a:p>
            <a:pPr marL="12700" algn="ctr">
              <a:lnSpc>
                <a:spcPct val="100000"/>
              </a:lnSpc>
              <a:spcBef>
                <a:spcPts val="100"/>
              </a:spcBef>
              <a:tabLst>
                <a:tab pos="145415" algn="l"/>
              </a:tabLst>
            </a:pPr>
            <a:r>
              <a:rPr lang="en-US" sz="1100" dirty="0">
                <a:solidFill>
                  <a:schemeClr val="tx1">
                    <a:lumMod val="95000"/>
                    <a:lumOff val="5000"/>
                  </a:schemeClr>
                </a:solidFill>
                <a:latin typeface="+mj-lt"/>
                <a:cs typeface="Times New Roman"/>
              </a:rPr>
              <a:t>Table 1. </a:t>
            </a:r>
            <a:r>
              <a:rPr lang="en-US" sz="1100" dirty="0" err="1">
                <a:solidFill>
                  <a:schemeClr val="tx1">
                    <a:lumMod val="95000"/>
                    <a:lumOff val="5000"/>
                  </a:schemeClr>
                </a:solidFill>
                <a:latin typeface="+mj-lt"/>
                <a:cs typeface="Times New Roman"/>
              </a:rPr>
              <a:t>LazyClassifier</a:t>
            </a:r>
            <a:r>
              <a:rPr lang="en-US" sz="1100" dirty="0">
                <a:solidFill>
                  <a:schemeClr val="tx1">
                    <a:lumMod val="95000"/>
                    <a:lumOff val="5000"/>
                  </a:schemeClr>
                </a:solidFill>
                <a:latin typeface="+mj-lt"/>
                <a:cs typeface="Times New Roman"/>
              </a:rPr>
              <a:t> accuracy and F1 score results are sorted by F1 score and then accuracy.</a:t>
            </a:r>
          </a:p>
        </p:txBody>
      </p:sp>
    </p:spTree>
    <p:extLst>
      <p:ext uri="{BB962C8B-B14F-4D97-AF65-F5344CB8AC3E}">
        <p14:creationId xmlns:p14="http://schemas.microsoft.com/office/powerpoint/2010/main" val="208712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4517796"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Modeling – </a:t>
            </a:r>
            <a:r>
              <a:rPr lang="en-US" i="1" dirty="0">
                <a:solidFill>
                  <a:schemeClr val="tx1">
                    <a:lumMod val="95000"/>
                    <a:lumOff val="5000"/>
                  </a:schemeClr>
                </a:solidFill>
                <a:latin typeface="+mj-lt"/>
              </a:rPr>
              <a:t>Initial Fits</a:t>
            </a:r>
            <a:endParaRPr i="1" spc="-10" dirty="0">
              <a:solidFill>
                <a:schemeClr val="tx1">
                  <a:lumMod val="95000"/>
                  <a:lumOff val="5000"/>
                </a:schemeClr>
              </a:solidFill>
              <a:latin typeface="+mj-lt"/>
            </a:endParaRPr>
          </a:p>
        </p:txBody>
      </p:sp>
      <p:sp>
        <p:nvSpPr>
          <p:cNvPr id="3" name="object 3"/>
          <p:cNvSpPr txBox="1"/>
          <p:nvPr/>
        </p:nvSpPr>
        <p:spPr>
          <a:xfrm>
            <a:off x="609600" y="1352550"/>
            <a:ext cx="7772400" cy="566822"/>
          </a:xfrm>
          <a:prstGeom prst="rect">
            <a:avLst/>
          </a:prstGeom>
        </p:spPr>
        <p:txBody>
          <a:bodyPr vert="horz" wrap="square" lIns="0" tIns="12700" rIns="0" bIns="0" rtlCol="0">
            <a:spAutoFit/>
          </a:bodyPr>
          <a:lstStyle/>
          <a:p>
            <a:pPr marL="298450" indent="-285750">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It is evident that the models struggle to identify any defaulted loans, leading us to tackle the class imbalance.</a:t>
            </a:r>
          </a:p>
        </p:txBody>
      </p:sp>
      <p:graphicFrame>
        <p:nvGraphicFramePr>
          <p:cNvPr id="4" name="Table 3">
            <a:extLst>
              <a:ext uri="{FF2B5EF4-FFF2-40B4-BE49-F238E27FC236}">
                <a16:creationId xmlns:a16="http://schemas.microsoft.com/office/drawing/2014/main" id="{AFB13E82-F881-ADA9-ADFB-DC7CF8979F51}"/>
              </a:ext>
            </a:extLst>
          </p:cNvPr>
          <p:cNvGraphicFramePr>
            <a:graphicFrameLocks noGrp="1"/>
          </p:cNvGraphicFramePr>
          <p:nvPr>
            <p:extLst>
              <p:ext uri="{D42A27DB-BD31-4B8C-83A1-F6EECF244321}">
                <p14:modId xmlns:p14="http://schemas.microsoft.com/office/powerpoint/2010/main" val="117097073"/>
              </p:ext>
            </p:extLst>
          </p:nvPr>
        </p:nvGraphicFramePr>
        <p:xfrm>
          <a:off x="892404" y="2005171"/>
          <a:ext cx="7489596" cy="2395380"/>
        </p:xfrm>
        <a:graphic>
          <a:graphicData uri="http://schemas.openxmlformats.org/drawingml/2006/table">
            <a:tbl>
              <a:tblPr firstRow="1" firstCol="1" bandRow="1">
                <a:tableStyleId>{5C22544A-7EE6-4342-B048-85BDC9FD1C3A}</a:tableStyleId>
              </a:tblPr>
              <a:tblGrid>
                <a:gridCol w="2148353">
                  <a:extLst>
                    <a:ext uri="{9D8B030D-6E8A-4147-A177-3AD203B41FA5}">
                      <a16:colId xmlns:a16="http://schemas.microsoft.com/office/drawing/2014/main" val="610898802"/>
                    </a:ext>
                  </a:extLst>
                </a:gridCol>
                <a:gridCol w="1235983">
                  <a:extLst>
                    <a:ext uri="{9D8B030D-6E8A-4147-A177-3AD203B41FA5}">
                      <a16:colId xmlns:a16="http://schemas.microsoft.com/office/drawing/2014/main" val="1805302716"/>
                    </a:ext>
                  </a:extLst>
                </a:gridCol>
                <a:gridCol w="1026115">
                  <a:extLst>
                    <a:ext uri="{9D8B030D-6E8A-4147-A177-3AD203B41FA5}">
                      <a16:colId xmlns:a16="http://schemas.microsoft.com/office/drawing/2014/main" val="2222275898"/>
                    </a:ext>
                  </a:extLst>
                </a:gridCol>
                <a:gridCol w="1026115">
                  <a:extLst>
                    <a:ext uri="{9D8B030D-6E8A-4147-A177-3AD203B41FA5}">
                      <a16:colId xmlns:a16="http://schemas.microsoft.com/office/drawing/2014/main" val="3149915362"/>
                    </a:ext>
                  </a:extLst>
                </a:gridCol>
                <a:gridCol w="1026115">
                  <a:extLst>
                    <a:ext uri="{9D8B030D-6E8A-4147-A177-3AD203B41FA5}">
                      <a16:colId xmlns:a16="http://schemas.microsoft.com/office/drawing/2014/main" val="3567170633"/>
                    </a:ext>
                  </a:extLst>
                </a:gridCol>
                <a:gridCol w="1026915">
                  <a:extLst>
                    <a:ext uri="{9D8B030D-6E8A-4147-A177-3AD203B41FA5}">
                      <a16:colId xmlns:a16="http://schemas.microsoft.com/office/drawing/2014/main" val="2000646384"/>
                    </a:ext>
                  </a:extLst>
                </a:gridCol>
              </a:tblGrid>
              <a:tr h="339995">
                <a:tc>
                  <a:txBody>
                    <a:bodyPr/>
                    <a:lstStyle/>
                    <a:p>
                      <a:pPr marL="0" marR="0" algn="ctr">
                        <a:lnSpc>
                          <a:spcPct val="107000"/>
                        </a:lnSpc>
                        <a:spcBef>
                          <a:spcPts val="0"/>
                        </a:spcBef>
                        <a:spcAft>
                          <a:spcPts val="0"/>
                        </a:spcAft>
                      </a:pPr>
                      <a:r>
                        <a:rPr lang="en-US" sz="1100" kern="100" dirty="0">
                          <a:effectLst/>
                        </a:rPr>
                        <a:t>Model</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Class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Precision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Recall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F1 Score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ROC AUC</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08578658"/>
                  </a:ext>
                </a:extLst>
              </a:tr>
              <a:tr h="339995">
                <a:tc rowSpan="2">
                  <a:txBody>
                    <a:bodyPr/>
                    <a:lstStyle/>
                    <a:p>
                      <a:pPr marL="0" marR="0" algn="ctr">
                        <a:lnSpc>
                          <a:spcPct val="107000"/>
                        </a:lnSpc>
                        <a:spcBef>
                          <a:spcPts val="0"/>
                        </a:spcBef>
                        <a:spcAft>
                          <a:spcPts val="0"/>
                        </a:spcAft>
                      </a:pPr>
                      <a:r>
                        <a:rPr lang="en-US" sz="1100" kern="100">
                          <a:effectLst/>
                        </a:rPr>
                        <a:t>XGBClassifier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Non-defaulted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85.38%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98.21%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91.35%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100" kern="100">
                          <a:effectLst/>
                        </a:rPr>
                        <a:t>67.73%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0400648"/>
                  </a:ext>
                </a:extLst>
              </a:tr>
              <a:tr h="355410">
                <a:tc vMerge="1">
                  <a:txBody>
                    <a:bodyPr/>
                    <a:lstStyle/>
                    <a:p>
                      <a:endParaRPr lang="en-US"/>
                    </a:p>
                  </a:txBody>
                  <a:tcPr/>
                </a:tc>
                <a:tc>
                  <a:txBody>
                    <a:bodyPr/>
                    <a:lstStyle/>
                    <a:p>
                      <a:pPr marL="0" marR="0" algn="ctr">
                        <a:lnSpc>
                          <a:spcPct val="107000"/>
                        </a:lnSpc>
                        <a:spcBef>
                          <a:spcPts val="0"/>
                        </a:spcBef>
                        <a:spcAft>
                          <a:spcPts val="0"/>
                        </a:spcAft>
                      </a:pPr>
                      <a:r>
                        <a:rPr lang="en-US" sz="1100" kern="100">
                          <a:effectLst/>
                        </a:rPr>
                        <a:t>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35.68%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5.58%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9.65%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1122887891"/>
                  </a:ext>
                </a:extLst>
              </a:tr>
              <a:tr h="339995">
                <a:tc rowSpan="2">
                  <a:txBody>
                    <a:bodyPr/>
                    <a:lstStyle/>
                    <a:p>
                      <a:pPr marL="0" marR="0" algn="ctr">
                        <a:lnSpc>
                          <a:spcPct val="107000"/>
                        </a:lnSpc>
                        <a:spcBef>
                          <a:spcPts val="0"/>
                        </a:spcBef>
                        <a:spcAft>
                          <a:spcPts val="0"/>
                        </a:spcAft>
                      </a:pPr>
                      <a:r>
                        <a:rPr lang="en-US" sz="1100" kern="100" dirty="0" err="1">
                          <a:effectLst/>
                        </a:rPr>
                        <a:t>BernoulliNB</a:t>
                      </a:r>
                      <a:endParaRPr lang="en-US" sz="1100" kern="100" dirty="0">
                        <a:effectLst/>
                      </a:endParaRPr>
                    </a:p>
                    <a:p>
                      <a:pPr marL="0" marR="0" algn="ctr">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Non-defaulted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84.88%%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100%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91.82%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100" kern="100">
                          <a:effectLst/>
                        </a:rPr>
                        <a:t>60.13%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74603670"/>
                  </a:ext>
                </a:extLst>
              </a:tr>
              <a:tr h="339995">
                <a:tc vMerge="1">
                  <a:txBody>
                    <a:bodyPr/>
                    <a:lstStyle/>
                    <a:p>
                      <a:endParaRPr lang="en-US"/>
                    </a:p>
                  </a:txBody>
                  <a:tcPr/>
                </a:tc>
                <a:tc>
                  <a:txBody>
                    <a:bodyPr/>
                    <a:lstStyle/>
                    <a:p>
                      <a:pPr marL="0" marR="0" algn="ctr">
                        <a:lnSpc>
                          <a:spcPct val="107000"/>
                        </a:lnSpc>
                        <a:spcBef>
                          <a:spcPts val="0"/>
                        </a:spcBef>
                        <a:spcAft>
                          <a:spcPts val="0"/>
                        </a:spcAft>
                      </a:pPr>
                      <a:r>
                        <a:rPr lang="en-US" sz="1100" kern="100">
                          <a:effectLst/>
                        </a:rPr>
                        <a:t>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999704125"/>
                  </a:ext>
                </a:extLst>
              </a:tr>
              <a:tr h="339995">
                <a:tc rowSpan="2">
                  <a:txBody>
                    <a:bodyPr/>
                    <a:lstStyle/>
                    <a:p>
                      <a:pPr marL="0" marR="0" algn="ctr">
                        <a:lnSpc>
                          <a:spcPct val="107000"/>
                        </a:lnSpc>
                        <a:spcBef>
                          <a:spcPts val="0"/>
                        </a:spcBef>
                        <a:spcAft>
                          <a:spcPts val="0"/>
                        </a:spcAft>
                      </a:pPr>
                      <a:r>
                        <a:rPr lang="en-US" sz="1100" kern="100">
                          <a:effectLst/>
                        </a:rPr>
                        <a:t>LinearDiscriminantAnalysis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Non-defaulted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85.20%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99.47%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91.78%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100" kern="100">
                          <a:effectLst/>
                        </a:rPr>
                        <a:t>70.91%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51103675"/>
                  </a:ext>
                </a:extLst>
              </a:tr>
              <a:tr h="339995">
                <a:tc vMerge="1">
                  <a:txBody>
                    <a:bodyPr/>
                    <a:lstStyle/>
                    <a:p>
                      <a:endParaRPr lang="en-US"/>
                    </a:p>
                  </a:txBody>
                  <a:tcPr/>
                </a:tc>
                <a:tc>
                  <a:txBody>
                    <a:bodyPr/>
                    <a:lstStyle/>
                    <a:p>
                      <a:pPr marL="0" marR="0" algn="ctr">
                        <a:lnSpc>
                          <a:spcPct val="107000"/>
                        </a:lnSpc>
                        <a:spcBef>
                          <a:spcPts val="0"/>
                        </a:spcBef>
                        <a:spcAft>
                          <a:spcPts val="0"/>
                        </a:spcAft>
                      </a:pPr>
                      <a:r>
                        <a:rPr lang="en-US" sz="1100" kern="100">
                          <a:effectLst/>
                        </a:rPr>
                        <a:t>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2.96%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dirty="0">
                          <a:effectLst/>
                        </a:rPr>
                        <a:t>5.60%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563460083"/>
                  </a:ext>
                </a:extLst>
              </a:tr>
            </a:tbl>
          </a:graphicData>
        </a:graphic>
      </p:graphicFrame>
      <p:sp>
        <p:nvSpPr>
          <p:cNvPr id="5" name="object 3">
            <a:extLst>
              <a:ext uri="{FF2B5EF4-FFF2-40B4-BE49-F238E27FC236}">
                <a16:creationId xmlns:a16="http://schemas.microsoft.com/office/drawing/2014/main" id="{C87CFEB5-A73F-4D41-8CEB-59B0A7EF57F2}"/>
              </a:ext>
            </a:extLst>
          </p:cNvPr>
          <p:cNvSpPr txBox="1"/>
          <p:nvPr/>
        </p:nvSpPr>
        <p:spPr>
          <a:xfrm>
            <a:off x="892404" y="4461901"/>
            <a:ext cx="7489596" cy="182101"/>
          </a:xfrm>
          <a:prstGeom prst="rect">
            <a:avLst/>
          </a:prstGeom>
        </p:spPr>
        <p:txBody>
          <a:bodyPr vert="horz" wrap="square" lIns="0" tIns="12700" rIns="0" bIns="0" rtlCol="0">
            <a:spAutoFit/>
          </a:bodyPr>
          <a:lstStyle/>
          <a:p>
            <a:pPr marL="12700" algn="ctr">
              <a:lnSpc>
                <a:spcPct val="100000"/>
              </a:lnSpc>
              <a:spcBef>
                <a:spcPts val="100"/>
              </a:spcBef>
              <a:tabLst>
                <a:tab pos="145415" algn="l"/>
              </a:tabLst>
            </a:pPr>
            <a:r>
              <a:rPr lang="en-US" sz="1100" dirty="0">
                <a:solidFill>
                  <a:schemeClr val="tx1">
                    <a:lumMod val="95000"/>
                    <a:lumOff val="5000"/>
                  </a:schemeClr>
                </a:solidFill>
                <a:latin typeface="+mj-lt"/>
                <a:cs typeface="Times New Roman"/>
              </a:rPr>
              <a:t>Table 2. Model results from the initial fit of training data.</a:t>
            </a:r>
          </a:p>
        </p:txBody>
      </p:sp>
    </p:spTree>
    <p:extLst>
      <p:ext uri="{BB962C8B-B14F-4D97-AF65-F5344CB8AC3E}">
        <p14:creationId xmlns:p14="http://schemas.microsoft.com/office/powerpoint/2010/main" val="408577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2404" y="819150"/>
            <a:ext cx="4517796" cy="443711"/>
          </a:xfrm>
          <a:prstGeom prst="rect">
            <a:avLst/>
          </a:prstGeom>
        </p:spPr>
        <p:txBody>
          <a:bodyPr vert="horz" wrap="square" lIns="0" tIns="12700" rIns="0" bIns="0" rtlCol="0">
            <a:spAutoFit/>
          </a:bodyPr>
          <a:lstStyle/>
          <a:p>
            <a:pPr marL="12700">
              <a:lnSpc>
                <a:spcPct val="100000"/>
              </a:lnSpc>
              <a:spcBef>
                <a:spcPts val="100"/>
              </a:spcBef>
            </a:pPr>
            <a:r>
              <a:rPr lang="en-US" dirty="0">
                <a:latin typeface="+mj-lt"/>
              </a:rPr>
              <a:t>Modeling – </a:t>
            </a:r>
            <a:r>
              <a:rPr lang="en-US" i="1" dirty="0">
                <a:solidFill>
                  <a:schemeClr val="tx1">
                    <a:lumMod val="95000"/>
                    <a:lumOff val="5000"/>
                  </a:schemeClr>
                </a:solidFill>
                <a:latin typeface="+mj-lt"/>
              </a:rPr>
              <a:t>Oversampling</a:t>
            </a:r>
            <a:endParaRPr i="1" spc="-10" dirty="0">
              <a:solidFill>
                <a:schemeClr val="tx1">
                  <a:lumMod val="95000"/>
                  <a:lumOff val="5000"/>
                </a:schemeClr>
              </a:solidFill>
              <a:latin typeface="+mj-lt"/>
            </a:endParaRPr>
          </a:p>
        </p:txBody>
      </p:sp>
      <p:sp>
        <p:nvSpPr>
          <p:cNvPr id="3" name="object 3"/>
          <p:cNvSpPr txBox="1"/>
          <p:nvPr/>
        </p:nvSpPr>
        <p:spPr>
          <a:xfrm>
            <a:off x="609600" y="1352550"/>
            <a:ext cx="7772400" cy="843821"/>
          </a:xfrm>
          <a:prstGeom prst="rect">
            <a:avLst/>
          </a:prstGeom>
        </p:spPr>
        <p:txBody>
          <a:bodyPr vert="horz" wrap="square" lIns="0" tIns="12700" rIns="0" bIns="0" rtlCol="0">
            <a:spAutoFit/>
          </a:bodyPr>
          <a:lstStyle/>
          <a:p>
            <a:pPr marL="298450" indent="-285750">
              <a:spcBef>
                <a:spcPts val="100"/>
              </a:spcBef>
              <a:buFont typeface="Arial" panose="020B0604020202020204" pitchFamily="34" charset="0"/>
              <a:buChar char="•"/>
              <a:tabLst>
                <a:tab pos="145415" algn="l"/>
              </a:tabLst>
            </a:pPr>
            <a:r>
              <a:rPr lang="en-US" sz="1800" dirty="0">
                <a:solidFill>
                  <a:schemeClr val="tx1">
                    <a:lumMod val="95000"/>
                    <a:lumOff val="5000"/>
                  </a:schemeClr>
                </a:solidFill>
                <a:latin typeface="+mj-lt"/>
                <a:cs typeface="Times New Roman"/>
              </a:rPr>
              <a:t>A subset of the data is created by resampling the minority class (defaulted loans) with replacement until there is an equal number of loans in the subgroup to the number of non-defaulted loans.</a:t>
            </a:r>
          </a:p>
        </p:txBody>
      </p:sp>
      <p:graphicFrame>
        <p:nvGraphicFramePr>
          <p:cNvPr id="5" name="Table 4">
            <a:extLst>
              <a:ext uri="{FF2B5EF4-FFF2-40B4-BE49-F238E27FC236}">
                <a16:creationId xmlns:a16="http://schemas.microsoft.com/office/drawing/2014/main" id="{A3A234EE-7AD3-374F-5D4C-61EB5682CE40}"/>
              </a:ext>
            </a:extLst>
          </p:cNvPr>
          <p:cNvGraphicFramePr>
            <a:graphicFrameLocks noGrp="1"/>
          </p:cNvGraphicFramePr>
          <p:nvPr>
            <p:extLst>
              <p:ext uri="{D42A27DB-BD31-4B8C-83A1-F6EECF244321}">
                <p14:modId xmlns:p14="http://schemas.microsoft.com/office/powerpoint/2010/main" val="1099202035"/>
              </p:ext>
            </p:extLst>
          </p:nvPr>
        </p:nvGraphicFramePr>
        <p:xfrm>
          <a:off x="892404" y="2323545"/>
          <a:ext cx="7489598" cy="2077002"/>
        </p:xfrm>
        <a:graphic>
          <a:graphicData uri="http://schemas.openxmlformats.org/drawingml/2006/table">
            <a:tbl>
              <a:tblPr firstRow="1" firstCol="1" bandRow="1">
                <a:tableStyleId>{5C22544A-7EE6-4342-B048-85BDC9FD1C3A}</a:tableStyleId>
              </a:tblPr>
              <a:tblGrid>
                <a:gridCol w="2148353">
                  <a:extLst>
                    <a:ext uri="{9D8B030D-6E8A-4147-A177-3AD203B41FA5}">
                      <a16:colId xmlns:a16="http://schemas.microsoft.com/office/drawing/2014/main" val="958419262"/>
                    </a:ext>
                  </a:extLst>
                </a:gridCol>
                <a:gridCol w="1235984">
                  <a:extLst>
                    <a:ext uri="{9D8B030D-6E8A-4147-A177-3AD203B41FA5}">
                      <a16:colId xmlns:a16="http://schemas.microsoft.com/office/drawing/2014/main" val="2796883673"/>
                    </a:ext>
                  </a:extLst>
                </a:gridCol>
                <a:gridCol w="1026115">
                  <a:extLst>
                    <a:ext uri="{9D8B030D-6E8A-4147-A177-3AD203B41FA5}">
                      <a16:colId xmlns:a16="http://schemas.microsoft.com/office/drawing/2014/main" val="4262036956"/>
                    </a:ext>
                  </a:extLst>
                </a:gridCol>
                <a:gridCol w="1026115">
                  <a:extLst>
                    <a:ext uri="{9D8B030D-6E8A-4147-A177-3AD203B41FA5}">
                      <a16:colId xmlns:a16="http://schemas.microsoft.com/office/drawing/2014/main" val="3961954888"/>
                    </a:ext>
                  </a:extLst>
                </a:gridCol>
                <a:gridCol w="1026115">
                  <a:extLst>
                    <a:ext uri="{9D8B030D-6E8A-4147-A177-3AD203B41FA5}">
                      <a16:colId xmlns:a16="http://schemas.microsoft.com/office/drawing/2014/main" val="3492230672"/>
                    </a:ext>
                  </a:extLst>
                </a:gridCol>
                <a:gridCol w="1026916">
                  <a:extLst>
                    <a:ext uri="{9D8B030D-6E8A-4147-A177-3AD203B41FA5}">
                      <a16:colId xmlns:a16="http://schemas.microsoft.com/office/drawing/2014/main" val="653116681"/>
                    </a:ext>
                  </a:extLst>
                </a:gridCol>
              </a:tblGrid>
              <a:tr h="294805">
                <a:tc>
                  <a:txBody>
                    <a:bodyPr/>
                    <a:lstStyle/>
                    <a:p>
                      <a:pPr marL="0" marR="0" algn="ctr">
                        <a:lnSpc>
                          <a:spcPct val="107000"/>
                        </a:lnSpc>
                        <a:spcBef>
                          <a:spcPts val="0"/>
                        </a:spcBef>
                        <a:spcAft>
                          <a:spcPts val="0"/>
                        </a:spcAft>
                      </a:pPr>
                      <a:r>
                        <a:rPr lang="en-US" sz="1100" kern="100">
                          <a:effectLst/>
                        </a:rPr>
                        <a:t>Model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Class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Precision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Recall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F1 Score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ROC AUC</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8174467"/>
                  </a:ext>
                </a:extLst>
              </a:tr>
              <a:tr h="294805">
                <a:tc rowSpan="2">
                  <a:txBody>
                    <a:bodyPr/>
                    <a:lstStyle/>
                    <a:p>
                      <a:pPr marL="0" marR="0" algn="ctr">
                        <a:lnSpc>
                          <a:spcPct val="107000"/>
                        </a:lnSpc>
                        <a:spcBef>
                          <a:spcPts val="0"/>
                        </a:spcBef>
                        <a:spcAft>
                          <a:spcPts val="0"/>
                        </a:spcAft>
                      </a:pPr>
                      <a:r>
                        <a:rPr lang="en-US" sz="1100" kern="100" dirty="0" err="1">
                          <a:effectLst/>
                        </a:rPr>
                        <a:t>XGBClassifier</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Non-defaulted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97.22%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82.11%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89.03%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100" kern="100" dirty="0">
                          <a:effectLst/>
                        </a:rPr>
                        <a:t>92.11%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28119242"/>
                  </a:ext>
                </a:extLst>
              </a:tr>
              <a:tr h="308172">
                <a:tc vMerge="1">
                  <a:txBody>
                    <a:bodyPr/>
                    <a:lstStyle/>
                    <a:p>
                      <a:endParaRPr lang="en-US"/>
                    </a:p>
                  </a:txBody>
                  <a:tcPr/>
                </a:tc>
                <a:tc>
                  <a:txBody>
                    <a:bodyPr/>
                    <a:lstStyle/>
                    <a:p>
                      <a:pPr marL="0" marR="0" algn="ctr">
                        <a:lnSpc>
                          <a:spcPct val="107000"/>
                        </a:lnSpc>
                        <a:spcBef>
                          <a:spcPts val="0"/>
                        </a:spcBef>
                        <a:spcAft>
                          <a:spcPts val="0"/>
                        </a:spcAft>
                      </a:pPr>
                      <a:r>
                        <a:rPr lang="en-US" sz="1100" kern="100">
                          <a:effectLst/>
                        </a:rPr>
                        <a:t>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46.36%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86.78%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dirty="0">
                          <a:effectLst/>
                        </a:rPr>
                        <a:t>60.43%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1511099534"/>
                  </a:ext>
                </a:extLst>
              </a:tr>
              <a:tr h="294805">
                <a:tc rowSpan="2">
                  <a:txBody>
                    <a:bodyPr/>
                    <a:lstStyle/>
                    <a:p>
                      <a:pPr marL="0" marR="0" algn="ctr">
                        <a:lnSpc>
                          <a:spcPct val="107000"/>
                        </a:lnSpc>
                        <a:spcBef>
                          <a:spcPts val="0"/>
                        </a:spcBef>
                        <a:spcAft>
                          <a:spcPts val="0"/>
                        </a:spcAft>
                      </a:pPr>
                      <a:r>
                        <a:rPr lang="en-US" sz="1100" kern="100">
                          <a:effectLst/>
                        </a:rPr>
                        <a:t>BernoulliNB</a:t>
                      </a:r>
                    </a:p>
                    <a:p>
                      <a:pPr marL="0" marR="0" algn="ctr">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Non-defaulted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88.47%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56.38%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68.87%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100" kern="100">
                          <a:effectLst/>
                        </a:rPr>
                        <a:t>60.42%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9312988"/>
                  </a:ext>
                </a:extLst>
              </a:tr>
              <a:tr h="294805">
                <a:tc vMerge="1">
                  <a:txBody>
                    <a:bodyPr/>
                    <a:lstStyle/>
                    <a:p>
                      <a:endParaRPr lang="en-US"/>
                    </a:p>
                  </a:txBody>
                  <a:tcPr/>
                </a:tc>
                <a:tc>
                  <a:txBody>
                    <a:bodyPr/>
                    <a:lstStyle/>
                    <a:p>
                      <a:pPr marL="0" marR="0" algn="ctr">
                        <a:lnSpc>
                          <a:spcPct val="107000"/>
                        </a:lnSpc>
                        <a:spcBef>
                          <a:spcPts val="0"/>
                        </a:spcBef>
                        <a:spcAft>
                          <a:spcPts val="0"/>
                        </a:spcAft>
                      </a:pPr>
                      <a:r>
                        <a:rPr lang="en-US" sz="1100" kern="100">
                          <a:effectLst/>
                        </a:rPr>
                        <a:t>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19.35%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58.75%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29.11%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3546953262"/>
                  </a:ext>
                </a:extLst>
              </a:tr>
              <a:tr h="294805">
                <a:tc rowSpan="2">
                  <a:txBody>
                    <a:bodyPr/>
                    <a:lstStyle/>
                    <a:p>
                      <a:pPr marL="0" marR="0" algn="ctr">
                        <a:lnSpc>
                          <a:spcPct val="107000"/>
                        </a:lnSpc>
                        <a:spcBef>
                          <a:spcPts val="0"/>
                        </a:spcBef>
                        <a:spcAft>
                          <a:spcPts val="0"/>
                        </a:spcAft>
                      </a:pPr>
                      <a:r>
                        <a:rPr lang="en-US" sz="1100" kern="100">
                          <a:effectLst/>
                        </a:rPr>
                        <a:t>LinearDiscriminantAnalysis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Non-defaulted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91.14%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65.21%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76.02%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1100" kern="100">
                          <a:effectLst/>
                        </a:rPr>
                        <a:t>71.03%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2009220"/>
                  </a:ext>
                </a:extLst>
              </a:tr>
              <a:tr h="294805">
                <a:tc vMerge="1">
                  <a:txBody>
                    <a:bodyPr/>
                    <a:lstStyle/>
                    <a:p>
                      <a:endParaRPr lang="en-US"/>
                    </a:p>
                  </a:txBody>
                  <a:tcPr/>
                </a:tc>
                <a:tc>
                  <a:txBody>
                    <a:bodyPr/>
                    <a:lstStyle/>
                    <a:p>
                      <a:pPr marL="0" marR="0" algn="ctr">
                        <a:lnSpc>
                          <a:spcPct val="107000"/>
                        </a:lnSpc>
                        <a:spcBef>
                          <a:spcPts val="0"/>
                        </a:spcBef>
                        <a:spcAft>
                          <a:spcPts val="0"/>
                        </a:spcAft>
                      </a:pPr>
                      <a:r>
                        <a:rPr lang="en-US" sz="1100" kern="100">
                          <a:effectLst/>
                        </a:rPr>
                        <a:t>Defaulted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24.79%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a:effectLst/>
                        </a:rPr>
                        <a:t>64.39%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kern="100" dirty="0">
                          <a:effectLst/>
                        </a:rPr>
                        <a:t>35.80%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1780824356"/>
                  </a:ext>
                </a:extLst>
              </a:tr>
            </a:tbl>
          </a:graphicData>
        </a:graphic>
      </p:graphicFrame>
      <p:sp>
        <p:nvSpPr>
          <p:cNvPr id="6" name="object 3">
            <a:extLst>
              <a:ext uri="{FF2B5EF4-FFF2-40B4-BE49-F238E27FC236}">
                <a16:creationId xmlns:a16="http://schemas.microsoft.com/office/drawing/2014/main" id="{A2B6CA34-46CE-9B9D-D991-193EC7746445}"/>
              </a:ext>
            </a:extLst>
          </p:cNvPr>
          <p:cNvSpPr txBox="1"/>
          <p:nvPr/>
        </p:nvSpPr>
        <p:spPr>
          <a:xfrm>
            <a:off x="892404" y="4461901"/>
            <a:ext cx="7489596" cy="182101"/>
          </a:xfrm>
          <a:prstGeom prst="rect">
            <a:avLst/>
          </a:prstGeom>
        </p:spPr>
        <p:txBody>
          <a:bodyPr vert="horz" wrap="square" lIns="0" tIns="12700" rIns="0" bIns="0" rtlCol="0">
            <a:spAutoFit/>
          </a:bodyPr>
          <a:lstStyle/>
          <a:p>
            <a:pPr marL="12700" algn="ctr">
              <a:lnSpc>
                <a:spcPct val="100000"/>
              </a:lnSpc>
              <a:spcBef>
                <a:spcPts val="100"/>
              </a:spcBef>
              <a:tabLst>
                <a:tab pos="145415" algn="l"/>
              </a:tabLst>
            </a:pPr>
            <a:r>
              <a:rPr lang="en-US" sz="1100" dirty="0">
                <a:solidFill>
                  <a:schemeClr val="tx1">
                    <a:lumMod val="95000"/>
                    <a:lumOff val="5000"/>
                  </a:schemeClr>
                </a:solidFill>
                <a:latin typeface="+mj-lt"/>
                <a:cs typeface="Times New Roman"/>
              </a:rPr>
              <a:t>Table 3. Model results after fitting the oversampled data.</a:t>
            </a:r>
          </a:p>
        </p:txBody>
      </p:sp>
    </p:spTree>
    <p:extLst>
      <p:ext uri="{BB962C8B-B14F-4D97-AF65-F5344CB8AC3E}">
        <p14:creationId xmlns:p14="http://schemas.microsoft.com/office/powerpoint/2010/main" val="35758552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161</TotalTime>
  <Words>1334</Words>
  <Application>Microsoft Office PowerPoint</Application>
  <PresentationFormat>On-screen Show (16:9)</PresentationFormat>
  <Paragraphs>314</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Retrospect</vt:lpstr>
      <vt:lpstr>Classification-Based Predictive Analysis of Loan Default</vt:lpstr>
      <vt:lpstr>Introduction</vt:lpstr>
      <vt:lpstr>Exploratory Data Analysis</vt:lpstr>
      <vt:lpstr>Exploratory Data Analysis</vt:lpstr>
      <vt:lpstr>Exploratory Data Analysis</vt:lpstr>
      <vt:lpstr>Exploratory Data Analysis</vt:lpstr>
      <vt:lpstr>Modeling – Data Pre-Processing</vt:lpstr>
      <vt:lpstr>Modeling – Initial Fits</vt:lpstr>
      <vt:lpstr>Modeling – Oversampling</vt:lpstr>
      <vt:lpstr>Modeling – Cross-Validation</vt:lpstr>
      <vt:lpstr>Optimizing XGBClassifier</vt:lpstr>
      <vt:lpstr>Modeling – Optimizing XGBClassifier</vt:lpstr>
      <vt:lpstr>Modeling – Test on Unseen Data</vt:lpstr>
      <vt:lpstr>Modeling – Test on Unseen Data</vt:lpstr>
      <vt:lpstr>Modeling – Re-train with Unseen Data</vt:lpstr>
      <vt:lpstr>Modeling – Re-train with Unseen Data</vt:lpstr>
      <vt:lpstr>Modeling – Re-train with Unseen Data</vt:lpstr>
      <vt:lpstr>Modeling – Re-train with Unseen Data</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Predictive Modeling</dc:title>
  <dc:creator>issac newton</dc:creator>
  <cp:lastModifiedBy>Issac Gomez</cp:lastModifiedBy>
  <cp:revision>4</cp:revision>
  <dcterms:created xsi:type="dcterms:W3CDTF">2024-01-29T18:31:37Z</dcterms:created>
  <dcterms:modified xsi:type="dcterms:W3CDTF">2024-01-29T21:13:30Z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