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32"/>
  </p:notesMasterIdLst>
  <p:handoutMasterIdLst>
    <p:handoutMasterId r:id="rId33"/>
  </p:handoutMasterIdLst>
  <p:sldIdLst>
    <p:sldId id="327" r:id="rId3"/>
    <p:sldId id="336" r:id="rId4"/>
    <p:sldId id="339" r:id="rId5"/>
    <p:sldId id="330" r:id="rId6"/>
    <p:sldId id="345" r:id="rId7"/>
    <p:sldId id="325" r:id="rId8"/>
    <p:sldId id="323" r:id="rId9"/>
    <p:sldId id="348" r:id="rId10"/>
    <p:sldId id="340" r:id="rId11"/>
    <p:sldId id="324" r:id="rId12"/>
    <p:sldId id="346" r:id="rId13"/>
    <p:sldId id="338" r:id="rId14"/>
    <p:sldId id="347" r:id="rId15"/>
    <p:sldId id="370" r:id="rId16"/>
    <p:sldId id="371" r:id="rId17"/>
    <p:sldId id="349" r:id="rId18"/>
    <p:sldId id="350" r:id="rId19"/>
    <p:sldId id="351" r:id="rId20"/>
    <p:sldId id="352" r:id="rId21"/>
    <p:sldId id="353" r:id="rId22"/>
    <p:sldId id="356" r:id="rId23"/>
    <p:sldId id="354" r:id="rId24"/>
    <p:sldId id="355" r:id="rId25"/>
    <p:sldId id="369" r:id="rId26"/>
    <p:sldId id="358" r:id="rId27"/>
    <p:sldId id="359" r:id="rId28"/>
    <p:sldId id="360" r:id="rId29"/>
    <p:sldId id="361" r:id="rId30"/>
    <p:sldId id="362"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50021"/>
    <a:srgbClr val="003399"/>
    <a:srgbClr val="99FF3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7" autoAdjust="0"/>
    <p:restoredTop sz="84480" autoAdjust="0"/>
  </p:normalViewPr>
  <p:slideViewPr>
    <p:cSldViewPr>
      <p:cViewPr varScale="1">
        <p:scale>
          <a:sx n="63" d="100"/>
          <a:sy n="63" d="100"/>
        </p:scale>
        <p:origin x="1452"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a:latin typeface="Times New Roman" pitchFamily="18" charset="0"/>
              </a:defRPr>
            </a:lvl1pPr>
          </a:lstStyle>
          <a:p>
            <a:endParaRPr lang="en-US" altLang="zh-CN"/>
          </a:p>
        </p:txBody>
      </p:sp>
      <p:sp>
        <p:nvSpPr>
          <p:cNvPr id="66563" name="Rectangle 3"/>
          <p:cNvSpPr>
            <a:spLocks noGrp="1" noChangeArrowheads="1"/>
          </p:cNvSpPr>
          <p:nvPr>
            <p:ph type="dt" sz="quarter" idx="1"/>
          </p:nvPr>
        </p:nvSpPr>
        <p:spPr bwMode="auto">
          <a:xfrm>
            <a:off x="4143588" y="1"/>
            <a:ext cx="3169920" cy="48006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a:latin typeface="Times New Roman" pitchFamily="18" charset="0"/>
              </a:defRPr>
            </a:lvl1pPr>
          </a:lstStyle>
          <a:p>
            <a:endParaRPr lang="en-US" altLang="zh-CN"/>
          </a:p>
        </p:txBody>
      </p:sp>
      <p:sp>
        <p:nvSpPr>
          <p:cNvPr id="66564"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a:latin typeface="Times New Roman" pitchFamily="18" charset="0"/>
              </a:defRPr>
            </a:lvl1pPr>
          </a:lstStyle>
          <a:p>
            <a:endParaRPr lang="en-US" altLang="zh-CN"/>
          </a:p>
        </p:txBody>
      </p:sp>
      <p:sp>
        <p:nvSpPr>
          <p:cNvPr id="66565" name="Rectangle 5"/>
          <p:cNvSpPr>
            <a:spLocks noGrp="1" noChangeArrowheads="1"/>
          </p:cNvSpPr>
          <p:nvPr>
            <p:ph type="sldNum" sz="quarter" idx="3"/>
          </p:nvPr>
        </p:nvSpPr>
        <p:spPr bwMode="auto">
          <a:xfrm>
            <a:off x="4143588" y="9119474"/>
            <a:ext cx="3169920" cy="48006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a:latin typeface="Times New Roman" pitchFamily="18" charset="0"/>
              </a:defRPr>
            </a:lvl1pPr>
          </a:lstStyle>
          <a:p>
            <a:fld id="{D8E816B7-3613-41A2-9A63-4E297793B79D}" type="slidenum">
              <a:rPr lang="zh-CN" altLang="en-US"/>
              <a:pPr/>
              <a:t>‹#›</a:t>
            </a:fld>
            <a:endParaRPr lang="en-US" altLang="zh-CN"/>
          </a:p>
        </p:txBody>
      </p:sp>
    </p:spTree>
    <p:extLst>
      <p:ext uri="{BB962C8B-B14F-4D97-AF65-F5344CB8AC3E}">
        <p14:creationId xmlns:p14="http://schemas.microsoft.com/office/powerpoint/2010/main" val="2023894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a:latin typeface="Times New Roman" pitchFamily="18" charset="0"/>
              </a:defRPr>
            </a:lvl1pPr>
          </a:lstStyle>
          <a:p>
            <a:endParaRPr lang="en-US" altLang="zh-CN"/>
          </a:p>
        </p:txBody>
      </p:sp>
      <p:sp>
        <p:nvSpPr>
          <p:cNvPr id="39939" name="Rectangle 3"/>
          <p:cNvSpPr>
            <a:spLocks noGrp="1" noChangeArrowheads="1"/>
          </p:cNvSpPr>
          <p:nvPr>
            <p:ph type="dt" idx="1"/>
          </p:nvPr>
        </p:nvSpPr>
        <p:spPr bwMode="auto">
          <a:xfrm>
            <a:off x="4143588" y="1"/>
            <a:ext cx="3169920" cy="48006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a:latin typeface="Times New Roman" pitchFamily="18" charset="0"/>
              </a:defRPr>
            </a:lvl1pPr>
          </a:lstStyle>
          <a:p>
            <a:endParaRPr lang="en-US" altLang="zh-CN"/>
          </a:p>
        </p:txBody>
      </p:sp>
      <p:sp>
        <p:nvSpPr>
          <p:cNvPr id="39940"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994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a:latin typeface="Times New Roman" pitchFamily="18" charset="0"/>
              </a:defRPr>
            </a:lvl1pPr>
          </a:lstStyle>
          <a:p>
            <a:endParaRPr lang="en-US" altLang="zh-CN"/>
          </a:p>
        </p:txBody>
      </p:sp>
      <p:sp>
        <p:nvSpPr>
          <p:cNvPr id="39943" name="Rectangle 7"/>
          <p:cNvSpPr>
            <a:spLocks noGrp="1" noChangeArrowheads="1"/>
          </p:cNvSpPr>
          <p:nvPr>
            <p:ph type="sldNum" sz="quarter" idx="5"/>
          </p:nvPr>
        </p:nvSpPr>
        <p:spPr bwMode="auto">
          <a:xfrm>
            <a:off x="4143588" y="9119474"/>
            <a:ext cx="3169920" cy="48006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a:latin typeface="Times New Roman" pitchFamily="18" charset="0"/>
              </a:defRPr>
            </a:lvl1pPr>
          </a:lstStyle>
          <a:p>
            <a:fld id="{582E9033-6241-4A17-A161-373C08DEA5C6}" type="slidenum">
              <a:rPr lang="zh-CN" altLang="en-US"/>
              <a:pPr/>
              <a:t>‹#›</a:t>
            </a:fld>
            <a:endParaRPr lang="en-US" altLang="zh-CN"/>
          </a:p>
        </p:txBody>
      </p:sp>
    </p:spTree>
    <p:extLst>
      <p:ext uri="{BB962C8B-B14F-4D97-AF65-F5344CB8AC3E}">
        <p14:creationId xmlns:p14="http://schemas.microsoft.com/office/powerpoint/2010/main" val="2450844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FC2520-3B68-4C18-977F-787673103557}" type="slidenum">
              <a:rPr lang="en-US"/>
              <a:pPr/>
              <a:t>1</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1577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smtClean="0"/>
              <a:t>Hexa</a:t>
            </a:r>
            <a:r>
              <a:rPr lang="en-US" dirty="0" smtClean="0"/>
              <a:t> =&gt;</a:t>
            </a:r>
            <a:r>
              <a:rPr lang="en-US" baseline="0" dirty="0" smtClean="0"/>
              <a:t> Binary convert each digit individually and concatenate them together</a:t>
            </a:r>
            <a:endParaRPr lang="en-SG" dirty="0"/>
          </a:p>
        </p:txBody>
      </p:sp>
      <p:sp>
        <p:nvSpPr>
          <p:cNvPr id="4" name="灯片编号占位符 3"/>
          <p:cNvSpPr>
            <a:spLocks noGrp="1"/>
          </p:cNvSpPr>
          <p:nvPr>
            <p:ph type="sldNum" sz="quarter" idx="10"/>
          </p:nvPr>
        </p:nvSpPr>
        <p:spPr/>
        <p:txBody>
          <a:bodyPr/>
          <a:lstStyle/>
          <a:p>
            <a:fld id="{582E9033-6241-4A17-A161-373C08DEA5C6}" type="slidenum">
              <a:rPr lang="zh-CN" altLang="en-US" smtClean="0"/>
              <a:pPr/>
              <a:t>26</a:t>
            </a:fld>
            <a:endParaRPr lang="en-US" altLang="zh-CN"/>
          </a:p>
        </p:txBody>
      </p:sp>
    </p:spTree>
    <p:extLst>
      <p:ext uri="{BB962C8B-B14F-4D97-AF65-F5344CB8AC3E}">
        <p14:creationId xmlns:p14="http://schemas.microsoft.com/office/powerpoint/2010/main" val="305598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Cannot tell</a:t>
            </a:r>
            <a:r>
              <a:rPr lang="en-US" baseline="0" dirty="0" smtClean="0"/>
              <a:t> whether its signed or unsigned interpretation without assumption provided</a:t>
            </a:r>
            <a:endParaRPr lang="en-SG" dirty="0"/>
          </a:p>
        </p:txBody>
      </p:sp>
      <p:sp>
        <p:nvSpPr>
          <p:cNvPr id="4" name="灯片编号占位符 3"/>
          <p:cNvSpPr>
            <a:spLocks noGrp="1"/>
          </p:cNvSpPr>
          <p:nvPr>
            <p:ph type="sldNum" sz="quarter" idx="10"/>
          </p:nvPr>
        </p:nvSpPr>
        <p:spPr/>
        <p:txBody>
          <a:bodyPr/>
          <a:lstStyle/>
          <a:p>
            <a:fld id="{582E9033-6241-4A17-A161-373C08DEA5C6}" type="slidenum">
              <a:rPr lang="zh-CN" altLang="en-US" smtClean="0"/>
              <a:pPr/>
              <a:t>27</a:t>
            </a:fld>
            <a:endParaRPr lang="en-US" altLang="zh-CN"/>
          </a:p>
        </p:txBody>
      </p:sp>
    </p:spTree>
    <p:extLst>
      <p:ext uri="{BB962C8B-B14F-4D97-AF65-F5344CB8AC3E}">
        <p14:creationId xmlns:p14="http://schemas.microsoft.com/office/powerpoint/2010/main" val="263553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55509CC4-81B2-4A8E-93D8-07368F48C0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EBC45A2-B869-4D7B-9B76-3865228341CF}"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9A36CF71-D8BE-44A1-B85D-C7286B31CC7A}"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Date Placeholder 10"/>
          <p:cNvSpPr>
            <a:spLocks noGrp="1"/>
          </p:cNvSpPr>
          <p:nvPr>
            <p:ph type="dt" sz="half" idx="10"/>
          </p:nvPr>
        </p:nvSpPr>
        <p:spPr>
          <a:xfrm>
            <a:off x="152400" y="6553200"/>
            <a:ext cx="3962400" cy="228600"/>
          </a:xfrm>
        </p:spPr>
        <p:txBody>
          <a:bodyPr/>
          <a:lstStyle/>
          <a:p>
            <a:r>
              <a:rPr lang="en-US" smtClean="0"/>
              <a:t>Copyright © 2015 by Debin Gao. All rights reserved.</a:t>
            </a:r>
            <a:endParaRPr lang="en-US" dirty="0" smtClean="0"/>
          </a:p>
        </p:txBody>
      </p:sp>
      <p:sp>
        <p:nvSpPr>
          <p:cNvPr id="12" name="Slide Number Placeholder 11"/>
          <p:cNvSpPr>
            <a:spLocks noGrp="1"/>
          </p:cNvSpPr>
          <p:nvPr>
            <p:ph type="sldNum" sz="quarter" idx="11"/>
          </p:nvPr>
        </p:nvSpPr>
        <p:spPr/>
        <p:txBody>
          <a:bodyPr/>
          <a:lstStyle/>
          <a:p>
            <a:fld id="{6148C958-20E9-4119-B26D-9515B8A3F0F7}" type="slidenum">
              <a:rPr lang="zh-CN" altLang="en-US" smtClean="0"/>
              <a:pPr/>
              <a:t>‹#›</a:t>
            </a:fld>
            <a:endParaRPr lang="en-US" altLang="zh-CN"/>
          </a:p>
        </p:txBody>
      </p:sp>
      <p:sp>
        <p:nvSpPr>
          <p:cNvPr id="13" name="Footer Placeholder 12"/>
          <p:cNvSpPr>
            <a:spLocks noGrp="1"/>
          </p:cNvSpPr>
          <p:nvPr>
            <p:ph type="ftr" sz="quarter" idx="12"/>
          </p:nvPr>
        </p:nvSpPr>
        <p:spPr>
          <a:xfrm>
            <a:off x="3505200" y="0"/>
            <a:ext cx="5486400" cy="365125"/>
          </a:xfrm>
        </p:spPr>
        <p:txBody>
          <a:bodyPr/>
          <a:lstStyle/>
          <a:p>
            <a:r>
              <a:rPr lang="en-US" dirty="0" smtClean="0"/>
              <a:t>School of Information Systems, Singapore Management University</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28600" y="6553200"/>
            <a:ext cx="3962400" cy="228600"/>
          </a:xfrm>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a:xfrm>
            <a:off x="3581400" y="0"/>
            <a:ext cx="5410200" cy="365125"/>
          </a:xfrm>
        </p:spPr>
        <p:txBody>
          <a:bodyPr/>
          <a:lstStyle/>
          <a:p>
            <a:r>
              <a:rPr lang="en-US" dirty="0" smtClean="0"/>
              <a:t>School of Information Systems, Singapore Management University</a:t>
            </a:r>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a:t>
            </a:fld>
            <a:endParaRPr lang="en-US" altLang="zh-CN"/>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52400" y="6553200"/>
            <a:ext cx="3810000" cy="228600"/>
          </a:xfrm>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a:xfrm>
            <a:off x="3505200" y="0"/>
            <a:ext cx="5486400" cy="365125"/>
          </a:xfrm>
        </p:spPr>
        <p:txBody>
          <a:bodyPr/>
          <a:lstStyle/>
          <a:p>
            <a:r>
              <a:rPr lang="en-US" dirty="0" smtClean="0"/>
              <a:t>School of Information Systems, Singapore Management University</a:t>
            </a:r>
          </a:p>
        </p:txBody>
      </p:sp>
      <p:sp>
        <p:nvSpPr>
          <p:cNvPr id="6" name="Slide Number Placeholder 5"/>
          <p:cNvSpPr>
            <a:spLocks noGrp="1"/>
          </p:cNvSpPr>
          <p:nvPr>
            <p:ph type="sldNum" sz="quarter" idx="12"/>
          </p:nvPr>
        </p:nvSpPr>
        <p:spPr/>
        <p:txBody>
          <a:bodyPr/>
          <a:lstStyle/>
          <a:p>
            <a:fld id="{EDBF4AA2-049C-4CEE-BB31-E1277D3B53E1}" type="slidenum">
              <a:rPr lang="zh-CN" altLang="en-US" smtClean="0"/>
              <a:pPr/>
              <a:t>‹#›</a:t>
            </a:fld>
            <a:endParaRPr lang="en-US" altLang="zh-CN"/>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986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986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6553200"/>
            <a:ext cx="3810000" cy="228600"/>
          </a:xfrm>
        </p:spPr>
        <p:txBody>
          <a:bodyPr/>
          <a:lstStyle/>
          <a:p>
            <a:r>
              <a:rPr lang="en-US" smtClean="0"/>
              <a:t>Copyright © 2015 by Debin Gao. All rights reserved.</a:t>
            </a:r>
            <a:endParaRPr lang="en-US" dirty="0" smtClean="0"/>
          </a:p>
        </p:txBody>
      </p:sp>
      <p:sp>
        <p:nvSpPr>
          <p:cNvPr id="6" name="Footer Placeholder 5"/>
          <p:cNvSpPr>
            <a:spLocks noGrp="1"/>
          </p:cNvSpPr>
          <p:nvPr>
            <p:ph type="ftr" sz="quarter" idx="11"/>
          </p:nvPr>
        </p:nvSpPr>
        <p:spPr>
          <a:xfrm>
            <a:off x="3505200" y="0"/>
            <a:ext cx="5486400" cy="365125"/>
          </a:xfrm>
        </p:spPr>
        <p:txBody>
          <a:bodyPr/>
          <a:lstStyle/>
          <a:p>
            <a:r>
              <a:rPr lang="en-US" dirty="0" smtClean="0"/>
              <a:t>School of Information Systems, Singapore Management University</a:t>
            </a:r>
          </a:p>
        </p:txBody>
      </p:sp>
      <p:sp>
        <p:nvSpPr>
          <p:cNvPr id="7" name="Slide Number Placeholder 6"/>
          <p:cNvSpPr>
            <a:spLocks noGrp="1"/>
          </p:cNvSpPr>
          <p:nvPr>
            <p:ph type="sldNum" sz="quarter" idx="12"/>
          </p:nvPr>
        </p:nvSpPr>
        <p:spPr/>
        <p:txBody>
          <a:bodyPr/>
          <a:lstStyle/>
          <a:p>
            <a:fld id="{E69C4896-004F-4808-A383-C26C21B8BA4E}" type="slidenum">
              <a:rPr lang="zh-CN" altLang="en-US" smtClean="0"/>
              <a:pPr/>
              <a:t>‹#›</a:t>
            </a:fld>
            <a:endParaRPr lang="en-US" altLang="zh-CN"/>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39962"/>
            <a:ext cx="4040188" cy="40846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39962"/>
            <a:ext cx="4041775" cy="40846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2400" y="6553200"/>
            <a:ext cx="3810000" cy="228600"/>
          </a:xfrm>
        </p:spPr>
        <p:txBody>
          <a:bodyPr/>
          <a:lstStyle/>
          <a:p>
            <a:r>
              <a:rPr lang="en-US" smtClean="0"/>
              <a:t>Copyright © 2015 by Debin Gao. All rights reserved.</a:t>
            </a:r>
            <a:endParaRPr lang="en-US" dirty="0" smtClean="0"/>
          </a:p>
        </p:txBody>
      </p:sp>
      <p:sp>
        <p:nvSpPr>
          <p:cNvPr id="8" name="Footer Placeholder 7"/>
          <p:cNvSpPr>
            <a:spLocks noGrp="1"/>
          </p:cNvSpPr>
          <p:nvPr>
            <p:ph type="ftr" sz="quarter" idx="11"/>
          </p:nvPr>
        </p:nvSpPr>
        <p:spPr>
          <a:xfrm>
            <a:off x="3505200" y="0"/>
            <a:ext cx="5486400" cy="365125"/>
          </a:xfrm>
        </p:spPr>
        <p:txBody>
          <a:bodyPr/>
          <a:lstStyle/>
          <a:p>
            <a:r>
              <a:rPr lang="en-US" dirty="0" smtClean="0"/>
              <a:t>School of Information Systems, Singapore Management University</a:t>
            </a:r>
          </a:p>
        </p:txBody>
      </p:sp>
      <p:sp>
        <p:nvSpPr>
          <p:cNvPr id="9" name="Slide Number Placeholder 8"/>
          <p:cNvSpPr>
            <a:spLocks noGrp="1"/>
          </p:cNvSpPr>
          <p:nvPr>
            <p:ph type="sldNum" sz="quarter" idx="12"/>
          </p:nvPr>
        </p:nvSpPr>
        <p:spPr/>
        <p:txBody>
          <a:bodyPr/>
          <a:lstStyle/>
          <a:p>
            <a:fld id="{F3F9533B-49EC-4A4F-9040-FE803C29EACD}" type="slidenum">
              <a:rPr lang="zh-CN" altLang="en-US" smtClean="0"/>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52400" y="6553200"/>
            <a:ext cx="3733800" cy="228600"/>
          </a:xfrm>
        </p:spPr>
        <p:txBody>
          <a:bodyPr/>
          <a:lstStyle/>
          <a:p>
            <a:r>
              <a:rPr lang="en-US" smtClean="0"/>
              <a:t>Copyright © 2015 by Debin Gao. All rights reserved.</a:t>
            </a:r>
            <a:endParaRPr lang="en-US" dirty="0" smtClean="0"/>
          </a:p>
        </p:txBody>
      </p:sp>
      <p:sp>
        <p:nvSpPr>
          <p:cNvPr id="4" name="Footer Placeholder 3"/>
          <p:cNvSpPr>
            <a:spLocks noGrp="1"/>
          </p:cNvSpPr>
          <p:nvPr>
            <p:ph type="ftr" sz="quarter" idx="11"/>
          </p:nvPr>
        </p:nvSpPr>
        <p:spPr>
          <a:xfrm>
            <a:off x="3581400" y="0"/>
            <a:ext cx="5410200" cy="365125"/>
          </a:xfrm>
        </p:spPr>
        <p:txBody>
          <a:bodyPr/>
          <a:lstStyle/>
          <a:p>
            <a:r>
              <a:rPr lang="en-US" dirty="0" smtClean="0"/>
              <a:t>School of Information Systems, Singapore Management University</a:t>
            </a:r>
          </a:p>
        </p:txBody>
      </p:sp>
      <p:sp>
        <p:nvSpPr>
          <p:cNvPr id="5" name="Slide Number Placeholder 4"/>
          <p:cNvSpPr>
            <a:spLocks noGrp="1"/>
          </p:cNvSpPr>
          <p:nvPr>
            <p:ph type="sldNum" sz="quarter" idx="12"/>
          </p:nvPr>
        </p:nvSpPr>
        <p:spPr/>
        <p:txBody>
          <a:bodyPr/>
          <a:lstStyle/>
          <a:p>
            <a:fld id="{8501CF7D-F7BE-474F-B419-B5267609A135}" type="slidenum">
              <a:rPr lang="zh-CN" altLang="en-US" smtClean="0"/>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553200"/>
            <a:ext cx="3810000" cy="228600"/>
          </a:xfrm>
        </p:spPr>
        <p:txBody>
          <a:bodyPr/>
          <a:lstStyle/>
          <a:p>
            <a:r>
              <a:rPr lang="en-US" smtClean="0"/>
              <a:t>Copyright © 2015 by Debin Gao. All rights reserved.</a:t>
            </a:r>
            <a:endParaRPr lang="en-US" dirty="0" smtClean="0"/>
          </a:p>
        </p:txBody>
      </p:sp>
      <p:sp>
        <p:nvSpPr>
          <p:cNvPr id="3" name="Footer Placeholder 2"/>
          <p:cNvSpPr>
            <a:spLocks noGrp="1"/>
          </p:cNvSpPr>
          <p:nvPr>
            <p:ph type="ftr" sz="quarter" idx="11"/>
          </p:nvPr>
        </p:nvSpPr>
        <p:spPr>
          <a:xfrm>
            <a:off x="3505200" y="0"/>
            <a:ext cx="5486400" cy="365125"/>
          </a:xfrm>
        </p:spPr>
        <p:txBody>
          <a:bodyPr/>
          <a:lstStyle/>
          <a:p>
            <a:r>
              <a:rPr lang="en-US" dirty="0" smtClean="0"/>
              <a:t>School of Information Systems, Singapore Management University</a:t>
            </a:r>
            <a:endParaRPr lang="en-US" dirty="0"/>
          </a:p>
        </p:txBody>
      </p:sp>
      <p:sp>
        <p:nvSpPr>
          <p:cNvPr id="4" name="Slide Number Placeholder 3"/>
          <p:cNvSpPr>
            <a:spLocks noGrp="1"/>
          </p:cNvSpPr>
          <p:nvPr>
            <p:ph type="sldNum" sz="quarter" idx="12"/>
          </p:nvPr>
        </p:nvSpPr>
        <p:spPr/>
        <p:txBody>
          <a:bodyPr/>
          <a:lstStyle/>
          <a:p>
            <a:fld id="{E091252C-9B3E-403A-A36C-89C264F63E27}" type="slidenum">
              <a:rPr lang="zh-CN" altLang="en-US" smtClean="0"/>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553200"/>
            <a:ext cx="3810000" cy="228600"/>
          </a:xfrm>
        </p:spPr>
        <p:txBody>
          <a:bodyPr/>
          <a:lstStyle/>
          <a:p>
            <a:r>
              <a:rPr lang="en-US" smtClean="0"/>
              <a:t>Copyright © 2015 by Debin Gao. All rights reserved.</a:t>
            </a:r>
            <a:endParaRPr lang="en-US" dirty="0" smtClean="0"/>
          </a:p>
        </p:txBody>
      </p:sp>
      <p:sp>
        <p:nvSpPr>
          <p:cNvPr id="6" name="Footer Placeholder 5"/>
          <p:cNvSpPr>
            <a:spLocks noGrp="1"/>
          </p:cNvSpPr>
          <p:nvPr>
            <p:ph type="ftr" sz="quarter" idx="11"/>
          </p:nvPr>
        </p:nvSpPr>
        <p:spPr/>
        <p:txBody>
          <a:bodyPr/>
          <a:lstStyle/>
          <a:p>
            <a:r>
              <a:rPr lang="en-US" dirty="0" smtClean="0"/>
              <a:t>School of Information Systems, Singapore Management University</a:t>
            </a:r>
          </a:p>
        </p:txBody>
      </p:sp>
      <p:sp>
        <p:nvSpPr>
          <p:cNvPr id="7" name="Slide Number Placeholder 6"/>
          <p:cNvSpPr>
            <a:spLocks noGrp="1"/>
          </p:cNvSpPr>
          <p:nvPr>
            <p:ph type="sldNum" sz="quarter" idx="12"/>
          </p:nvPr>
        </p:nvSpPr>
        <p:spPr/>
        <p:txBody>
          <a:bodyPr/>
          <a:lstStyle/>
          <a:p>
            <a:fld id="{60688FA0-C599-49B6-8630-4632DFF6F1CE}" type="slidenum">
              <a:rPr lang="zh-CN" altLang="en-US"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553200"/>
            <a:ext cx="3733800" cy="228600"/>
          </a:xfrm>
        </p:spPr>
        <p:txBody>
          <a:bodyPr/>
          <a:lstStyle/>
          <a:p>
            <a:r>
              <a:rPr lang="en-US" smtClean="0"/>
              <a:t>Copyright © 2015 by Debin Gao. All rights reserved.</a:t>
            </a:r>
            <a:endParaRPr lang="en-US" dirty="0" smtClean="0"/>
          </a:p>
        </p:txBody>
      </p:sp>
      <p:sp>
        <p:nvSpPr>
          <p:cNvPr id="6" name="Footer Placeholder 5"/>
          <p:cNvSpPr>
            <a:spLocks noGrp="1"/>
          </p:cNvSpPr>
          <p:nvPr>
            <p:ph type="ftr" sz="quarter" idx="11"/>
          </p:nvPr>
        </p:nvSpPr>
        <p:spPr>
          <a:xfrm>
            <a:off x="3581400" y="0"/>
            <a:ext cx="5410200" cy="365125"/>
          </a:xfrm>
        </p:spPr>
        <p:txBody>
          <a:bodyPr/>
          <a:lstStyle/>
          <a:p>
            <a:r>
              <a:rPr lang="en-US" dirty="0" smtClean="0"/>
              <a:t>School of Information Systems, Singapore Management University</a:t>
            </a:r>
          </a:p>
        </p:txBody>
      </p:sp>
      <p:sp>
        <p:nvSpPr>
          <p:cNvPr id="7" name="Slide Number Placeholder 6"/>
          <p:cNvSpPr>
            <a:spLocks noGrp="1"/>
          </p:cNvSpPr>
          <p:nvPr>
            <p:ph type="sldNum" sz="quarter" idx="12"/>
          </p:nvPr>
        </p:nvSpPr>
        <p:spPr/>
        <p:txBody>
          <a:bodyPr/>
          <a:lstStyle/>
          <a:p>
            <a:fld id="{D964F2AC-C684-4A27-ABFD-E0DC246C07BB}" type="slidenum">
              <a:rPr lang="zh-CN" altLang="en-US" smtClean="0"/>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553200"/>
            <a:ext cx="3733800" cy="228600"/>
          </a:xfrm>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a:xfrm>
            <a:off x="3505200" y="0"/>
            <a:ext cx="5486400" cy="365125"/>
          </a:xfrm>
        </p:spPr>
        <p:txBody>
          <a:bodyPr/>
          <a:lstStyle/>
          <a:p>
            <a:r>
              <a:rPr lang="en-US" dirty="0" smtClean="0"/>
              <a:t>School of Information Systems, Singapore Management University</a:t>
            </a:r>
          </a:p>
        </p:txBody>
      </p:sp>
      <p:sp>
        <p:nvSpPr>
          <p:cNvPr id="6" name="Slide Number Placeholder 5"/>
          <p:cNvSpPr>
            <a:spLocks noGrp="1"/>
          </p:cNvSpPr>
          <p:nvPr>
            <p:ph type="sldNum" sz="quarter" idx="12"/>
          </p:nvPr>
        </p:nvSpPr>
        <p:spPr/>
        <p:txBody>
          <a:bodyPr/>
          <a:lstStyle/>
          <a:p>
            <a:fld id="{2EBC45A2-B869-4D7B-9B76-3865228341CF}" type="slidenum">
              <a:rPr lang="zh-CN" altLang="en-US" smtClean="0"/>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553200"/>
            <a:ext cx="3810000" cy="228600"/>
          </a:xfrm>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a:xfrm>
            <a:off x="3505200" y="0"/>
            <a:ext cx="5486400" cy="365125"/>
          </a:xfrm>
        </p:spPr>
        <p:txBody>
          <a:bodyPr/>
          <a:lstStyle/>
          <a:p>
            <a:r>
              <a:rPr lang="en-US" dirty="0" smtClean="0"/>
              <a:t>School of Information Systems, Singapore Management University</a:t>
            </a:r>
          </a:p>
        </p:txBody>
      </p:sp>
      <p:sp>
        <p:nvSpPr>
          <p:cNvPr id="6" name="Slide Number Placeholder 5"/>
          <p:cNvSpPr>
            <a:spLocks noGrp="1"/>
          </p:cNvSpPr>
          <p:nvPr>
            <p:ph type="sldNum" sz="quarter" idx="12"/>
          </p:nvPr>
        </p:nvSpPr>
        <p:spPr/>
        <p:txBody>
          <a:bodyPr/>
          <a:lstStyle/>
          <a:p>
            <a:fld id="{9A36CF71-D8BE-44A1-B85D-C7286B31CC7A}"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EDBF4AA2-049C-4CEE-BB31-E1277D3B53E1}"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E69C4896-004F-4808-A383-C26C21B8BA4E}"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F3F9533B-49EC-4A4F-9040-FE803C29EACD}"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501CF7D-F7BE-474F-B419-B5267609A135}"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91252C-9B3E-403A-A36C-89C264F63E27}"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0688FA0-C599-49B6-8630-4632DFF6F1CE}"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D964F2AC-C684-4A27-ABFD-E0DC246C07BB}"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8C958-20E9-4119-B26D-9515B8A3F0F7}" type="slidenum">
              <a:rPr lang="zh-CN" altLang="en-US" smtClean="0"/>
              <a:pPr/>
              <a:t>‹#›</a:t>
            </a:fld>
            <a:endParaRPr lang="en-US" altLang="zh-CN"/>
          </a:p>
        </p:txBody>
      </p:sp>
      <p:sp>
        <p:nvSpPr>
          <p:cNvPr id="7" name="TextBox 6"/>
          <p:cNvSpPr txBox="1"/>
          <p:nvPr/>
        </p:nvSpPr>
        <p:spPr>
          <a:xfrm>
            <a:off x="457200" y="6324600"/>
            <a:ext cx="2404826" cy="461665"/>
          </a:xfrm>
          <a:prstGeom prst="rect">
            <a:avLst/>
          </a:prstGeom>
          <a:noFill/>
        </p:spPr>
        <p:txBody>
          <a:bodyPr wrap="none" rtlCol="0">
            <a:spAutoFit/>
          </a:bodyPr>
          <a:lstStyle/>
          <a:p>
            <a:r>
              <a:rPr lang="en-US" sz="1200" dirty="0" smtClean="0"/>
              <a:t>Copyright</a:t>
            </a:r>
            <a:r>
              <a:rPr lang="en-US" sz="1200" baseline="0" dirty="0" smtClean="0"/>
              <a:t> © 2009 by </a:t>
            </a:r>
            <a:r>
              <a:rPr lang="en-US" sz="1200" baseline="0" dirty="0" err="1" smtClean="0"/>
              <a:t>Debin</a:t>
            </a:r>
            <a:r>
              <a:rPr lang="en-US" sz="1200" baseline="0" dirty="0" smtClean="0"/>
              <a:t> </a:t>
            </a:r>
            <a:r>
              <a:rPr lang="en-US" sz="1200" baseline="0" dirty="0" err="1" smtClean="0"/>
              <a:t>Gao</a:t>
            </a:r>
            <a:r>
              <a:rPr lang="en-US" sz="1200" baseline="0" dirty="0" smtClean="0"/>
              <a:t>.</a:t>
            </a:r>
          </a:p>
          <a:p>
            <a:r>
              <a:rPr lang="en-US" sz="1200" baseline="0" dirty="0" smtClean="0"/>
              <a:t>All rights reserved.</a:t>
            </a:r>
            <a:endParaRPr lang="en-US" sz="1200" dirty="0"/>
          </a:p>
        </p:txBody>
      </p:sp>
      <p:sp>
        <p:nvSpPr>
          <p:cNvPr id="8" name="TextBox 7"/>
          <p:cNvSpPr txBox="1"/>
          <p:nvPr/>
        </p:nvSpPr>
        <p:spPr>
          <a:xfrm>
            <a:off x="3474425" y="6324600"/>
            <a:ext cx="2336986" cy="461665"/>
          </a:xfrm>
          <a:prstGeom prst="rect">
            <a:avLst/>
          </a:prstGeom>
          <a:noFill/>
        </p:spPr>
        <p:txBody>
          <a:bodyPr wrap="none" rtlCol="0">
            <a:spAutoFit/>
          </a:bodyPr>
          <a:lstStyle/>
          <a:p>
            <a:pPr algn="ctr"/>
            <a:r>
              <a:rPr lang="en-US" sz="1200" dirty="0" smtClean="0"/>
              <a:t>School of Information Systems</a:t>
            </a:r>
          </a:p>
          <a:p>
            <a:pPr algn="ctr"/>
            <a:r>
              <a:rPr lang="en-US" sz="1200" dirty="0" smtClean="0"/>
              <a:t>Singapore Management University</a:t>
            </a:r>
            <a:endParaRPr lang="en-US" sz="12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3075"/>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798637"/>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2400" y="6553200"/>
            <a:ext cx="35814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Copyright © 2015 by Debin Gao. All rights reserved.</a:t>
            </a:r>
            <a:endParaRPr lang="en-US" dirty="0" smtClean="0"/>
          </a:p>
        </p:txBody>
      </p:sp>
      <p:sp>
        <p:nvSpPr>
          <p:cNvPr id="5" name="Footer Placeholder 4"/>
          <p:cNvSpPr>
            <a:spLocks noGrp="1"/>
          </p:cNvSpPr>
          <p:nvPr>
            <p:ph type="ftr" sz="quarter" idx="3"/>
          </p:nvPr>
        </p:nvSpPr>
        <p:spPr>
          <a:xfrm>
            <a:off x="3810000" y="0"/>
            <a:ext cx="5181600" cy="365125"/>
          </a:xfrm>
          <a:prstGeom prst="rect">
            <a:avLst/>
          </a:prstGeom>
        </p:spPr>
        <p:txBody>
          <a:bodyPr vert="horz" lIns="91440" tIns="45720" rIns="91440" bIns="45720" rtlCol="0" anchor="ctr"/>
          <a:lstStyle>
            <a:lvl1pPr algn="r">
              <a:defRPr sz="1400">
                <a:solidFill>
                  <a:schemeClr val="tx2">
                    <a:lumMod val="60000"/>
                    <a:lumOff val="40000"/>
                  </a:schemeClr>
                </a:solidFill>
              </a:defRPr>
            </a:lvl1pPr>
          </a:lstStyle>
          <a:p>
            <a:r>
              <a:rPr lang="en-US" dirty="0" smtClean="0"/>
              <a:t>School of Information Systems, Singapore Management University</a:t>
            </a:r>
          </a:p>
        </p:txBody>
      </p:sp>
      <p:sp>
        <p:nvSpPr>
          <p:cNvPr id="6" name="Slide Number Placeholder 5"/>
          <p:cNvSpPr>
            <a:spLocks noGrp="1"/>
          </p:cNvSpPr>
          <p:nvPr>
            <p:ph type="sldNum" sz="quarter" idx="4"/>
          </p:nvPr>
        </p:nvSpPr>
        <p:spPr>
          <a:xfrm>
            <a:off x="6553200" y="6537325"/>
            <a:ext cx="21336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6148C958-20E9-4119-B26D-9515B8A3F0F7}" type="slidenum">
              <a:rPr lang="zh-CN" altLang="en-US" smtClean="0"/>
              <a:pPr/>
              <a:t>‹#›</a:t>
            </a:fld>
            <a:endParaRPr lang="en-US" altLang="zh-CN"/>
          </a:p>
        </p:txBody>
      </p:sp>
      <p:pic>
        <p:nvPicPr>
          <p:cNvPr id="1026" name="Picture 2"/>
          <p:cNvPicPr>
            <a:picLocks noChangeAspect="1" noChangeArrowheads="1"/>
          </p:cNvPicPr>
          <p:nvPr/>
        </p:nvPicPr>
        <p:blipFill>
          <a:blip r:embed="rId13" cstate="print"/>
          <a:srcRect b="30665"/>
          <a:stretch>
            <a:fillRect/>
          </a:stretch>
        </p:blipFill>
        <p:spPr bwMode="auto">
          <a:xfrm>
            <a:off x="197224" y="15587"/>
            <a:ext cx="945776" cy="365413"/>
          </a:xfrm>
          <a:prstGeom prst="rect">
            <a:avLst/>
          </a:prstGeom>
          <a:noFill/>
          <a:ln w="9525">
            <a:noFill/>
            <a:miter lim="800000"/>
            <a:headEnd/>
            <a:tailEnd/>
          </a:ln>
          <a:effectLst/>
        </p:spPr>
      </p:pic>
      <p:cxnSp>
        <p:nvCxnSpPr>
          <p:cNvPr id="10" name="Straight Connector 9"/>
          <p:cNvCxnSpPr/>
          <p:nvPr/>
        </p:nvCxnSpPr>
        <p:spPr>
          <a:xfrm>
            <a:off x="152400" y="381000"/>
            <a:ext cx="8839200" cy="15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6475412"/>
            <a:ext cx="8839200" cy="15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docs.google.com/spreadsheets/d/1FjV74-AC4ouVwtfCxo70P8rcxequS_kEgAaL2hWjG3s/edit?usp=sharing"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spreadsheets/d/1FjV74-AC4ouVwtfCxo70P8rcxequS_kEgAaL2hWjG3s/edit?usp=sharing"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mailto:dbgao@smu.edu.sg"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mailto:anyu.lim.2013@sis.smu.edu.s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hyperlink" Target="http://www.smuscd.org/resources.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752601"/>
            <a:ext cx="7772400" cy="1981200"/>
          </a:xfrm>
        </p:spPr>
        <p:txBody>
          <a:bodyPr>
            <a:normAutofit fontScale="90000"/>
          </a:bodyPr>
          <a:lstStyle/>
          <a:p>
            <a:r>
              <a:rPr lang="en-US" sz="3600" dirty="0"/>
              <a:t>IS </a:t>
            </a:r>
            <a:r>
              <a:rPr lang="en-US" sz="3600" dirty="0" smtClean="0"/>
              <a:t>437: Software and Systems Security</a:t>
            </a:r>
            <a:br>
              <a:rPr lang="en-US" sz="3600" dirty="0" smtClean="0"/>
            </a:br>
            <a:r>
              <a:rPr lang="en-US" sz="3200" dirty="0"/>
              <a:t/>
            </a:r>
            <a:br>
              <a:rPr lang="en-US" sz="3200" dirty="0"/>
            </a:br>
            <a:r>
              <a:rPr lang="en-US" sz="3200" dirty="0"/>
              <a:t>Week 1: </a:t>
            </a:r>
            <a:r>
              <a:rPr lang="en-US" sz="3200" dirty="0" smtClean="0"/>
              <a:t>Introduction and Programming Languages</a:t>
            </a:r>
            <a:endParaRPr lang="en-US" sz="3200" dirty="0"/>
          </a:p>
        </p:txBody>
      </p:sp>
      <p:sp>
        <p:nvSpPr>
          <p:cNvPr id="4099" name="Rectangle 3"/>
          <p:cNvSpPr>
            <a:spLocks noGrp="1" noChangeArrowheads="1"/>
          </p:cNvSpPr>
          <p:nvPr>
            <p:ph type="subTitle" idx="1"/>
          </p:nvPr>
        </p:nvSpPr>
        <p:spPr/>
        <p:txBody>
          <a:bodyPr/>
          <a:lstStyle/>
          <a:p>
            <a:r>
              <a:rPr lang="en-US" dirty="0" smtClean="0"/>
              <a:t>2015</a:t>
            </a:r>
            <a:endParaRPr lang="en-US" dirty="0"/>
          </a:p>
        </p:txBody>
      </p:sp>
      <p:sp>
        <p:nvSpPr>
          <p:cNvPr id="4" name="Slide Number Placeholder 3"/>
          <p:cNvSpPr>
            <a:spLocks noGrp="1"/>
          </p:cNvSpPr>
          <p:nvPr>
            <p:ph type="sldNum" sz="quarter" idx="11"/>
          </p:nvPr>
        </p:nvSpPr>
        <p:spPr/>
        <p:txBody>
          <a:bodyPr/>
          <a:lstStyle/>
          <a:p>
            <a:fld id="{6148C958-20E9-4119-B26D-9515B8A3F0F7}" type="slidenum">
              <a:rPr lang="zh-CN" altLang="en-US" smtClean="0"/>
              <a:pPr/>
              <a:t>1</a:t>
            </a:fld>
            <a:endParaRPr lang="en-US" altLang="zh-CN"/>
          </a:p>
        </p:txBody>
      </p:sp>
      <p:sp>
        <p:nvSpPr>
          <p:cNvPr id="5" name="Footer Placeholder 4"/>
          <p:cNvSpPr>
            <a:spLocks noGrp="1"/>
          </p:cNvSpPr>
          <p:nvPr>
            <p:ph type="ftr" sz="quarter" idx="12"/>
          </p:nvPr>
        </p:nvSpPr>
        <p:spPr/>
        <p:txBody>
          <a:bodyPr/>
          <a:lstStyle/>
          <a:p>
            <a:r>
              <a:rPr lang="en-US" dirty="0" smtClean="0"/>
              <a:t>School of Information Systems, Singapore Management University</a:t>
            </a:r>
          </a:p>
        </p:txBody>
      </p:sp>
      <p:sp>
        <p:nvSpPr>
          <p:cNvPr id="7" name="Date Placeholder 6"/>
          <p:cNvSpPr>
            <a:spLocks noGrp="1"/>
          </p:cNvSpPr>
          <p:nvPr>
            <p:ph type="dt" sz="half" idx="10"/>
          </p:nvPr>
        </p:nvSpPr>
        <p:spPr/>
        <p:txBody>
          <a:bodyPr/>
          <a:lstStyle/>
          <a:p>
            <a:r>
              <a:rPr lang="en-US" smtClean="0"/>
              <a:t>Copyright © 2015 by Debin Gao. All rights reserved.</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dirty="0" smtClean="0">
                <a:ea typeface="宋体" charset="-122"/>
              </a:rPr>
              <a:t>Group Project</a:t>
            </a:r>
            <a:endParaRPr lang="en-US" altLang="zh-CN" dirty="0">
              <a:ea typeface="宋体" charset="-122"/>
            </a:endParaRPr>
          </a:p>
        </p:txBody>
      </p:sp>
      <p:sp>
        <p:nvSpPr>
          <p:cNvPr id="112643" name="Rectangle 3"/>
          <p:cNvSpPr>
            <a:spLocks noGrp="1" noChangeArrowheads="1"/>
          </p:cNvSpPr>
          <p:nvPr>
            <p:ph idx="1"/>
          </p:nvPr>
        </p:nvSpPr>
        <p:spPr/>
        <p:txBody>
          <a:bodyPr>
            <a:normAutofit/>
          </a:bodyPr>
          <a:lstStyle/>
          <a:p>
            <a:r>
              <a:rPr lang="en-US" altLang="zh-CN" dirty="0" smtClean="0">
                <a:ea typeface="宋体" charset="-122"/>
              </a:rPr>
              <a:t>Search for an open-source software program that has an exploitable vulnerability</a:t>
            </a:r>
          </a:p>
          <a:p>
            <a:r>
              <a:rPr lang="en-US" altLang="zh-CN" dirty="0" smtClean="0">
                <a:ea typeface="宋体" charset="-122"/>
              </a:rPr>
              <a:t>Construct a working exploit</a:t>
            </a:r>
          </a:p>
          <a:p>
            <a:r>
              <a:rPr lang="en-US" altLang="zh-CN" dirty="0" smtClean="0">
                <a:ea typeface="宋体" charset="-122"/>
              </a:rPr>
              <a:t>Propose a fix to the vulnerability</a:t>
            </a:r>
          </a:p>
          <a:p>
            <a:r>
              <a:rPr lang="en-US" altLang="zh-CN" dirty="0" smtClean="0">
                <a:ea typeface="宋体" charset="-122"/>
              </a:rPr>
              <a:t>Demo must be part of the presentation</a:t>
            </a:r>
          </a:p>
        </p:txBody>
      </p:sp>
      <p:sp>
        <p:nvSpPr>
          <p:cNvPr id="5" name="Slide Number Placeholder 4"/>
          <p:cNvSpPr>
            <a:spLocks noGrp="1"/>
          </p:cNvSpPr>
          <p:nvPr>
            <p:ph type="sldNum" sz="quarter" idx="12"/>
          </p:nvPr>
        </p:nvSpPr>
        <p:spPr/>
        <p:txBody>
          <a:bodyPr/>
          <a:lstStyle/>
          <a:p>
            <a:fld id="{369A4B0E-5AA4-4806-81E6-CB04F507F49A}" type="slidenum">
              <a:rPr lang="zh-CN" altLang="en-US"/>
              <a:pPr/>
              <a:t>10</a:t>
            </a:fld>
            <a:endParaRPr lang="en-US" altLang="zh-CN"/>
          </a:p>
        </p:txBody>
      </p:sp>
      <p:sp>
        <p:nvSpPr>
          <p:cNvPr id="6" name="Footer Placeholder 5"/>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8" name="Date Placeholder 7"/>
          <p:cNvSpPr>
            <a:spLocks noGrp="1"/>
          </p:cNvSpPr>
          <p:nvPr>
            <p:ph type="dt" sz="half" idx="10"/>
          </p:nvPr>
        </p:nvSpPr>
        <p:spPr/>
        <p:txBody>
          <a:bodyPr/>
          <a:lstStyle/>
          <a:p>
            <a:r>
              <a:rPr lang="en-US" smtClean="0"/>
              <a:t>Copyright © 2015 by Debin Gao. All rights reserved.</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 FAQ</a:t>
            </a:r>
            <a:endParaRPr lang="en-US" dirty="0"/>
          </a:p>
        </p:txBody>
      </p:sp>
      <p:sp>
        <p:nvSpPr>
          <p:cNvPr id="3" name="Content Placeholder 2"/>
          <p:cNvSpPr>
            <a:spLocks noGrp="1"/>
          </p:cNvSpPr>
          <p:nvPr>
            <p:ph sz="half" idx="1"/>
          </p:nvPr>
        </p:nvSpPr>
        <p:spPr/>
        <p:txBody>
          <a:bodyPr/>
          <a:lstStyle/>
          <a:p>
            <a:r>
              <a:rPr lang="en-US" dirty="0" smtClean="0"/>
              <a:t>There are existing exploits and known/easy fixes, can we use them?</a:t>
            </a:r>
          </a:p>
          <a:p>
            <a:pPr lvl="1"/>
            <a:r>
              <a:rPr lang="en-US" dirty="0" smtClean="0"/>
              <a:t>Yes.  You need to acknowledge that in your presentation and report though.  Clearly state if the exploit and fix are your work or work of someone else.</a:t>
            </a:r>
          </a:p>
          <a:p>
            <a:endParaRPr lang="en-US" dirty="0"/>
          </a:p>
        </p:txBody>
      </p:sp>
      <p:sp>
        <p:nvSpPr>
          <p:cNvPr id="7" name="Content Placeholder 6"/>
          <p:cNvSpPr>
            <a:spLocks noGrp="1"/>
          </p:cNvSpPr>
          <p:nvPr>
            <p:ph sz="half" idx="2"/>
          </p:nvPr>
        </p:nvSpPr>
        <p:spPr/>
        <p:txBody>
          <a:bodyPr/>
          <a:lstStyle/>
          <a:p>
            <a:r>
              <a:rPr lang="en-US" dirty="0" smtClean="0"/>
              <a:t>How do I get a good grade</a:t>
            </a:r>
          </a:p>
          <a:p>
            <a:pPr lvl="1"/>
            <a:r>
              <a:rPr lang="en-US" dirty="0" smtClean="0"/>
              <a:t>Work on your own exploit/fix</a:t>
            </a:r>
          </a:p>
          <a:p>
            <a:pPr lvl="1"/>
            <a:r>
              <a:rPr lang="en-US" dirty="0" smtClean="0"/>
              <a:t>Work on an improvement of existing exploits/fixes</a:t>
            </a:r>
          </a:p>
          <a:p>
            <a:pPr lvl="1"/>
            <a:r>
              <a:rPr lang="en-US" dirty="0" smtClean="0"/>
              <a:t>Your grade partially depends on the novelty and difficulty</a:t>
            </a:r>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 To-do</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ea typeface="宋体" charset="-122"/>
              </a:rPr>
              <a:t>Form a group of two to three students</a:t>
            </a:r>
          </a:p>
          <a:p>
            <a:r>
              <a:rPr lang="en-US" dirty="0" smtClean="0">
                <a:ea typeface="宋体" charset="-122"/>
              </a:rPr>
              <a:t>Choose a program and a vulnerability</a:t>
            </a:r>
          </a:p>
          <a:p>
            <a:r>
              <a:rPr lang="en-US" dirty="0" smtClean="0">
                <a:ea typeface="宋体" charset="-122"/>
              </a:rPr>
              <a:t>Two groups are not allowed to work on the same vulnerability</a:t>
            </a:r>
          </a:p>
          <a:p>
            <a:r>
              <a:rPr lang="en-US" dirty="0" smtClean="0">
                <a:ea typeface="宋体" charset="-122"/>
              </a:rPr>
              <a:t>Declare your grouping and choice </a:t>
            </a:r>
            <a:r>
              <a:rPr lang="en-US" dirty="0">
                <a:ea typeface="宋体" charset="-122"/>
              </a:rPr>
              <a:t>at </a:t>
            </a:r>
            <a:r>
              <a:rPr lang="en-US" dirty="0">
                <a:ea typeface="宋体" charset="-122"/>
                <a:hlinkClick r:id="rId2"/>
              </a:rPr>
              <a:t>https://</a:t>
            </a:r>
            <a:r>
              <a:rPr lang="en-US" dirty="0" smtClean="0">
                <a:ea typeface="宋体" charset="-122"/>
                <a:hlinkClick r:id="rId2"/>
              </a:rPr>
              <a:t>docs.google.com/spreadsheets/d/1FjV74-AC4ouVwtfCxo70P8rcxequS_kEgAaL2hWjG3s/edit?usp=sharing</a:t>
            </a:r>
            <a:endParaRPr lang="en-US" dirty="0" smtClean="0">
              <a:ea typeface="宋体" charset="-122"/>
            </a:endParaRPr>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projects are conducted on our server machine running Linux operating system</a:t>
            </a:r>
          </a:p>
          <a:p>
            <a:r>
              <a:rPr lang="en-US" dirty="0" smtClean="0"/>
              <a:t>You will be given an account on our server</a:t>
            </a:r>
          </a:p>
          <a:p>
            <a:r>
              <a:rPr lang="en-US" dirty="0" smtClean="0"/>
              <a:t>You need to make your stuff work on our server in order to score</a:t>
            </a:r>
          </a:p>
          <a:p>
            <a:r>
              <a:rPr lang="en-US" dirty="0" smtClean="0"/>
              <a:t>Making it work on your own machine does not count</a:t>
            </a:r>
          </a:p>
          <a:p>
            <a:r>
              <a:rPr lang="en-US" dirty="0" smtClean="0"/>
              <a:t>Two servers (with identical configuration) for you to try on (you can work on either one)</a:t>
            </a:r>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 for hands-on</a:t>
            </a:r>
            <a:endParaRPr lang="en-US" dirty="0"/>
          </a:p>
        </p:txBody>
      </p:sp>
      <p:sp>
        <p:nvSpPr>
          <p:cNvPr id="3" name="Content Placeholder 2"/>
          <p:cNvSpPr>
            <a:spLocks noGrp="1"/>
          </p:cNvSpPr>
          <p:nvPr>
            <p:ph idx="1"/>
          </p:nvPr>
        </p:nvSpPr>
        <p:spPr>
          <a:xfrm>
            <a:off x="457200" y="1798637"/>
            <a:ext cx="8077200" cy="4525963"/>
          </a:xfrm>
        </p:spPr>
        <p:txBody>
          <a:bodyPr>
            <a:normAutofit fontScale="92500" lnSpcReduction="20000"/>
          </a:bodyPr>
          <a:lstStyle/>
          <a:p>
            <a:r>
              <a:rPr lang="en-US" dirty="0" smtClean="0"/>
              <a:t>Is437-server-1.dyndns.org</a:t>
            </a:r>
          </a:p>
          <a:p>
            <a:r>
              <a:rPr lang="en-US" dirty="0" smtClean="0"/>
              <a:t>Is437-server-2.dyndns.org</a:t>
            </a:r>
          </a:p>
          <a:p>
            <a:r>
              <a:rPr lang="en-US" dirty="0" smtClean="0"/>
              <a:t>Grab a user name from the Google spreadsheet by filling your name </a:t>
            </a:r>
            <a:r>
              <a:rPr lang="en-US" dirty="0">
                <a:hlinkClick r:id="rId2"/>
              </a:rPr>
              <a:t>https://</a:t>
            </a:r>
            <a:r>
              <a:rPr lang="en-US" dirty="0" smtClean="0">
                <a:hlinkClick r:id="rId2"/>
              </a:rPr>
              <a:t>docs.google.com/spreadsheets/d/1FjV74-AC4ouVwtfCxo70P8rcxequS_kEgAaL2hWjG3s/edit?usp=sharing</a:t>
            </a:r>
            <a:endParaRPr lang="en-US" dirty="0" smtClean="0"/>
          </a:p>
          <a:p>
            <a:r>
              <a:rPr lang="en-US" dirty="0" smtClean="0"/>
              <a:t>Password for all accounts on is437-server-1 is </a:t>
            </a:r>
          </a:p>
          <a:p>
            <a:r>
              <a:rPr lang="en-US" dirty="0" smtClean="0"/>
              <a:t>Password for all accounts on is437-server-2 is</a:t>
            </a:r>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Follow 1.EnvironmentSetup.docx and log in to the servers</a:t>
            </a:r>
          </a:p>
          <a:p>
            <a:r>
              <a:rPr lang="en-US" dirty="0" smtClean="0"/>
              <a:t>Follow 2.LinuxCommandIntroduction.docx and change your password</a:t>
            </a:r>
          </a:p>
          <a:p>
            <a:r>
              <a:rPr lang="en-US" dirty="0" smtClean="0"/>
              <a:t>Work on exercises in 3.LinuxCommandExercise.docx</a:t>
            </a:r>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Translating Process</a:t>
            </a:r>
            <a:endParaRPr lang="en-US" dirty="0"/>
          </a:p>
        </p:txBody>
      </p:sp>
      <p:sp>
        <p:nvSpPr>
          <p:cNvPr id="3" name="Date Placeholder 2"/>
          <p:cNvSpPr>
            <a:spLocks noGrp="1"/>
          </p:cNvSpPr>
          <p:nvPr>
            <p:ph type="dt" sz="half" idx="10"/>
          </p:nvPr>
        </p:nvSpPr>
        <p:spPr/>
        <p:txBody>
          <a:bodyPr/>
          <a:lstStyle/>
          <a:p>
            <a:r>
              <a:rPr lang="en-US" smtClean="0"/>
              <a:t>Copyright © 2015 by Debin Gao. All rights reserved.</a:t>
            </a:r>
            <a:endParaRPr lang="en-US" dirty="0" smtClean="0"/>
          </a:p>
        </p:txBody>
      </p:sp>
      <p:sp>
        <p:nvSpPr>
          <p:cNvPr id="4" name="Footer Placeholder 3"/>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5" name="Slide Number Placeholder 4"/>
          <p:cNvSpPr>
            <a:spLocks noGrp="1"/>
          </p:cNvSpPr>
          <p:nvPr>
            <p:ph type="sldNum" sz="quarter" idx="12"/>
          </p:nvPr>
        </p:nvSpPr>
        <p:spPr/>
        <p:txBody>
          <a:bodyPr/>
          <a:lstStyle/>
          <a:p>
            <a:fld id="{8501CF7D-F7BE-474F-B419-B5267609A135}" type="slidenum">
              <a:rPr lang="zh-CN" altLang="en-US" smtClean="0"/>
              <a:pPr/>
              <a:t>16</a:t>
            </a:fld>
            <a:endParaRPr lang="en-US" altLang="zh-CN"/>
          </a:p>
        </p:txBody>
      </p:sp>
      <p:pic>
        <p:nvPicPr>
          <p:cNvPr id="6" name="Picture 4" descr="F18-01_W211                                                    00004474 CS1-Vol.8                      ACA2EEF9:"/>
          <p:cNvPicPr>
            <a:picLocks noChangeAspect="1" noChangeArrowheads="1"/>
          </p:cNvPicPr>
          <p:nvPr/>
        </p:nvPicPr>
        <p:blipFill>
          <a:blip r:embed="rId2" cstate="print"/>
          <a:srcRect b="11194"/>
          <a:stretch>
            <a:fillRect/>
          </a:stretch>
        </p:blipFill>
        <p:spPr bwMode="auto">
          <a:xfrm>
            <a:off x="2438400" y="1828800"/>
            <a:ext cx="4376738" cy="4572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Languages</a:t>
            </a:r>
            <a:endParaRPr lang="en-US" dirty="0"/>
          </a:p>
        </p:txBody>
      </p:sp>
      <p:sp>
        <p:nvSpPr>
          <p:cNvPr id="3" name="Content Placeholder 2"/>
          <p:cNvSpPr>
            <a:spLocks noGrp="1"/>
          </p:cNvSpPr>
          <p:nvPr>
            <p:ph idx="1"/>
          </p:nvPr>
        </p:nvSpPr>
        <p:spPr/>
        <p:txBody>
          <a:bodyPr/>
          <a:lstStyle/>
          <a:p>
            <a:r>
              <a:rPr lang="en-US" dirty="0" smtClean="0"/>
              <a:t>Low-level programming languages</a:t>
            </a:r>
          </a:p>
          <a:p>
            <a:pPr lvl="1"/>
            <a:r>
              <a:rPr lang="en-US" dirty="0" smtClean="0"/>
              <a:t>Machine language</a:t>
            </a:r>
          </a:p>
          <a:p>
            <a:pPr lvl="1"/>
            <a:r>
              <a:rPr lang="en-US" dirty="0" smtClean="0"/>
              <a:t>Assembly language</a:t>
            </a:r>
          </a:p>
          <a:p>
            <a:r>
              <a:rPr lang="en-US" dirty="0" smtClean="0"/>
              <a:t>High-level programming languages</a:t>
            </a:r>
          </a:p>
          <a:p>
            <a:pPr lvl="1"/>
            <a:r>
              <a:rPr lang="en-US" dirty="0" smtClean="0"/>
              <a:t>C/C++</a:t>
            </a:r>
          </a:p>
          <a:p>
            <a:pPr lvl="1"/>
            <a:r>
              <a:rPr lang="en-US" dirty="0" smtClean="0"/>
              <a:t>Java</a:t>
            </a:r>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Language</a:t>
            </a:r>
            <a:endParaRPr lang="en-US" dirty="0"/>
          </a:p>
        </p:txBody>
      </p:sp>
      <p:sp>
        <p:nvSpPr>
          <p:cNvPr id="3" name="Content Placeholder 2"/>
          <p:cNvSpPr>
            <a:spLocks noGrp="1"/>
          </p:cNvSpPr>
          <p:nvPr>
            <p:ph idx="1"/>
          </p:nvPr>
        </p:nvSpPr>
        <p:spPr/>
        <p:txBody>
          <a:bodyPr/>
          <a:lstStyle/>
          <a:p>
            <a:r>
              <a:rPr lang="en-US" dirty="0" smtClean="0"/>
              <a:t>The only language that is directly understood by the computer</a:t>
            </a:r>
          </a:p>
          <a:p>
            <a:r>
              <a:rPr lang="en-US" dirty="0" smtClean="0"/>
              <a:t>Does not need any translator</a:t>
            </a:r>
          </a:p>
          <a:p>
            <a:r>
              <a:rPr lang="en-US" dirty="0" smtClean="0"/>
              <a:t>Pro: Runs very fast</a:t>
            </a:r>
          </a:p>
          <a:p>
            <a:r>
              <a:rPr lang="en-US" dirty="0" smtClean="0"/>
              <a:t>Con: Hard to understand (all numbers)</a:t>
            </a:r>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Language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set of symbols and letters form the assembly language</a:t>
            </a:r>
          </a:p>
          <a:p>
            <a:r>
              <a:rPr lang="en-US" dirty="0" smtClean="0"/>
              <a:t>A translator (assembler) is required to translate assembly language to machine language</a:t>
            </a:r>
          </a:p>
          <a:p>
            <a:r>
              <a:rPr lang="en-US" dirty="0" smtClean="0"/>
              <a:t>Pros</a:t>
            </a:r>
          </a:p>
          <a:p>
            <a:pPr lvl="1"/>
            <a:r>
              <a:rPr lang="en-US" dirty="0" smtClean="0"/>
              <a:t>Relatively easy to understand and modify</a:t>
            </a:r>
          </a:p>
          <a:p>
            <a:pPr lvl="1"/>
            <a:r>
              <a:rPr lang="en-US" dirty="0" smtClean="0"/>
              <a:t>Use it when speed and size are </a:t>
            </a:r>
            <a:r>
              <a:rPr lang="en-US" dirty="0" err="1" smtClean="0"/>
              <a:t>criticle</a:t>
            </a:r>
            <a:endParaRPr lang="en-US" dirty="0" smtClean="0"/>
          </a:p>
          <a:p>
            <a:r>
              <a:rPr lang="en-US" dirty="0" smtClean="0"/>
              <a:t>Cons</a:t>
            </a:r>
          </a:p>
          <a:p>
            <a:pPr lvl="1"/>
            <a:r>
              <a:rPr lang="en-US" dirty="0" smtClean="0"/>
              <a:t>Machine specific</a:t>
            </a:r>
          </a:p>
          <a:p>
            <a:pPr lvl="1"/>
            <a:r>
              <a:rPr lang="en-US" dirty="0" smtClean="0"/>
              <a:t>Architecture may become obsolete</a:t>
            </a:r>
          </a:p>
          <a:p>
            <a:pPr lvl="1"/>
            <a:r>
              <a:rPr lang="en-US" dirty="0" smtClean="0"/>
              <a:t>Lack of programming structure</a:t>
            </a:r>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a:t>
            </a:r>
            <a:endParaRPr lang="en-US" dirty="0"/>
          </a:p>
        </p:txBody>
      </p:sp>
      <p:sp>
        <p:nvSpPr>
          <p:cNvPr id="3" name="Content Placeholder 2"/>
          <p:cNvSpPr>
            <a:spLocks noGrp="1"/>
          </p:cNvSpPr>
          <p:nvPr>
            <p:ph idx="1"/>
          </p:nvPr>
        </p:nvSpPr>
        <p:spPr/>
        <p:txBody>
          <a:bodyPr/>
          <a:lstStyle/>
          <a:p>
            <a:r>
              <a:rPr lang="en-US" dirty="0" smtClean="0"/>
              <a:t>Instructor</a:t>
            </a:r>
          </a:p>
          <a:p>
            <a:pPr lvl="1"/>
            <a:r>
              <a:rPr lang="en-US" dirty="0" err="1" smtClean="0"/>
              <a:t>Debin</a:t>
            </a:r>
            <a:r>
              <a:rPr lang="en-US" dirty="0" smtClean="0"/>
              <a:t> GAO</a:t>
            </a:r>
          </a:p>
          <a:p>
            <a:pPr lvl="1"/>
            <a:r>
              <a:rPr lang="en-US" dirty="0" smtClean="0">
                <a:hlinkClick r:id="rId2"/>
              </a:rPr>
              <a:t>dbgao@smu.edu.sg</a:t>
            </a:r>
            <a:endParaRPr lang="en-US" dirty="0" smtClean="0"/>
          </a:p>
          <a:p>
            <a:pPr lvl="1"/>
            <a:r>
              <a:rPr lang="en-US" dirty="0" smtClean="0"/>
              <a:t>SIS Room 5021</a:t>
            </a:r>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Programming Languages</a:t>
            </a:r>
            <a:endParaRPr lang="en-US" dirty="0"/>
          </a:p>
        </p:txBody>
      </p:sp>
      <p:sp>
        <p:nvSpPr>
          <p:cNvPr id="3" name="Content Placeholder 2"/>
          <p:cNvSpPr>
            <a:spLocks noGrp="1"/>
          </p:cNvSpPr>
          <p:nvPr>
            <p:ph idx="1"/>
          </p:nvPr>
        </p:nvSpPr>
        <p:spPr/>
        <p:txBody>
          <a:bodyPr/>
          <a:lstStyle/>
          <a:p>
            <a:r>
              <a:rPr lang="en-US" dirty="0" smtClean="0"/>
              <a:t>Simple: instructions in English words and mathematical symbols</a:t>
            </a:r>
          </a:p>
          <a:p>
            <a:r>
              <a:rPr lang="en-US" dirty="0" smtClean="0"/>
              <a:t>Need to be translated to machine language</a:t>
            </a:r>
          </a:p>
          <a:p>
            <a:r>
              <a:rPr lang="en-US" dirty="0" smtClean="0"/>
              <a:t>Pro: easy to learn and use</a:t>
            </a:r>
          </a:p>
          <a:p>
            <a:pPr lvl="1"/>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vs. High-level</a:t>
            </a:r>
            <a:endParaRPr lang="en-US" dirty="0"/>
          </a:p>
        </p:txBody>
      </p:sp>
      <p:sp>
        <p:nvSpPr>
          <p:cNvPr id="3" name="Date Placeholder 2"/>
          <p:cNvSpPr>
            <a:spLocks noGrp="1"/>
          </p:cNvSpPr>
          <p:nvPr>
            <p:ph type="dt" sz="half" idx="10"/>
          </p:nvPr>
        </p:nvSpPr>
        <p:spPr/>
        <p:txBody>
          <a:bodyPr/>
          <a:lstStyle/>
          <a:p>
            <a:r>
              <a:rPr lang="en-US" smtClean="0"/>
              <a:t>Copyright © 2015 by Debin Gao. All rights reserved.</a:t>
            </a:r>
            <a:endParaRPr lang="en-US" dirty="0" smtClean="0"/>
          </a:p>
        </p:txBody>
      </p:sp>
      <p:sp>
        <p:nvSpPr>
          <p:cNvPr id="4" name="Footer Placeholder 3"/>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5" name="Slide Number Placeholder 4"/>
          <p:cNvSpPr>
            <a:spLocks noGrp="1"/>
          </p:cNvSpPr>
          <p:nvPr>
            <p:ph type="sldNum" sz="quarter" idx="12"/>
          </p:nvPr>
        </p:nvSpPr>
        <p:spPr/>
        <p:txBody>
          <a:bodyPr/>
          <a:lstStyle/>
          <a:p>
            <a:fld id="{8501CF7D-F7BE-474F-B419-B5267609A135}" type="slidenum">
              <a:rPr lang="zh-CN" altLang="en-US" smtClean="0"/>
              <a:pPr/>
              <a:t>21</a:t>
            </a:fld>
            <a:endParaRPr lang="en-US" altLang="zh-CN"/>
          </a:p>
        </p:txBody>
      </p:sp>
      <p:graphicFrame>
        <p:nvGraphicFramePr>
          <p:cNvPr id="6" name="Group 45"/>
          <p:cNvGraphicFramePr>
            <a:graphicFrameLocks/>
          </p:cNvGraphicFramePr>
          <p:nvPr/>
        </p:nvGraphicFramePr>
        <p:xfrm>
          <a:off x="533400" y="1905000"/>
          <a:ext cx="8229600" cy="4064461"/>
        </p:xfrm>
        <a:graphic>
          <a:graphicData uri="http://schemas.openxmlformats.org/drawingml/2006/table">
            <a:tbl>
              <a:tblPr/>
              <a:tblGrid>
                <a:gridCol w="2718707"/>
                <a:gridCol w="2718707"/>
                <a:gridCol w="2792186"/>
              </a:tblGrid>
              <a:tr h="406861">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1" i="0" u="none" strike="noStrike" cap="none" normalizeH="0" baseline="0" dirty="0" smtClean="0">
                          <a:ln>
                            <a:noFill/>
                          </a:ln>
                          <a:solidFill>
                            <a:schemeClr val="tx1"/>
                          </a:solidFill>
                          <a:effectLst/>
                          <a:latin typeface="Arial" charset="0"/>
                          <a:ea typeface="新細明體" charset="-120"/>
                        </a:rPr>
                        <a:t>Type of Applications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1" i="0" u="none" strike="noStrike" cap="none" normalizeH="0" baseline="0" smtClean="0">
                          <a:ln>
                            <a:noFill/>
                          </a:ln>
                          <a:solidFill>
                            <a:schemeClr val="tx1"/>
                          </a:solidFill>
                          <a:effectLst/>
                          <a:latin typeface="Arial" charset="0"/>
                          <a:ea typeface="新細明體" charset="-120"/>
                        </a:rPr>
                        <a:t>High-Level Language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1" i="0" u="none" strike="noStrike" cap="none" normalizeH="0" baseline="0" smtClean="0">
                          <a:ln>
                            <a:noFill/>
                          </a:ln>
                          <a:solidFill>
                            <a:schemeClr val="tx1"/>
                          </a:solidFill>
                          <a:effectLst/>
                          <a:latin typeface="Arial" charset="0"/>
                          <a:ea typeface="新細明體" charset="-120"/>
                        </a:rPr>
                        <a:t>Assembly Language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28749">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Business application software for single platform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Formal structures make it easy to organize and maintain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No formal structure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28749">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Hardware device driver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smtClean="0">
                          <a:ln>
                            <a:noFill/>
                          </a:ln>
                          <a:solidFill>
                            <a:schemeClr val="tx1"/>
                          </a:solidFill>
                          <a:effectLst/>
                          <a:latin typeface="Arial" charset="0"/>
                          <a:ea typeface="新細明體" charset="-120"/>
                        </a:rPr>
                        <a:t>Awkward coding techniques required.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Hardware access is straightforward and simple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76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Business application for multiple platforms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Portable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Difficult to maintain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819278">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Embedded systems and computer games requiring direct hardware access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Produces too much executable code, and may not run efficiently.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800" b="0" i="0" u="none" strike="noStrike" cap="none" normalizeH="0" baseline="0" dirty="0" smtClean="0">
                          <a:ln>
                            <a:noFill/>
                          </a:ln>
                          <a:solidFill>
                            <a:schemeClr val="tx1"/>
                          </a:solidFill>
                          <a:effectLst/>
                          <a:latin typeface="Arial" charset="0"/>
                          <a:ea typeface="新細明體" charset="-120"/>
                        </a:rPr>
                        <a:t>Ideal, because the executable code is small and runs quickly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Hierarchy</a:t>
            </a:r>
            <a:endParaRPr lang="en-US" dirty="0"/>
          </a:p>
        </p:txBody>
      </p:sp>
      <p:sp>
        <p:nvSpPr>
          <p:cNvPr id="3" name="Date Placeholder 2"/>
          <p:cNvSpPr>
            <a:spLocks noGrp="1"/>
          </p:cNvSpPr>
          <p:nvPr>
            <p:ph type="dt" sz="half" idx="10"/>
          </p:nvPr>
        </p:nvSpPr>
        <p:spPr/>
        <p:txBody>
          <a:bodyPr/>
          <a:lstStyle/>
          <a:p>
            <a:r>
              <a:rPr lang="en-US" smtClean="0"/>
              <a:t>Copyright © 2015 by Debin Gao. All rights reserved.</a:t>
            </a:r>
            <a:endParaRPr lang="en-US" dirty="0" smtClean="0"/>
          </a:p>
        </p:txBody>
      </p:sp>
      <p:sp>
        <p:nvSpPr>
          <p:cNvPr id="4" name="Footer Placeholder 3"/>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5" name="Slide Number Placeholder 4"/>
          <p:cNvSpPr>
            <a:spLocks noGrp="1"/>
          </p:cNvSpPr>
          <p:nvPr>
            <p:ph type="sldNum" sz="quarter" idx="12"/>
          </p:nvPr>
        </p:nvSpPr>
        <p:spPr/>
        <p:txBody>
          <a:bodyPr/>
          <a:lstStyle/>
          <a:p>
            <a:fld id="{8501CF7D-F7BE-474F-B419-B5267609A135}" type="slidenum">
              <a:rPr lang="zh-CN" altLang="en-US" smtClean="0"/>
              <a:pPr/>
              <a:t>22</a:t>
            </a:fld>
            <a:endParaRPr lang="en-US" altLang="zh-CN"/>
          </a:p>
        </p:txBody>
      </p:sp>
      <p:graphicFrame>
        <p:nvGraphicFramePr>
          <p:cNvPr id="6" name="Group 54"/>
          <p:cNvGraphicFramePr>
            <a:graphicFrameLocks/>
          </p:cNvGraphicFramePr>
          <p:nvPr/>
        </p:nvGraphicFramePr>
        <p:xfrm>
          <a:off x="762000" y="1676400"/>
          <a:ext cx="7886700" cy="4558414"/>
        </p:xfrm>
        <a:graphic>
          <a:graphicData uri="http://schemas.openxmlformats.org/drawingml/2006/table">
            <a:tbl>
              <a:tblPr/>
              <a:tblGrid>
                <a:gridCol w="3276600"/>
                <a:gridCol w="4610100"/>
              </a:tblGrid>
              <a:tr h="285182">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1" i="0" u="none" strike="noStrike" cap="none" normalizeH="0" baseline="0" dirty="0" smtClean="0">
                          <a:ln>
                            <a:noFill/>
                          </a:ln>
                          <a:solidFill>
                            <a:schemeClr val="tx1"/>
                          </a:solidFill>
                          <a:effectLst/>
                          <a:latin typeface="Arial" charset="0"/>
                          <a:ea typeface="新細明體" charset="-120"/>
                        </a:rPr>
                        <a:t>Level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1" i="0" u="none" strike="noStrike" cap="none" normalizeH="0" baseline="0" smtClean="0">
                          <a:ln>
                            <a:noFill/>
                          </a:ln>
                          <a:solidFill>
                            <a:schemeClr val="tx1"/>
                          </a:solidFill>
                          <a:effectLst/>
                          <a:latin typeface="Arial" charset="0"/>
                          <a:ea typeface="新細明體" charset="-12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3287">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dirty="0" smtClean="0">
                          <a:ln>
                            <a:noFill/>
                          </a:ln>
                          <a:solidFill>
                            <a:schemeClr val="tx1"/>
                          </a:solidFill>
                          <a:effectLst/>
                          <a:latin typeface="Arial" charset="0"/>
                          <a:ea typeface="新細明體" charset="-120"/>
                        </a:rPr>
                        <a:t>Application Program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Software designed for a particular class of applications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999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dirty="0" smtClean="0">
                          <a:ln>
                            <a:noFill/>
                          </a:ln>
                          <a:solidFill>
                            <a:schemeClr val="tx1"/>
                          </a:solidFill>
                          <a:effectLst/>
                          <a:latin typeface="Arial" charset="0"/>
                          <a:ea typeface="新細明體" charset="-120"/>
                        </a:rPr>
                        <a:t>High-Level Language (HLL)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Programs are compiled into either assembly language or machine language. E.g. C++, Pascal, Java, Visual Basic, etc.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14801">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Operating Systems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Contains procedures than can be called from programs written in either high-level language or assembly language. This system may also contain an application programming interface (API).</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3287">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Assembly Language (ASM)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Uses instruction mnemonics that have a one-to-one correspondence with machine language.</a:t>
                      </a:r>
                      <a:endParaRPr kumimoji="1" lang="zh-TW" altLang="en-US" sz="16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999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Machine Language (ML)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1600" b="0" i="0" u="none" strike="noStrike" cap="none" normalizeH="0" baseline="0" dirty="0" smtClean="0">
                          <a:ln>
                            <a:noFill/>
                          </a:ln>
                          <a:solidFill>
                            <a:schemeClr val="tx1"/>
                          </a:solidFill>
                          <a:effectLst/>
                          <a:latin typeface="Arial" charset="0"/>
                          <a:ea typeface="新細明體" charset="-120"/>
                        </a:rPr>
                        <a:t>Numeric instructions and operands that can be stored in memory and directly executed by the computer processor.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Assembly Language</a:t>
            </a:r>
            <a:endParaRPr lang="en-US" dirty="0"/>
          </a:p>
        </p:txBody>
      </p:sp>
      <p:sp>
        <p:nvSpPr>
          <p:cNvPr id="3" name="Content Placeholder 2"/>
          <p:cNvSpPr>
            <a:spLocks noGrp="1"/>
          </p:cNvSpPr>
          <p:nvPr>
            <p:ph idx="1"/>
          </p:nvPr>
        </p:nvSpPr>
        <p:spPr/>
        <p:txBody>
          <a:bodyPr/>
          <a:lstStyle/>
          <a:p>
            <a:r>
              <a:rPr lang="en-US" dirty="0" smtClean="0"/>
              <a:t>To learn how high-level languages translate into machine language</a:t>
            </a:r>
          </a:p>
          <a:p>
            <a:pPr lvl="1"/>
            <a:r>
              <a:rPr lang="en-US" dirty="0" smtClean="0"/>
              <a:t>To learn how vulnerabilities in high-level languages translate into vulnerable machine language</a:t>
            </a:r>
          </a:p>
          <a:p>
            <a:r>
              <a:rPr lang="en-US" dirty="0" smtClean="0"/>
              <a:t>To speed up applications</a:t>
            </a:r>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IA32 Processors</a:t>
            </a:r>
            <a:endParaRPr lang="en-US" dirty="0"/>
          </a:p>
        </p:txBody>
      </p:sp>
      <p:sp>
        <p:nvSpPr>
          <p:cNvPr id="3" name="Content Placeholder 2"/>
          <p:cNvSpPr>
            <a:spLocks noGrp="1"/>
          </p:cNvSpPr>
          <p:nvPr>
            <p:ph idx="1"/>
          </p:nvPr>
        </p:nvSpPr>
        <p:spPr/>
        <p:txBody>
          <a:bodyPr>
            <a:normAutofit lnSpcReduction="10000"/>
          </a:bodyPr>
          <a:lstStyle/>
          <a:p>
            <a:r>
              <a:rPr lang="en-US" dirty="0" smtClean="0"/>
              <a:t>Evolutionary design</a:t>
            </a:r>
          </a:p>
          <a:p>
            <a:pPr lvl="1"/>
            <a:r>
              <a:rPr lang="en-US" dirty="0" smtClean="0"/>
              <a:t>Started in 1978 with 8086</a:t>
            </a:r>
          </a:p>
          <a:p>
            <a:pPr lvl="1"/>
            <a:r>
              <a:rPr lang="en-US" dirty="0" smtClean="0"/>
              <a:t>Added more features as time went on</a:t>
            </a:r>
          </a:p>
          <a:p>
            <a:pPr lvl="1"/>
            <a:r>
              <a:rPr lang="en-US" dirty="0" smtClean="0"/>
              <a:t>Still supporting old features, although obsolete</a:t>
            </a:r>
          </a:p>
          <a:p>
            <a:r>
              <a:rPr lang="en-US" dirty="0" smtClean="0"/>
              <a:t>Complex instruction set computer (CISC)</a:t>
            </a:r>
          </a:p>
          <a:p>
            <a:pPr lvl="1"/>
            <a:r>
              <a:rPr lang="en-US" dirty="0" smtClean="0"/>
              <a:t>Many different instructions with different formats</a:t>
            </a:r>
          </a:p>
          <a:p>
            <a:pPr lvl="1"/>
            <a:r>
              <a:rPr lang="en-US" dirty="0" smtClean="0"/>
              <a:t>Hard to match performance of Reduced instruction set computers</a:t>
            </a:r>
          </a:p>
          <a:p>
            <a:pPr lvl="1"/>
            <a:r>
              <a:rPr lang="en-US" dirty="0" smtClean="0"/>
              <a:t>But Intel has done just that!</a:t>
            </a:r>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Size</a:t>
            </a:r>
            <a:endParaRPr lang="en-US" dirty="0"/>
          </a:p>
        </p:txBody>
      </p:sp>
      <p:sp>
        <p:nvSpPr>
          <p:cNvPr id="3" name="Content Placeholder 2"/>
          <p:cNvSpPr>
            <a:spLocks noGrp="1"/>
          </p:cNvSpPr>
          <p:nvPr>
            <p:ph idx="1"/>
          </p:nvPr>
        </p:nvSpPr>
        <p:spPr/>
        <p:txBody>
          <a:bodyPr/>
          <a:lstStyle/>
          <a:p>
            <a:r>
              <a:rPr lang="en-US" dirty="0" smtClean="0"/>
              <a:t>Byte: 8 bits (smallest addressable unit)</a:t>
            </a:r>
          </a:p>
          <a:p>
            <a:r>
              <a:rPr lang="en-US" dirty="0" smtClean="0"/>
              <a:t>Word: 2 bytes</a:t>
            </a:r>
          </a:p>
          <a:p>
            <a:r>
              <a:rPr lang="en-US" dirty="0" err="1" smtClean="0"/>
              <a:t>Doubleword</a:t>
            </a:r>
            <a:r>
              <a:rPr lang="en-US" dirty="0" smtClean="0"/>
              <a:t>: 2 words</a:t>
            </a:r>
          </a:p>
          <a:p>
            <a:r>
              <a:rPr lang="en-US" dirty="0" err="1" smtClean="0"/>
              <a:t>Quadword</a:t>
            </a:r>
            <a:r>
              <a:rPr lang="en-US" dirty="0" smtClean="0"/>
              <a:t>: 2 </a:t>
            </a:r>
            <a:r>
              <a:rPr lang="en-US" dirty="0" err="1" smtClean="0"/>
              <a:t>doublewords</a:t>
            </a:r>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System</a:t>
            </a:r>
            <a:endParaRPr lang="en-US" dirty="0"/>
          </a:p>
        </p:txBody>
      </p:sp>
      <p:sp>
        <p:nvSpPr>
          <p:cNvPr id="10" name="Content Placeholder 9"/>
          <p:cNvSpPr>
            <a:spLocks noGrp="1"/>
          </p:cNvSpPr>
          <p:nvPr>
            <p:ph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MSB: Most significant bit</a:t>
            </a:r>
          </a:p>
          <a:p>
            <a:r>
              <a:rPr lang="en-US" dirty="0" smtClean="0"/>
              <a:t>LSB: Least significant bit</a:t>
            </a:r>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26</a:t>
            </a:fld>
            <a:endParaRPr lang="en-US" altLang="zh-CN"/>
          </a:p>
        </p:txBody>
      </p:sp>
      <p:graphicFrame>
        <p:nvGraphicFramePr>
          <p:cNvPr id="8" name="Table 7"/>
          <p:cNvGraphicFramePr>
            <a:graphicFrameLocks noGrp="1"/>
          </p:cNvGraphicFramePr>
          <p:nvPr/>
        </p:nvGraphicFramePr>
        <p:xfrm>
          <a:off x="609600" y="1828800"/>
          <a:ext cx="7924800" cy="1854200"/>
        </p:xfrm>
        <a:graphic>
          <a:graphicData uri="http://schemas.openxmlformats.org/drawingml/2006/table">
            <a:tbl>
              <a:tblPr firstRow="1" bandRow="1">
                <a:tableStyleId>{5C22544A-7EE6-4342-B048-85BDC9FD1C3A}</a:tableStyleId>
              </a:tblPr>
              <a:tblGrid>
                <a:gridCol w="1676400"/>
                <a:gridCol w="914400"/>
                <a:gridCol w="3733800"/>
                <a:gridCol w="1600200"/>
              </a:tblGrid>
              <a:tr h="370840">
                <a:tc>
                  <a:txBody>
                    <a:bodyPr/>
                    <a:lstStyle/>
                    <a:p>
                      <a:pPr algn="ctr"/>
                      <a:r>
                        <a:rPr lang="en-US" dirty="0" smtClean="0"/>
                        <a:t>System</a:t>
                      </a:r>
                      <a:endParaRPr lang="en-US" dirty="0"/>
                    </a:p>
                  </a:txBody>
                  <a:tcPr/>
                </a:tc>
                <a:tc>
                  <a:txBody>
                    <a:bodyPr/>
                    <a:lstStyle/>
                    <a:p>
                      <a:pPr algn="ctr"/>
                      <a:r>
                        <a:rPr lang="en-US" dirty="0" smtClean="0"/>
                        <a:t>Base</a:t>
                      </a:r>
                      <a:endParaRPr lang="en-US" dirty="0"/>
                    </a:p>
                  </a:txBody>
                  <a:tcPr/>
                </a:tc>
                <a:tc>
                  <a:txBody>
                    <a:bodyPr/>
                    <a:lstStyle/>
                    <a:p>
                      <a:pPr algn="ctr"/>
                      <a:r>
                        <a:rPr lang="en-US" dirty="0" smtClean="0"/>
                        <a:t>Digits</a:t>
                      </a:r>
                      <a:endParaRPr lang="en-US" dirty="0"/>
                    </a:p>
                  </a:txBody>
                  <a:tcPr/>
                </a:tc>
                <a:tc>
                  <a:txBody>
                    <a:bodyPr/>
                    <a:lstStyle/>
                    <a:p>
                      <a:pPr algn="ctr"/>
                      <a:r>
                        <a:rPr lang="en-US" dirty="0" smtClean="0"/>
                        <a:t>Example</a:t>
                      </a:r>
                      <a:endParaRPr lang="en-US" dirty="0"/>
                    </a:p>
                  </a:txBody>
                  <a:tcPr/>
                </a:tc>
              </a:tr>
              <a:tr h="370840">
                <a:tc>
                  <a:txBody>
                    <a:bodyPr/>
                    <a:lstStyle/>
                    <a:p>
                      <a:pPr algn="ctr"/>
                      <a:r>
                        <a:rPr lang="en-US" dirty="0" smtClean="0"/>
                        <a:t>Binary</a:t>
                      </a:r>
                      <a:endParaRPr lang="en-US" dirty="0"/>
                    </a:p>
                  </a:txBody>
                  <a:tcPr/>
                </a:tc>
                <a:tc>
                  <a:txBody>
                    <a:bodyPr/>
                    <a:lstStyle/>
                    <a:p>
                      <a:pPr algn="ctr"/>
                      <a:r>
                        <a:rPr lang="en-US" dirty="0" smtClean="0"/>
                        <a:t>2</a:t>
                      </a:r>
                      <a:endParaRPr lang="en-US" dirty="0"/>
                    </a:p>
                  </a:txBody>
                  <a:tcPr/>
                </a:tc>
                <a:tc>
                  <a:txBody>
                    <a:bodyPr/>
                    <a:lstStyle/>
                    <a:p>
                      <a:pPr algn="ctr"/>
                      <a:r>
                        <a:rPr lang="en-US" dirty="0" smtClean="0"/>
                        <a:t>0 1</a:t>
                      </a:r>
                      <a:endParaRPr lang="en-US" dirty="0"/>
                    </a:p>
                  </a:txBody>
                  <a:tcPr/>
                </a:tc>
                <a:tc>
                  <a:txBody>
                    <a:bodyPr/>
                    <a:lstStyle/>
                    <a:p>
                      <a:pPr algn="ctr"/>
                      <a:r>
                        <a:rPr lang="en-US" dirty="0" smtClean="0"/>
                        <a:t>1010b</a:t>
                      </a:r>
                      <a:endParaRPr lang="en-US" dirty="0"/>
                    </a:p>
                  </a:txBody>
                  <a:tcPr/>
                </a:tc>
              </a:tr>
              <a:tr h="370840">
                <a:tc>
                  <a:txBody>
                    <a:bodyPr/>
                    <a:lstStyle/>
                    <a:p>
                      <a:pPr algn="ctr"/>
                      <a:r>
                        <a:rPr lang="en-US" dirty="0" smtClean="0"/>
                        <a:t>Octal</a:t>
                      </a:r>
                      <a:endParaRPr lang="en-US" dirty="0"/>
                    </a:p>
                  </a:txBody>
                  <a:tcPr/>
                </a:tc>
                <a:tc>
                  <a:txBody>
                    <a:bodyPr/>
                    <a:lstStyle/>
                    <a:p>
                      <a:pPr algn="ctr"/>
                      <a:r>
                        <a:rPr lang="en-US" dirty="0" smtClean="0"/>
                        <a:t>8</a:t>
                      </a:r>
                      <a:endParaRPr lang="en-US" dirty="0"/>
                    </a:p>
                  </a:txBody>
                  <a:tcPr/>
                </a:tc>
                <a:tc>
                  <a:txBody>
                    <a:bodyPr/>
                    <a:lstStyle/>
                    <a:p>
                      <a:pPr algn="ctr"/>
                      <a:r>
                        <a:rPr lang="en-US" dirty="0" smtClean="0"/>
                        <a:t>0 1 2 3 4 5 6</a:t>
                      </a:r>
                      <a:r>
                        <a:rPr lang="en-US" baseline="0" dirty="0" smtClean="0"/>
                        <a:t> 7</a:t>
                      </a:r>
                      <a:endParaRPr lang="en-US" dirty="0"/>
                    </a:p>
                  </a:txBody>
                  <a:tcPr/>
                </a:tc>
                <a:tc>
                  <a:txBody>
                    <a:bodyPr/>
                    <a:lstStyle/>
                    <a:p>
                      <a:pPr algn="ctr"/>
                      <a:r>
                        <a:rPr lang="en-US" dirty="0" smtClean="0"/>
                        <a:t>25o</a:t>
                      </a:r>
                      <a:endParaRPr lang="en-US" dirty="0"/>
                    </a:p>
                  </a:txBody>
                  <a:tcPr/>
                </a:tc>
              </a:tr>
              <a:tr h="370840">
                <a:tc>
                  <a:txBody>
                    <a:bodyPr/>
                    <a:lstStyle/>
                    <a:p>
                      <a:pPr algn="ctr"/>
                      <a:r>
                        <a:rPr lang="en-US" dirty="0" smtClean="0"/>
                        <a:t>Decimal</a:t>
                      </a:r>
                      <a:endParaRPr lang="en-US" dirty="0"/>
                    </a:p>
                  </a:txBody>
                  <a:tcPr/>
                </a:tc>
                <a:tc>
                  <a:txBody>
                    <a:bodyPr/>
                    <a:lstStyle/>
                    <a:p>
                      <a:pPr algn="ctr"/>
                      <a:r>
                        <a:rPr lang="en-US" dirty="0" smtClean="0"/>
                        <a:t>10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0 1 2 3 4 5 6</a:t>
                      </a:r>
                      <a:r>
                        <a:rPr lang="en-US" baseline="0" dirty="0" smtClean="0"/>
                        <a:t> 7 8 9</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1010d</a:t>
                      </a:r>
                    </a:p>
                  </a:txBody>
                  <a:tcPr/>
                </a:tc>
              </a:tr>
              <a:tr h="370840">
                <a:tc>
                  <a:txBody>
                    <a:bodyPr/>
                    <a:lstStyle/>
                    <a:p>
                      <a:pPr algn="ctr"/>
                      <a:r>
                        <a:rPr lang="en-US" dirty="0" smtClean="0"/>
                        <a:t>Hexadecimal</a:t>
                      </a:r>
                      <a:endParaRPr lang="en-US" dirty="0"/>
                    </a:p>
                  </a:txBody>
                  <a:tcPr/>
                </a:tc>
                <a:tc>
                  <a:txBody>
                    <a:bodyPr/>
                    <a:lstStyle/>
                    <a:p>
                      <a:pPr algn="ctr"/>
                      <a:r>
                        <a:rPr lang="en-US" dirty="0" smtClean="0"/>
                        <a:t>16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0 1 2 3 4 5 6</a:t>
                      </a:r>
                      <a:r>
                        <a:rPr lang="en-US" baseline="0" dirty="0" smtClean="0"/>
                        <a:t> 7 8 9 A B C D E F</a:t>
                      </a:r>
                      <a:endParaRPr lang="en-US" dirty="0" smtClean="0"/>
                    </a:p>
                  </a:txBody>
                  <a:tcPr/>
                </a:tc>
                <a:tc>
                  <a:txBody>
                    <a:bodyPr/>
                    <a:lstStyle/>
                    <a:p>
                      <a:pPr algn="ctr"/>
                      <a:r>
                        <a:rPr lang="en-US" dirty="0" smtClean="0"/>
                        <a:t>25h</a:t>
                      </a:r>
                      <a:endParaRPr lang="en-US" dirty="0"/>
                    </a:p>
                  </a:txBody>
                  <a:tcPr/>
                </a:tc>
              </a:tr>
            </a:tbl>
          </a:graphicData>
        </a:graphic>
      </p:graphicFrame>
      <p:graphicFrame>
        <p:nvGraphicFramePr>
          <p:cNvPr id="174083" name="Object 3"/>
          <p:cNvGraphicFramePr>
            <a:graphicFrameLocks noChangeAspect="1"/>
          </p:cNvGraphicFramePr>
          <p:nvPr/>
        </p:nvGraphicFramePr>
        <p:xfrm>
          <a:off x="3124200" y="4038600"/>
          <a:ext cx="3200400" cy="923925"/>
        </p:xfrm>
        <a:graphic>
          <a:graphicData uri="http://schemas.openxmlformats.org/presentationml/2006/ole">
            <mc:AlternateContent xmlns:mc="http://schemas.openxmlformats.org/markup-compatibility/2006">
              <mc:Choice xmlns:v="urn:schemas-microsoft-com:vml" Requires="v">
                <p:oleObj spid="_x0000_s174089" name="VISIO" r:id="rId4" imgW="1928160" imgH="556920" progId="">
                  <p:embed/>
                </p:oleObj>
              </mc:Choice>
              <mc:Fallback>
                <p:oleObj name="VISIO" r:id="rId4" imgW="1928160" imgH="55692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038600"/>
                        <a:ext cx="3200400" cy="9239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and Unsigned Binary</a:t>
            </a:r>
            <a:endParaRPr lang="en-US" dirty="0"/>
          </a:p>
        </p:txBody>
      </p:sp>
      <p:sp>
        <p:nvSpPr>
          <p:cNvPr id="3" name="Content Placeholder 2"/>
          <p:cNvSpPr>
            <a:spLocks noGrp="1"/>
          </p:cNvSpPr>
          <p:nvPr>
            <p:ph idx="1"/>
          </p:nvPr>
        </p:nvSpPr>
        <p:spPr>
          <a:xfrm>
            <a:off x="457200" y="1798637"/>
            <a:ext cx="8229600" cy="2925763"/>
          </a:xfrm>
        </p:spPr>
        <p:txBody>
          <a:bodyPr>
            <a:normAutofit fontScale="77500" lnSpcReduction="20000"/>
          </a:bodyPr>
          <a:lstStyle/>
          <a:p>
            <a:r>
              <a:rPr lang="en-US" dirty="0" smtClean="0"/>
              <a:t>Signed interpretation</a:t>
            </a:r>
          </a:p>
          <a:p>
            <a:pPr lvl="1"/>
            <a:r>
              <a:rPr lang="en-US" dirty="0" smtClean="0"/>
              <a:t>Positive number if MSB = 0</a:t>
            </a:r>
          </a:p>
          <a:p>
            <a:pPr lvl="1"/>
            <a:r>
              <a:rPr lang="en-US" dirty="0" smtClean="0"/>
              <a:t>Negative number if MSB = 1</a:t>
            </a:r>
          </a:p>
          <a:p>
            <a:pPr lvl="1"/>
            <a:r>
              <a:rPr lang="en-US" dirty="0" smtClean="0"/>
              <a:t>Fewer bits are used for the magnitude</a:t>
            </a:r>
          </a:p>
          <a:p>
            <a:r>
              <a:rPr lang="en-US" dirty="0" smtClean="0"/>
              <a:t>Unsigned interpretation</a:t>
            </a:r>
          </a:p>
          <a:p>
            <a:pPr lvl="1"/>
            <a:r>
              <a:rPr lang="en-US" dirty="0" smtClean="0"/>
              <a:t>All digits are used to represent the magnitude</a:t>
            </a:r>
          </a:p>
          <a:p>
            <a:r>
              <a:rPr lang="en-US" dirty="0" smtClean="0"/>
              <a:t>The same memory content can have two interpretations</a:t>
            </a:r>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27</a:t>
            </a:fld>
            <a:endParaRPr lang="en-US" altLang="zh-CN"/>
          </a:p>
        </p:txBody>
      </p:sp>
      <p:graphicFrame>
        <p:nvGraphicFramePr>
          <p:cNvPr id="7" name="Table 6"/>
          <p:cNvGraphicFramePr>
            <a:graphicFrameLocks noGrp="1"/>
          </p:cNvGraphicFramePr>
          <p:nvPr/>
        </p:nvGraphicFramePr>
        <p:xfrm>
          <a:off x="685800" y="4495800"/>
          <a:ext cx="7696200" cy="1676400"/>
        </p:xfrm>
        <a:graphic>
          <a:graphicData uri="http://schemas.openxmlformats.org/drawingml/2006/table">
            <a:tbl>
              <a:tblPr firstRow="1" bandRow="1">
                <a:tableStyleId>{5C22544A-7EE6-4342-B048-85BDC9FD1C3A}</a:tableStyleId>
              </a:tblPr>
              <a:tblGrid>
                <a:gridCol w="1676400"/>
                <a:gridCol w="3454400"/>
                <a:gridCol w="2565400"/>
              </a:tblGrid>
              <a:tr h="228600">
                <a:tc rowSpan="2">
                  <a:txBody>
                    <a:bodyPr/>
                    <a:lstStyle/>
                    <a:p>
                      <a:pPr algn="ctr"/>
                      <a:r>
                        <a:rPr lang="en-US" sz="1600" dirty="0" smtClean="0"/>
                        <a:t>Storage type</a:t>
                      </a:r>
                      <a:endParaRPr lang="en-US" sz="1600" dirty="0"/>
                    </a:p>
                  </a:txBody>
                  <a:tcPr/>
                </a:tc>
                <a:tc gridSpan="2">
                  <a:txBody>
                    <a:bodyPr/>
                    <a:lstStyle/>
                    <a:p>
                      <a:pPr algn="ctr"/>
                      <a:r>
                        <a:rPr lang="en-US" sz="1600" dirty="0" smtClean="0"/>
                        <a:t>Range</a:t>
                      </a:r>
                      <a:endParaRPr lang="en-US" sz="1600" dirty="0"/>
                    </a:p>
                  </a:txBody>
                  <a:tcPr/>
                </a:tc>
                <a:tc hMerge="1">
                  <a:txBody>
                    <a:bodyPr/>
                    <a:lstStyle/>
                    <a:p>
                      <a:pPr algn="ctr"/>
                      <a:endParaRPr lang="en-US" sz="1600" dirty="0"/>
                    </a:p>
                  </a:txBody>
                  <a:tcPr/>
                </a:tc>
              </a:tr>
              <a:tr h="228600">
                <a:tc vMerge="1">
                  <a:txBody>
                    <a:bodyPr/>
                    <a:lstStyle/>
                    <a:p>
                      <a:pPr algn="ctr"/>
                      <a:endParaRPr lang="en-US" sz="1600" dirty="0"/>
                    </a:p>
                  </a:txBody>
                  <a:tcPr/>
                </a:tc>
                <a:tc>
                  <a:txBody>
                    <a:bodyPr/>
                    <a:lstStyle/>
                    <a:p>
                      <a:pPr algn="ctr"/>
                      <a:r>
                        <a:rPr lang="en-US" sz="1600" dirty="0" smtClean="0">
                          <a:solidFill>
                            <a:schemeClr val="bg1"/>
                          </a:solidFill>
                        </a:rPr>
                        <a:t>Signed</a:t>
                      </a:r>
                      <a:endParaRPr lang="en-US" sz="1600" dirty="0">
                        <a:solidFill>
                          <a:schemeClr val="bg1"/>
                        </a:solidFill>
                      </a:endParaRPr>
                    </a:p>
                  </a:txBody>
                  <a:tcPr>
                    <a:solidFill>
                      <a:schemeClr val="accent1"/>
                    </a:solidFill>
                  </a:tcPr>
                </a:tc>
                <a:tc>
                  <a:txBody>
                    <a:bodyPr/>
                    <a:lstStyle/>
                    <a:p>
                      <a:pPr algn="ctr"/>
                      <a:r>
                        <a:rPr lang="en-US" sz="1600" dirty="0" smtClean="0">
                          <a:solidFill>
                            <a:schemeClr val="bg1"/>
                          </a:solidFill>
                        </a:rPr>
                        <a:t>Unsigned</a:t>
                      </a:r>
                      <a:endParaRPr lang="en-US" sz="1600" dirty="0">
                        <a:solidFill>
                          <a:schemeClr val="bg1"/>
                        </a:solidFill>
                      </a:endParaRPr>
                    </a:p>
                  </a:txBody>
                  <a:tcPr>
                    <a:solidFill>
                      <a:schemeClr val="accent1"/>
                    </a:solidFill>
                  </a:tcPr>
                </a:tc>
              </a:tr>
              <a:tr h="228600">
                <a:tc>
                  <a:txBody>
                    <a:bodyPr/>
                    <a:lstStyle/>
                    <a:p>
                      <a:pPr algn="ctr"/>
                      <a:r>
                        <a:rPr lang="en-US" sz="1600" dirty="0" smtClean="0"/>
                        <a:t>Byte</a:t>
                      </a:r>
                      <a:endParaRPr lang="en-US" sz="1600" dirty="0"/>
                    </a:p>
                  </a:txBody>
                  <a:tcPr/>
                </a:tc>
                <a:tc>
                  <a:txBody>
                    <a:bodyPr/>
                    <a:lstStyle/>
                    <a:p>
                      <a:pPr algn="ctr"/>
                      <a:r>
                        <a:rPr lang="en-US" sz="1600" dirty="0" smtClean="0"/>
                        <a:t>-128 to 127</a:t>
                      </a:r>
                      <a:endParaRPr lang="en-US" sz="1600" dirty="0"/>
                    </a:p>
                  </a:txBody>
                  <a:tcPr/>
                </a:tc>
                <a:tc>
                  <a:txBody>
                    <a:bodyPr/>
                    <a:lstStyle/>
                    <a:p>
                      <a:pPr algn="ctr"/>
                      <a:r>
                        <a:rPr lang="en-US" sz="1600" dirty="0" smtClean="0"/>
                        <a:t>0</a:t>
                      </a:r>
                      <a:r>
                        <a:rPr lang="en-US" sz="1600" baseline="0" dirty="0" smtClean="0"/>
                        <a:t> to 255</a:t>
                      </a:r>
                      <a:endParaRPr lang="en-US" sz="1600" dirty="0"/>
                    </a:p>
                  </a:txBody>
                  <a:tcPr/>
                </a:tc>
              </a:tr>
              <a:tr h="228600">
                <a:tc>
                  <a:txBody>
                    <a:bodyPr/>
                    <a:lstStyle/>
                    <a:p>
                      <a:pPr algn="ctr"/>
                      <a:r>
                        <a:rPr lang="en-US" sz="1600" dirty="0" smtClean="0"/>
                        <a:t>Word</a:t>
                      </a:r>
                      <a:endParaRPr lang="en-US" sz="1600" dirty="0"/>
                    </a:p>
                  </a:txBody>
                  <a:tcPr/>
                </a:tc>
                <a:tc>
                  <a:txBody>
                    <a:bodyPr/>
                    <a:lstStyle/>
                    <a:p>
                      <a:pPr algn="ctr"/>
                      <a:r>
                        <a:rPr lang="en-US" sz="1600" dirty="0" smtClean="0"/>
                        <a:t>-32,768 to 32,767</a:t>
                      </a:r>
                      <a:endParaRPr lang="en-US" sz="1600" dirty="0"/>
                    </a:p>
                  </a:txBody>
                  <a:tcPr/>
                </a:tc>
                <a:tc>
                  <a:txBody>
                    <a:bodyPr/>
                    <a:lstStyle/>
                    <a:p>
                      <a:pPr algn="ctr"/>
                      <a:r>
                        <a:rPr lang="en-US" sz="1600" dirty="0" smtClean="0"/>
                        <a:t>0 to 65,535</a:t>
                      </a:r>
                      <a:endParaRPr lang="en-US" sz="1600" dirty="0"/>
                    </a:p>
                  </a:txBody>
                  <a:tcPr/>
                </a:tc>
              </a:tr>
              <a:tr h="228600">
                <a:tc>
                  <a:txBody>
                    <a:bodyPr/>
                    <a:lstStyle/>
                    <a:p>
                      <a:pPr algn="ctr"/>
                      <a:r>
                        <a:rPr lang="en-US" sz="1600" dirty="0" err="1" smtClean="0"/>
                        <a:t>Doubleword</a:t>
                      </a:r>
                      <a:endParaRPr lang="en-US" sz="1600" dirty="0"/>
                    </a:p>
                  </a:txBody>
                  <a:tcPr/>
                </a:tc>
                <a:tc>
                  <a:txBody>
                    <a:bodyPr/>
                    <a:lstStyle/>
                    <a:p>
                      <a:pPr algn="ctr"/>
                      <a:r>
                        <a:rPr lang="en-US" sz="1600" dirty="0" smtClean="0"/>
                        <a:t>-2,147,483,648</a:t>
                      </a:r>
                      <a:r>
                        <a:rPr lang="en-US" sz="1600" baseline="0" dirty="0" smtClean="0"/>
                        <a:t> to 2,147,483,647</a:t>
                      </a:r>
                      <a:endParaRPr lang="en-US" sz="1600" dirty="0"/>
                    </a:p>
                  </a:txBody>
                  <a:tcPr/>
                </a:tc>
                <a:tc>
                  <a:txBody>
                    <a:bodyPr/>
                    <a:lstStyle/>
                    <a:p>
                      <a:pPr algn="ctr"/>
                      <a:r>
                        <a:rPr lang="en-US" sz="1600" dirty="0" smtClean="0"/>
                        <a:t>0 to 4,294,967,295</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 Compliment</a:t>
            </a:r>
            <a:endParaRPr lang="en-US" dirty="0"/>
          </a:p>
        </p:txBody>
      </p:sp>
      <p:sp>
        <p:nvSpPr>
          <p:cNvPr id="3" name="Content Placeholder 2"/>
          <p:cNvSpPr>
            <a:spLocks noGrp="1"/>
          </p:cNvSpPr>
          <p:nvPr>
            <p:ph idx="1"/>
          </p:nvPr>
        </p:nvSpPr>
        <p:spPr/>
        <p:txBody>
          <a:bodyPr>
            <a:normAutofit lnSpcReduction="10000"/>
          </a:bodyPr>
          <a:lstStyle/>
          <a:p>
            <a:r>
              <a:rPr lang="en-US" dirty="0" smtClean="0"/>
              <a:t>Negative numbers are stored as two-compliment notation</a:t>
            </a:r>
          </a:p>
          <a:p>
            <a:r>
              <a:rPr lang="en-US" dirty="0" smtClean="0"/>
              <a:t>Complementing all bits of a positive number and add 1</a:t>
            </a:r>
          </a:p>
          <a:p>
            <a:r>
              <a:rPr lang="en-US" dirty="0" smtClean="0"/>
              <a:t>Two’s compliment of x is denoted as NEG(x)</a:t>
            </a:r>
          </a:p>
          <a:p>
            <a:r>
              <a:rPr lang="en-US" dirty="0" smtClean="0"/>
              <a:t>Examples:</a:t>
            </a:r>
          </a:p>
          <a:p>
            <a:pPr lvl="1"/>
            <a:r>
              <a:rPr lang="en-US" dirty="0" smtClean="0"/>
              <a:t>0000 1010b (10d) -&gt; 1111 0110b (-10d)</a:t>
            </a:r>
          </a:p>
          <a:p>
            <a:pPr lvl="1"/>
            <a:r>
              <a:rPr lang="en-US" dirty="0" smtClean="0"/>
              <a:t>0000 0001b (1d) -&gt; 1111 1111 (-1d)</a:t>
            </a:r>
          </a:p>
          <a:p>
            <a:r>
              <a:rPr lang="en-US" dirty="0" smtClean="0"/>
              <a:t>Subtraction: x – y = x + NEG(y)</a:t>
            </a:r>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Characters and Strings</a:t>
            </a:r>
            <a:endParaRPr lang="en-US" dirty="0"/>
          </a:p>
        </p:txBody>
      </p:sp>
      <p:sp>
        <p:nvSpPr>
          <p:cNvPr id="3" name="Content Placeholder 2"/>
          <p:cNvSpPr>
            <a:spLocks noGrp="1"/>
          </p:cNvSpPr>
          <p:nvPr>
            <p:ph idx="1"/>
          </p:nvPr>
        </p:nvSpPr>
        <p:spPr/>
        <p:txBody>
          <a:bodyPr/>
          <a:lstStyle/>
          <a:p>
            <a:r>
              <a:rPr lang="en-US" dirty="0" smtClean="0"/>
              <a:t>A character is usually stored as a one-byte ASCII code</a:t>
            </a:r>
          </a:p>
          <a:p>
            <a:r>
              <a:rPr lang="en-US" dirty="0" smtClean="0"/>
              <a:t>A string is usually stored as an array of characters followed by a null byte</a:t>
            </a:r>
            <a:endParaRPr lang="en-US" dirty="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a:t>
            </a:r>
            <a:endParaRPr lang="en-SG" dirty="0"/>
          </a:p>
        </p:txBody>
      </p:sp>
      <p:sp>
        <p:nvSpPr>
          <p:cNvPr id="3" name="Content Placeholder 2"/>
          <p:cNvSpPr>
            <a:spLocks noGrp="1"/>
          </p:cNvSpPr>
          <p:nvPr>
            <p:ph idx="1"/>
          </p:nvPr>
        </p:nvSpPr>
        <p:spPr/>
        <p:txBody>
          <a:bodyPr/>
          <a:lstStyle/>
          <a:p>
            <a:r>
              <a:rPr lang="en-US" dirty="0" smtClean="0"/>
              <a:t>LIM </a:t>
            </a:r>
            <a:r>
              <a:rPr lang="en-US" dirty="0" err="1" smtClean="0"/>
              <a:t>Anyu</a:t>
            </a:r>
            <a:endParaRPr lang="en-US" dirty="0" smtClean="0"/>
          </a:p>
          <a:p>
            <a:pPr lvl="1"/>
            <a:r>
              <a:rPr lang="en-SG" dirty="0" smtClean="0">
                <a:hlinkClick r:id="rId2"/>
              </a:rPr>
              <a:t>anyu.lim.2013@sis.smu.edu.sg</a:t>
            </a:r>
            <a:endParaRPr lang="en-SG" dirty="0" smtClean="0"/>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3</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Course Objectives</a:t>
            </a:r>
          </a:p>
        </p:txBody>
      </p:sp>
      <p:sp>
        <p:nvSpPr>
          <p:cNvPr id="5" name="Content Placeholder 4"/>
          <p:cNvSpPr>
            <a:spLocks noGrp="1"/>
          </p:cNvSpPr>
          <p:nvPr>
            <p:ph idx="1"/>
          </p:nvPr>
        </p:nvSpPr>
        <p:spPr/>
        <p:txBody>
          <a:bodyPr>
            <a:normAutofit/>
          </a:bodyPr>
          <a:lstStyle/>
          <a:p>
            <a:r>
              <a:rPr lang="en-US" dirty="0" smtClean="0"/>
              <a:t>Understand the most common vulnerabilities in software programs</a:t>
            </a:r>
          </a:p>
          <a:p>
            <a:r>
              <a:rPr lang="en-US" dirty="0" smtClean="0"/>
              <a:t>Understand and implement various ways of exploiting software programs and computer systems</a:t>
            </a:r>
          </a:p>
          <a:p>
            <a:r>
              <a:rPr lang="en-US" dirty="0" smtClean="0"/>
              <a:t>Understand basic security mechanisms to defend against software exploits</a:t>
            </a:r>
          </a:p>
        </p:txBody>
      </p:sp>
      <p:sp>
        <p:nvSpPr>
          <p:cNvPr id="6" name="Slide Number Placeholder 5"/>
          <p:cNvSpPr>
            <a:spLocks noGrp="1"/>
          </p:cNvSpPr>
          <p:nvPr>
            <p:ph type="sldNum" sz="quarter" idx="12"/>
          </p:nvPr>
        </p:nvSpPr>
        <p:spPr/>
        <p:txBody>
          <a:bodyPr/>
          <a:lstStyle/>
          <a:p>
            <a:fld id="{08DCFBBD-52BC-495A-BA4E-67209B248E1E}" type="slidenum">
              <a:rPr lang="en-US"/>
              <a:pPr/>
              <a:t>4</a:t>
            </a:fld>
            <a:endParaRPr lang="en-US"/>
          </a:p>
        </p:txBody>
      </p:sp>
      <p:sp>
        <p:nvSpPr>
          <p:cNvPr id="7" name="Footer Placeholder 6"/>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9" name="Date Placeholder 8"/>
          <p:cNvSpPr>
            <a:spLocks noGrp="1"/>
          </p:cNvSpPr>
          <p:nvPr>
            <p:ph type="dt" sz="half" idx="10"/>
          </p:nvPr>
        </p:nvSpPr>
        <p:spPr/>
        <p:txBody>
          <a:bodyPr/>
          <a:lstStyle/>
          <a:p>
            <a:r>
              <a:rPr lang="en-US" smtClean="0"/>
              <a:t>Copyright © 2015 by Debin Gao. All rights reserved.</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SG" dirty="0"/>
          </a:p>
        </p:txBody>
      </p:sp>
      <p:sp>
        <p:nvSpPr>
          <p:cNvPr id="3" name="Date Placeholder 2"/>
          <p:cNvSpPr>
            <a:spLocks noGrp="1"/>
          </p:cNvSpPr>
          <p:nvPr>
            <p:ph type="dt" sz="half" idx="10"/>
          </p:nvPr>
        </p:nvSpPr>
        <p:spPr/>
        <p:txBody>
          <a:bodyPr/>
          <a:lstStyle/>
          <a:p>
            <a:r>
              <a:rPr lang="en-US" smtClean="0"/>
              <a:t>Copyright © 2015 by Debin Gao. All rights reserved.</a:t>
            </a:r>
            <a:endParaRPr lang="en-US" dirty="0" smtClean="0"/>
          </a:p>
        </p:txBody>
      </p:sp>
      <p:sp>
        <p:nvSpPr>
          <p:cNvPr id="4" name="Footer Placeholder 3"/>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5" name="Slide Number Placeholder 4"/>
          <p:cNvSpPr>
            <a:spLocks noGrp="1"/>
          </p:cNvSpPr>
          <p:nvPr>
            <p:ph type="sldNum" sz="quarter" idx="12"/>
          </p:nvPr>
        </p:nvSpPr>
        <p:spPr/>
        <p:txBody>
          <a:bodyPr/>
          <a:lstStyle/>
          <a:p>
            <a:fld id="{8501CF7D-F7BE-474F-B419-B5267609A135}" type="slidenum">
              <a:rPr lang="zh-CN" altLang="en-US" smtClean="0"/>
              <a:pPr/>
              <a:t>5</a:t>
            </a:fld>
            <a:endParaRPr lang="en-US" altLang="zh-CN"/>
          </a:p>
        </p:txBody>
      </p:sp>
      <p:graphicFrame>
        <p:nvGraphicFramePr>
          <p:cNvPr id="9" name="Table 8"/>
          <p:cNvGraphicFramePr>
            <a:graphicFrameLocks noGrp="1"/>
          </p:cNvGraphicFramePr>
          <p:nvPr/>
        </p:nvGraphicFramePr>
        <p:xfrm>
          <a:off x="609600" y="1600200"/>
          <a:ext cx="7848601" cy="4587676"/>
        </p:xfrm>
        <a:graphic>
          <a:graphicData uri="http://schemas.openxmlformats.org/drawingml/2006/table">
            <a:tbl>
              <a:tblPr/>
              <a:tblGrid>
                <a:gridCol w="466589"/>
                <a:gridCol w="2048011"/>
                <a:gridCol w="533400"/>
                <a:gridCol w="2988115"/>
                <a:gridCol w="1812486"/>
              </a:tblGrid>
              <a:tr h="373981">
                <a:tc>
                  <a:txBody>
                    <a:bodyPr/>
                    <a:lstStyle/>
                    <a:p>
                      <a:pPr marL="0" marR="0" algn="ctr">
                        <a:spcBef>
                          <a:spcPts val="0"/>
                        </a:spcBef>
                        <a:spcAft>
                          <a:spcPts val="0"/>
                        </a:spcAft>
                      </a:pPr>
                      <a:r>
                        <a:rPr lang="en-SG" sz="1600" b="1" dirty="0">
                          <a:solidFill>
                            <a:srgbClr val="800080"/>
                          </a:solidFill>
                          <a:latin typeface="+mn-lt"/>
                          <a:ea typeface="Times New Roman"/>
                        </a:rPr>
                        <a:t>2</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spcBef>
                          <a:spcPts val="0"/>
                        </a:spcBef>
                        <a:spcAft>
                          <a:spcPts val="0"/>
                        </a:spcAft>
                      </a:pPr>
                      <a:r>
                        <a:rPr lang="en-SG" sz="1600" b="1" dirty="0">
                          <a:solidFill>
                            <a:srgbClr val="800080"/>
                          </a:solidFill>
                          <a:latin typeface="+mn-lt"/>
                          <a:ea typeface="Times New Roman"/>
                        </a:rPr>
                        <a:t>IT architecture, design and development </a:t>
                      </a:r>
                      <a:r>
                        <a:rPr lang="en-SG" sz="1600" b="1" dirty="0" smtClean="0">
                          <a:solidFill>
                            <a:srgbClr val="800080"/>
                          </a:solidFill>
                          <a:latin typeface="+mn-lt"/>
                          <a:ea typeface="Times New Roman"/>
                        </a:rPr>
                        <a:t>skills</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spcBef>
                          <a:spcPts val="0"/>
                        </a:spcBef>
                        <a:spcAft>
                          <a:spcPts val="0"/>
                        </a:spcAft>
                      </a:pPr>
                      <a:endParaRPr lang="en-US" sz="14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18356">
                <a:tc>
                  <a:txBody>
                    <a:bodyPr/>
                    <a:lstStyle/>
                    <a:p>
                      <a:pPr marL="0" marR="0" algn="ctr">
                        <a:spcBef>
                          <a:spcPts val="0"/>
                        </a:spcBef>
                        <a:spcAft>
                          <a:spcPts val="0"/>
                        </a:spcAft>
                      </a:pPr>
                      <a:r>
                        <a:rPr lang="en-SG" sz="1600" b="1">
                          <a:latin typeface="+mn-lt"/>
                          <a:ea typeface="Times New Roman"/>
                        </a:rPr>
                        <a:t> </a:t>
                      </a:r>
                      <a:endParaRPr lang="en-US" sz="160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SG" sz="1600" b="1" dirty="0">
                          <a:solidFill>
                            <a:srgbClr val="0000FF"/>
                          </a:solidFill>
                          <a:latin typeface="+mn-lt"/>
                          <a:ea typeface="Times New Roman"/>
                        </a:rPr>
                        <a:t>2.1  System requirements specification skills</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SG" sz="1600" b="1" dirty="0">
                          <a:latin typeface="+mn-lt"/>
                          <a:ea typeface="Times New Roman"/>
                        </a:rPr>
                        <a:t>YY</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spcBef>
                          <a:spcPts val="0"/>
                        </a:spcBef>
                        <a:spcAft>
                          <a:spcPts val="0"/>
                        </a:spcAft>
                        <a:buFont typeface="Symbol"/>
                        <a:buChar char=""/>
                      </a:pPr>
                      <a:r>
                        <a:rPr lang="en-SG" sz="1600" dirty="0">
                          <a:latin typeface="+mn-lt"/>
                          <a:ea typeface="Times New Roman"/>
                        </a:rPr>
                        <a:t>Analyzing and experimenting vulnerable programs</a:t>
                      </a:r>
                      <a:endParaRPr lang="en-US" sz="1600" dirty="0">
                        <a:latin typeface="+mn-lt"/>
                        <a:ea typeface="PMingLiU"/>
                      </a:endParaRPr>
                    </a:p>
                    <a:p>
                      <a:pPr marL="342900" marR="0" lvl="0" indent="-342900">
                        <a:spcBef>
                          <a:spcPts val="0"/>
                        </a:spcBef>
                        <a:spcAft>
                          <a:spcPts val="0"/>
                        </a:spcAft>
                        <a:buFont typeface="Symbol"/>
                        <a:buChar char=""/>
                      </a:pPr>
                      <a:r>
                        <a:rPr lang="en-SG" sz="1600" dirty="0">
                          <a:latin typeface="+mn-lt"/>
                          <a:ea typeface="Times New Roman"/>
                        </a:rPr>
                        <a:t>Analyzing and experimenting with vulnerable computer systems</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spcBef>
                          <a:spcPts val="0"/>
                        </a:spcBef>
                        <a:spcAft>
                          <a:spcPts val="0"/>
                        </a:spcAft>
                        <a:buFont typeface="Symbol"/>
                        <a:buChar char=""/>
                      </a:pPr>
                      <a:r>
                        <a:rPr lang="en-SG" sz="1600">
                          <a:latin typeface="+mn-lt"/>
                          <a:ea typeface="Times New Roman"/>
                        </a:rPr>
                        <a:t>Marking in-class hands-on exercises and assessments</a:t>
                      </a:r>
                      <a:endParaRPr lang="en-US" sz="160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2945">
                <a:tc>
                  <a:txBody>
                    <a:bodyPr/>
                    <a:lstStyle/>
                    <a:p>
                      <a:pPr marL="0" marR="0" algn="ctr">
                        <a:spcBef>
                          <a:spcPts val="0"/>
                        </a:spcBef>
                        <a:spcAft>
                          <a:spcPts val="0"/>
                        </a:spcAft>
                      </a:pPr>
                      <a:r>
                        <a:rPr lang="en-SG" sz="1600" b="1">
                          <a:latin typeface="+mn-lt"/>
                          <a:ea typeface="Times New Roman"/>
                        </a:rPr>
                        <a:t> </a:t>
                      </a:r>
                      <a:endParaRPr lang="en-US" sz="160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SG" sz="1600" b="1" dirty="0">
                          <a:solidFill>
                            <a:srgbClr val="0000FF"/>
                          </a:solidFill>
                          <a:latin typeface="+mn-lt"/>
                          <a:ea typeface="Times New Roman"/>
                        </a:rPr>
                        <a:t>2.2  Software and IT architecture analysis and design skills</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SG" sz="1600" b="1">
                          <a:latin typeface="+mn-lt"/>
                          <a:ea typeface="Times New Roman"/>
                        </a:rPr>
                        <a:t>YY</a:t>
                      </a:r>
                      <a:endParaRPr lang="en-US" sz="160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spcBef>
                          <a:spcPts val="0"/>
                        </a:spcBef>
                        <a:spcAft>
                          <a:spcPts val="0"/>
                        </a:spcAft>
                        <a:buFont typeface="Symbol"/>
                        <a:buChar char=""/>
                      </a:pPr>
                      <a:r>
                        <a:rPr lang="en-SG" sz="1600" dirty="0">
                          <a:latin typeface="+mn-lt"/>
                          <a:ea typeface="Times New Roman"/>
                        </a:rPr>
                        <a:t>Understanding vulnerabilities of software programs and computer systems</a:t>
                      </a:r>
                      <a:endParaRPr lang="en-US" sz="1600" dirty="0">
                        <a:latin typeface="+mn-lt"/>
                        <a:ea typeface="PMingLiU"/>
                      </a:endParaRPr>
                    </a:p>
                    <a:p>
                      <a:pPr marL="342900" marR="0" lvl="0" indent="-342900">
                        <a:spcBef>
                          <a:spcPts val="0"/>
                        </a:spcBef>
                        <a:spcAft>
                          <a:spcPts val="0"/>
                        </a:spcAft>
                        <a:buFont typeface="Symbol"/>
                        <a:buChar char=""/>
                      </a:pPr>
                      <a:r>
                        <a:rPr lang="en-SG" sz="1600" dirty="0">
                          <a:latin typeface="+mn-lt"/>
                          <a:ea typeface="Times New Roman"/>
                        </a:rPr>
                        <a:t>Understanding of common defence mechanisms to fight against exploits </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spcBef>
                          <a:spcPts val="0"/>
                        </a:spcBef>
                        <a:spcAft>
                          <a:spcPts val="0"/>
                        </a:spcAft>
                        <a:buFont typeface="Symbol"/>
                        <a:buChar char=""/>
                      </a:pPr>
                      <a:r>
                        <a:rPr lang="en-SG" sz="1600" dirty="0">
                          <a:latin typeface="+mn-lt"/>
                          <a:ea typeface="Times New Roman"/>
                        </a:rPr>
                        <a:t>Marking in-class hands-on exercises and assessments</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874">
                <a:tc>
                  <a:txBody>
                    <a:bodyPr/>
                    <a:lstStyle/>
                    <a:p>
                      <a:pPr marL="0" marR="0" algn="ctr">
                        <a:spcBef>
                          <a:spcPts val="0"/>
                        </a:spcBef>
                        <a:spcAft>
                          <a:spcPts val="0"/>
                        </a:spcAft>
                      </a:pPr>
                      <a:r>
                        <a:rPr lang="en-SG" sz="1600" b="1">
                          <a:solidFill>
                            <a:srgbClr val="800080"/>
                          </a:solidFill>
                          <a:latin typeface="+mn-lt"/>
                          <a:ea typeface="Times New Roman"/>
                        </a:rPr>
                        <a:t>4</a:t>
                      </a:r>
                      <a:endParaRPr lang="en-US" sz="160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spcBef>
                          <a:spcPts val="0"/>
                        </a:spcBef>
                        <a:spcAft>
                          <a:spcPts val="0"/>
                        </a:spcAft>
                      </a:pPr>
                      <a:r>
                        <a:rPr lang="en-SG" sz="1600" b="1" dirty="0">
                          <a:solidFill>
                            <a:srgbClr val="800080"/>
                          </a:solidFill>
                          <a:latin typeface="+mn-lt"/>
                          <a:ea typeface="Times New Roman"/>
                        </a:rPr>
                        <a:t>Learning to learn </a:t>
                      </a:r>
                      <a:r>
                        <a:rPr lang="en-SG" sz="1600" b="1" dirty="0" smtClean="0">
                          <a:solidFill>
                            <a:srgbClr val="800080"/>
                          </a:solidFill>
                          <a:latin typeface="+mn-lt"/>
                          <a:ea typeface="Times New Roman"/>
                        </a:rPr>
                        <a:t>skills</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spcBef>
                          <a:spcPts val="0"/>
                        </a:spcBef>
                        <a:spcAft>
                          <a:spcPts val="0"/>
                        </a:spcAft>
                      </a:pPr>
                      <a:endParaRPr lang="en-US" sz="14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9178">
                <a:tc>
                  <a:txBody>
                    <a:bodyPr/>
                    <a:lstStyle/>
                    <a:p>
                      <a:pPr marL="0" marR="0" algn="ctr">
                        <a:spcBef>
                          <a:spcPts val="0"/>
                        </a:spcBef>
                        <a:spcAft>
                          <a:spcPts val="0"/>
                        </a:spcAft>
                      </a:pPr>
                      <a:r>
                        <a:rPr lang="en-SG" sz="1600" b="1">
                          <a:latin typeface="+mn-lt"/>
                          <a:ea typeface="Times New Roman"/>
                        </a:rPr>
                        <a:t> </a:t>
                      </a:r>
                      <a:endParaRPr lang="en-US" sz="160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SG" sz="1600" b="1">
                          <a:solidFill>
                            <a:srgbClr val="0000FF"/>
                          </a:solidFill>
                          <a:latin typeface="+mn-lt"/>
                          <a:ea typeface="Times New Roman"/>
                        </a:rPr>
                        <a:t>4.1  Search skills</a:t>
                      </a:r>
                      <a:endParaRPr lang="en-US" sz="160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SG" sz="1600" b="1" dirty="0">
                          <a:latin typeface="+mn-lt"/>
                          <a:ea typeface="Times New Roman"/>
                        </a:rPr>
                        <a:t>YY</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spcBef>
                          <a:spcPts val="0"/>
                        </a:spcBef>
                        <a:spcAft>
                          <a:spcPts val="0"/>
                        </a:spcAft>
                        <a:buFont typeface="Symbol"/>
                        <a:buChar char=""/>
                      </a:pPr>
                      <a:r>
                        <a:rPr lang="en-SG" sz="1600" dirty="0">
                          <a:latin typeface="+mn-lt"/>
                          <a:ea typeface="Times New Roman"/>
                        </a:rPr>
                        <a:t>Researching related technologies for in-class exercises and group project</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spcBef>
                          <a:spcPts val="0"/>
                        </a:spcBef>
                        <a:spcAft>
                          <a:spcPts val="0"/>
                        </a:spcAft>
                        <a:buFont typeface="Symbol"/>
                        <a:buChar char=""/>
                      </a:pPr>
                      <a:r>
                        <a:rPr lang="en-SG" sz="1600" dirty="0">
                          <a:latin typeface="+mn-lt"/>
                          <a:ea typeface="Times New Roman"/>
                        </a:rPr>
                        <a:t>Commenting in-class exercises</a:t>
                      </a:r>
                      <a:endParaRPr lang="en-US" sz="1600" dirty="0">
                        <a:latin typeface="+mn-lt"/>
                        <a:ea typeface="PMingLiU"/>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smtClean="0">
                <a:ea typeface="宋体" charset="-122"/>
              </a:rPr>
              <a:t>Course Material</a:t>
            </a:r>
            <a:endParaRPr lang="en-US" altLang="zh-CN" dirty="0">
              <a:ea typeface="宋体" charset="-122"/>
            </a:endParaRPr>
          </a:p>
        </p:txBody>
      </p:sp>
      <p:sp>
        <p:nvSpPr>
          <p:cNvPr id="113667" name="Rectangle 3"/>
          <p:cNvSpPr>
            <a:spLocks noGrp="1" noChangeArrowheads="1"/>
          </p:cNvSpPr>
          <p:nvPr>
            <p:ph idx="1"/>
          </p:nvPr>
        </p:nvSpPr>
        <p:spPr/>
        <p:txBody>
          <a:bodyPr/>
          <a:lstStyle/>
          <a:p>
            <a:r>
              <a:rPr lang="en-US" altLang="zh-CN" dirty="0" smtClean="0">
                <a:ea typeface="宋体" charset="-122"/>
              </a:rPr>
              <a:t>No textbook</a:t>
            </a:r>
          </a:p>
          <a:p>
            <a:r>
              <a:rPr lang="en-US" altLang="zh-CN" dirty="0" smtClean="0">
                <a:ea typeface="宋体" charset="-122"/>
              </a:rPr>
              <a:t>You will need to research yourself</a:t>
            </a:r>
            <a:endParaRPr lang="en-US" altLang="zh-CN" dirty="0">
              <a:ea typeface="宋体" charset="-122"/>
            </a:endParaRPr>
          </a:p>
        </p:txBody>
      </p:sp>
      <p:sp>
        <p:nvSpPr>
          <p:cNvPr id="8" name="Date Placeholder 7"/>
          <p:cNvSpPr>
            <a:spLocks noGrp="1"/>
          </p:cNvSpPr>
          <p:nvPr>
            <p:ph type="dt" sz="half" idx="10"/>
          </p:nvPr>
        </p:nvSpPr>
        <p:spPr/>
        <p:txBody>
          <a:bodyPr/>
          <a:lstStyle/>
          <a:p>
            <a:r>
              <a:rPr lang="en-US" smtClean="0"/>
              <a:t>Copyright © 2015 by Debin Gao. All rights reserved.</a:t>
            </a:r>
            <a:endParaRPr lang="en-US" dirty="0" smtClean="0"/>
          </a:p>
        </p:txBody>
      </p:sp>
      <p:sp>
        <p:nvSpPr>
          <p:cNvPr id="6" name="Footer Placeholder 5"/>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5" name="Slide Number Placeholder 4"/>
          <p:cNvSpPr>
            <a:spLocks noGrp="1"/>
          </p:cNvSpPr>
          <p:nvPr>
            <p:ph type="sldNum" sz="quarter" idx="12"/>
          </p:nvPr>
        </p:nvSpPr>
        <p:spPr/>
        <p:txBody>
          <a:bodyPr/>
          <a:lstStyle/>
          <a:p>
            <a:fld id="{76DAB04A-E438-43AE-A5BF-3AD066FE8DDD}" type="slidenum">
              <a:rPr lang="zh-CN" altLang="en-US"/>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dirty="0" smtClean="0">
                <a:ea typeface="宋体" charset="-122"/>
              </a:rPr>
              <a:t>Grading</a:t>
            </a:r>
            <a:endParaRPr lang="en-US" altLang="zh-CN" dirty="0">
              <a:ea typeface="宋体" charset="-122"/>
            </a:endParaRPr>
          </a:p>
        </p:txBody>
      </p:sp>
      <p:sp>
        <p:nvSpPr>
          <p:cNvPr id="111619" name="Rectangle 3"/>
          <p:cNvSpPr>
            <a:spLocks noGrp="1" noChangeArrowheads="1"/>
          </p:cNvSpPr>
          <p:nvPr>
            <p:ph idx="1"/>
          </p:nvPr>
        </p:nvSpPr>
        <p:spPr/>
        <p:txBody>
          <a:bodyPr/>
          <a:lstStyle/>
          <a:p>
            <a:r>
              <a:rPr lang="en-US" altLang="zh-CN" dirty="0" smtClean="0">
                <a:ea typeface="宋体" charset="-122"/>
              </a:rPr>
              <a:t>Individual assessment: 75%</a:t>
            </a:r>
          </a:p>
          <a:p>
            <a:pPr lvl="1"/>
            <a:r>
              <a:rPr lang="en-US" altLang="zh-CN" dirty="0" smtClean="0">
                <a:ea typeface="宋体" charset="-122"/>
              </a:rPr>
              <a:t>Attendance</a:t>
            </a:r>
          </a:p>
          <a:p>
            <a:pPr lvl="2"/>
            <a:r>
              <a:rPr lang="en-US" altLang="zh-CN" dirty="0" smtClean="0">
                <a:ea typeface="宋体" charset="-122"/>
              </a:rPr>
              <a:t>Every student should mark their attendance on </a:t>
            </a:r>
            <a:r>
              <a:rPr lang="en-US" altLang="zh-CN" dirty="0" err="1" smtClean="0">
                <a:ea typeface="宋体" charset="-122"/>
              </a:rPr>
              <a:t>eLearn</a:t>
            </a:r>
            <a:endParaRPr lang="en-US" altLang="zh-CN" dirty="0" smtClean="0">
              <a:ea typeface="宋体" charset="-122"/>
            </a:endParaRPr>
          </a:p>
          <a:p>
            <a:pPr lvl="2"/>
            <a:r>
              <a:rPr lang="en-US" altLang="zh-CN" dirty="0" smtClean="0">
                <a:ea typeface="宋体" charset="-122"/>
              </a:rPr>
              <a:t>Don’t be late for more than </a:t>
            </a:r>
            <a:r>
              <a:rPr lang="en-US" altLang="zh-CN" smtClean="0">
                <a:ea typeface="宋体" charset="-122"/>
              </a:rPr>
              <a:t>15 minutes</a:t>
            </a:r>
            <a:endParaRPr lang="en-US" altLang="zh-CN" dirty="0" smtClean="0">
              <a:ea typeface="宋体" charset="-122"/>
            </a:endParaRPr>
          </a:p>
          <a:p>
            <a:pPr lvl="1"/>
            <a:r>
              <a:rPr lang="en-US" altLang="zh-CN" dirty="0" smtClean="0">
                <a:ea typeface="宋体" charset="-122"/>
              </a:rPr>
              <a:t>Many in-class mini-projects (10% or 15% each)</a:t>
            </a:r>
          </a:p>
          <a:p>
            <a:r>
              <a:rPr lang="en-US" altLang="zh-CN" dirty="0" smtClean="0">
                <a:ea typeface="宋体" charset="-122"/>
              </a:rPr>
              <a:t>Group assessment: 25%</a:t>
            </a:r>
          </a:p>
          <a:p>
            <a:pPr lvl="1"/>
            <a:r>
              <a:rPr lang="en-US" altLang="zh-CN" dirty="0" smtClean="0">
                <a:ea typeface="宋体" charset="-122"/>
              </a:rPr>
              <a:t>Presentation and report</a:t>
            </a:r>
            <a:endParaRPr lang="en-US" altLang="zh-CN" dirty="0">
              <a:ea typeface="宋体" charset="-122"/>
            </a:endParaRPr>
          </a:p>
        </p:txBody>
      </p:sp>
      <p:sp>
        <p:nvSpPr>
          <p:cNvPr id="5" name="Slide Number Placeholder 4"/>
          <p:cNvSpPr>
            <a:spLocks noGrp="1"/>
          </p:cNvSpPr>
          <p:nvPr>
            <p:ph type="sldNum" sz="quarter" idx="12"/>
          </p:nvPr>
        </p:nvSpPr>
        <p:spPr/>
        <p:txBody>
          <a:bodyPr/>
          <a:lstStyle/>
          <a:p>
            <a:fld id="{3E2ACB36-680F-4A2B-9F16-61FB0E51C999}" type="slidenum">
              <a:rPr lang="zh-CN" altLang="en-US"/>
              <a:pPr/>
              <a:t>7</a:t>
            </a:fld>
            <a:endParaRPr lang="en-US" altLang="zh-CN"/>
          </a:p>
        </p:txBody>
      </p:sp>
      <p:sp>
        <p:nvSpPr>
          <p:cNvPr id="6" name="Footer Placeholder 5"/>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8" name="Date Placeholder 7"/>
          <p:cNvSpPr>
            <a:spLocks noGrp="1"/>
          </p:cNvSpPr>
          <p:nvPr>
            <p:ph type="dt" sz="half" idx="10"/>
          </p:nvPr>
        </p:nvSpPr>
        <p:spPr/>
        <p:txBody>
          <a:bodyPr/>
          <a:lstStyle/>
          <a:p>
            <a:r>
              <a:rPr lang="en-US" smtClean="0"/>
              <a:t>Copyright © 2015 by Debin Gao. All rights reserved.</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Tentative Lesson Plan</a:t>
            </a:r>
            <a:endParaRPr lang="en-US" dirty="0"/>
          </a:p>
        </p:txBody>
      </p:sp>
      <p:sp>
        <p:nvSpPr>
          <p:cNvPr id="3" name="Date Placeholder 2"/>
          <p:cNvSpPr>
            <a:spLocks noGrp="1"/>
          </p:cNvSpPr>
          <p:nvPr>
            <p:ph type="dt" sz="half" idx="10"/>
          </p:nvPr>
        </p:nvSpPr>
        <p:spPr/>
        <p:txBody>
          <a:bodyPr/>
          <a:lstStyle/>
          <a:p>
            <a:r>
              <a:rPr lang="en-US" smtClean="0"/>
              <a:t>Copyright © 2015 by Debin Gao. All rights reserved.</a:t>
            </a:r>
            <a:endParaRPr lang="en-US" dirty="0" smtClean="0"/>
          </a:p>
        </p:txBody>
      </p:sp>
      <p:sp>
        <p:nvSpPr>
          <p:cNvPr id="4" name="Footer Placeholder 3"/>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5" name="Slide Number Placeholder 4"/>
          <p:cNvSpPr>
            <a:spLocks noGrp="1"/>
          </p:cNvSpPr>
          <p:nvPr>
            <p:ph type="sldNum" sz="quarter" idx="12"/>
          </p:nvPr>
        </p:nvSpPr>
        <p:spPr/>
        <p:txBody>
          <a:bodyPr/>
          <a:lstStyle/>
          <a:p>
            <a:fld id="{8501CF7D-F7BE-474F-B419-B5267609A135}" type="slidenum">
              <a:rPr lang="zh-CN" altLang="en-US" smtClean="0"/>
              <a:pPr/>
              <a:t>8</a:t>
            </a:fld>
            <a:endParaRPr lang="en-US" altLang="zh-CN"/>
          </a:p>
        </p:txBody>
      </p:sp>
      <p:graphicFrame>
        <p:nvGraphicFramePr>
          <p:cNvPr id="6" name="Table 5"/>
          <p:cNvGraphicFramePr>
            <a:graphicFrameLocks noGrp="1"/>
          </p:cNvGraphicFramePr>
          <p:nvPr>
            <p:extLst>
              <p:ext uri="{D42A27DB-BD31-4B8C-83A1-F6EECF244321}">
                <p14:modId xmlns:p14="http://schemas.microsoft.com/office/powerpoint/2010/main" val="1378846295"/>
              </p:ext>
            </p:extLst>
          </p:nvPr>
        </p:nvGraphicFramePr>
        <p:xfrm>
          <a:off x="1143000" y="1600200"/>
          <a:ext cx="6781800" cy="4693920"/>
        </p:xfrm>
        <a:graphic>
          <a:graphicData uri="http://schemas.openxmlformats.org/drawingml/2006/table">
            <a:tbl>
              <a:tblPr firstRow="1" bandRow="1">
                <a:tableStyleId>{5C22544A-7EE6-4342-B048-85BDC9FD1C3A}</a:tableStyleId>
              </a:tblPr>
              <a:tblGrid>
                <a:gridCol w="838200"/>
                <a:gridCol w="3962400"/>
                <a:gridCol w="1981200"/>
              </a:tblGrid>
              <a:tr h="269240">
                <a:tc>
                  <a:txBody>
                    <a:bodyPr/>
                    <a:lstStyle/>
                    <a:p>
                      <a:pPr algn="ctr"/>
                      <a:r>
                        <a:rPr lang="en-US" sz="1600" dirty="0" smtClean="0"/>
                        <a:t>Week</a:t>
                      </a:r>
                      <a:endParaRPr lang="en-US" sz="1600" dirty="0"/>
                    </a:p>
                  </a:txBody>
                  <a:tcPr/>
                </a:tc>
                <a:tc>
                  <a:txBody>
                    <a:bodyPr/>
                    <a:lstStyle/>
                    <a:p>
                      <a:pPr algn="ctr"/>
                      <a:r>
                        <a:rPr lang="en-US" sz="1600" dirty="0" smtClean="0"/>
                        <a:t>Topic</a:t>
                      </a:r>
                      <a:endParaRPr lang="en-US" sz="1600" dirty="0"/>
                    </a:p>
                  </a:txBody>
                  <a:tcPr/>
                </a:tc>
                <a:tc>
                  <a:txBody>
                    <a:bodyPr/>
                    <a:lstStyle/>
                    <a:p>
                      <a:pPr algn="ctr"/>
                      <a:r>
                        <a:rPr lang="en-US" sz="1600" dirty="0" smtClean="0"/>
                        <a:t>Assessment</a:t>
                      </a:r>
                      <a:endParaRPr lang="en-US" sz="1600" dirty="0"/>
                    </a:p>
                  </a:txBody>
                  <a:tcPr/>
                </a:tc>
              </a:tr>
              <a:tr h="269240">
                <a:tc>
                  <a:txBody>
                    <a:bodyPr/>
                    <a:lstStyle/>
                    <a:p>
                      <a:pPr algn="ctr"/>
                      <a:r>
                        <a:rPr lang="en-US" sz="1600" dirty="0" smtClean="0"/>
                        <a:t>1</a:t>
                      </a:r>
                      <a:endParaRPr lang="en-US" sz="1600" dirty="0"/>
                    </a:p>
                  </a:txBody>
                  <a:tcPr/>
                </a:tc>
                <a:tc>
                  <a:txBody>
                    <a:bodyPr/>
                    <a:lstStyle/>
                    <a:p>
                      <a:pPr algn="ctr"/>
                      <a:r>
                        <a:rPr lang="en-US" sz="1600" dirty="0" smtClean="0"/>
                        <a:t>Introduction and programming</a:t>
                      </a:r>
                      <a:r>
                        <a:rPr lang="en-US" sz="1600" baseline="0" dirty="0" smtClean="0"/>
                        <a:t> languages</a:t>
                      </a:r>
                      <a:endParaRPr lang="en-US" sz="1600" dirty="0"/>
                    </a:p>
                  </a:txBody>
                  <a:tcPr/>
                </a:tc>
                <a:tc>
                  <a:txBody>
                    <a:bodyPr/>
                    <a:lstStyle/>
                    <a:p>
                      <a:pPr algn="ctr"/>
                      <a:endParaRPr lang="en-US" sz="1600"/>
                    </a:p>
                  </a:txBody>
                  <a:tcPr/>
                </a:tc>
              </a:tr>
              <a:tr h="269240">
                <a:tc>
                  <a:txBody>
                    <a:bodyPr/>
                    <a:lstStyle/>
                    <a:p>
                      <a:pPr algn="ctr"/>
                      <a:r>
                        <a:rPr lang="en-US" sz="1600" dirty="0" smtClean="0"/>
                        <a:t>2</a:t>
                      </a:r>
                      <a:endParaRPr lang="en-US" sz="1600" dirty="0"/>
                    </a:p>
                  </a:txBody>
                  <a:tcPr/>
                </a:tc>
                <a:tc>
                  <a:txBody>
                    <a:bodyPr/>
                    <a:lstStyle/>
                    <a:p>
                      <a:pPr algn="ctr"/>
                      <a:r>
                        <a:rPr lang="en-US" sz="1600" dirty="0" smtClean="0"/>
                        <a:t>Debugging</a:t>
                      </a:r>
                      <a:endParaRPr lang="en-US" sz="1600" dirty="0"/>
                    </a:p>
                  </a:txBody>
                  <a:tcPr/>
                </a:tc>
                <a:tc>
                  <a:txBody>
                    <a:bodyPr/>
                    <a:lstStyle/>
                    <a:p>
                      <a:pPr algn="ctr"/>
                      <a:r>
                        <a:rPr lang="en-US" sz="1600" dirty="0" smtClean="0"/>
                        <a:t>Mini-project 1</a:t>
                      </a:r>
                      <a:endParaRPr lang="en-US" sz="1600" dirty="0"/>
                    </a:p>
                  </a:txBody>
                  <a:tcPr/>
                </a:tc>
              </a:tr>
              <a:tr h="269240">
                <a:tc>
                  <a:txBody>
                    <a:bodyPr/>
                    <a:lstStyle/>
                    <a:p>
                      <a:pPr algn="ctr"/>
                      <a:r>
                        <a:rPr lang="en-US" sz="1600" dirty="0" smtClean="0"/>
                        <a:t>3</a:t>
                      </a:r>
                      <a:endParaRPr lang="en-US" sz="1600" dirty="0"/>
                    </a:p>
                  </a:txBody>
                  <a:tcPr/>
                </a:tc>
                <a:tc>
                  <a:txBody>
                    <a:bodyPr/>
                    <a:lstStyle/>
                    <a:p>
                      <a:pPr algn="ctr"/>
                      <a:r>
                        <a:rPr lang="en-US" sz="1600" dirty="0" smtClean="0"/>
                        <a:t>Function call</a:t>
                      </a:r>
                      <a:endParaRPr lang="en-US" sz="1600" dirty="0"/>
                    </a:p>
                  </a:txBody>
                  <a:tcPr/>
                </a:tc>
                <a:tc>
                  <a:txBody>
                    <a:bodyPr/>
                    <a:lstStyle/>
                    <a:p>
                      <a:pPr algn="ctr"/>
                      <a:r>
                        <a:rPr lang="en-US" sz="1600" dirty="0" smtClean="0"/>
                        <a:t>Mini-project  2</a:t>
                      </a:r>
                      <a:endParaRPr lang="en-US" sz="1600" dirty="0"/>
                    </a:p>
                  </a:txBody>
                  <a:tcPr/>
                </a:tc>
              </a:tr>
              <a:tr h="269240">
                <a:tc>
                  <a:txBody>
                    <a:bodyPr/>
                    <a:lstStyle/>
                    <a:p>
                      <a:pPr algn="ctr"/>
                      <a:r>
                        <a:rPr lang="en-US" sz="1600" dirty="0" smtClean="0"/>
                        <a:t>4</a:t>
                      </a:r>
                      <a:endParaRPr lang="en-US" sz="1600" dirty="0"/>
                    </a:p>
                  </a:txBody>
                  <a:tcPr/>
                </a:tc>
                <a:tc>
                  <a:txBody>
                    <a:bodyPr/>
                    <a:lstStyle/>
                    <a:p>
                      <a:pPr algn="ctr"/>
                      <a:r>
                        <a:rPr lang="en-US" sz="1600" dirty="0" smtClean="0"/>
                        <a:t>Buffer overflow (1)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Mini-project  3</a:t>
                      </a:r>
                    </a:p>
                  </a:txBody>
                  <a:tcPr/>
                </a:tc>
              </a:tr>
              <a:tr h="269240">
                <a:tc>
                  <a:txBody>
                    <a:bodyPr/>
                    <a:lstStyle/>
                    <a:p>
                      <a:pPr algn="ctr"/>
                      <a:r>
                        <a:rPr lang="en-US" sz="1600" dirty="0" smtClean="0"/>
                        <a:t>5</a:t>
                      </a:r>
                      <a:endParaRPr lang="en-US" sz="1600" dirty="0"/>
                    </a:p>
                  </a:txBody>
                  <a:tcPr/>
                </a:tc>
                <a:tc>
                  <a:txBody>
                    <a:bodyPr/>
                    <a:lstStyle/>
                    <a:p>
                      <a:pPr algn="ctr"/>
                      <a:r>
                        <a:rPr lang="en-US" sz="1600" dirty="0" smtClean="0"/>
                        <a:t>Buffer overflow (2)</a:t>
                      </a:r>
                      <a:endParaRPr lang="en-US" sz="1600" dirty="0"/>
                    </a:p>
                  </a:txBody>
                  <a:tcPr/>
                </a:tc>
                <a:tc>
                  <a:txBody>
                    <a:bodyPr/>
                    <a:lstStyle/>
                    <a:p>
                      <a:pPr algn="ctr"/>
                      <a:endParaRPr lang="en-US" sz="1600" dirty="0"/>
                    </a:p>
                  </a:txBody>
                  <a:tcPr/>
                </a:tc>
              </a:tr>
              <a:tr h="269240">
                <a:tc>
                  <a:txBody>
                    <a:bodyPr/>
                    <a:lstStyle/>
                    <a:p>
                      <a:pPr algn="ctr"/>
                      <a:r>
                        <a:rPr lang="en-US" sz="1600" dirty="0" smtClean="0"/>
                        <a:t>6</a:t>
                      </a:r>
                      <a:endParaRPr lang="en-US" sz="1600" dirty="0"/>
                    </a:p>
                  </a:txBody>
                  <a:tcPr/>
                </a:tc>
                <a:tc>
                  <a:txBody>
                    <a:bodyPr/>
                    <a:lstStyle/>
                    <a:p>
                      <a:pPr algn="ctr"/>
                      <a:r>
                        <a:rPr lang="en-US" sz="1600" dirty="0" smtClean="0"/>
                        <a:t>In-class project</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Mini-project  4</a:t>
                      </a:r>
                    </a:p>
                  </a:txBody>
                  <a:tcPr/>
                </a:tc>
              </a:tr>
              <a:tr h="269240">
                <a:tc>
                  <a:txBody>
                    <a:bodyPr/>
                    <a:lstStyle/>
                    <a:p>
                      <a:pPr algn="ctr"/>
                      <a:r>
                        <a:rPr lang="en-US" sz="1600" dirty="0" smtClean="0"/>
                        <a:t>7</a:t>
                      </a:r>
                      <a:endParaRPr lang="en-US" sz="1600" dirty="0"/>
                    </a:p>
                  </a:txBody>
                  <a:tcPr/>
                </a:tc>
                <a:tc>
                  <a:txBody>
                    <a:bodyPr/>
                    <a:lstStyle/>
                    <a:p>
                      <a:pPr algn="ctr"/>
                      <a:r>
                        <a:rPr lang="en-US" sz="1600" dirty="0" smtClean="0"/>
                        <a:t>Format string (1)</a:t>
                      </a:r>
                      <a:endParaRPr lang="en-US" sz="1600" dirty="0"/>
                    </a:p>
                  </a:txBody>
                  <a:tcPr/>
                </a:tc>
                <a:tc>
                  <a:txBody>
                    <a:bodyPr/>
                    <a:lstStyle/>
                    <a:p>
                      <a:pPr algn="ctr"/>
                      <a:endParaRPr lang="en-US" sz="1600" dirty="0"/>
                    </a:p>
                  </a:txBody>
                  <a:tcPr/>
                </a:tc>
              </a:tr>
              <a:tr h="269240">
                <a:tc>
                  <a:txBody>
                    <a:bodyPr/>
                    <a:lstStyle/>
                    <a:p>
                      <a:pPr algn="ctr"/>
                      <a:r>
                        <a:rPr lang="en-US" sz="1600" dirty="0" smtClean="0"/>
                        <a:t>8</a:t>
                      </a:r>
                      <a:endParaRPr lang="en-US" sz="1600" dirty="0"/>
                    </a:p>
                  </a:txBody>
                  <a:tcPr/>
                </a:tc>
                <a:tc>
                  <a:txBody>
                    <a:bodyPr/>
                    <a:lstStyle/>
                    <a:p>
                      <a:pPr algn="ctr"/>
                      <a:r>
                        <a:rPr lang="en-US" sz="1600" dirty="0" smtClean="0"/>
                        <a:t>Recess</a:t>
                      </a:r>
                      <a:endParaRPr lang="en-US" sz="1600" dirty="0"/>
                    </a:p>
                  </a:txBody>
                  <a:tcPr/>
                </a:tc>
                <a:tc>
                  <a:txBody>
                    <a:bodyPr/>
                    <a:lstStyle/>
                    <a:p>
                      <a:pPr algn="ctr"/>
                      <a:endParaRPr lang="en-US" sz="1600"/>
                    </a:p>
                  </a:txBody>
                  <a:tcPr/>
                </a:tc>
              </a:tr>
              <a:tr h="269240">
                <a:tc>
                  <a:txBody>
                    <a:bodyPr/>
                    <a:lstStyle/>
                    <a:p>
                      <a:pPr algn="ctr"/>
                      <a:r>
                        <a:rPr lang="en-US" sz="1600" dirty="0" smtClean="0"/>
                        <a:t>9</a:t>
                      </a:r>
                      <a:endParaRPr lang="en-US" sz="1600" dirty="0"/>
                    </a:p>
                  </a:txBody>
                  <a:tcPr/>
                </a:tc>
                <a:tc>
                  <a:txBody>
                    <a:bodyPr/>
                    <a:lstStyle/>
                    <a:p>
                      <a:pPr algn="ctr"/>
                      <a:r>
                        <a:rPr lang="en-US" sz="1600" dirty="0" smtClean="0"/>
                        <a:t>Format string (2)</a:t>
                      </a:r>
                      <a:endParaRPr lang="en-US" sz="1600" dirty="0"/>
                    </a:p>
                  </a:txBody>
                  <a:tcPr/>
                </a:tc>
                <a:tc>
                  <a:txBody>
                    <a:bodyPr/>
                    <a:lstStyle/>
                    <a:p>
                      <a:pPr algn="ctr"/>
                      <a:endParaRPr lang="en-US" sz="1600" dirty="0"/>
                    </a:p>
                  </a:txBody>
                  <a:tcPr/>
                </a:tc>
              </a:tr>
              <a:tr h="269240">
                <a:tc>
                  <a:txBody>
                    <a:bodyPr/>
                    <a:lstStyle/>
                    <a:p>
                      <a:pPr algn="ctr"/>
                      <a:r>
                        <a:rPr lang="en-US" sz="1600" dirty="0" smtClean="0"/>
                        <a:t>10</a:t>
                      </a:r>
                      <a:endParaRPr lang="en-US" sz="1600" dirty="0"/>
                    </a:p>
                  </a:txBody>
                  <a:tcPr/>
                </a:tc>
                <a:tc>
                  <a:txBody>
                    <a:bodyPr/>
                    <a:lstStyle/>
                    <a:p>
                      <a:pPr algn="ctr"/>
                      <a:r>
                        <a:rPr lang="en-US" sz="1600" dirty="0" smtClean="0"/>
                        <a:t>Return to </a:t>
                      </a:r>
                      <a:r>
                        <a:rPr lang="en-US" sz="1600" dirty="0" err="1" smtClean="0"/>
                        <a:t>libc</a:t>
                      </a:r>
                      <a:r>
                        <a:rPr lang="en-US" sz="1600" dirty="0" smtClean="0"/>
                        <a:t> (1)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Mini-project  5</a:t>
                      </a:r>
                    </a:p>
                  </a:txBody>
                  <a:tcPr/>
                </a:tc>
              </a:tr>
              <a:tr h="269240">
                <a:tc>
                  <a:txBody>
                    <a:bodyPr/>
                    <a:lstStyle/>
                    <a:p>
                      <a:pPr algn="ctr"/>
                      <a:r>
                        <a:rPr lang="en-US" sz="1600" dirty="0" smtClean="0"/>
                        <a:t>11</a:t>
                      </a:r>
                      <a:endParaRPr lang="en-US" sz="1600" dirty="0"/>
                    </a:p>
                  </a:txBody>
                  <a:tcPr/>
                </a:tc>
                <a:tc>
                  <a:txBody>
                    <a:bodyPr/>
                    <a:lstStyle/>
                    <a:p>
                      <a:pPr algn="ctr"/>
                      <a:r>
                        <a:rPr lang="en-US" sz="1600" dirty="0" smtClean="0"/>
                        <a:t>Return to </a:t>
                      </a:r>
                      <a:r>
                        <a:rPr lang="en-US" sz="1600" dirty="0" err="1" smtClean="0"/>
                        <a:t>libc</a:t>
                      </a:r>
                      <a:r>
                        <a:rPr lang="en-US" sz="1600" dirty="0" smtClean="0"/>
                        <a:t> (2)</a:t>
                      </a:r>
                      <a:endParaRPr lang="en-US" sz="1600" dirty="0"/>
                    </a:p>
                  </a:txBody>
                  <a:tcPr/>
                </a:tc>
                <a:tc>
                  <a:txBody>
                    <a:bodyPr/>
                    <a:lstStyle/>
                    <a:p>
                      <a:pPr algn="ctr"/>
                      <a:endParaRPr lang="en-US" sz="1600" dirty="0"/>
                    </a:p>
                  </a:txBody>
                  <a:tcPr/>
                </a:tc>
              </a:tr>
              <a:tr h="269240">
                <a:tc>
                  <a:txBody>
                    <a:bodyPr/>
                    <a:lstStyle/>
                    <a:p>
                      <a:pPr algn="ctr"/>
                      <a:r>
                        <a:rPr lang="en-US" sz="1600" dirty="0" smtClean="0"/>
                        <a:t>12</a:t>
                      </a:r>
                      <a:endParaRPr lang="en-US" sz="1600" dirty="0"/>
                    </a:p>
                  </a:txBody>
                  <a:tcPr/>
                </a:tc>
                <a:tc>
                  <a:txBody>
                    <a:bodyPr/>
                    <a:lstStyle/>
                    <a:p>
                      <a:pPr algn="ctr"/>
                      <a:r>
                        <a:rPr lang="en-US" sz="1600" dirty="0" smtClean="0"/>
                        <a:t>Group project presentation (1)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Mini-project  6</a:t>
                      </a:r>
                    </a:p>
                  </a:txBody>
                  <a:tcPr/>
                </a:tc>
              </a:tr>
              <a:tr h="269240">
                <a:tc>
                  <a:txBody>
                    <a:bodyPr/>
                    <a:lstStyle/>
                    <a:p>
                      <a:pPr algn="ctr"/>
                      <a:r>
                        <a:rPr lang="en-US" sz="1600" dirty="0" smtClean="0"/>
                        <a:t>13</a:t>
                      </a:r>
                      <a:endParaRPr lang="en-US" sz="1600" dirty="0"/>
                    </a:p>
                  </a:txBody>
                  <a:tcPr/>
                </a:tc>
                <a:tc>
                  <a:txBody>
                    <a:bodyPr/>
                    <a:lstStyle/>
                    <a:p>
                      <a:pPr algn="ctr"/>
                      <a:r>
                        <a:rPr lang="en-US" sz="1600" dirty="0" smtClean="0"/>
                        <a:t>Group project presentation (2)</a:t>
                      </a:r>
                      <a:endParaRPr lang="en-US" sz="1600" dirty="0"/>
                    </a:p>
                  </a:txBody>
                  <a:tcPr/>
                </a:tc>
                <a:tc>
                  <a:txBody>
                    <a:bodyPr/>
                    <a:lstStyle/>
                    <a:p>
                      <a:pPr algn="ct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Integrity</a:t>
            </a:r>
            <a:endParaRPr lang="en-SG" dirty="0"/>
          </a:p>
        </p:txBody>
      </p:sp>
      <p:sp>
        <p:nvSpPr>
          <p:cNvPr id="3" name="Content Placeholder 2"/>
          <p:cNvSpPr>
            <a:spLocks noGrp="1"/>
          </p:cNvSpPr>
          <p:nvPr>
            <p:ph idx="1"/>
          </p:nvPr>
        </p:nvSpPr>
        <p:spPr/>
        <p:txBody>
          <a:bodyPr>
            <a:normAutofit fontScale="77500" lnSpcReduction="20000"/>
          </a:bodyPr>
          <a:lstStyle/>
          <a:p>
            <a:r>
              <a:rPr lang="en-SG" dirty="0" smtClean="0"/>
              <a:t>All acts of academic dishonesty (including, but not limited to, plagiarism, cheating, fabrication, facilitation of acts of academic dishonesty by others, unauthorized possession of exam questions,  or tampering with the academic work of other students) are serious offences.</a:t>
            </a:r>
          </a:p>
          <a:p>
            <a:r>
              <a:rPr lang="en-SG" dirty="0" smtClean="0"/>
              <a:t>All work (whether oral or written) submitted for purposes of assessment must be the student’s own work.  Penalties for violation of the policy range from zero marks for the component assessment to expulsion, depending on the nature of the offense.  </a:t>
            </a:r>
          </a:p>
          <a:p>
            <a:r>
              <a:rPr lang="en-SG" dirty="0" smtClean="0"/>
              <a:t>When in doubt, students should consult the instructors of the course.  Details on the SMU Code of Academic Integrity may be accessed at </a:t>
            </a:r>
            <a:r>
              <a:rPr lang="en-SG" dirty="0" smtClean="0">
                <a:hlinkClick r:id="rId2"/>
              </a:rPr>
              <a:t>http://www.smuscd.org/resources.html</a:t>
            </a:r>
            <a:r>
              <a:rPr lang="en-SG" dirty="0" smtClean="0"/>
              <a:t>.</a:t>
            </a:r>
          </a:p>
        </p:txBody>
      </p:sp>
      <p:sp>
        <p:nvSpPr>
          <p:cNvPr id="4" name="Date Placeholder 3"/>
          <p:cNvSpPr>
            <a:spLocks noGrp="1"/>
          </p:cNvSpPr>
          <p:nvPr>
            <p:ph type="dt" sz="half" idx="10"/>
          </p:nvPr>
        </p:nvSpPr>
        <p:spPr/>
        <p:txBody>
          <a:bodyPr/>
          <a:lstStyle/>
          <a:p>
            <a:r>
              <a:rPr lang="en-US" smtClean="0"/>
              <a:t>Copyright © 2015 by Debin Gao. All rights reserved.</a:t>
            </a:r>
            <a:endParaRPr lang="en-US" dirty="0" smtClean="0"/>
          </a:p>
        </p:txBody>
      </p:sp>
      <p:sp>
        <p:nvSpPr>
          <p:cNvPr id="5" name="Footer Placeholder 4"/>
          <p:cNvSpPr>
            <a:spLocks noGrp="1"/>
          </p:cNvSpPr>
          <p:nvPr>
            <p:ph type="ftr" sz="quarter" idx="11"/>
          </p:nvPr>
        </p:nvSpPr>
        <p:spPr/>
        <p:txBody>
          <a:bodyPr/>
          <a:lstStyle/>
          <a:p>
            <a:r>
              <a:rPr lang="en-US" smtClean="0"/>
              <a:t>School of Information Systems, Singapore Management University</a:t>
            </a:r>
            <a:endParaRPr lang="en-US" dirty="0" smtClean="0"/>
          </a:p>
        </p:txBody>
      </p:sp>
      <p:sp>
        <p:nvSpPr>
          <p:cNvPr id="6" name="Slide Number Placeholder 5"/>
          <p:cNvSpPr>
            <a:spLocks noGrp="1"/>
          </p:cNvSpPr>
          <p:nvPr>
            <p:ph type="sldNum" sz="quarter" idx="12"/>
          </p:nvPr>
        </p:nvSpPr>
        <p:spPr/>
        <p:txBody>
          <a:bodyPr/>
          <a:lstStyle/>
          <a:p>
            <a:fld id="{B093E62F-1761-4786-BEB4-28D55B61813B}" type="slidenum">
              <a:rPr lang="zh-CN" altLang="en-US" smtClean="0"/>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S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nHu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6923</TotalTime>
  <Words>1833</Words>
  <Application>Microsoft Office PowerPoint</Application>
  <PresentationFormat>全屏显示(4:3)</PresentationFormat>
  <Paragraphs>350</Paragraphs>
  <Slides>29</Slides>
  <Notes>3</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40" baseType="lpstr">
      <vt:lpstr>Monotype Sorts</vt:lpstr>
      <vt:lpstr>新細明體</vt:lpstr>
      <vt:lpstr>新細明體</vt:lpstr>
      <vt:lpstr>宋体</vt:lpstr>
      <vt:lpstr>Arial</vt:lpstr>
      <vt:lpstr>Calibri</vt:lpstr>
      <vt:lpstr>Symbol</vt:lpstr>
      <vt:lpstr>Times New Roman</vt:lpstr>
      <vt:lpstr>SIS1</vt:lpstr>
      <vt:lpstr>BinHunt</vt:lpstr>
      <vt:lpstr>VISIO</vt:lpstr>
      <vt:lpstr>IS 437: Software and Systems Security  Week 1: Introduction and Programming Languages</vt:lpstr>
      <vt:lpstr>Instructor</vt:lpstr>
      <vt:lpstr>TA</vt:lpstr>
      <vt:lpstr>Course Objectives</vt:lpstr>
      <vt:lpstr>Learning Outcomes</vt:lpstr>
      <vt:lpstr>Course Material</vt:lpstr>
      <vt:lpstr>Grading</vt:lpstr>
      <vt:lpstr>Tentative Lesson Plan</vt:lpstr>
      <vt:lpstr>Academic Integrity</vt:lpstr>
      <vt:lpstr>Group Project</vt:lpstr>
      <vt:lpstr>Group Project FAQ</vt:lpstr>
      <vt:lpstr>Group Project To-do</vt:lpstr>
      <vt:lpstr>Hands-on</vt:lpstr>
      <vt:lpstr>Servers for hands-on</vt:lpstr>
      <vt:lpstr>Exercises</vt:lpstr>
      <vt:lpstr>Program Translating Process</vt:lpstr>
      <vt:lpstr>Programming Languages</vt:lpstr>
      <vt:lpstr>Machine Language</vt:lpstr>
      <vt:lpstr>Assembly Language</vt:lpstr>
      <vt:lpstr>High-level Programming Languages</vt:lpstr>
      <vt:lpstr>Assembly vs. High-level</vt:lpstr>
      <vt:lpstr>Software Hierarchy</vt:lpstr>
      <vt:lpstr>Why Learn Assembly Language</vt:lpstr>
      <vt:lpstr>IA32 Processors</vt:lpstr>
      <vt:lpstr>Storage Size</vt:lpstr>
      <vt:lpstr>Number System</vt:lpstr>
      <vt:lpstr>Signed and Unsigned Binary</vt:lpstr>
      <vt:lpstr>Two’s Compliment</vt:lpstr>
      <vt:lpstr>Characters and Strings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502</cp:revision>
  <dcterms:created xsi:type="dcterms:W3CDTF">1601-01-01T00:00:00Z</dcterms:created>
  <dcterms:modified xsi:type="dcterms:W3CDTF">2015-08-17T10:11:13Z</dcterms:modified>
</cp:coreProperties>
</file>