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C33E2-667D-4F5B-A248-BDD8EDFE44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884393-75B3-4889-A63D-CB5B69F6E25D}">
      <dgm:prSet/>
      <dgm:spPr/>
      <dgm:t>
        <a:bodyPr/>
        <a:lstStyle/>
        <a:p>
          <a:r>
            <a:rPr lang="en-CA" b="0" baseline="0"/>
            <a:t>We would have explored the data more.... Many aspects left unturned.</a:t>
          </a:r>
          <a:endParaRPr lang="en-US"/>
        </a:p>
      </dgm:t>
    </dgm:pt>
    <dgm:pt modelId="{CC47E1E3-7E27-482B-A6D3-FF2ACAD8B977}" type="parTrans" cxnId="{8649392E-9658-4D4B-8C26-FF014E1B922D}">
      <dgm:prSet/>
      <dgm:spPr/>
      <dgm:t>
        <a:bodyPr/>
        <a:lstStyle/>
        <a:p>
          <a:endParaRPr lang="en-US"/>
        </a:p>
      </dgm:t>
    </dgm:pt>
    <dgm:pt modelId="{38D29DCE-FB89-44BD-987C-0DE21B01CD2D}" type="sibTrans" cxnId="{8649392E-9658-4D4B-8C26-FF014E1B922D}">
      <dgm:prSet/>
      <dgm:spPr/>
      <dgm:t>
        <a:bodyPr/>
        <a:lstStyle/>
        <a:p>
          <a:endParaRPr lang="en-US"/>
        </a:p>
      </dgm:t>
    </dgm:pt>
    <dgm:pt modelId="{D771039D-77EB-48DC-91A9-3BCDB9459C88}">
      <dgm:prSet/>
      <dgm:spPr/>
      <dgm:t>
        <a:bodyPr/>
        <a:lstStyle/>
        <a:p>
          <a:r>
            <a:rPr lang="en-CA" b="0" baseline="0"/>
            <a:t>Implemented better communication and coordination to study the data deeper.</a:t>
          </a:r>
          <a:endParaRPr lang="en-US"/>
        </a:p>
      </dgm:t>
    </dgm:pt>
    <dgm:pt modelId="{52A111A6-BAFA-4419-8E77-E77877875E13}" type="parTrans" cxnId="{82685D12-2840-4D2B-ACF2-2EF3733E152E}">
      <dgm:prSet/>
      <dgm:spPr/>
      <dgm:t>
        <a:bodyPr/>
        <a:lstStyle/>
        <a:p>
          <a:endParaRPr lang="en-US"/>
        </a:p>
      </dgm:t>
    </dgm:pt>
    <dgm:pt modelId="{C3BAF393-F69E-4889-B27D-C574767BB1BA}" type="sibTrans" cxnId="{82685D12-2840-4D2B-ACF2-2EF3733E152E}">
      <dgm:prSet/>
      <dgm:spPr/>
      <dgm:t>
        <a:bodyPr/>
        <a:lstStyle/>
        <a:p>
          <a:endParaRPr lang="en-US"/>
        </a:p>
      </dgm:t>
    </dgm:pt>
    <dgm:pt modelId="{BCB70A45-E1FD-47A4-89A9-4CC85F004A21}" type="pres">
      <dgm:prSet presAssocID="{A4BC33E2-667D-4F5B-A248-BDD8EDFE44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4DF36-2F5E-42A2-A726-4222F0BCB85D}" type="pres">
      <dgm:prSet presAssocID="{4C884393-75B3-4889-A63D-CB5B69F6E25D}" presName="hierRoot1" presStyleCnt="0"/>
      <dgm:spPr/>
    </dgm:pt>
    <dgm:pt modelId="{A80A8815-5FFB-4A06-9C1A-BBD9A2E4AA09}" type="pres">
      <dgm:prSet presAssocID="{4C884393-75B3-4889-A63D-CB5B69F6E25D}" presName="composite" presStyleCnt="0"/>
      <dgm:spPr/>
    </dgm:pt>
    <dgm:pt modelId="{095A918A-CA16-4F01-8ABD-A204F044478A}" type="pres">
      <dgm:prSet presAssocID="{4C884393-75B3-4889-A63D-CB5B69F6E25D}" presName="background" presStyleLbl="node0" presStyleIdx="0" presStyleCnt="2"/>
      <dgm:spPr/>
    </dgm:pt>
    <dgm:pt modelId="{D84C7AAE-452F-4891-950A-E37F04DF0BCE}" type="pres">
      <dgm:prSet presAssocID="{4C884393-75B3-4889-A63D-CB5B69F6E25D}" presName="text" presStyleLbl="fgAcc0" presStyleIdx="0" presStyleCnt="2">
        <dgm:presLayoutVars>
          <dgm:chPref val="3"/>
        </dgm:presLayoutVars>
      </dgm:prSet>
      <dgm:spPr/>
    </dgm:pt>
    <dgm:pt modelId="{6D039BF3-EB3F-4D02-9B0D-575B1853736D}" type="pres">
      <dgm:prSet presAssocID="{4C884393-75B3-4889-A63D-CB5B69F6E25D}" presName="hierChild2" presStyleCnt="0"/>
      <dgm:spPr/>
    </dgm:pt>
    <dgm:pt modelId="{79CD58A1-F219-4C61-AADB-79DFD1E87503}" type="pres">
      <dgm:prSet presAssocID="{D771039D-77EB-48DC-91A9-3BCDB9459C88}" presName="hierRoot1" presStyleCnt="0"/>
      <dgm:spPr/>
    </dgm:pt>
    <dgm:pt modelId="{A85A9E8F-F42F-4338-AE6B-8C8645A91A24}" type="pres">
      <dgm:prSet presAssocID="{D771039D-77EB-48DC-91A9-3BCDB9459C88}" presName="composite" presStyleCnt="0"/>
      <dgm:spPr/>
    </dgm:pt>
    <dgm:pt modelId="{5A20CE0D-F62F-446A-AE78-637EA50CA4FC}" type="pres">
      <dgm:prSet presAssocID="{D771039D-77EB-48DC-91A9-3BCDB9459C88}" presName="background" presStyleLbl="node0" presStyleIdx="1" presStyleCnt="2"/>
      <dgm:spPr/>
    </dgm:pt>
    <dgm:pt modelId="{C6F404D5-DDF4-4970-AAD4-979A3D0D5751}" type="pres">
      <dgm:prSet presAssocID="{D771039D-77EB-48DC-91A9-3BCDB9459C88}" presName="text" presStyleLbl="fgAcc0" presStyleIdx="1" presStyleCnt="2">
        <dgm:presLayoutVars>
          <dgm:chPref val="3"/>
        </dgm:presLayoutVars>
      </dgm:prSet>
      <dgm:spPr/>
    </dgm:pt>
    <dgm:pt modelId="{4EDD7F61-17BD-42A0-958F-68B9D9C6BD52}" type="pres">
      <dgm:prSet presAssocID="{D771039D-77EB-48DC-91A9-3BCDB9459C88}" presName="hierChild2" presStyleCnt="0"/>
      <dgm:spPr/>
    </dgm:pt>
  </dgm:ptLst>
  <dgm:cxnLst>
    <dgm:cxn modelId="{82685D12-2840-4D2B-ACF2-2EF3733E152E}" srcId="{A4BC33E2-667D-4F5B-A248-BDD8EDFE44C0}" destId="{D771039D-77EB-48DC-91A9-3BCDB9459C88}" srcOrd="1" destOrd="0" parTransId="{52A111A6-BAFA-4419-8E77-E77877875E13}" sibTransId="{C3BAF393-F69E-4889-B27D-C574767BB1BA}"/>
    <dgm:cxn modelId="{8649392E-9658-4D4B-8C26-FF014E1B922D}" srcId="{A4BC33E2-667D-4F5B-A248-BDD8EDFE44C0}" destId="{4C884393-75B3-4889-A63D-CB5B69F6E25D}" srcOrd="0" destOrd="0" parTransId="{CC47E1E3-7E27-482B-A6D3-FF2ACAD8B977}" sibTransId="{38D29DCE-FB89-44BD-987C-0DE21B01CD2D}"/>
    <dgm:cxn modelId="{0D573A9E-B71C-4838-94D9-C1A5F9CF2198}" type="presOf" srcId="{D771039D-77EB-48DC-91A9-3BCDB9459C88}" destId="{C6F404D5-DDF4-4970-AAD4-979A3D0D5751}" srcOrd="0" destOrd="0" presId="urn:microsoft.com/office/officeart/2005/8/layout/hierarchy1"/>
    <dgm:cxn modelId="{099153AC-1C10-4DEA-93FA-B9B7C2770C9E}" type="presOf" srcId="{4C884393-75B3-4889-A63D-CB5B69F6E25D}" destId="{D84C7AAE-452F-4891-950A-E37F04DF0BCE}" srcOrd="0" destOrd="0" presId="urn:microsoft.com/office/officeart/2005/8/layout/hierarchy1"/>
    <dgm:cxn modelId="{282465C9-6018-41F2-A114-38B8D13A2487}" type="presOf" srcId="{A4BC33E2-667D-4F5B-A248-BDD8EDFE44C0}" destId="{BCB70A45-E1FD-47A4-89A9-4CC85F004A21}" srcOrd="0" destOrd="0" presId="urn:microsoft.com/office/officeart/2005/8/layout/hierarchy1"/>
    <dgm:cxn modelId="{B18B9A36-9B36-4E3B-B155-7515588EBD73}" type="presParOf" srcId="{BCB70A45-E1FD-47A4-89A9-4CC85F004A21}" destId="{0C44DF36-2F5E-42A2-A726-4222F0BCB85D}" srcOrd="0" destOrd="0" presId="urn:microsoft.com/office/officeart/2005/8/layout/hierarchy1"/>
    <dgm:cxn modelId="{DC00D880-CBB0-4160-BB5A-26738D4BC44C}" type="presParOf" srcId="{0C44DF36-2F5E-42A2-A726-4222F0BCB85D}" destId="{A80A8815-5FFB-4A06-9C1A-BBD9A2E4AA09}" srcOrd="0" destOrd="0" presId="urn:microsoft.com/office/officeart/2005/8/layout/hierarchy1"/>
    <dgm:cxn modelId="{55595753-11A1-43B7-BAEF-5A852530DE5A}" type="presParOf" srcId="{A80A8815-5FFB-4A06-9C1A-BBD9A2E4AA09}" destId="{095A918A-CA16-4F01-8ABD-A204F044478A}" srcOrd="0" destOrd="0" presId="urn:microsoft.com/office/officeart/2005/8/layout/hierarchy1"/>
    <dgm:cxn modelId="{F8DE01C6-7678-490E-87C4-A482409C024C}" type="presParOf" srcId="{A80A8815-5FFB-4A06-9C1A-BBD9A2E4AA09}" destId="{D84C7AAE-452F-4891-950A-E37F04DF0BCE}" srcOrd="1" destOrd="0" presId="urn:microsoft.com/office/officeart/2005/8/layout/hierarchy1"/>
    <dgm:cxn modelId="{885860ED-AB23-4C2F-902D-0F2DFC0C34FE}" type="presParOf" srcId="{0C44DF36-2F5E-42A2-A726-4222F0BCB85D}" destId="{6D039BF3-EB3F-4D02-9B0D-575B1853736D}" srcOrd="1" destOrd="0" presId="urn:microsoft.com/office/officeart/2005/8/layout/hierarchy1"/>
    <dgm:cxn modelId="{585141D5-F807-4150-8416-693314E37A64}" type="presParOf" srcId="{BCB70A45-E1FD-47A4-89A9-4CC85F004A21}" destId="{79CD58A1-F219-4C61-AADB-79DFD1E87503}" srcOrd="1" destOrd="0" presId="urn:microsoft.com/office/officeart/2005/8/layout/hierarchy1"/>
    <dgm:cxn modelId="{B487B4F4-8831-42DB-973D-4B7FB7E6EC3C}" type="presParOf" srcId="{79CD58A1-F219-4C61-AADB-79DFD1E87503}" destId="{A85A9E8F-F42F-4338-AE6B-8C8645A91A24}" srcOrd="0" destOrd="0" presId="urn:microsoft.com/office/officeart/2005/8/layout/hierarchy1"/>
    <dgm:cxn modelId="{3A7E9252-BBD0-4666-A597-BE0360D42D0C}" type="presParOf" srcId="{A85A9E8F-F42F-4338-AE6B-8C8645A91A24}" destId="{5A20CE0D-F62F-446A-AE78-637EA50CA4FC}" srcOrd="0" destOrd="0" presId="urn:microsoft.com/office/officeart/2005/8/layout/hierarchy1"/>
    <dgm:cxn modelId="{337AE791-C421-4E4E-8B45-A02E26722FAC}" type="presParOf" srcId="{A85A9E8F-F42F-4338-AE6B-8C8645A91A24}" destId="{C6F404D5-DDF4-4970-AAD4-979A3D0D5751}" srcOrd="1" destOrd="0" presId="urn:microsoft.com/office/officeart/2005/8/layout/hierarchy1"/>
    <dgm:cxn modelId="{60351B0C-E06A-47F0-8707-62860C4CD42E}" type="presParOf" srcId="{79CD58A1-F219-4C61-AADB-79DFD1E87503}" destId="{4EDD7F61-17BD-42A0-958F-68B9D9C6BD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A918A-CA16-4F01-8ABD-A204F044478A}">
      <dsp:nvSpPr>
        <dsp:cNvPr id="0" name=""/>
        <dsp:cNvSpPr/>
      </dsp:nvSpPr>
      <dsp:spPr>
        <a:xfrm>
          <a:off x="1070" y="253537"/>
          <a:ext cx="3757375" cy="2385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C7AAE-452F-4891-950A-E37F04DF0BCE}">
      <dsp:nvSpPr>
        <dsp:cNvPr id="0" name=""/>
        <dsp:cNvSpPr/>
      </dsp:nvSpPr>
      <dsp:spPr>
        <a:xfrm>
          <a:off x="418556" y="650149"/>
          <a:ext cx="3757375" cy="2385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kern="1200" baseline="0"/>
            <a:t>We would have explored the data more.... Many aspects left unturned.</a:t>
          </a:r>
          <a:endParaRPr lang="en-US" sz="2300" kern="1200"/>
        </a:p>
      </dsp:txBody>
      <dsp:txXfrm>
        <a:off x="488438" y="720031"/>
        <a:ext cx="3617611" cy="2246169"/>
      </dsp:txXfrm>
    </dsp:sp>
    <dsp:sp modelId="{5A20CE0D-F62F-446A-AE78-637EA50CA4FC}">
      <dsp:nvSpPr>
        <dsp:cNvPr id="0" name=""/>
        <dsp:cNvSpPr/>
      </dsp:nvSpPr>
      <dsp:spPr>
        <a:xfrm>
          <a:off x="4593418" y="253537"/>
          <a:ext cx="3757375" cy="2385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404D5-DDF4-4970-AAD4-979A3D0D5751}">
      <dsp:nvSpPr>
        <dsp:cNvPr id="0" name=""/>
        <dsp:cNvSpPr/>
      </dsp:nvSpPr>
      <dsp:spPr>
        <a:xfrm>
          <a:off x="5010904" y="650149"/>
          <a:ext cx="3757375" cy="2385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kern="1200" baseline="0"/>
            <a:t>Implemented better communication and coordination to study the data deeper.</a:t>
          </a:r>
          <a:endParaRPr lang="en-US" sz="2300" kern="1200"/>
        </a:p>
      </dsp:txBody>
      <dsp:txXfrm>
        <a:off x="5080786" y="720031"/>
        <a:ext cx="3617611" cy="224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464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324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0091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529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469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67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33464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569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2137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535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39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1909DDC-DC7B-0AAA-4094-583B44759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FA25D8-B5A6-A455-DD55-9440887BF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2205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FOOD PRICES</a:t>
            </a:r>
            <a:br>
              <a:rPr lang="en-C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C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24A87-6193-7FF6-93F9-7B227B9DD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effort</a:t>
            </a:r>
          </a:p>
          <a:p>
            <a:pPr algn="ctr">
              <a:lnSpc>
                <a:spcPct val="120000"/>
              </a:lnSpc>
            </a:pP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g sans"/>
              </a:rPr>
              <a:t>Shruti Kijbile AND Joline Duong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CA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6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D0E083-E716-D992-59E1-BD9ADE6CE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D2BA-AB66-7B7F-024E-02FBDB9E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Introduction to data</a:t>
            </a:r>
            <a:br>
              <a:rPr lang="en-US" sz="5400">
                <a:solidFill>
                  <a:schemeClr val="bg1"/>
                </a:solidFill>
              </a:rPr>
            </a:b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6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F1299-2A04-D117-C8B2-41F5432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CA" sz="2700"/>
              <a:t>What we where looking for in the data??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C9706C5-A104-DA97-0CF6-3A823006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770B-F8D6-0274-132D-7DE09ED8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412974"/>
            <a:ext cx="8932863" cy="1677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The trend in change of price for various commodities in the different countries </a:t>
            </a:r>
          </a:p>
          <a:p>
            <a:r>
              <a:rPr lang="en-US" dirty="0"/>
              <a:t>2) To see if there change in commodity price within the various regions within the same country ? 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1412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bg2">
                <a:lumMod val="25000"/>
              </a:schemeClr>
            </a:gs>
            <a:gs pos="66000">
              <a:schemeClr val="accent6">
                <a:lumMod val="5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C8A2-36B6-DB17-B33B-89ECFF7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A862B4FF-EA8E-B8A4-0783-1DE7C0070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6947" cy="3973512"/>
          </a:xfrm>
        </p:spPr>
      </p:pic>
      <p:pic>
        <p:nvPicPr>
          <p:cNvPr id="13" name="Picture 12" descr="A screenshot of a graph">
            <a:extLst>
              <a:ext uri="{FF2B5EF4-FFF2-40B4-BE49-F238E27FC236}">
                <a16:creationId xmlns:a16="http://schemas.microsoft.com/office/drawing/2014/main" id="{A69998EB-379F-F06A-07E9-DB7DE086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6" y="-66675"/>
            <a:ext cx="10541612" cy="6858000"/>
          </a:xfrm>
          <a:prstGeom prst="rect">
            <a:avLst/>
          </a:prstGeom>
        </p:spPr>
      </p:pic>
      <p:pic>
        <p:nvPicPr>
          <p:cNvPr id="15" name="Picture 14" descr="A graph of a graph">
            <a:extLst>
              <a:ext uri="{FF2B5EF4-FFF2-40B4-BE49-F238E27FC236}">
                <a16:creationId xmlns:a16="http://schemas.microsoft.com/office/drawing/2014/main" id="{12492635-F8CA-42D9-1FD1-5FBF319D2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24" y="442220"/>
            <a:ext cx="8088836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5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27902D5-3660-2E8E-299F-41901F5B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38" y="378602"/>
            <a:ext cx="6282629" cy="6100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A0E2A-AB04-2978-4293-37D4E43EA117}"/>
              </a:ext>
            </a:extLst>
          </p:cNvPr>
          <p:cNvSpPr txBox="1"/>
          <p:nvPr/>
        </p:nvSpPr>
        <p:spPr>
          <a:xfrm>
            <a:off x="1492969" y="1801033"/>
            <a:ext cx="298822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Observations</a:t>
            </a:r>
          </a:p>
          <a:p>
            <a:pPr algn="ctr"/>
            <a:endParaRPr lang="en-CA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1400" dirty="0"/>
              <a:t>Average price increases through the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1400" dirty="0"/>
              <a:t>The war started in 2014 but there is not enough data points to prove its affect.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1400" dirty="0"/>
              <a:t>Different markets have varying cost.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6571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F85BA-5BFD-B4BD-9D4B-38E15B2F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500"/>
              <a:t>Statistical Modeling filter-Ukraine</a:t>
            </a:r>
            <a:br>
              <a:rPr lang="en-CA" sz="2500"/>
            </a:br>
            <a:endParaRPr lang="en-CA" sz="25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BE1066-D721-AA24-EAFD-F2EDE83B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8" y="785951"/>
            <a:ext cx="5691505" cy="5178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4F34-10CE-B896-3FA2-FFB1EB0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36512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 lot of our data was categorical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Linear regression model was weak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Year had the most significant correlation</a:t>
            </a:r>
          </a:p>
        </p:txBody>
      </p:sp>
    </p:spTree>
    <p:extLst>
      <p:ext uri="{BB962C8B-B14F-4D97-AF65-F5344CB8AC3E}">
        <p14:creationId xmlns:p14="http://schemas.microsoft.com/office/powerpoint/2010/main" val="11076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0C49F-B906-C902-F9F5-CE80B68D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1796995"/>
            <a:ext cx="4269851" cy="1132217"/>
          </a:xfrm>
        </p:spPr>
        <p:txBody>
          <a:bodyPr anchor="b">
            <a:normAutofit/>
          </a:bodyPr>
          <a:lstStyle/>
          <a:p>
            <a:pPr algn="ctr"/>
            <a:r>
              <a:rPr lang="en-CA" sz="2800"/>
              <a:t>Challenges!!!</a:t>
            </a: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95FDA4A-22BD-49B4-7A8A-CE43E642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01498"/>
            <a:ext cx="4716690" cy="4883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6ACD-5B9E-42EB-66EA-CFA4AC87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937" y="3088465"/>
            <a:ext cx="4269851" cy="1897003"/>
          </a:xfrm>
        </p:spPr>
        <p:txBody>
          <a:bodyPr>
            <a:normAutofit/>
          </a:bodyPr>
          <a:lstStyle/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 sz="1400"/>
              <a:t>Time coordination with partner</a:t>
            </a: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 sz="1400"/>
              <a:t>Finding data that was interesting for both of us</a:t>
            </a: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CA" sz="1400"/>
              <a:t>Pushing data to remote repository</a:t>
            </a: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CA" sz="1400"/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CA" sz="1400"/>
          </a:p>
        </p:txBody>
      </p:sp>
      <p:pic>
        <p:nvPicPr>
          <p:cNvPr id="11" name="Picture 10" descr="A screen shot of a computer">
            <a:extLst>
              <a:ext uri="{FF2B5EF4-FFF2-40B4-BE49-F238E27FC236}">
                <a16:creationId xmlns:a16="http://schemas.microsoft.com/office/drawing/2014/main" id="{AE719620-D1D5-8CCD-FF95-D628AEF0D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2" y="5018991"/>
            <a:ext cx="648899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77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3031B-6255-DF7C-A259-E841B343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If there was more time !!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06246-378E-6A97-8319-67D0BB8C7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533375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132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9546D471-6A89-B987-25FA-97ADFC8D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439FE-91D7-8842-9170-0F16E6C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75" y="1346268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bg1"/>
                </a:solidFill>
              </a:rPr>
              <a:t>Thankyou !!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Good Night!! </a:t>
            </a:r>
          </a:p>
        </p:txBody>
      </p:sp>
    </p:spTree>
    <p:extLst>
      <p:ext uri="{BB962C8B-B14F-4D97-AF65-F5344CB8AC3E}">
        <p14:creationId xmlns:p14="http://schemas.microsoft.com/office/powerpoint/2010/main" val="30511417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Corbel</vt:lpstr>
      <vt:lpstr>gg sans</vt:lpstr>
      <vt:lpstr>Wingdings</vt:lpstr>
      <vt:lpstr>SketchLinesVTI</vt:lpstr>
      <vt:lpstr>GLOBAL FOOD PRICES - MIDTERM PROJECT</vt:lpstr>
      <vt:lpstr>Introduction to data </vt:lpstr>
      <vt:lpstr>What we where looking for in the data??</vt:lpstr>
      <vt:lpstr>PowerPoint Presentation</vt:lpstr>
      <vt:lpstr>PowerPoint Presentation</vt:lpstr>
      <vt:lpstr>Statistical Modeling filter-Ukraine </vt:lpstr>
      <vt:lpstr>Challenges!!!</vt:lpstr>
      <vt:lpstr>If there was more time !! </vt:lpstr>
      <vt:lpstr>Thankyou !!  Good Night!!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FOOD PRICES - MIDTERM PROJECT</dc:title>
  <dc:creator>shruti kijbile</dc:creator>
  <cp:lastModifiedBy>shruti kijbile</cp:lastModifiedBy>
  <cp:revision>7</cp:revision>
  <dcterms:created xsi:type="dcterms:W3CDTF">2024-01-23T04:34:15Z</dcterms:created>
  <dcterms:modified xsi:type="dcterms:W3CDTF">2024-01-23T17:16:42Z</dcterms:modified>
</cp:coreProperties>
</file>