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4995" autoAdjust="0"/>
    <p:restoredTop sz="26667" autoAdjust="0"/>
  </p:normalViewPr>
  <p:slideViewPr>
    <p:cSldViewPr snapToGrid="0">
      <p:cViewPr varScale="1">
        <p:scale>
          <a:sx n="22" d="100"/>
          <a:sy n="22" d="100"/>
        </p:scale>
        <p:origin x="2338" y="2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217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67513-98A9-4823-B8E3-0448DFB8A6BF}" type="datetimeFigureOut">
              <a:rPr lang="fr-FR" smtClean="0"/>
              <a:t>22/02/2025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E76B6A-C921-462E-92B3-3D9F195518D0}" type="slidenum">
              <a:rPr lang="fr-FR" smtClean="0"/>
              <a:t>‹N°›</a:t>
            </a:fld>
            <a:endParaRPr lang="fr-FR"/>
          </a:p>
        </p:txBody>
      </p:sp>
    </p:spTree>
    <p:extLst>
      <p:ext uri="{BB962C8B-B14F-4D97-AF65-F5344CB8AC3E}">
        <p14:creationId xmlns:p14="http://schemas.microsoft.com/office/powerpoint/2010/main" val="310826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Good morning everyone. Today, I am going to talk about an important financial concept: Beta.</a:t>
            </a:r>
          </a:p>
          <a:p>
            <a:r>
              <a:rPr lang="en-US" dirty="0"/>
              <a:t>Specifically, we will look at how we can estimate the beta of a company, in this case, NVIDIA, using the Capital Asset Pricing Model, or CAPM.</a:t>
            </a:r>
          </a:p>
          <a:p>
            <a:endParaRPr lang="en-US" dirty="0"/>
          </a:p>
          <a:p>
            <a:r>
              <a:rPr lang="en-US" dirty="0"/>
              <a:t>First, we will define what beta is and why it matters. Then, we will see how beta helps differentiate between systematic risk and idiosyncratic risk. Next, I will explain how we can estimate beta using real-world data. Finally, we will analyze the results and discuss their implications.</a:t>
            </a:r>
          </a:p>
          <a:p>
            <a:endParaRPr lang="en-US" dirty="0"/>
          </a:p>
          <a:p>
            <a:r>
              <a:rPr lang="en-US" dirty="0"/>
              <a:t>The goal of this presentation is to understand how beta helps investors measure risk and make informed financial decisions.</a:t>
            </a:r>
            <a:endParaRPr lang="fr-FR" dirty="0"/>
          </a:p>
        </p:txBody>
      </p:sp>
      <p:sp>
        <p:nvSpPr>
          <p:cNvPr id="4" name="Espace réservé du numéro de diapositive 3"/>
          <p:cNvSpPr>
            <a:spLocks noGrp="1"/>
          </p:cNvSpPr>
          <p:nvPr>
            <p:ph type="sldNum" sz="quarter" idx="5"/>
          </p:nvPr>
        </p:nvSpPr>
        <p:spPr/>
        <p:txBody>
          <a:bodyPr/>
          <a:lstStyle/>
          <a:p>
            <a:fld id="{FAE76B6A-C921-462E-92B3-3D9F195518D0}" type="slidenum">
              <a:rPr lang="fr-FR" smtClean="0"/>
              <a:t>1</a:t>
            </a:fld>
            <a:endParaRPr lang="fr-FR"/>
          </a:p>
        </p:txBody>
      </p:sp>
    </p:spTree>
    <p:extLst>
      <p:ext uri="{BB962C8B-B14F-4D97-AF65-F5344CB8AC3E}">
        <p14:creationId xmlns:p14="http://schemas.microsoft.com/office/powerpoint/2010/main" val="129099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Before we move on to the estimation of beta, let's take a look at some key studies that have shaped our understanding of this concept.</a:t>
            </a:r>
          </a:p>
          <a:p>
            <a:r>
              <a:rPr lang="en-US" dirty="0"/>
              <a:t>The Capital Asset Pricing Model, or CAPM, was developed in the 1960s by economists William Sharpe, John Lintner, and Jan </a:t>
            </a:r>
            <a:r>
              <a:rPr lang="en-US" dirty="0" err="1"/>
              <a:t>Mossin</a:t>
            </a:r>
            <a:r>
              <a:rPr lang="en-US" dirty="0"/>
              <a:t>. Their work established the relationship between an asset's risk and its expected return.</a:t>
            </a:r>
          </a:p>
          <a:p>
            <a:r>
              <a:rPr lang="en-US" dirty="0"/>
              <a:t>Later, Fama and French in 2004 critically evaluated the CAPM and introduced a multi-factor model to account for additional risk factors. While CAPM remains widely used, one of its main criticisms is that beta is not always stable over time. This means that the risk measurement for an asset can change depending on market conditions.</a:t>
            </a:r>
            <a:endParaRPr lang="fr-FR" dirty="0"/>
          </a:p>
        </p:txBody>
      </p:sp>
      <p:sp>
        <p:nvSpPr>
          <p:cNvPr id="4" name="Espace réservé du numéro de diapositive 3"/>
          <p:cNvSpPr>
            <a:spLocks noGrp="1"/>
          </p:cNvSpPr>
          <p:nvPr>
            <p:ph type="sldNum" sz="quarter" idx="5"/>
          </p:nvPr>
        </p:nvSpPr>
        <p:spPr/>
        <p:txBody>
          <a:bodyPr/>
          <a:lstStyle/>
          <a:p>
            <a:fld id="{FAE76B6A-C921-462E-92B3-3D9F195518D0}" type="slidenum">
              <a:rPr lang="fr-FR" smtClean="0"/>
              <a:t>2</a:t>
            </a:fld>
            <a:endParaRPr lang="fr-FR"/>
          </a:p>
        </p:txBody>
      </p:sp>
    </p:spTree>
    <p:extLst>
      <p:ext uri="{BB962C8B-B14F-4D97-AF65-F5344CB8AC3E}">
        <p14:creationId xmlns:p14="http://schemas.microsoft.com/office/powerpoint/2010/main" val="418179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5BDDE-F0A4-807E-6D03-D73571FF6B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04F6001-D9BF-D7CA-5928-EF6F7243CFB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FCDCD6-F126-69B5-7BFB-4F87FA3DC803}"/>
              </a:ext>
            </a:extLst>
          </p:cNvPr>
          <p:cNvSpPr>
            <a:spLocks noGrp="1"/>
          </p:cNvSpPr>
          <p:nvPr>
            <p:ph type="body" idx="1"/>
          </p:nvPr>
        </p:nvSpPr>
        <p:spPr/>
        <p:txBody>
          <a:bodyPr/>
          <a:lstStyle/>
          <a:p>
            <a:r>
              <a:rPr lang="en-US" dirty="0"/>
              <a:t>CAPM is based on several key assumptions: markets are efficient, investors are rational and risk-averse, and all assets can be traded without restrictions. It also assumes that investors have homogeneous expectations and that there are no taxes or transaction costs, which simplifies the model but limits its real-world applicability.  </a:t>
            </a:r>
          </a:p>
          <a:p>
            <a:r>
              <a:rPr lang="en-US" dirty="0"/>
              <a:t>	</a:t>
            </a:r>
          </a:p>
          <a:p>
            <a:endParaRPr lang="en-US" dirty="0"/>
          </a:p>
          <a:p>
            <a:r>
              <a:rPr lang="en-US" dirty="0"/>
              <a:t>While CAPM remains widely used, one of its main criticisms is that beta is not always stable over time. This means that the risk measurement for an asset can change depending on market conditions.</a:t>
            </a:r>
            <a:endParaRPr lang="fr-FR" dirty="0"/>
          </a:p>
        </p:txBody>
      </p:sp>
      <p:sp>
        <p:nvSpPr>
          <p:cNvPr id="4" name="Espace réservé du numéro de diapositive 3">
            <a:extLst>
              <a:ext uri="{FF2B5EF4-FFF2-40B4-BE49-F238E27FC236}">
                <a16:creationId xmlns:a16="http://schemas.microsoft.com/office/drawing/2014/main" id="{90681D52-7618-4368-441F-013C4C0E7384}"/>
              </a:ext>
            </a:extLst>
          </p:cNvPr>
          <p:cNvSpPr>
            <a:spLocks noGrp="1"/>
          </p:cNvSpPr>
          <p:nvPr>
            <p:ph type="sldNum" sz="quarter" idx="5"/>
          </p:nvPr>
        </p:nvSpPr>
        <p:spPr/>
        <p:txBody>
          <a:bodyPr/>
          <a:lstStyle/>
          <a:p>
            <a:fld id="{FAE76B6A-C921-462E-92B3-3D9F195518D0}" type="slidenum">
              <a:rPr lang="fr-FR" smtClean="0"/>
              <a:t>3</a:t>
            </a:fld>
            <a:endParaRPr lang="fr-FR"/>
          </a:p>
        </p:txBody>
      </p:sp>
    </p:spTree>
    <p:extLst>
      <p:ext uri="{BB962C8B-B14F-4D97-AF65-F5344CB8AC3E}">
        <p14:creationId xmlns:p14="http://schemas.microsoft.com/office/powerpoint/2010/main" val="295937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57FBE-0173-A2F7-7C17-3F560596C1A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2DCDA53-718C-E42A-EC75-CBDA659FA96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5B7C775-5E2E-1672-43EF-43E45E0D3FBD}"/>
              </a:ext>
            </a:extLst>
          </p:cNvPr>
          <p:cNvSpPr>
            <a:spLocks noGrp="1"/>
          </p:cNvSpPr>
          <p:nvPr>
            <p:ph type="body" idx="1"/>
          </p:nvPr>
        </p:nvSpPr>
        <p:spPr/>
        <p:txBody>
          <a:bodyPr/>
          <a:lstStyle/>
          <a:p>
            <a:r>
              <a:rPr lang="en-US" dirty="0"/>
              <a:t>Now, let's discuss the theoretical framework behind beta estimation. The main formula we use is the Capital Asset Pricing Model equation.</a:t>
            </a:r>
          </a:p>
          <a:p>
            <a:endParaRPr lang="en-US" dirty="0"/>
          </a:p>
          <a:p>
            <a:r>
              <a:rPr lang="en-US" dirty="0"/>
              <a:t>This equation tells us that the expected return of an asset depends on the risk-free rate, the market return, and the beta of the asset.</a:t>
            </a:r>
          </a:p>
          <a:p>
            <a:endParaRPr lang="en-US" dirty="0"/>
          </a:p>
          <a:p>
            <a:r>
              <a:rPr lang="en-US" dirty="0"/>
              <a:t>The risk-free rate represents the return of an investment with zero risk, typically government bonds. The market return is the return of a broad stock market index, like the NASDAQ. Finally, beta measures how much the asset moves in relation to the market. If beta is greater than 1, the asset is more volatile than the market. If beta is less than 1, the asset is less volatile.</a:t>
            </a:r>
            <a:endParaRPr lang="fr-FR" dirty="0"/>
          </a:p>
        </p:txBody>
      </p:sp>
      <p:sp>
        <p:nvSpPr>
          <p:cNvPr id="4" name="Espace réservé du numéro de diapositive 3">
            <a:extLst>
              <a:ext uri="{FF2B5EF4-FFF2-40B4-BE49-F238E27FC236}">
                <a16:creationId xmlns:a16="http://schemas.microsoft.com/office/drawing/2014/main" id="{BDCD419E-033A-3DAD-B6F4-8C258AAFC0AA}"/>
              </a:ext>
            </a:extLst>
          </p:cNvPr>
          <p:cNvSpPr>
            <a:spLocks noGrp="1"/>
          </p:cNvSpPr>
          <p:nvPr>
            <p:ph type="sldNum" sz="quarter" idx="5"/>
          </p:nvPr>
        </p:nvSpPr>
        <p:spPr/>
        <p:txBody>
          <a:bodyPr/>
          <a:lstStyle/>
          <a:p>
            <a:fld id="{FAE76B6A-C921-462E-92B3-3D9F195518D0}" type="slidenum">
              <a:rPr lang="fr-FR" smtClean="0"/>
              <a:t>4</a:t>
            </a:fld>
            <a:endParaRPr lang="fr-FR"/>
          </a:p>
        </p:txBody>
      </p:sp>
    </p:spTree>
    <p:extLst>
      <p:ext uri="{BB962C8B-B14F-4D97-AF65-F5344CB8AC3E}">
        <p14:creationId xmlns:p14="http://schemas.microsoft.com/office/powerpoint/2010/main" val="404407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436EE-4ABF-CD24-1E8F-F4CC4CFEAA3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A8D973-FA3C-7BB9-396D-62AAE96472B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F391948-9B86-92D7-9A32-171706C0E025}"/>
              </a:ext>
            </a:extLst>
          </p:cNvPr>
          <p:cNvSpPr>
            <a:spLocks noGrp="1"/>
          </p:cNvSpPr>
          <p:nvPr>
            <p:ph type="body" idx="1"/>
          </p:nvPr>
        </p:nvSpPr>
        <p:spPr/>
        <p:txBody>
          <a:bodyPr/>
          <a:lstStyle/>
          <a:p>
            <a:r>
              <a:rPr lang="en-US" dirty="0"/>
              <a:t>To estimate beta, we need real-world data. For this analysis, we use the stock adjusted prices of NVIDIA and the NASDAQ index as our benchmark. </a:t>
            </a:r>
          </a:p>
          <a:p>
            <a:endParaRPr lang="en-US" dirty="0"/>
          </a:p>
          <a:p>
            <a:r>
              <a:rPr lang="en-US" dirty="0"/>
              <a:t>We consider different data frequencies: daily returns and high-frequency 5-minute returns.</a:t>
            </a:r>
          </a:p>
          <a:p>
            <a:endParaRPr lang="en-US" dirty="0"/>
          </a:p>
          <a:p>
            <a:r>
              <a:rPr lang="en-US" dirty="0"/>
              <a:t>We then apply a statistical technique called Ordinary Least Squares regression, or OLS. This technique allows us to estimate the relationship between NVIDIA’s returns and the NASDAQ’s returns. The resulting beta coefficient tells us how sensitive NVIDIA is to market movements.</a:t>
            </a:r>
            <a:endParaRPr lang="fr-FR" dirty="0"/>
          </a:p>
        </p:txBody>
      </p:sp>
      <p:sp>
        <p:nvSpPr>
          <p:cNvPr id="4" name="Espace réservé du numéro de diapositive 3">
            <a:extLst>
              <a:ext uri="{FF2B5EF4-FFF2-40B4-BE49-F238E27FC236}">
                <a16:creationId xmlns:a16="http://schemas.microsoft.com/office/drawing/2014/main" id="{56895449-0044-0972-FA05-047F2D22B2D5}"/>
              </a:ext>
            </a:extLst>
          </p:cNvPr>
          <p:cNvSpPr>
            <a:spLocks noGrp="1"/>
          </p:cNvSpPr>
          <p:nvPr>
            <p:ph type="sldNum" sz="quarter" idx="5"/>
          </p:nvPr>
        </p:nvSpPr>
        <p:spPr/>
        <p:txBody>
          <a:bodyPr/>
          <a:lstStyle/>
          <a:p>
            <a:fld id="{FAE76B6A-C921-462E-92B3-3D9F195518D0}" type="slidenum">
              <a:rPr lang="fr-FR" smtClean="0"/>
              <a:t>5</a:t>
            </a:fld>
            <a:endParaRPr lang="fr-FR"/>
          </a:p>
        </p:txBody>
      </p:sp>
    </p:spTree>
    <p:extLst>
      <p:ext uri="{BB962C8B-B14F-4D97-AF65-F5344CB8AC3E}">
        <p14:creationId xmlns:p14="http://schemas.microsoft.com/office/powerpoint/2010/main" val="69906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041A0F0-A72F-4C9D-87ED-0C6C3304D550}" type="datetimeFigureOut">
              <a:rPr lang="fr-FR" smtClean="0"/>
              <a:t>22/02/2025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38859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41A0F0-A72F-4C9D-87ED-0C6C3304D550}" type="datetimeFigureOut">
              <a:rPr lang="fr-FR" smtClean="0"/>
              <a:t>22/02/2025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2472622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41A0F0-A72F-4C9D-87ED-0C6C3304D550}" type="datetimeFigureOut">
              <a:rPr lang="fr-FR" smtClean="0"/>
              <a:t>22/02/2025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271517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041A0F0-A72F-4C9D-87ED-0C6C3304D550}" type="datetimeFigureOut">
              <a:rPr lang="fr-FR" smtClean="0"/>
              <a:t>22/02/2025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16321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041A0F0-A72F-4C9D-87ED-0C6C3304D550}" type="datetimeFigureOut">
              <a:rPr lang="fr-FR" smtClean="0"/>
              <a:t>22/02/2025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382311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041A0F0-A72F-4C9D-87ED-0C6C3304D550}" type="datetimeFigureOut">
              <a:rPr lang="fr-FR" smtClean="0"/>
              <a:t>22/02/2025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415944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41A0F0-A72F-4C9D-87ED-0C6C3304D550}" type="datetimeFigureOut">
              <a:rPr lang="fr-FR" smtClean="0"/>
              <a:t>22/02/2025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414309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041A0F0-A72F-4C9D-87ED-0C6C3304D550}" type="datetimeFigureOut">
              <a:rPr lang="fr-FR" smtClean="0"/>
              <a:t>22/02/2025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321971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41A0F0-A72F-4C9D-87ED-0C6C3304D550}" type="datetimeFigureOut">
              <a:rPr lang="fr-FR" smtClean="0"/>
              <a:t>22/02/2025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362278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41A0F0-A72F-4C9D-87ED-0C6C3304D550}" type="datetimeFigureOut">
              <a:rPr lang="fr-FR" smtClean="0"/>
              <a:t>22/02/2025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212316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041A0F0-A72F-4C9D-87ED-0C6C3304D550}" type="datetimeFigureOut">
              <a:rPr lang="fr-FR" smtClean="0"/>
              <a:t>22/02/2025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AB6BEF2-119C-4F14-82F1-B77511D44609}" type="slidenum">
              <a:rPr lang="fr-FR" smtClean="0"/>
              <a:t>‹N°›</a:t>
            </a:fld>
            <a:endParaRPr lang="fr-FR"/>
          </a:p>
        </p:txBody>
      </p:sp>
    </p:spTree>
    <p:extLst>
      <p:ext uri="{BB962C8B-B14F-4D97-AF65-F5344CB8AC3E}">
        <p14:creationId xmlns:p14="http://schemas.microsoft.com/office/powerpoint/2010/main" val="326205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41A0F0-A72F-4C9D-87ED-0C6C3304D550}" type="datetimeFigureOut">
              <a:rPr lang="fr-FR" smtClean="0"/>
              <a:t>22/02/2025</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B6BEF2-119C-4F14-82F1-B77511D44609}" type="slidenum">
              <a:rPr lang="fr-FR" smtClean="0"/>
              <a:t>‹N°›</a:t>
            </a:fld>
            <a:endParaRPr lang="fr-FR"/>
          </a:p>
        </p:txBody>
      </p:sp>
    </p:spTree>
    <p:extLst>
      <p:ext uri="{BB962C8B-B14F-4D97-AF65-F5344CB8AC3E}">
        <p14:creationId xmlns:p14="http://schemas.microsoft.com/office/powerpoint/2010/main" val="4283117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capture d’écran, Police, carte de visite&#10;&#10;Le contenu généré par l’IA peut être incorrect.">
            <a:extLst>
              <a:ext uri="{FF2B5EF4-FFF2-40B4-BE49-F238E27FC236}">
                <a16:creationId xmlns:a16="http://schemas.microsoft.com/office/drawing/2014/main" id="{FCC7DD9C-3ECD-3B80-554B-B9C2B09BA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414669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179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F12CA-4ED3-AE34-EE0F-99FACE63C983}"/>
            </a:ext>
          </a:extLst>
        </p:cNvPr>
        <p:cNvGrpSpPr/>
        <p:nvPr/>
      </p:nvGrpSpPr>
      <p:grpSpPr>
        <a:xfrm>
          <a:off x="0" y="0"/>
          <a:ext cx="0" cy="0"/>
          <a:chOff x="0" y="0"/>
          <a:chExt cx="0" cy="0"/>
        </a:xfrm>
      </p:grpSpPr>
    </p:spTree>
    <p:extLst>
      <p:ext uri="{BB962C8B-B14F-4D97-AF65-F5344CB8AC3E}">
        <p14:creationId xmlns:p14="http://schemas.microsoft.com/office/powerpoint/2010/main" val="97545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458C0-187F-8214-A1B3-37721B739420}"/>
            </a:ext>
          </a:extLst>
        </p:cNvPr>
        <p:cNvGrpSpPr/>
        <p:nvPr/>
      </p:nvGrpSpPr>
      <p:grpSpPr>
        <a:xfrm>
          <a:off x="0" y="0"/>
          <a:ext cx="0" cy="0"/>
          <a:chOff x="0" y="0"/>
          <a:chExt cx="0" cy="0"/>
        </a:xfrm>
      </p:grpSpPr>
    </p:spTree>
    <p:extLst>
      <p:ext uri="{BB962C8B-B14F-4D97-AF65-F5344CB8AC3E}">
        <p14:creationId xmlns:p14="http://schemas.microsoft.com/office/powerpoint/2010/main" val="408044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07693-CBE1-D932-7916-1C280A371250}"/>
            </a:ext>
          </a:extLst>
        </p:cNvPr>
        <p:cNvGrpSpPr/>
        <p:nvPr/>
      </p:nvGrpSpPr>
      <p:grpSpPr>
        <a:xfrm>
          <a:off x="0" y="0"/>
          <a:ext cx="0" cy="0"/>
          <a:chOff x="0" y="0"/>
          <a:chExt cx="0" cy="0"/>
        </a:xfrm>
      </p:grpSpPr>
    </p:spTree>
    <p:extLst>
      <p:ext uri="{BB962C8B-B14F-4D97-AF65-F5344CB8AC3E}">
        <p14:creationId xmlns:p14="http://schemas.microsoft.com/office/powerpoint/2010/main" val="143204182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568</Words>
  <Application>Microsoft Office PowerPoint</Application>
  <PresentationFormat>Affichage à l'écran (4:3)</PresentationFormat>
  <Paragraphs>28</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Aptos</vt:lpstr>
      <vt:lpstr>Aptos Display</vt:lpstr>
      <vt:lpstr>Arial</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Kachaou Issa</dc:creator>
  <cp:lastModifiedBy>Kachaou Issa</cp:lastModifiedBy>
  <cp:revision>3</cp:revision>
  <dcterms:created xsi:type="dcterms:W3CDTF">2025-02-22T19:52:58Z</dcterms:created>
  <dcterms:modified xsi:type="dcterms:W3CDTF">2025-02-22T23:24:17Z</dcterms:modified>
</cp:coreProperties>
</file>