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719" autoAdjust="0"/>
  </p:normalViewPr>
  <p:slideViewPr>
    <p:cSldViewPr snapToGrid="0">
      <p:cViewPr varScale="1">
        <p:scale>
          <a:sx n="82" d="100"/>
          <a:sy n="82" d="100"/>
        </p:scale>
        <p:origin x="720" y="72"/>
      </p:cViewPr>
      <p:guideLst/>
    </p:cSldViewPr>
  </p:slideViewPr>
  <p:notesTextViewPr>
    <p:cViewPr>
      <p:scale>
        <a:sx n="176" d="100"/>
        <a:sy n="17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DCFCB-7150-4CCF-9290-2D01D7202D92}" type="datetimeFigureOut">
              <a:rPr lang="fr-FR" smtClean="0"/>
              <a:t>07/11/2024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442E4D-59B4-4F94-8EF0-AE81CD3F9439}" type="slidenum">
              <a:rPr lang="fr-FR" smtClean="0"/>
              <a:t>‹N°›</a:t>
            </a:fld>
            <a:endParaRPr lang="fr-FR"/>
          </a:p>
        </p:txBody>
      </p:sp>
    </p:spTree>
    <p:extLst>
      <p:ext uri="{BB962C8B-B14F-4D97-AF65-F5344CB8AC3E}">
        <p14:creationId xmlns:p14="http://schemas.microsoft.com/office/powerpoint/2010/main" val="485786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A rating agency assesses the ability of a borrower—be it a company, a state, or a local authority—to repay its debt. The three main agencies are Moody's Investor Service (Moody's), Fitch Ratings (Fitch), and Standard &amp; Poor's. Recently, Scope Ratings, a European agency, has been approved by the European Central Bank.</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Rating agencies exist because risk comes at a price, known as the risk premium, which is added to the interest on a debt. The riskier a debt security is, the lower its rating will be. Thus, the rating assigned by a rating agency directly influences the price of the debt.</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The highest rating is triple A. In response to criticism aimed at these agencies, the European Union has implemented stricter regulations for them since 2008.</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36442E4D-59B4-4F94-8EF0-AE81CD3F9439}" type="slidenum">
              <a:rPr lang="fr-FR" smtClean="0"/>
              <a:t>1</a:t>
            </a:fld>
            <a:endParaRPr lang="fr-FR"/>
          </a:p>
        </p:txBody>
      </p:sp>
    </p:spTree>
    <p:extLst>
      <p:ext uri="{BB962C8B-B14F-4D97-AF65-F5344CB8AC3E}">
        <p14:creationId xmlns:p14="http://schemas.microsoft.com/office/powerpoint/2010/main" val="1435102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Credit rating agencies (CRAs) are private companies whose main activity is to evaluate the ability of debt issuers (such as companies, states, and local authorities) to meet their financial obligations. They exist because risk has a price, known as the risk premium, which is added to the interest on a debt. The role of these agencies is to assess this risk premium.</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The first rating agencies emerged in the 1920s. Their activity of selling financial information is similar to that of financial analysts. Following the 1929 crisis, these agencies began to focus on analyzing the credit quality of issuers or borrowers. The three main agencies are Moody’s Investor Service (Moody’s), Fitch Ratings (Fitch), and Standard &amp; Poor’s (S&amp;P).</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Various financial scandals (such as the Enron case in 2001 and the financial crisis of 2007-2008, which affected the U.S. mortgage sector, known as the subprime crisis) have highlighted the risks associated with the role of rating agencies in the financial system.</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36442E4D-59B4-4F94-8EF0-AE81CD3F9439}" type="slidenum">
              <a:rPr lang="fr-FR" smtClean="0"/>
              <a:t>2</a:t>
            </a:fld>
            <a:endParaRPr lang="fr-FR"/>
          </a:p>
        </p:txBody>
      </p:sp>
    </p:spTree>
    <p:extLst>
      <p:ext uri="{BB962C8B-B14F-4D97-AF65-F5344CB8AC3E}">
        <p14:creationId xmlns:p14="http://schemas.microsoft.com/office/powerpoint/2010/main" val="469191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Credit rating refers to the activity of publishing an assessment of an borrower’s risk of default. The agency evaluates whether the borrower is solvent and will be able to repay their debt. To measure the risk of non-repayment, they construct financial forecasts that include the future structure of the borrower’s costs and revenues. It’s important not to confuse credit rating agencies with auditing firms that verify and certify company accounts.</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Key criteria used to assess financial risk include overall financial profitability, return on invested capital, debt levels, financial flexibility, and liquidity. More recently, non-quantitative criteria such as governance, corporate social responsibility, and strategy have also come into play.</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The three major rating agencies are of Anglo-Saxon origin and are rooted in that culture. This positioning is justified by the size and importance of Anglo-Saxon capital markets, but it can sometimes make it more difficult to account for regional particularities. For example, commitments related to employee pensions are classified by Anglo-Saxon accounting as loans or obligations, which may seem somewhat restrictive.</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Rating agencies play a critical role in financial markets, but they face significant scrutiny and regulatory challenges.</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endParaRPr lang="fr-FR" dirty="0"/>
          </a:p>
        </p:txBody>
      </p:sp>
      <p:sp>
        <p:nvSpPr>
          <p:cNvPr id="4" name="Espace réservé du numéro de diapositive 3"/>
          <p:cNvSpPr>
            <a:spLocks noGrp="1"/>
          </p:cNvSpPr>
          <p:nvPr>
            <p:ph type="sldNum" sz="quarter" idx="5"/>
          </p:nvPr>
        </p:nvSpPr>
        <p:spPr/>
        <p:txBody>
          <a:bodyPr/>
          <a:lstStyle/>
          <a:p>
            <a:fld id="{36442E4D-59B4-4F94-8EF0-AE81CD3F9439}" type="slidenum">
              <a:rPr lang="fr-FR" smtClean="0"/>
              <a:t>3</a:t>
            </a:fld>
            <a:endParaRPr lang="fr-FR"/>
          </a:p>
        </p:txBody>
      </p:sp>
    </p:spTree>
    <p:extLst>
      <p:ext uri="{BB962C8B-B14F-4D97-AF65-F5344CB8AC3E}">
        <p14:creationId xmlns:p14="http://schemas.microsoft.com/office/powerpoint/2010/main" val="93828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7, 2024</a:t>
            </a:fld>
            <a:endParaRPr lang="en-US" dirty="0"/>
          </a:p>
        </p:txBody>
      </p:sp>
    </p:spTree>
    <p:extLst>
      <p:ext uri="{BB962C8B-B14F-4D97-AF65-F5344CB8AC3E}">
        <p14:creationId xmlns:p14="http://schemas.microsoft.com/office/powerpoint/2010/main" val="184514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Thursday, November 7,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27065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Thursday, November 7,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78623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7, 2024</a:t>
            </a:fld>
            <a:endParaRPr lang="en-US" dirty="0"/>
          </a:p>
        </p:txBody>
      </p:sp>
    </p:spTree>
    <p:extLst>
      <p:ext uri="{BB962C8B-B14F-4D97-AF65-F5344CB8AC3E}">
        <p14:creationId xmlns:p14="http://schemas.microsoft.com/office/powerpoint/2010/main" val="217919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Thursday, November 7,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‹N°›</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46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Thursday, November 7,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281578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Thursday, November 7,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3926240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Thursday, November 7,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‹N°›</a:t>
            </a:fld>
            <a:endParaRPr lang="en-US"/>
          </a:p>
        </p:txBody>
      </p:sp>
    </p:spTree>
    <p:extLst>
      <p:ext uri="{BB962C8B-B14F-4D97-AF65-F5344CB8AC3E}">
        <p14:creationId xmlns:p14="http://schemas.microsoft.com/office/powerpoint/2010/main" val="167808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Thursday, November 7,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337957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Thursday, November 7,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13815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Thursday, November 7,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‹N°›</a:t>
            </a:fld>
            <a:endParaRPr lang="en-US"/>
          </a:p>
        </p:txBody>
      </p:sp>
    </p:spTree>
    <p:extLst>
      <p:ext uri="{BB962C8B-B14F-4D97-AF65-F5344CB8AC3E}">
        <p14:creationId xmlns:p14="http://schemas.microsoft.com/office/powerpoint/2010/main" val="299997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‹N°›</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7, 2024</a:t>
            </a:fld>
            <a:endParaRPr lang="en-US" dirty="0"/>
          </a:p>
        </p:txBody>
      </p:sp>
    </p:spTree>
    <p:extLst>
      <p:ext uri="{BB962C8B-B14F-4D97-AF65-F5344CB8AC3E}">
        <p14:creationId xmlns:p14="http://schemas.microsoft.com/office/powerpoint/2010/main" val="2020785461"/>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78E540A-819B-DD00-C7D4-079CA20F7D03}"/>
              </a:ext>
            </a:extLst>
          </p:cNvPr>
          <p:cNvSpPr>
            <a:spLocks noGrp="1"/>
          </p:cNvSpPr>
          <p:nvPr>
            <p:ph type="ctrTitle"/>
          </p:nvPr>
        </p:nvSpPr>
        <p:spPr>
          <a:xfrm>
            <a:off x="448055" y="655200"/>
            <a:ext cx="5432045" cy="1969200"/>
          </a:xfrm>
        </p:spPr>
        <p:txBody>
          <a:bodyPr anchor="b">
            <a:normAutofit/>
          </a:bodyPr>
          <a:lstStyle/>
          <a:p>
            <a:r>
              <a:rPr lang="fr-FR" dirty="0" err="1"/>
              <a:t>Credit</a:t>
            </a:r>
            <a:r>
              <a:rPr lang="fr-FR" dirty="0"/>
              <a:t> Rating </a:t>
            </a:r>
            <a:r>
              <a:rPr lang="fr-FR" dirty="0" err="1"/>
              <a:t>Agencies</a:t>
            </a:r>
            <a:endParaRPr lang="fr-FR" dirty="0"/>
          </a:p>
        </p:txBody>
      </p:sp>
      <p:sp>
        <p:nvSpPr>
          <p:cNvPr id="3" name="Sous-titre 2">
            <a:extLst>
              <a:ext uri="{FF2B5EF4-FFF2-40B4-BE49-F238E27FC236}">
                <a16:creationId xmlns:a16="http://schemas.microsoft.com/office/drawing/2014/main" id="{0BFCD745-01DF-365E-376E-47E283975CC7}"/>
              </a:ext>
            </a:extLst>
          </p:cNvPr>
          <p:cNvSpPr>
            <a:spLocks noGrp="1"/>
          </p:cNvSpPr>
          <p:nvPr>
            <p:ph type="subTitle" idx="1"/>
          </p:nvPr>
        </p:nvSpPr>
        <p:spPr>
          <a:xfrm>
            <a:off x="448055" y="2624400"/>
            <a:ext cx="5432045" cy="3326456"/>
          </a:xfrm>
        </p:spPr>
        <p:txBody>
          <a:bodyPr>
            <a:normAutofit/>
          </a:bodyPr>
          <a:lstStyle/>
          <a:p>
            <a:endParaRPr lang="fr-FR" sz="3200" dirty="0"/>
          </a:p>
          <a:p>
            <a:endParaRPr lang="fr-FR" sz="3200" dirty="0"/>
          </a:p>
          <a:p>
            <a:endParaRPr lang="fr-FR" sz="3200" dirty="0"/>
          </a:p>
          <a:p>
            <a:r>
              <a:rPr lang="fr-FR" sz="3200" dirty="0"/>
              <a:t>By Ayoub DAOUD &amp; Issa KACHAOU</a:t>
            </a:r>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Une image contenant ciel, nuage, bleu, capture d’écran&#10;&#10;Description générée automatiquement">
            <a:extLst>
              <a:ext uri="{FF2B5EF4-FFF2-40B4-BE49-F238E27FC236}">
                <a16:creationId xmlns:a16="http://schemas.microsoft.com/office/drawing/2014/main" id="{66699679-1E0A-68A7-FE4F-497B82C23605}"/>
              </a:ext>
            </a:extLst>
          </p:cNvPr>
          <p:cNvPicPr>
            <a:picLocks noChangeAspect="1"/>
          </p:cNvPicPr>
          <p:nvPr/>
        </p:nvPicPr>
        <p:blipFill>
          <a:blip r:embed="rId3"/>
          <a:srcRect l="20036" r="15659"/>
          <a:stretch/>
        </p:blipFill>
        <p:spPr>
          <a:xfrm>
            <a:off x="6311900" y="10"/>
            <a:ext cx="5880100" cy="6857990"/>
          </a:xfrm>
          <a:prstGeom prst="rect">
            <a:avLst/>
          </a:prstGeom>
        </p:spPr>
      </p:pic>
    </p:spTree>
    <p:extLst>
      <p:ext uri="{BB962C8B-B14F-4D97-AF65-F5344CB8AC3E}">
        <p14:creationId xmlns:p14="http://schemas.microsoft.com/office/powerpoint/2010/main" val="411808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C6649-6261-A547-C6F6-230B2568D42D}"/>
              </a:ext>
            </a:extLst>
          </p:cNvPr>
          <p:cNvSpPr>
            <a:spLocks noGrp="1"/>
          </p:cNvSpPr>
          <p:nvPr>
            <p:ph type="title"/>
          </p:nvPr>
        </p:nvSpPr>
        <p:spPr/>
        <p:txBody>
          <a:bodyPr/>
          <a:lstStyle/>
          <a:p>
            <a:r>
              <a:rPr lang="en-US" dirty="0"/>
              <a:t>1. Introduction to Credit Rating Agencies</a:t>
            </a:r>
            <a:endParaRPr lang="fr-FR" dirty="0"/>
          </a:p>
        </p:txBody>
      </p:sp>
      <p:sp>
        <p:nvSpPr>
          <p:cNvPr id="3" name="Espace réservé du contenu 2">
            <a:extLst>
              <a:ext uri="{FF2B5EF4-FFF2-40B4-BE49-F238E27FC236}">
                <a16:creationId xmlns:a16="http://schemas.microsoft.com/office/drawing/2014/main" id="{6CF8EA90-59E2-DB74-A9CD-570C47D8C23C}"/>
              </a:ext>
            </a:extLst>
          </p:cNvPr>
          <p:cNvSpPr>
            <a:spLocks noGrp="1"/>
          </p:cNvSpPr>
          <p:nvPr>
            <p:ph sz="half" idx="1"/>
          </p:nvPr>
        </p:nvSpPr>
        <p:spPr/>
        <p:txBody>
          <a:bodyPr>
            <a:normAutofit/>
          </a:bodyPr>
          <a:lstStyle/>
          <a:p>
            <a:pPr>
              <a:lnSpc>
                <a:spcPct val="107000"/>
              </a:lnSpc>
              <a:spcAft>
                <a:spcPts val="800"/>
              </a:spcAft>
            </a:pP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Credit</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rating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agencies</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CRAs</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assess</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the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ability</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of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borrowers</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companies</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states, or local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authorities</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—to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repay</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their</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debt</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t>
            </a:r>
          </a:p>
          <a:p>
            <a:pPr marL="1944" indent="0">
              <a:lnSpc>
                <a:spcPct val="107000"/>
              </a:lnSpc>
              <a:spcAft>
                <a:spcPts val="800"/>
              </a:spcAft>
              <a:buNone/>
            </a:pP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The main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agencies</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include</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Moody's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Investor</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Service (Moody's)</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Fitch Ratings (Fitch)</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Standard &amp;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Poor's</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(S&amp;P)</a:t>
            </a:r>
          </a:p>
          <a:p>
            <a:pPr>
              <a:lnSpc>
                <a:spcPct val="107000"/>
              </a:lnSpc>
              <a:spcAft>
                <a:spcPts val="800"/>
              </a:spcAft>
            </a:pP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Scope Ratings, a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European</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agency</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was</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recently</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approved</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by the </a:t>
            </a:r>
            <a:r>
              <a:rPr lang="fr-FR" sz="1800" kern="100" dirty="0" err="1">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European</a:t>
            </a:r>
            <a:r>
              <a:rPr lang="fr-FR" sz="1800" kern="100" dirty="0">
                <a:solidFill>
                  <a:schemeClr val="tx1">
                    <a:alpha val="55000"/>
                  </a:schemeClr>
                </a:solidFill>
                <a:effectLst/>
                <a:latin typeface="Aptos" panose="020B0004020202020204" pitchFamily="34" charset="0"/>
                <a:ea typeface="Aptos" panose="020B0004020202020204" pitchFamily="34" charset="0"/>
                <a:cs typeface="Arial" panose="020B0604020202020204" pitchFamily="34" charset="0"/>
              </a:rPr>
              <a:t> Central Bank.</a:t>
            </a:r>
          </a:p>
          <a:p>
            <a:endParaRPr lang="fr-FR" dirty="0">
              <a:solidFill>
                <a:schemeClr val="tx1">
                  <a:alpha val="55000"/>
                </a:schemeClr>
              </a:solidFill>
            </a:endParaRPr>
          </a:p>
        </p:txBody>
      </p:sp>
      <p:pic>
        <p:nvPicPr>
          <p:cNvPr id="5" name="Espace réservé du contenu 4">
            <a:extLst>
              <a:ext uri="{FF2B5EF4-FFF2-40B4-BE49-F238E27FC236}">
                <a16:creationId xmlns:a16="http://schemas.microsoft.com/office/drawing/2014/main" id="{13EA80CC-31BB-932A-6562-875D13FBA80E}"/>
              </a:ext>
            </a:extLst>
          </p:cNvPr>
          <p:cNvPicPr>
            <a:picLocks noGrp="1" noChangeAspect="1"/>
          </p:cNvPicPr>
          <p:nvPr>
            <p:ph sz="half" idx="2"/>
          </p:nvPr>
        </p:nvPicPr>
        <p:blipFill>
          <a:blip r:embed="rId3"/>
          <a:stretch>
            <a:fillRect/>
          </a:stretch>
        </p:blipFill>
        <p:spPr>
          <a:xfrm>
            <a:off x="6311519" y="1735200"/>
            <a:ext cx="5432425" cy="3345578"/>
          </a:xfrm>
          <a:prstGeom prst="rect">
            <a:avLst/>
          </a:prstGeom>
        </p:spPr>
      </p:pic>
    </p:spTree>
    <p:extLst>
      <p:ext uri="{BB962C8B-B14F-4D97-AF65-F5344CB8AC3E}">
        <p14:creationId xmlns:p14="http://schemas.microsoft.com/office/powerpoint/2010/main" val="414566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D8EDB-28B9-0CEA-0A2B-DD1F743594C7}"/>
              </a:ext>
            </a:extLst>
          </p:cNvPr>
          <p:cNvSpPr>
            <a:spLocks noGrp="1"/>
          </p:cNvSpPr>
          <p:nvPr>
            <p:ph type="title"/>
          </p:nvPr>
        </p:nvSpPr>
        <p:spPr/>
        <p:txBody>
          <a:bodyPr/>
          <a:lstStyle/>
          <a:p>
            <a:r>
              <a:rPr lang="en-US" dirty="0"/>
              <a:t>2. The Role of CRAs</a:t>
            </a:r>
            <a:endParaRPr lang="fr-FR" dirty="0"/>
          </a:p>
        </p:txBody>
      </p:sp>
      <p:sp>
        <p:nvSpPr>
          <p:cNvPr id="3" name="Espace réservé du contenu 2">
            <a:extLst>
              <a:ext uri="{FF2B5EF4-FFF2-40B4-BE49-F238E27FC236}">
                <a16:creationId xmlns:a16="http://schemas.microsoft.com/office/drawing/2014/main" id="{1EBBE7D9-F2ED-C2B8-EC10-37C2C294868C}"/>
              </a:ext>
            </a:extLst>
          </p:cNvPr>
          <p:cNvSpPr>
            <a:spLocks noGrp="1"/>
          </p:cNvSpPr>
          <p:nvPr>
            <p:ph sz="half" idx="1"/>
          </p:nvPr>
        </p:nvSpPr>
        <p:spPr/>
        <p:txBody>
          <a:bodyPr/>
          <a:lstStyle/>
          <a:p>
            <a:r>
              <a:rPr lang="fr-FR" sz="1800" kern="100" dirty="0" err="1">
                <a:effectLst/>
                <a:latin typeface="Aptos" panose="020B0004020202020204" pitchFamily="34" charset="0"/>
                <a:ea typeface="Aptos" panose="020B0004020202020204" pitchFamily="34" charset="0"/>
                <a:cs typeface="Arial" panose="020B0604020202020204" pitchFamily="34" charset="0"/>
              </a:rPr>
              <a:t>CRAs</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evaluate</a:t>
            </a:r>
            <a:r>
              <a:rPr lang="fr-FR" sz="1800" kern="100" dirty="0">
                <a:effectLst/>
                <a:latin typeface="Aptos" panose="020B0004020202020204" pitchFamily="34" charset="0"/>
                <a:ea typeface="Aptos" panose="020B0004020202020204" pitchFamily="34" charset="0"/>
                <a:cs typeface="Arial" panose="020B0604020202020204" pitchFamily="34" charset="0"/>
              </a:rPr>
              <a:t> the </a:t>
            </a:r>
            <a:r>
              <a:rPr lang="fr-FR" sz="1800" kern="100" dirty="0" err="1">
                <a:effectLst/>
                <a:latin typeface="Aptos" panose="020B0004020202020204" pitchFamily="34" charset="0"/>
                <a:ea typeface="Aptos" panose="020B0004020202020204" pitchFamily="34" charset="0"/>
                <a:cs typeface="Arial" panose="020B0604020202020204" pitchFamily="34" charset="0"/>
              </a:rPr>
              <a:t>risk</a:t>
            </a:r>
            <a:r>
              <a:rPr lang="fr-FR" sz="1800" kern="100" dirty="0">
                <a:effectLst/>
                <a:latin typeface="Aptos" panose="020B0004020202020204" pitchFamily="34" charset="0"/>
                <a:ea typeface="Aptos" panose="020B0004020202020204" pitchFamily="34" charset="0"/>
                <a:cs typeface="Arial" panose="020B0604020202020204" pitchFamily="34" charset="0"/>
              </a:rPr>
              <a:t> premium </a:t>
            </a:r>
            <a:r>
              <a:rPr lang="fr-FR" sz="1800" kern="100" dirty="0" err="1">
                <a:effectLst/>
                <a:latin typeface="Aptos" panose="020B0004020202020204" pitchFamily="34" charset="0"/>
                <a:ea typeface="Aptos" panose="020B0004020202020204" pitchFamily="34" charset="0"/>
                <a:cs typeface="Arial" panose="020B0604020202020204" pitchFamily="34" charset="0"/>
              </a:rPr>
              <a:t>associated</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with</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debt</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which</a:t>
            </a:r>
            <a:r>
              <a:rPr lang="fr-FR" sz="1800" kern="100" dirty="0">
                <a:effectLst/>
                <a:latin typeface="Aptos" panose="020B0004020202020204" pitchFamily="34" charset="0"/>
                <a:ea typeface="Aptos" panose="020B0004020202020204" pitchFamily="34" charset="0"/>
                <a:cs typeface="Arial" panose="020B0604020202020204" pitchFamily="34" charset="0"/>
              </a:rPr>
              <a:t> influences </a:t>
            </a:r>
            <a:r>
              <a:rPr lang="fr-FR" sz="1800" kern="100" dirty="0" err="1">
                <a:effectLst/>
                <a:latin typeface="Aptos" panose="020B0004020202020204" pitchFamily="34" charset="0"/>
                <a:ea typeface="Aptos" panose="020B0004020202020204" pitchFamily="34" charset="0"/>
                <a:cs typeface="Arial" panose="020B0604020202020204" pitchFamily="34" charset="0"/>
              </a:rPr>
              <a:t>interest</a:t>
            </a:r>
            <a:r>
              <a:rPr lang="fr-FR" sz="1800" kern="100" dirty="0">
                <a:effectLst/>
                <a:latin typeface="Aptos" panose="020B0004020202020204" pitchFamily="34" charset="0"/>
                <a:ea typeface="Aptos" panose="020B0004020202020204" pitchFamily="34" charset="0"/>
                <a:cs typeface="Arial" panose="020B0604020202020204" pitchFamily="34" charset="0"/>
              </a:rPr>
              <a:t> rates. The </a:t>
            </a:r>
            <a:r>
              <a:rPr lang="fr-FR" sz="1800" kern="100" dirty="0" err="1">
                <a:effectLst/>
                <a:latin typeface="Aptos" panose="020B0004020202020204" pitchFamily="34" charset="0"/>
                <a:ea typeface="Aptos" panose="020B0004020202020204" pitchFamily="34" charset="0"/>
                <a:cs typeface="Arial" panose="020B0604020202020204" pitchFamily="34" charset="0"/>
              </a:rPr>
              <a:t>highest</a:t>
            </a:r>
            <a:r>
              <a:rPr lang="fr-FR" sz="1800" kern="100" dirty="0">
                <a:effectLst/>
                <a:latin typeface="Aptos" panose="020B0004020202020204" pitchFamily="34" charset="0"/>
                <a:ea typeface="Aptos" panose="020B0004020202020204" pitchFamily="34" charset="0"/>
                <a:cs typeface="Arial" panose="020B0604020202020204" pitchFamily="34" charset="0"/>
              </a:rPr>
              <a:t> rating </a:t>
            </a:r>
            <a:r>
              <a:rPr lang="fr-FR" sz="1800" kern="100" dirty="0" err="1">
                <a:effectLst/>
                <a:latin typeface="Aptos" panose="020B0004020202020204" pitchFamily="34" charset="0"/>
                <a:ea typeface="Aptos" panose="020B0004020202020204" pitchFamily="34" charset="0"/>
                <a:cs typeface="Arial" panose="020B0604020202020204" pitchFamily="34" charset="0"/>
              </a:rPr>
              <a:t>is</a:t>
            </a:r>
            <a:r>
              <a:rPr lang="fr-FR" sz="1800" kern="100" dirty="0">
                <a:effectLst/>
                <a:latin typeface="Aptos" panose="020B0004020202020204" pitchFamily="34" charset="0"/>
                <a:ea typeface="Aptos" panose="020B0004020202020204" pitchFamily="34" charset="0"/>
                <a:cs typeface="Arial" panose="020B0604020202020204" pitchFamily="34" charset="0"/>
              </a:rPr>
              <a:t> AAA.</a:t>
            </a:r>
            <a:br>
              <a:rPr lang="fr-FR" sz="1800" kern="100" dirty="0">
                <a:effectLst/>
                <a:latin typeface="Aptos" panose="020B0004020202020204" pitchFamily="34" charset="0"/>
                <a:ea typeface="Aptos" panose="020B0004020202020204" pitchFamily="34" charset="0"/>
                <a:cs typeface="Arial" panose="020B0604020202020204" pitchFamily="34" charset="0"/>
              </a:rPr>
            </a:b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r>
              <a:rPr lang="fr-FR" sz="1800" kern="100" dirty="0" err="1">
                <a:effectLst/>
                <a:latin typeface="Aptos" panose="020B0004020202020204" pitchFamily="34" charset="0"/>
                <a:ea typeface="Aptos" panose="020B0004020202020204" pitchFamily="34" charset="0"/>
                <a:cs typeface="Arial" panose="020B0604020202020204" pitchFamily="34" charset="0"/>
              </a:rPr>
              <a:t>CRAs</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emerged</a:t>
            </a:r>
            <a:r>
              <a:rPr lang="fr-FR" sz="1800" kern="100" dirty="0">
                <a:effectLst/>
                <a:latin typeface="Aptos" panose="020B0004020202020204" pitchFamily="34" charset="0"/>
                <a:ea typeface="Aptos" panose="020B0004020202020204" pitchFamily="34" charset="0"/>
                <a:cs typeface="Arial" panose="020B0604020202020204" pitchFamily="34" charset="0"/>
              </a:rPr>
              <a:t> in the 1920s, </a:t>
            </a:r>
            <a:r>
              <a:rPr lang="fr-FR" sz="1800" kern="100" dirty="0" err="1">
                <a:effectLst/>
                <a:latin typeface="Aptos" panose="020B0004020202020204" pitchFamily="34" charset="0"/>
                <a:ea typeface="Aptos" panose="020B0004020202020204" pitchFamily="34" charset="0"/>
                <a:cs typeface="Arial" panose="020B0604020202020204" pitchFamily="34" charset="0"/>
              </a:rPr>
              <a:t>focusing</a:t>
            </a:r>
            <a:r>
              <a:rPr lang="fr-FR" sz="1800" kern="100" dirty="0">
                <a:effectLst/>
                <a:latin typeface="Aptos" panose="020B0004020202020204" pitchFamily="34" charset="0"/>
                <a:ea typeface="Aptos" panose="020B0004020202020204" pitchFamily="34" charset="0"/>
                <a:cs typeface="Arial" panose="020B0604020202020204" pitchFamily="34" charset="0"/>
              </a:rPr>
              <a:t> on </a:t>
            </a:r>
            <a:r>
              <a:rPr lang="fr-FR" sz="1800" kern="100" dirty="0" err="1">
                <a:effectLst/>
                <a:latin typeface="Aptos" panose="020B0004020202020204" pitchFamily="34" charset="0"/>
                <a:ea typeface="Aptos" panose="020B0004020202020204" pitchFamily="34" charset="0"/>
                <a:cs typeface="Arial" panose="020B0604020202020204" pitchFamily="34" charset="0"/>
              </a:rPr>
              <a:t>credit</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quality</a:t>
            </a:r>
            <a:r>
              <a:rPr lang="fr-FR" sz="1800" kern="100" dirty="0">
                <a:effectLst/>
                <a:latin typeface="Aptos" panose="020B0004020202020204" pitchFamily="34" charset="0"/>
                <a:ea typeface="Aptos" panose="020B0004020202020204" pitchFamily="34" charset="0"/>
                <a:cs typeface="Arial" panose="020B0604020202020204" pitchFamily="34" charset="0"/>
              </a:rPr>
              <a:t> post-1929 </a:t>
            </a:r>
            <a:r>
              <a:rPr lang="fr-FR" sz="1800" kern="100" dirty="0" err="1">
                <a:effectLst/>
                <a:latin typeface="Aptos" panose="020B0004020202020204" pitchFamily="34" charset="0"/>
                <a:ea typeface="Aptos" panose="020B0004020202020204" pitchFamily="34" charset="0"/>
                <a:cs typeface="Arial" panose="020B0604020202020204" pitchFamily="34" charset="0"/>
              </a:rPr>
              <a:t>crisis</a:t>
            </a:r>
            <a:r>
              <a:rPr lang="fr-FR" sz="1800" kern="100" dirty="0">
                <a:effectLst/>
                <a:latin typeface="Aptos" panose="020B0004020202020204" pitchFamily="34" charset="0"/>
                <a:ea typeface="Aptos" panose="020B0004020202020204" pitchFamily="34" charset="0"/>
                <a:cs typeface="Arial" panose="020B0604020202020204" pitchFamily="34" charset="0"/>
              </a:rPr>
              <a:t>.</a:t>
            </a:r>
            <a:br>
              <a:rPr lang="fr-FR" sz="1800" kern="100" dirty="0">
                <a:effectLst/>
                <a:latin typeface="Aptos" panose="020B0004020202020204" pitchFamily="34" charset="0"/>
                <a:ea typeface="Aptos" panose="020B0004020202020204" pitchFamily="34" charset="0"/>
                <a:cs typeface="Arial" panose="020B0604020202020204" pitchFamily="34" charset="0"/>
              </a:rPr>
            </a:b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r>
              <a:rPr lang="fr-FR" sz="1800" kern="100" dirty="0">
                <a:effectLst/>
                <a:latin typeface="Aptos" panose="020B0004020202020204" pitchFamily="34" charset="0"/>
                <a:ea typeface="Aptos" panose="020B0004020202020204" pitchFamily="34" charset="0"/>
                <a:cs typeface="Arial" panose="020B0604020202020204" pitchFamily="34" charset="0"/>
              </a:rPr>
              <a:t>Financial </a:t>
            </a:r>
            <a:r>
              <a:rPr lang="fr-FR" sz="1800" kern="100" dirty="0" err="1">
                <a:effectLst/>
                <a:latin typeface="Aptos" panose="020B0004020202020204" pitchFamily="34" charset="0"/>
                <a:ea typeface="Aptos" panose="020B0004020202020204" pitchFamily="34" charset="0"/>
                <a:cs typeface="Arial" panose="020B0604020202020204" pitchFamily="34" charset="0"/>
              </a:rPr>
              <a:t>scandals</a:t>
            </a:r>
            <a:r>
              <a:rPr lang="fr-FR" sz="1800" kern="100" dirty="0">
                <a:effectLst/>
                <a:latin typeface="Aptos" panose="020B0004020202020204" pitchFamily="34" charset="0"/>
                <a:ea typeface="Aptos" panose="020B0004020202020204" pitchFamily="34" charset="0"/>
                <a:cs typeface="Arial" panose="020B0604020202020204" pitchFamily="34" charset="0"/>
              </a:rPr>
              <a:t> like Enron and the </a:t>
            </a:r>
            <a:r>
              <a:rPr lang="fr-FR" sz="1800" kern="100" dirty="0" err="1">
                <a:effectLst/>
                <a:latin typeface="Aptos" panose="020B0004020202020204" pitchFamily="34" charset="0"/>
                <a:ea typeface="Aptos" panose="020B0004020202020204" pitchFamily="34" charset="0"/>
                <a:cs typeface="Arial" panose="020B0604020202020204" pitchFamily="34" charset="0"/>
              </a:rPr>
              <a:t>subprime</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crisis</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revealed</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risks</a:t>
            </a:r>
            <a:r>
              <a:rPr lang="fr-FR" sz="1800" kern="100" dirty="0">
                <a:effectLst/>
                <a:latin typeface="Aptos" panose="020B0004020202020204" pitchFamily="34" charset="0"/>
                <a:ea typeface="Aptos" panose="020B0004020202020204" pitchFamily="34" charset="0"/>
                <a:cs typeface="Arial" panose="020B0604020202020204" pitchFamily="34" charset="0"/>
              </a:rPr>
              <a:t> in </a:t>
            </a:r>
            <a:r>
              <a:rPr lang="fr-FR" sz="1800" kern="100" dirty="0" err="1">
                <a:effectLst/>
                <a:latin typeface="Aptos" panose="020B0004020202020204" pitchFamily="34" charset="0"/>
                <a:ea typeface="Aptos" panose="020B0004020202020204" pitchFamily="34" charset="0"/>
                <a:cs typeface="Arial" panose="020B0604020202020204" pitchFamily="34" charset="0"/>
              </a:rPr>
              <a:t>their</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assessments</a:t>
            </a:r>
            <a:r>
              <a:rPr lang="fr-FR" sz="1800" kern="100" dirty="0">
                <a:effectLst/>
                <a:latin typeface="Aptos" panose="020B0004020202020204" pitchFamily="34" charset="0"/>
                <a:ea typeface="Aptos" panose="020B0004020202020204" pitchFamily="34" charset="0"/>
                <a:cs typeface="Arial" panose="020B0604020202020204" pitchFamily="34" charset="0"/>
              </a:rPr>
              <a:t>.</a:t>
            </a:r>
          </a:p>
          <a:p>
            <a:endParaRPr lang="fr-FR" dirty="0"/>
          </a:p>
        </p:txBody>
      </p:sp>
      <p:pic>
        <p:nvPicPr>
          <p:cNvPr id="5" name="Espace réservé du contenu 4">
            <a:extLst>
              <a:ext uri="{FF2B5EF4-FFF2-40B4-BE49-F238E27FC236}">
                <a16:creationId xmlns:a16="http://schemas.microsoft.com/office/drawing/2014/main" id="{21F19D6E-FD6D-9C94-1A98-65856596231C}"/>
              </a:ext>
            </a:extLst>
          </p:cNvPr>
          <p:cNvPicPr>
            <a:picLocks noGrp="1" noChangeAspect="1"/>
          </p:cNvPicPr>
          <p:nvPr>
            <p:ph sz="half" idx="2"/>
          </p:nvPr>
        </p:nvPicPr>
        <p:blipFill>
          <a:blip r:embed="rId3"/>
          <a:stretch>
            <a:fillRect/>
          </a:stretch>
        </p:blipFill>
        <p:spPr>
          <a:xfrm>
            <a:off x="6308725" y="2318286"/>
            <a:ext cx="5432425" cy="3048515"/>
          </a:xfrm>
          <a:prstGeom prst="rect">
            <a:avLst/>
          </a:prstGeom>
        </p:spPr>
      </p:pic>
    </p:spTree>
    <p:extLst>
      <p:ext uri="{BB962C8B-B14F-4D97-AF65-F5344CB8AC3E}">
        <p14:creationId xmlns:p14="http://schemas.microsoft.com/office/powerpoint/2010/main" val="166746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0A3FB-26BE-DE90-0E7C-4DEA88845039}"/>
              </a:ext>
            </a:extLst>
          </p:cNvPr>
          <p:cNvSpPr>
            <a:spLocks noGrp="1"/>
          </p:cNvSpPr>
          <p:nvPr>
            <p:ph type="title"/>
          </p:nvPr>
        </p:nvSpPr>
        <p:spPr/>
        <p:txBody>
          <a:bodyPr/>
          <a:lstStyle/>
          <a:p>
            <a:r>
              <a:rPr lang="fr-FR" dirty="0"/>
              <a:t>3. </a:t>
            </a:r>
            <a:r>
              <a:rPr lang="fr-FR" dirty="0" err="1"/>
              <a:t>Credit</a:t>
            </a:r>
            <a:r>
              <a:rPr lang="fr-FR" dirty="0"/>
              <a:t> Ratings </a:t>
            </a:r>
            <a:r>
              <a:rPr lang="fr-FR" dirty="0" err="1"/>
              <a:t>Explained</a:t>
            </a:r>
            <a:endParaRPr lang="fr-FR" dirty="0"/>
          </a:p>
        </p:txBody>
      </p:sp>
      <p:sp>
        <p:nvSpPr>
          <p:cNvPr id="3" name="Espace réservé du contenu 2">
            <a:extLst>
              <a:ext uri="{FF2B5EF4-FFF2-40B4-BE49-F238E27FC236}">
                <a16:creationId xmlns:a16="http://schemas.microsoft.com/office/drawing/2014/main" id="{0EA0F2AE-CD96-1D9E-AE31-4F06AEACD4AB}"/>
              </a:ext>
            </a:extLst>
          </p:cNvPr>
          <p:cNvSpPr>
            <a:spLocks noGrp="1"/>
          </p:cNvSpPr>
          <p:nvPr>
            <p:ph sz="half" idx="1"/>
          </p:nvPr>
        </p:nvSpPr>
        <p:spPr/>
        <p:txBody>
          <a:bodyPr>
            <a:normAutofit lnSpcReduction="10000"/>
          </a:bodyPr>
          <a:lstStyle/>
          <a:p>
            <a:pPr>
              <a:lnSpc>
                <a:spcPct val="107000"/>
              </a:lnSpc>
              <a:spcAft>
                <a:spcPts val="800"/>
              </a:spcAft>
            </a:pPr>
            <a:r>
              <a:rPr lang="fr-FR" sz="1800" kern="100" dirty="0" err="1">
                <a:effectLst/>
                <a:latin typeface="Aptos" panose="020B0004020202020204" pitchFamily="34" charset="0"/>
                <a:ea typeface="Aptos" panose="020B0004020202020204" pitchFamily="34" charset="0"/>
                <a:cs typeface="Arial" panose="020B0604020202020204" pitchFamily="34" charset="0"/>
              </a:rPr>
              <a:t>Credit</a:t>
            </a:r>
            <a:r>
              <a:rPr lang="fr-FR" sz="1800" kern="100" dirty="0">
                <a:effectLst/>
                <a:latin typeface="Aptos" panose="020B0004020202020204" pitchFamily="34" charset="0"/>
                <a:ea typeface="Aptos" panose="020B0004020202020204" pitchFamily="34" charset="0"/>
                <a:cs typeface="Arial" panose="020B0604020202020204" pitchFamily="34" charset="0"/>
              </a:rPr>
              <a:t> ratings </a:t>
            </a:r>
            <a:r>
              <a:rPr lang="fr-FR" sz="1800" kern="100" dirty="0" err="1">
                <a:effectLst/>
                <a:latin typeface="Aptos" panose="020B0004020202020204" pitchFamily="34" charset="0"/>
                <a:ea typeface="Aptos" panose="020B0004020202020204" pitchFamily="34" charset="0"/>
                <a:cs typeface="Arial" panose="020B0604020202020204" pitchFamily="34" charset="0"/>
              </a:rPr>
              <a:t>assess</a:t>
            </a:r>
            <a:r>
              <a:rPr lang="fr-FR" sz="1800" kern="100" dirty="0">
                <a:effectLst/>
                <a:latin typeface="Aptos" panose="020B0004020202020204" pitchFamily="34" charset="0"/>
                <a:ea typeface="Aptos" panose="020B0004020202020204" pitchFamily="34" charset="0"/>
                <a:cs typeface="Arial" panose="020B0604020202020204" pitchFamily="34" charset="0"/>
              </a:rPr>
              <a:t> a </a:t>
            </a:r>
            <a:r>
              <a:rPr lang="fr-FR" sz="1800" kern="100" dirty="0" err="1">
                <a:effectLst/>
                <a:latin typeface="Aptos" panose="020B0004020202020204" pitchFamily="34" charset="0"/>
                <a:ea typeface="Aptos" panose="020B0004020202020204" pitchFamily="34" charset="0"/>
                <a:cs typeface="Arial" panose="020B0604020202020204" pitchFamily="34" charset="0"/>
              </a:rPr>
              <a:t>borrower's</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risk</a:t>
            </a:r>
            <a:r>
              <a:rPr lang="fr-FR" sz="1800" kern="100" dirty="0">
                <a:effectLst/>
                <a:latin typeface="Aptos" panose="020B0004020202020204" pitchFamily="34" charset="0"/>
                <a:ea typeface="Aptos" panose="020B0004020202020204" pitchFamily="34" charset="0"/>
                <a:cs typeface="Arial" panose="020B0604020202020204" pitchFamily="34" charset="0"/>
              </a:rPr>
              <a:t> of default. Key </a:t>
            </a:r>
            <a:r>
              <a:rPr lang="fr-FR" sz="1800" kern="100" dirty="0" err="1">
                <a:effectLst/>
                <a:latin typeface="Aptos" panose="020B0004020202020204" pitchFamily="34" charset="0"/>
                <a:ea typeface="Aptos" panose="020B0004020202020204" pitchFamily="34" charset="0"/>
                <a:cs typeface="Arial" panose="020B0604020202020204" pitchFamily="34" charset="0"/>
              </a:rPr>
              <a:t>criteria</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include</a:t>
            </a:r>
            <a:r>
              <a:rPr lang="fr-FR" sz="18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Aptos" panose="020B0004020202020204" pitchFamily="34" charset="0"/>
                <a:ea typeface="Aptos" panose="020B0004020202020204" pitchFamily="34" charset="0"/>
                <a:cs typeface="Arial" panose="020B0604020202020204" pitchFamily="34" charset="0"/>
              </a:rPr>
              <a:t>Financial </a:t>
            </a:r>
            <a:r>
              <a:rPr lang="fr-FR" sz="1800" kern="100" dirty="0" err="1">
                <a:effectLst/>
                <a:latin typeface="Aptos" panose="020B0004020202020204" pitchFamily="34" charset="0"/>
                <a:ea typeface="Aptos" panose="020B0004020202020204" pitchFamily="34" charset="0"/>
                <a:cs typeface="Arial" panose="020B0604020202020204" pitchFamily="34" charset="0"/>
              </a:rPr>
              <a:t>profitability</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Aptos" panose="020B0004020202020204" pitchFamily="34" charset="0"/>
                <a:ea typeface="Aptos" panose="020B0004020202020204" pitchFamily="34" charset="0"/>
                <a:cs typeface="Arial" panose="020B0604020202020204" pitchFamily="34" charset="0"/>
              </a:rPr>
              <a:t>Return on </a:t>
            </a:r>
            <a:r>
              <a:rPr lang="fr-FR" sz="1800" kern="100" dirty="0" err="1">
                <a:effectLst/>
                <a:latin typeface="Aptos" panose="020B0004020202020204" pitchFamily="34" charset="0"/>
                <a:ea typeface="Aptos" panose="020B0004020202020204" pitchFamily="34" charset="0"/>
                <a:cs typeface="Arial" panose="020B0604020202020204" pitchFamily="34" charset="0"/>
              </a:rPr>
              <a:t>invested</a:t>
            </a:r>
            <a:r>
              <a:rPr lang="fr-FR" sz="1800" kern="100" dirty="0">
                <a:effectLst/>
                <a:latin typeface="Aptos" panose="020B0004020202020204" pitchFamily="34" charset="0"/>
                <a:ea typeface="Aptos" panose="020B0004020202020204" pitchFamily="34" charset="0"/>
                <a:cs typeface="Arial" panose="020B0604020202020204" pitchFamily="34" charset="0"/>
              </a:rPr>
              <a:t> capital</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err="1">
                <a:effectLst/>
                <a:latin typeface="Aptos" panose="020B0004020202020204" pitchFamily="34" charset="0"/>
                <a:ea typeface="Aptos" panose="020B0004020202020204" pitchFamily="34" charset="0"/>
                <a:cs typeface="Arial" panose="020B0604020202020204" pitchFamily="34" charset="0"/>
              </a:rPr>
              <a:t>Debt</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levels</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Aptos" panose="020B0004020202020204" pitchFamily="34" charset="0"/>
                <a:ea typeface="Aptos" panose="020B0004020202020204" pitchFamily="34" charset="0"/>
                <a:cs typeface="Arial" panose="020B0604020202020204" pitchFamily="34" charset="0"/>
              </a:rPr>
              <a:t>Financial </a:t>
            </a:r>
            <a:r>
              <a:rPr lang="fr-FR" sz="1800" kern="100" dirty="0" err="1">
                <a:effectLst/>
                <a:latin typeface="Aptos" panose="020B0004020202020204" pitchFamily="34" charset="0"/>
                <a:ea typeface="Aptos" panose="020B0004020202020204" pitchFamily="34" charset="0"/>
                <a:cs typeface="Arial" panose="020B0604020202020204" pitchFamily="34" charset="0"/>
              </a:rPr>
              <a:t>flexibility</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err="1">
                <a:effectLst/>
                <a:latin typeface="Aptos" panose="020B0004020202020204" pitchFamily="34" charset="0"/>
                <a:ea typeface="Aptos" panose="020B0004020202020204" pitchFamily="34" charset="0"/>
                <a:cs typeface="Arial" panose="020B0604020202020204" pitchFamily="34" charset="0"/>
              </a:rPr>
              <a:t>Liquidity</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Non-quantitative </a:t>
            </a:r>
            <a:r>
              <a:rPr lang="fr-FR" sz="1800" kern="100" dirty="0" err="1">
                <a:effectLst/>
                <a:latin typeface="Aptos" panose="020B0004020202020204" pitchFamily="34" charset="0"/>
                <a:ea typeface="Aptos" panose="020B0004020202020204" pitchFamily="34" charset="0"/>
                <a:cs typeface="Arial" panose="020B0604020202020204" pitchFamily="34" charset="0"/>
              </a:rPr>
              <a:t>criteria</a:t>
            </a:r>
            <a:r>
              <a:rPr lang="fr-FR" sz="1800" kern="100" dirty="0">
                <a:effectLst/>
                <a:latin typeface="Aptos" panose="020B0004020202020204" pitchFamily="34" charset="0"/>
                <a:ea typeface="Aptos" panose="020B0004020202020204" pitchFamily="34" charset="0"/>
                <a:cs typeface="Arial" panose="020B0604020202020204" pitchFamily="34" charset="0"/>
              </a:rPr>
              <a:t> like </a:t>
            </a:r>
            <a:r>
              <a:rPr lang="fr-FR" sz="1800" kern="100" dirty="0" err="1">
                <a:effectLst/>
                <a:latin typeface="Aptos" panose="020B0004020202020204" pitchFamily="34" charset="0"/>
                <a:ea typeface="Aptos" panose="020B0004020202020204" pitchFamily="34" charset="0"/>
                <a:cs typeface="Arial" panose="020B0604020202020204" pitchFamily="34" charset="0"/>
              </a:rPr>
              <a:t>governance</a:t>
            </a:r>
            <a:r>
              <a:rPr lang="fr-FR" sz="1800" kern="100" dirty="0">
                <a:effectLst/>
                <a:latin typeface="Aptos" panose="020B0004020202020204" pitchFamily="34" charset="0"/>
                <a:ea typeface="Aptos" panose="020B0004020202020204" pitchFamily="34" charset="0"/>
                <a:cs typeface="Arial" panose="020B0604020202020204" pitchFamily="34" charset="0"/>
              </a:rPr>
              <a:t> and </a:t>
            </a:r>
            <a:r>
              <a:rPr lang="fr-FR" sz="1800" kern="100" dirty="0" err="1">
                <a:effectLst/>
                <a:latin typeface="Aptos" panose="020B0004020202020204" pitchFamily="34" charset="0"/>
                <a:ea typeface="Aptos" panose="020B0004020202020204" pitchFamily="34" charset="0"/>
                <a:cs typeface="Arial" panose="020B0604020202020204" pitchFamily="34" charset="0"/>
              </a:rPr>
              <a:t>corporate</a:t>
            </a:r>
            <a:r>
              <a:rPr lang="fr-FR" sz="1800" kern="100" dirty="0">
                <a:effectLst/>
                <a:latin typeface="Aptos" panose="020B0004020202020204" pitchFamily="34" charset="0"/>
                <a:ea typeface="Aptos" panose="020B0004020202020204" pitchFamily="34" charset="0"/>
                <a:cs typeface="Arial" panose="020B0604020202020204" pitchFamily="34" charset="0"/>
              </a:rPr>
              <a:t> social </a:t>
            </a:r>
            <a:r>
              <a:rPr lang="fr-FR" sz="1800" kern="100" dirty="0" err="1">
                <a:effectLst/>
                <a:latin typeface="Aptos" panose="020B0004020202020204" pitchFamily="34" charset="0"/>
                <a:ea typeface="Aptos" panose="020B0004020202020204" pitchFamily="34" charset="0"/>
                <a:cs typeface="Arial" panose="020B0604020202020204" pitchFamily="34" charset="0"/>
              </a:rPr>
              <a:t>responsibility</a:t>
            </a:r>
            <a:r>
              <a:rPr lang="fr-FR" sz="1800" kern="100" dirty="0">
                <a:effectLst/>
                <a:latin typeface="Aptos" panose="020B0004020202020204" pitchFamily="34" charset="0"/>
                <a:ea typeface="Aptos" panose="020B0004020202020204" pitchFamily="34" charset="0"/>
                <a:cs typeface="Arial" panose="020B0604020202020204" pitchFamily="34" charset="0"/>
              </a:rPr>
              <a:t> are </a:t>
            </a:r>
            <a:r>
              <a:rPr lang="fr-FR" sz="1800" kern="100" dirty="0" err="1">
                <a:effectLst/>
                <a:latin typeface="Aptos" panose="020B0004020202020204" pitchFamily="34" charset="0"/>
                <a:ea typeface="Aptos" panose="020B0004020202020204" pitchFamily="34" charset="0"/>
                <a:cs typeface="Arial" panose="020B0604020202020204" pitchFamily="34" charset="0"/>
              </a:rPr>
              <a:t>increasingly</a:t>
            </a:r>
            <a:r>
              <a:rPr lang="fr-FR" sz="1800" kern="100" dirty="0">
                <a:effectLst/>
                <a:latin typeface="Aptos" panose="020B0004020202020204" pitchFamily="34" charset="0"/>
                <a:ea typeface="Aptos" panose="020B0004020202020204" pitchFamily="34" charset="0"/>
                <a:cs typeface="Arial" panose="020B0604020202020204" pitchFamily="34" charset="0"/>
              </a:rPr>
              <a:t> important.</a:t>
            </a:r>
          </a:p>
          <a:p>
            <a:endParaRPr lang="fr-FR" dirty="0"/>
          </a:p>
        </p:txBody>
      </p:sp>
      <p:pic>
        <p:nvPicPr>
          <p:cNvPr id="5" name="Espace réservé du contenu 4">
            <a:extLst>
              <a:ext uri="{FF2B5EF4-FFF2-40B4-BE49-F238E27FC236}">
                <a16:creationId xmlns:a16="http://schemas.microsoft.com/office/drawing/2014/main" id="{8AA9AA11-AC2B-93F9-6318-5493DF326C30}"/>
              </a:ext>
            </a:extLst>
          </p:cNvPr>
          <p:cNvPicPr>
            <a:picLocks noGrp="1" noChangeAspect="1"/>
          </p:cNvPicPr>
          <p:nvPr>
            <p:ph sz="half" idx="2"/>
          </p:nvPr>
        </p:nvPicPr>
        <p:blipFill>
          <a:blip r:embed="rId2"/>
          <a:stretch>
            <a:fillRect/>
          </a:stretch>
        </p:blipFill>
        <p:spPr>
          <a:xfrm>
            <a:off x="6308725" y="2031736"/>
            <a:ext cx="5432425" cy="3621616"/>
          </a:xfrm>
          <a:prstGeom prst="rect">
            <a:avLst/>
          </a:prstGeom>
        </p:spPr>
      </p:pic>
    </p:spTree>
    <p:extLst>
      <p:ext uri="{BB962C8B-B14F-4D97-AF65-F5344CB8AC3E}">
        <p14:creationId xmlns:p14="http://schemas.microsoft.com/office/powerpoint/2010/main" val="37412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FA1BE-4DA8-92E0-DFD0-F6ED4849F79D}"/>
              </a:ext>
            </a:extLst>
          </p:cNvPr>
          <p:cNvSpPr>
            <a:spLocks noGrp="1"/>
          </p:cNvSpPr>
          <p:nvPr>
            <p:ph type="title"/>
          </p:nvPr>
        </p:nvSpPr>
        <p:spPr/>
        <p:txBody>
          <a:bodyPr/>
          <a:lstStyle/>
          <a:p>
            <a:r>
              <a:rPr lang="fr-FR" dirty="0"/>
              <a:t>4. Importance of Ratings</a:t>
            </a:r>
          </a:p>
        </p:txBody>
      </p:sp>
      <p:sp>
        <p:nvSpPr>
          <p:cNvPr id="3" name="Espace réservé du contenu 2">
            <a:extLst>
              <a:ext uri="{FF2B5EF4-FFF2-40B4-BE49-F238E27FC236}">
                <a16:creationId xmlns:a16="http://schemas.microsoft.com/office/drawing/2014/main" id="{F2CFAE1A-EEA4-F877-22CA-035DF11F7F53}"/>
              </a:ext>
            </a:extLst>
          </p:cNvPr>
          <p:cNvSpPr>
            <a:spLocks noGrp="1"/>
          </p:cNvSpPr>
          <p:nvPr>
            <p:ph idx="1"/>
          </p:nvPr>
        </p:nvSpPr>
        <p:spPr/>
        <p:txBody>
          <a:bodyPr/>
          <a:lstStyle/>
          <a:p>
            <a:r>
              <a:rPr lang="fr-FR" sz="1800" dirty="0">
                <a:effectLst/>
                <a:latin typeface="Aptos" panose="020B0004020202020204" pitchFamily="34" charset="0"/>
                <a:ea typeface="Aptos" panose="020B0004020202020204" pitchFamily="34" charset="0"/>
                <a:cs typeface="Arial" panose="020B0604020202020204" pitchFamily="34" charset="0"/>
              </a:rPr>
              <a:t>Ratings influence a </a:t>
            </a:r>
            <a:r>
              <a:rPr lang="fr-FR" sz="1800" dirty="0" err="1">
                <a:effectLst/>
                <a:latin typeface="Aptos" panose="020B0004020202020204" pitchFamily="34" charset="0"/>
                <a:ea typeface="Aptos" panose="020B0004020202020204" pitchFamily="34" charset="0"/>
                <a:cs typeface="Arial" panose="020B0604020202020204" pitchFamily="34" charset="0"/>
              </a:rPr>
              <a:t>company’s</a:t>
            </a:r>
            <a:r>
              <a:rPr lang="fr-FR" sz="1800" dirty="0">
                <a:effectLst/>
                <a:latin typeface="Aptos" panose="020B0004020202020204" pitchFamily="34" charset="0"/>
                <a:ea typeface="Aptos" panose="020B0004020202020204" pitchFamily="34" charset="0"/>
                <a:cs typeface="Arial" panose="020B0604020202020204" pitchFamily="34" charset="0"/>
              </a:rPr>
              <a:t> </a:t>
            </a:r>
            <a:r>
              <a:rPr lang="fr-FR" sz="1800" dirty="0" err="1">
                <a:effectLst/>
                <a:latin typeface="Aptos" panose="020B0004020202020204" pitchFamily="34" charset="0"/>
                <a:ea typeface="Aptos" panose="020B0004020202020204" pitchFamily="34" charset="0"/>
                <a:cs typeface="Arial" panose="020B0604020202020204" pitchFamily="34" charset="0"/>
              </a:rPr>
              <a:t>ability</a:t>
            </a:r>
            <a:r>
              <a:rPr lang="fr-FR" sz="1800" dirty="0">
                <a:effectLst/>
                <a:latin typeface="Aptos" panose="020B0004020202020204" pitchFamily="34" charset="0"/>
                <a:ea typeface="Aptos" panose="020B0004020202020204" pitchFamily="34" charset="0"/>
                <a:cs typeface="Arial" panose="020B0604020202020204" pitchFamily="34" charset="0"/>
              </a:rPr>
              <a:t> to </a:t>
            </a:r>
            <a:r>
              <a:rPr lang="fr-FR" sz="1800" dirty="0" err="1">
                <a:effectLst/>
                <a:latin typeface="Aptos" panose="020B0004020202020204" pitchFamily="34" charset="0"/>
                <a:ea typeface="Aptos" panose="020B0004020202020204" pitchFamily="34" charset="0"/>
                <a:cs typeface="Arial" panose="020B0604020202020204" pitchFamily="34" charset="0"/>
              </a:rPr>
              <a:t>secure</a:t>
            </a:r>
            <a:r>
              <a:rPr lang="fr-FR" sz="1800" dirty="0">
                <a:effectLst/>
                <a:latin typeface="Aptos" panose="020B0004020202020204" pitchFamily="34" charset="0"/>
                <a:ea typeface="Aptos" panose="020B0004020202020204" pitchFamily="34" charset="0"/>
                <a:cs typeface="Arial" panose="020B0604020202020204" pitchFamily="34" charset="0"/>
              </a:rPr>
              <a:t> </a:t>
            </a:r>
            <a:r>
              <a:rPr lang="fr-FR" sz="1800" dirty="0" err="1">
                <a:effectLst/>
                <a:latin typeface="Aptos" panose="020B0004020202020204" pitchFamily="34" charset="0"/>
                <a:ea typeface="Aptos" panose="020B0004020202020204" pitchFamily="34" charset="0"/>
                <a:cs typeface="Arial" panose="020B0604020202020204" pitchFamily="34" charset="0"/>
              </a:rPr>
              <a:t>financing</a:t>
            </a:r>
            <a:r>
              <a:rPr lang="fr-FR" sz="1800" dirty="0">
                <a:effectLst/>
                <a:latin typeface="Aptos" panose="020B0004020202020204" pitchFamily="34" charset="0"/>
                <a:ea typeface="Aptos" panose="020B0004020202020204" pitchFamily="34" charset="0"/>
                <a:cs typeface="Arial" panose="020B0604020202020204" pitchFamily="34" charset="0"/>
              </a:rPr>
              <a:t>.  </a:t>
            </a:r>
            <a:r>
              <a:rPr lang="fr-FR" sz="1800" dirty="0" err="1">
                <a:effectLst/>
                <a:latin typeface="Aptos" panose="020B0004020202020204" pitchFamily="34" charset="0"/>
                <a:ea typeface="Aptos" panose="020B0004020202020204" pitchFamily="34" charset="0"/>
                <a:cs typeface="Arial" panose="020B0604020202020204" pitchFamily="34" charset="0"/>
              </a:rPr>
              <a:t>Higher</a:t>
            </a:r>
            <a:r>
              <a:rPr lang="fr-FR" sz="1800" dirty="0">
                <a:effectLst/>
                <a:latin typeface="Aptos" panose="020B0004020202020204" pitchFamily="34" charset="0"/>
                <a:ea typeface="Aptos" panose="020B0004020202020204" pitchFamily="34" charset="0"/>
                <a:cs typeface="Arial" panose="020B0604020202020204" pitchFamily="34" charset="0"/>
              </a:rPr>
              <a:t> ratings lead to </a:t>
            </a:r>
            <a:r>
              <a:rPr lang="fr-FR" sz="1800" dirty="0" err="1">
                <a:effectLst/>
                <a:latin typeface="Aptos" panose="020B0004020202020204" pitchFamily="34" charset="0"/>
                <a:ea typeface="Aptos" panose="020B0004020202020204" pitchFamily="34" charset="0"/>
                <a:cs typeface="Arial" panose="020B0604020202020204" pitchFamily="34" charset="0"/>
              </a:rPr>
              <a:t>lower</a:t>
            </a:r>
            <a:r>
              <a:rPr lang="fr-FR" sz="1800" dirty="0">
                <a:effectLst/>
                <a:latin typeface="Aptos" panose="020B0004020202020204" pitchFamily="34" charset="0"/>
                <a:ea typeface="Aptos" panose="020B0004020202020204" pitchFamily="34" charset="0"/>
                <a:cs typeface="Arial" panose="020B0604020202020204" pitchFamily="34" charset="0"/>
              </a:rPr>
              <a:t> </a:t>
            </a:r>
            <a:r>
              <a:rPr lang="fr-FR" sz="1800" dirty="0" err="1">
                <a:effectLst/>
                <a:latin typeface="Aptos" panose="020B0004020202020204" pitchFamily="34" charset="0"/>
                <a:ea typeface="Aptos" panose="020B0004020202020204" pitchFamily="34" charset="0"/>
                <a:cs typeface="Arial" panose="020B0604020202020204" pitchFamily="34" charset="0"/>
              </a:rPr>
              <a:t>interest</a:t>
            </a:r>
            <a:r>
              <a:rPr lang="fr-FR" sz="1800" dirty="0">
                <a:effectLst/>
                <a:latin typeface="Aptos" panose="020B0004020202020204" pitchFamily="34" charset="0"/>
                <a:ea typeface="Aptos" panose="020B0004020202020204" pitchFamily="34" charset="0"/>
                <a:cs typeface="Arial" panose="020B0604020202020204" pitchFamily="34" charset="0"/>
              </a:rPr>
              <a:t> rates.</a:t>
            </a:r>
          </a:p>
          <a:p>
            <a:r>
              <a:rPr lang="fr-FR" sz="1800" dirty="0">
                <a:effectLst/>
                <a:latin typeface="Aptos" panose="020B0004020202020204" pitchFamily="34" charset="0"/>
                <a:ea typeface="Aptos" panose="020B0004020202020204" pitchFamily="34" charset="0"/>
                <a:cs typeface="Arial" panose="020B0604020202020204" pitchFamily="34" charset="0"/>
              </a:rPr>
              <a:t>For </a:t>
            </a:r>
            <a:r>
              <a:rPr lang="fr-FR" sz="1800" dirty="0" err="1">
                <a:effectLst/>
                <a:latin typeface="Aptos" panose="020B0004020202020204" pitchFamily="34" charset="0"/>
                <a:ea typeface="Aptos" panose="020B0004020202020204" pitchFamily="34" charset="0"/>
                <a:cs typeface="Arial" panose="020B0604020202020204" pitchFamily="34" charset="0"/>
              </a:rPr>
              <a:t>example</a:t>
            </a:r>
            <a:r>
              <a:rPr lang="fr-FR" sz="1800" dirty="0">
                <a:effectLst/>
                <a:latin typeface="Aptos" panose="020B0004020202020204" pitchFamily="34" charset="0"/>
                <a:ea typeface="Aptos" panose="020B0004020202020204" pitchFamily="34" charset="0"/>
                <a:cs typeface="Arial" panose="020B0604020202020204" pitchFamily="34" charset="0"/>
              </a:rPr>
              <a:t>, </a:t>
            </a:r>
            <a:r>
              <a:rPr lang="fr-FR" sz="1800" dirty="0" err="1">
                <a:effectLst/>
                <a:latin typeface="Aptos" panose="020B0004020202020204" pitchFamily="34" charset="0"/>
                <a:ea typeface="Aptos" panose="020B0004020202020204" pitchFamily="34" charset="0"/>
                <a:cs typeface="Arial" panose="020B0604020202020204" pitchFamily="34" charset="0"/>
              </a:rPr>
              <a:t>France's</a:t>
            </a:r>
            <a:r>
              <a:rPr lang="fr-FR" sz="1800" dirty="0">
                <a:effectLst/>
                <a:latin typeface="Aptos" panose="020B0004020202020204" pitchFamily="34" charset="0"/>
                <a:ea typeface="Aptos" panose="020B0004020202020204" pitchFamily="34" charset="0"/>
                <a:cs typeface="Arial" panose="020B0604020202020204" pitchFamily="34" charset="0"/>
              </a:rPr>
              <a:t> rating </a:t>
            </a:r>
            <a:r>
              <a:rPr lang="fr-FR" sz="1800" dirty="0" err="1">
                <a:effectLst/>
                <a:latin typeface="Aptos" panose="020B0004020202020204" pitchFamily="34" charset="0"/>
                <a:ea typeface="Aptos" panose="020B0004020202020204" pitchFamily="34" charset="0"/>
                <a:cs typeface="Arial" panose="020B0604020202020204" pitchFamily="34" charset="0"/>
              </a:rPr>
              <a:t>was</a:t>
            </a:r>
            <a:r>
              <a:rPr lang="fr-FR" sz="1800" dirty="0">
                <a:effectLst/>
                <a:latin typeface="Aptos" panose="020B0004020202020204" pitchFamily="34" charset="0"/>
                <a:ea typeface="Aptos" panose="020B0004020202020204" pitchFamily="34" charset="0"/>
                <a:cs typeface="Arial" panose="020B0604020202020204" pitchFamily="34" charset="0"/>
              </a:rPr>
              <a:t> </a:t>
            </a:r>
            <a:r>
              <a:rPr lang="fr-FR" sz="1800" dirty="0" err="1">
                <a:effectLst/>
                <a:latin typeface="Aptos" panose="020B0004020202020204" pitchFamily="34" charset="0"/>
                <a:ea typeface="Aptos" panose="020B0004020202020204" pitchFamily="34" charset="0"/>
                <a:cs typeface="Arial" panose="020B0604020202020204" pitchFamily="34" charset="0"/>
              </a:rPr>
              <a:t>downgraded</a:t>
            </a:r>
            <a:r>
              <a:rPr lang="fr-FR" sz="1800" dirty="0">
                <a:effectLst/>
                <a:latin typeface="Aptos" panose="020B0004020202020204" pitchFamily="34" charset="0"/>
                <a:ea typeface="Aptos" panose="020B0004020202020204" pitchFamily="34" charset="0"/>
                <a:cs typeface="Arial" panose="020B0604020202020204" pitchFamily="34" charset="0"/>
              </a:rPr>
              <a:t> to "AA-" by Fitch in April 2023.</a:t>
            </a:r>
            <a:endParaRPr lang="fr-FR" dirty="0"/>
          </a:p>
        </p:txBody>
      </p:sp>
    </p:spTree>
    <p:extLst>
      <p:ext uri="{BB962C8B-B14F-4D97-AF65-F5344CB8AC3E}">
        <p14:creationId xmlns:p14="http://schemas.microsoft.com/office/powerpoint/2010/main" val="3156249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6A8823-B189-B759-271A-2A40F9424686}"/>
              </a:ext>
            </a:extLst>
          </p:cNvPr>
          <p:cNvSpPr>
            <a:spLocks noGrp="1"/>
          </p:cNvSpPr>
          <p:nvPr>
            <p:ph type="title"/>
          </p:nvPr>
        </p:nvSpPr>
        <p:spPr/>
        <p:txBody>
          <a:bodyPr/>
          <a:lstStyle/>
          <a:p>
            <a:r>
              <a:rPr lang="en-US" dirty="0"/>
              <a:t>5. Criticisms of Rating Agencies</a:t>
            </a:r>
            <a:endParaRPr lang="fr-FR" dirty="0"/>
          </a:p>
        </p:txBody>
      </p:sp>
      <p:sp>
        <p:nvSpPr>
          <p:cNvPr id="3" name="Espace réservé du contenu 2">
            <a:extLst>
              <a:ext uri="{FF2B5EF4-FFF2-40B4-BE49-F238E27FC236}">
                <a16:creationId xmlns:a16="http://schemas.microsoft.com/office/drawing/2014/main" id="{EA95A915-1FC9-8C71-19AF-3E79936968C8}"/>
              </a:ext>
            </a:extLst>
          </p:cNvPr>
          <p:cNvSpPr>
            <a:spLocks noGrp="1"/>
          </p:cNvSpPr>
          <p:nvPr>
            <p:ph idx="1"/>
          </p:nvPr>
        </p:nvSpPr>
        <p:spPr/>
        <p:txBody>
          <a:bodyPr/>
          <a:lstStyle/>
          <a:p>
            <a:pPr>
              <a:lnSpc>
                <a:spcPct val="107000"/>
              </a:lnSpc>
              <a:spcAft>
                <a:spcPts val="800"/>
              </a:spcAft>
            </a:pPr>
            <a:r>
              <a:rPr lang="fr-FR" sz="1800" kern="100" dirty="0" err="1">
                <a:effectLst/>
                <a:latin typeface="Aptos" panose="020B0004020202020204" pitchFamily="34" charset="0"/>
                <a:ea typeface="Aptos" panose="020B0004020202020204" pitchFamily="34" charset="0"/>
                <a:cs typeface="Arial" panose="020B0604020202020204" pitchFamily="34" charset="0"/>
              </a:rPr>
              <a:t>Criticisms</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include</a:t>
            </a:r>
            <a:r>
              <a:rPr lang="fr-FR" sz="18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err="1">
                <a:effectLst/>
                <a:latin typeface="Aptos" panose="020B0004020202020204" pitchFamily="34" charset="0"/>
                <a:ea typeface="Aptos" panose="020B0004020202020204" pitchFamily="34" charset="0"/>
                <a:cs typeface="Arial" panose="020B0604020202020204" pitchFamily="34" charset="0"/>
              </a:rPr>
              <a:t>Conflicts</a:t>
            </a:r>
            <a:r>
              <a:rPr lang="fr-FR" sz="1800" kern="100" dirty="0">
                <a:effectLst/>
                <a:latin typeface="Aptos" panose="020B0004020202020204" pitchFamily="34" charset="0"/>
                <a:ea typeface="Aptos" panose="020B0004020202020204" pitchFamily="34" charset="0"/>
                <a:cs typeface="Arial" panose="020B0604020202020204" pitchFamily="34" charset="0"/>
              </a:rPr>
              <a:t> of </a:t>
            </a:r>
            <a:r>
              <a:rPr lang="fr-FR" sz="1800" kern="100" dirty="0" err="1">
                <a:effectLst/>
                <a:latin typeface="Aptos" panose="020B0004020202020204" pitchFamily="34" charset="0"/>
                <a:ea typeface="Aptos" panose="020B0004020202020204" pitchFamily="34" charset="0"/>
                <a:cs typeface="Arial" panose="020B0604020202020204" pitchFamily="34" charset="0"/>
              </a:rPr>
              <a:t>interest</a:t>
            </a:r>
            <a:r>
              <a:rPr lang="fr-FR" sz="1800" kern="100" dirty="0">
                <a:effectLst/>
                <a:latin typeface="Aptos" panose="020B0004020202020204" pitchFamily="34" charset="0"/>
                <a:ea typeface="Aptos" panose="020B0004020202020204" pitchFamily="34" charset="0"/>
                <a:cs typeface="Arial" panose="020B0604020202020204" pitchFamily="34" charset="0"/>
              </a:rPr>
              <a:t> due to the </a:t>
            </a:r>
            <a:r>
              <a:rPr lang="fr-FR" sz="1800" kern="100" dirty="0" err="1">
                <a:effectLst/>
                <a:latin typeface="Aptos" panose="020B0004020202020204" pitchFamily="34" charset="0"/>
                <a:ea typeface="Aptos" panose="020B0004020202020204" pitchFamily="34" charset="0"/>
                <a:cs typeface="Arial" panose="020B0604020202020204" pitchFamily="34" charset="0"/>
              </a:rPr>
              <a:t>issuer</a:t>
            </a:r>
            <a:r>
              <a:rPr lang="fr-FR" sz="1800" kern="100" dirty="0">
                <a:effectLst/>
                <a:latin typeface="Aptos" panose="020B0004020202020204" pitchFamily="34" charset="0"/>
                <a:ea typeface="Aptos" panose="020B0004020202020204" pitchFamily="34" charset="0"/>
                <a:cs typeface="Arial" panose="020B0604020202020204" pitchFamily="34" charset="0"/>
              </a:rPr>
              <a:t>-pays model.</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err="1">
                <a:effectLst/>
                <a:latin typeface="Aptos" panose="020B0004020202020204" pitchFamily="34" charset="0"/>
                <a:ea typeface="Aptos" panose="020B0004020202020204" pitchFamily="34" charset="0"/>
                <a:cs typeface="Arial" panose="020B0604020202020204" pitchFamily="34" charset="0"/>
              </a:rPr>
              <a:t>Lack</a:t>
            </a:r>
            <a:r>
              <a:rPr lang="fr-FR" sz="1800" kern="100" dirty="0">
                <a:effectLst/>
                <a:latin typeface="Aptos" panose="020B0004020202020204" pitchFamily="34" charset="0"/>
                <a:ea typeface="Aptos" panose="020B0004020202020204" pitchFamily="34" charset="0"/>
                <a:cs typeface="Arial" panose="020B0604020202020204" pitchFamily="34" charset="0"/>
              </a:rPr>
              <a:t> of </a:t>
            </a:r>
            <a:r>
              <a:rPr lang="fr-FR" sz="1800" kern="100" dirty="0" err="1">
                <a:effectLst/>
                <a:latin typeface="Aptos" panose="020B0004020202020204" pitchFamily="34" charset="0"/>
                <a:ea typeface="Aptos" panose="020B0004020202020204" pitchFamily="34" charset="0"/>
                <a:cs typeface="Arial" panose="020B0604020202020204" pitchFamily="34" charset="0"/>
              </a:rPr>
              <a:t>transparency</a:t>
            </a:r>
            <a:r>
              <a:rPr lang="fr-FR" sz="1800" kern="100" dirty="0">
                <a:effectLst/>
                <a:latin typeface="Aptos" panose="020B0004020202020204" pitchFamily="34" charset="0"/>
                <a:ea typeface="Aptos" panose="020B0004020202020204" pitchFamily="34" charset="0"/>
                <a:cs typeface="Arial" panose="020B0604020202020204" pitchFamily="34" charset="0"/>
              </a:rPr>
              <a:t> in rating </a:t>
            </a:r>
            <a:r>
              <a:rPr lang="fr-FR" sz="1800" kern="100" dirty="0" err="1">
                <a:effectLst/>
                <a:latin typeface="Aptos" panose="020B0004020202020204" pitchFamily="34" charset="0"/>
                <a:ea typeface="Aptos" panose="020B0004020202020204" pitchFamily="34" charset="0"/>
                <a:cs typeface="Arial" panose="020B0604020202020204" pitchFamily="34" charset="0"/>
              </a:rPr>
              <a:t>methodologies</a:t>
            </a:r>
            <a:r>
              <a:rPr lang="fr-FR" sz="1800" kern="100" dirty="0">
                <a:effectLst/>
                <a:latin typeface="Aptos" panose="020B0004020202020204" pitchFamily="34" charset="0"/>
                <a:ea typeface="Aptos" panose="020B000402020202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fr-FR" sz="1800" kern="100" dirty="0">
                <a:effectLst/>
                <a:latin typeface="Aptos" panose="020B0004020202020204" pitchFamily="34" charset="0"/>
                <a:ea typeface="Aptos" panose="020B0004020202020204" pitchFamily="34" charset="0"/>
                <a:cs typeface="Arial" panose="020B0604020202020204" pitchFamily="34" charset="0"/>
              </a:rPr>
              <a:t>Failure to </a:t>
            </a:r>
            <a:r>
              <a:rPr lang="fr-FR" sz="1800" kern="100" dirty="0" err="1">
                <a:effectLst/>
                <a:latin typeface="Aptos" panose="020B0004020202020204" pitchFamily="34" charset="0"/>
                <a:ea typeface="Aptos" panose="020B0004020202020204" pitchFamily="34" charset="0"/>
                <a:cs typeface="Arial" panose="020B0604020202020204" pitchFamily="34" charset="0"/>
              </a:rPr>
              <a:t>predict</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declines</a:t>
            </a:r>
            <a:r>
              <a:rPr lang="fr-FR" sz="1800" kern="100" dirty="0">
                <a:effectLst/>
                <a:latin typeface="Aptos" panose="020B0004020202020204" pitchFamily="34" charset="0"/>
                <a:ea typeface="Aptos" panose="020B0004020202020204" pitchFamily="34" charset="0"/>
                <a:cs typeface="Arial" panose="020B0604020202020204" pitchFamily="34" charset="0"/>
              </a:rPr>
              <a:t> in </a:t>
            </a:r>
            <a:r>
              <a:rPr lang="fr-FR" sz="1800" kern="100" dirty="0" err="1">
                <a:effectLst/>
                <a:latin typeface="Aptos" panose="020B0004020202020204" pitchFamily="34" charset="0"/>
                <a:ea typeface="Aptos" panose="020B0004020202020204" pitchFamily="34" charset="0"/>
                <a:cs typeface="Arial" panose="020B0604020202020204" pitchFamily="34" charset="0"/>
              </a:rPr>
              <a:t>borrower</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solvency</a:t>
            </a:r>
            <a:r>
              <a:rPr lang="fr-FR" sz="1800" kern="100" dirty="0">
                <a:effectLst/>
                <a:latin typeface="Aptos" panose="020B0004020202020204" pitchFamily="34" charset="0"/>
                <a:ea typeface="Aptos" panose="020B0004020202020204" pitchFamily="34" charset="0"/>
                <a:cs typeface="Arial" panose="020B0604020202020204" pitchFamily="34" charset="0"/>
              </a:rPr>
              <a:t>.</a:t>
            </a:r>
          </a:p>
          <a:p>
            <a:pPr>
              <a:lnSpc>
                <a:spcPct val="107000"/>
              </a:lnSpc>
              <a:spcAft>
                <a:spcPts val="800"/>
              </a:spcAft>
            </a:pPr>
            <a:r>
              <a:rPr lang="fr-FR" sz="1800" kern="100" dirty="0">
                <a:effectLst/>
                <a:latin typeface="Aptos" panose="020B0004020202020204" pitchFamily="34" charset="0"/>
                <a:ea typeface="Aptos" panose="020B0004020202020204" pitchFamily="34" charset="0"/>
                <a:cs typeface="Arial" panose="020B0604020202020204" pitchFamily="34" charset="0"/>
              </a:rPr>
              <a:t>The EU has </a:t>
            </a:r>
            <a:r>
              <a:rPr lang="fr-FR" sz="1800" kern="100" dirty="0" err="1">
                <a:effectLst/>
                <a:latin typeface="Aptos" panose="020B0004020202020204" pitchFamily="34" charset="0"/>
                <a:ea typeface="Aptos" panose="020B0004020202020204" pitchFamily="34" charset="0"/>
                <a:cs typeface="Arial" panose="020B0604020202020204" pitchFamily="34" charset="0"/>
              </a:rPr>
              <a:t>implemented</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regulations</a:t>
            </a:r>
            <a:r>
              <a:rPr lang="fr-FR" sz="1800" kern="100" dirty="0">
                <a:effectLst/>
                <a:latin typeface="Aptos" panose="020B0004020202020204" pitchFamily="34" charset="0"/>
                <a:ea typeface="Aptos" panose="020B0004020202020204" pitchFamily="34" charset="0"/>
                <a:cs typeface="Arial" panose="020B0604020202020204" pitchFamily="34" charset="0"/>
              </a:rPr>
              <a:t> to </a:t>
            </a:r>
            <a:r>
              <a:rPr lang="fr-FR" sz="1800" kern="100" dirty="0" err="1">
                <a:effectLst/>
                <a:latin typeface="Aptos" panose="020B0004020202020204" pitchFamily="34" charset="0"/>
                <a:ea typeface="Aptos" panose="020B0004020202020204" pitchFamily="34" charset="0"/>
                <a:cs typeface="Arial" panose="020B0604020202020204" pitchFamily="34" charset="0"/>
              </a:rPr>
              <a:t>improve</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oversight</a:t>
            </a:r>
            <a:r>
              <a:rPr lang="fr-FR" sz="1800" kern="100" dirty="0">
                <a:effectLst/>
                <a:latin typeface="Aptos" panose="020B0004020202020204" pitchFamily="34" charset="0"/>
                <a:ea typeface="Aptos" panose="020B0004020202020204" pitchFamily="34" charset="0"/>
                <a:cs typeface="Arial" panose="020B0604020202020204" pitchFamily="34" charset="0"/>
              </a:rPr>
              <a:t> and </a:t>
            </a:r>
            <a:r>
              <a:rPr lang="fr-FR" sz="1800" kern="100" dirty="0" err="1">
                <a:effectLst/>
                <a:latin typeface="Aptos" panose="020B0004020202020204" pitchFamily="34" charset="0"/>
                <a:ea typeface="Aptos" panose="020B0004020202020204" pitchFamily="34" charset="0"/>
                <a:cs typeface="Arial" panose="020B0604020202020204" pitchFamily="34" charset="0"/>
              </a:rPr>
              <a:t>transparency</a:t>
            </a:r>
            <a:r>
              <a:rPr lang="fr-FR" sz="1800" kern="100" dirty="0">
                <a:effectLst/>
                <a:latin typeface="Aptos" panose="020B0004020202020204" pitchFamily="34" charset="0"/>
                <a:ea typeface="Aptos" panose="020B0004020202020204" pitchFamily="34" charset="0"/>
                <a:cs typeface="Arial" panose="020B0604020202020204" pitchFamily="34" charset="0"/>
              </a:rPr>
              <a:t> </a:t>
            </a:r>
            <a:r>
              <a:rPr lang="fr-FR" sz="1800" kern="100" dirty="0" err="1">
                <a:effectLst/>
                <a:latin typeface="Aptos" panose="020B0004020202020204" pitchFamily="34" charset="0"/>
                <a:ea typeface="Aptos" panose="020B0004020202020204" pitchFamily="34" charset="0"/>
                <a:cs typeface="Arial" panose="020B0604020202020204" pitchFamily="34" charset="0"/>
              </a:rPr>
              <a:t>since</a:t>
            </a:r>
            <a:r>
              <a:rPr lang="fr-FR" sz="1800" kern="100" dirty="0">
                <a:effectLst/>
                <a:latin typeface="Aptos" panose="020B0004020202020204" pitchFamily="34" charset="0"/>
                <a:ea typeface="Aptos" panose="020B0004020202020204" pitchFamily="34" charset="0"/>
                <a:cs typeface="Arial" panose="020B0604020202020204" pitchFamily="34" charset="0"/>
              </a:rPr>
              <a:t> the 2008 </a:t>
            </a:r>
            <a:r>
              <a:rPr lang="fr-FR" sz="1800" kern="100" dirty="0" err="1">
                <a:effectLst/>
                <a:latin typeface="Aptos" panose="020B0004020202020204" pitchFamily="34" charset="0"/>
                <a:ea typeface="Aptos" panose="020B0004020202020204" pitchFamily="34" charset="0"/>
                <a:cs typeface="Arial" panose="020B0604020202020204" pitchFamily="34" charset="0"/>
              </a:rPr>
              <a:t>crisis</a:t>
            </a:r>
            <a:r>
              <a:rPr lang="fr-FR" sz="1800" kern="100" dirty="0">
                <a:effectLst/>
                <a:latin typeface="Aptos" panose="020B0004020202020204" pitchFamily="34" charset="0"/>
                <a:ea typeface="Aptos" panose="020B0004020202020204" pitchFamily="34" charset="0"/>
                <a:cs typeface="Arial" panose="020B0604020202020204" pitchFamily="34" charset="0"/>
              </a:rPr>
              <a:t>.</a:t>
            </a:r>
          </a:p>
          <a:p>
            <a:pPr marL="1944" indent="0">
              <a:buNone/>
            </a:pPr>
            <a:endParaRPr lang="fr-FR" dirty="0"/>
          </a:p>
        </p:txBody>
      </p:sp>
    </p:spTree>
    <p:extLst>
      <p:ext uri="{BB962C8B-B14F-4D97-AF65-F5344CB8AC3E}">
        <p14:creationId xmlns:p14="http://schemas.microsoft.com/office/powerpoint/2010/main" val="228637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B2B4D3-0DC0-5B4A-9E08-478D3DD249D2}"/>
              </a:ext>
            </a:extLst>
          </p:cNvPr>
          <p:cNvSpPr>
            <a:spLocks noGrp="1"/>
          </p:cNvSpPr>
          <p:nvPr>
            <p:ph type="title"/>
          </p:nvPr>
        </p:nvSpPr>
        <p:spPr/>
        <p:txBody>
          <a:bodyPr/>
          <a:lstStyle/>
          <a:p>
            <a:r>
              <a:rPr lang="fr-FR" dirty="0"/>
              <a:t> Conclusion</a:t>
            </a:r>
          </a:p>
        </p:txBody>
      </p:sp>
      <p:sp>
        <p:nvSpPr>
          <p:cNvPr id="3" name="Espace réservé du contenu 2">
            <a:extLst>
              <a:ext uri="{FF2B5EF4-FFF2-40B4-BE49-F238E27FC236}">
                <a16:creationId xmlns:a16="http://schemas.microsoft.com/office/drawing/2014/main" id="{A6372548-FD72-52F6-E26C-DE77307F6616}"/>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Arial" panose="020B0604020202020204" pitchFamily="34" charset="0"/>
              </a:rPr>
              <a:t>"Following the 2008 crisis, the European Union implemented regulations in 2010 to enhance oversight of rating agencies, requiring them to register in their operating countries and to publicly disclose their models, methodologies, and key assumptions."</a:t>
            </a:r>
            <a:endParaRPr lang="fr-FR"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449200471"/>
      </p:ext>
    </p:extLst>
  </p:cSld>
  <p:clrMapOvr>
    <a:masterClrMapping/>
  </p:clrMapOvr>
</p:sld>
</file>

<file path=ppt/theme/theme1.xml><?xml version="1.0" encoding="utf-8"?>
<a:theme xmlns:a="http://schemas.openxmlformats.org/drawingml/2006/main" name="ThinLine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TotalTime>
  <Words>863</Words>
  <Application>Microsoft Office PowerPoint</Application>
  <PresentationFormat>Grand écran</PresentationFormat>
  <Paragraphs>49</Paragraphs>
  <Slides>7</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vt:i4>
      </vt:variant>
    </vt:vector>
  </HeadingPairs>
  <TitlesOfParts>
    <vt:vector size="14" baseType="lpstr">
      <vt:lpstr>Aptos</vt:lpstr>
      <vt:lpstr>Arial</vt:lpstr>
      <vt:lpstr>Calibri Light</vt:lpstr>
      <vt:lpstr>Sagona Book</vt:lpstr>
      <vt:lpstr>Symbol</vt:lpstr>
      <vt:lpstr>Univers</vt:lpstr>
      <vt:lpstr>ThinLineVTI</vt:lpstr>
      <vt:lpstr>Credit Rating Agencies</vt:lpstr>
      <vt:lpstr>1. Introduction to Credit Rating Agencies</vt:lpstr>
      <vt:lpstr>2. The Role of CRAs</vt:lpstr>
      <vt:lpstr>3. Credit Ratings Explained</vt:lpstr>
      <vt:lpstr>4. Importance of Ratings</vt:lpstr>
      <vt:lpstr>5. Criticisms of Rating Agencies</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Kachaou Issa</dc:creator>
  <cp:lastModifiedBy>Kachaou Issa</cp:lastModifiedBy>
  <cp:revision>5</cp:revision>
  <dcterms:created xsi:type="dcterms:W3CDTF">2024-10-07T10:59:24Z</dcterms:created>
  <dcterms:modified xsi:type="dcterms:W3CDTF">2024-11-07T22:04:44Z</dcterms:modified>
</cp:coreProperties>
</file>