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2"/>
  </p:notesMasterIdLst>
  <p:sldIdLst>
    <p:sldId id="257" r:id="rId2"/>
    <p:sldId id="258" r:id="rId3"/>
    <p:sldId id="332" r:id="rId4"/>
    <p:sldId id="333" r:id="rId5"/>
    <p:sldId id="259" r:id="rId6"/>
    <p:sldId id="260" r:id="rId7"/>
    <p:sldId id="261" r:id="rId8"/>
    <p:sldId id="335" r:id="rId9"/>
    <p:sldId id="262" r:id="rId10"/>
    <p:sldId id="263" r:id="rId11"/>
    <p:sldId id="264" r:id="rId12"/>
    <p:sldId id="265" r:id="rId13"/>
    <p:sldId id="266" r:id="rId14"/>
    <p:sldId id="267" r:id="rId15"/>
    <p:sldId id="268" r:id="rId16"/>
    <p:sldId id="269" r:id="rId17"/>
    <p:sldId id="270" r:id="rId18"/>
    <p:sldId id="271" r:id="rId19"/>
    <p:sldId id="336" r:id="rId20"/>
    <p:sldId id="339" r:id="rId21"/>
    <p:sldId id="340" r:id="rId22"/>
    <p:sldId id="337" r:id="rId23"/>
    <p:sldId id="273" r:id="rId24"/>
    <p:sldId id="274" r:id="rId25"/>
    <p:sldId id="275" r:id="rId26"/>
    <p:sldId id="276" r:id="rId27"/>
    <p:sldId id="277" r:id="rId28"/>
    <p:sldId id="338" r:id="rId29"/>
    <p:sldId id="278" r:id="rId30"/>
    <p:sldId id="279" r:id="rId31"/>
    <p:sldId id="280" r:id="rId32"/>
    <p:sldId id="281" r:id="rId33"/>
    <p:sldId id="282" r:id="rId34"/>
    <p:sldId id="341" r:id="rId35"/>
    <p:sldId id="342" r:id="rId36"/>
    <p:sldId id="283" r:id="rId37"/>
    <p:sldId id="284" r:id="rId38"/>
    <p:sldId id="285" r:id="rId39"/>
    <p:sldId id="286" r:id="rId40"/>
    <p:sldId id="344" r:id="rId41"/>
    <p:sldId id="345" r:id="rId42"/>
    <p:sldId id="347" r:id="rId43"/>
    <p:sldId id="349" r:id="rId44"/>
    <p:sldId id="343"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50" r:id="rId64"/>
    <p:sldId id="351" r:id="rId65"/>
    <p:sldId id="355" r:id="rId66"/>
    <p:sldId id="356" r:id="rId67"/>
    <p:sldId id="305" r:id="rId68"/>
    <p:sldId id="306" r:id="rId69"/>
    <p:sldId id="307" r:id="rId70"/>
    <p:sldId id="308" r:id="rId71"/>
    <p:sldId id="309" r:id="rId72"/>
    <p:sldId id="352" r:id="rId73"/>
    <p:sldId id="353" r:id="rId74"/>
    <p:sldId id="354" r:id="rId75"/>
    <p:sldId id="358" r:id="rId76"/>
    <p:sldId id="360" r:id="rId77"/>
    <p:sldId id="359" r:id="rId78"/>
    <p:sldId id="361" r:id="rId79"/>
    <p:sldId id="310" r:id="rId80"/>
    <p:sldId id="311" r:id="rId81"/>
    <p:sldId id="312" r:id="rId82"/>
    <p:sldId id="313" r:id="rId83"/>
    <p:sldId id="314" r:id="rId84"/>
    <p:sldId id="315" r:id="rId85"/>
    <p:sldId id="316" r:id="rId86"/>
    <p:sldId id="317" r:id="rId87"/>
    <p:sldId id="318" r:id="rId88"/>
    <p:sldId id="319" r:id="rId89"/>
    <p:sldId id="320" r:id="rId90"/>
    <p:sldId id="321" r:id="rId91"/>
    <p:sldId id="322" r:id="rId92"/>
    <p:sldId id="323" r:id="rId93"/>
    <p:sldId id="324" r:id="rId94"/>
    <p:sldId id="325" r:id="rId95"/>
    <p:sldId id="326" r:id="rId96"/>
    <p:sldId id="327" r:id="rId97"/>
    <p:sldId id="328" r:id="rId98"/>
    <p:sldId id="329" r:id="rId99"/>
    <p:sldId id="330" r:id="rId100"/>
    <p:sldId id="331" r:id="rId101"/>
  </p:sldIdLst>
  <p:sldSz cx="4622800" cy="3479800"/>
  <p:notesSz cx="4622800" cy="3479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5268" autoAdjust="0"/>
  </p:normalViewPr>
  <p:slideViewPr>
    <p:cSldViewPr>
      <p:cViewPr>
        <p:scale>
          <a:sx n="150" d="100"/>
          <a:sy n="150" d="100"/>
        </p:scale>
        <p:origin x="1498" y="211"/>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6/11/relationships/changesInfo" Target="changesInfos/changesInfo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neb Abidi" userId="3194833d-a614-48b9-adb8-a291275aa372" providerId="ADAL" clId="{5E80A8DD-BBF4-4FCD-A0B8-E11327D9FF8B}"/>
    <pc:docChg chg="modSld">
      <pc:chgData name="Zineb Abidi" userId="3194833d-a614-48b9-adb8-a291275aa372" providerId="ADAL" clId="{5E80A8DD-BBF4-4FCD-A0B8-E11327D9FF8B}" dt="2024-11-22T15:07:14.586" v="5" actId="14100"/>
      <pc:docMkLst>
        <pc:docMk/>
      </pc:docMkLst>
      <pc:sldChg chg="modSp">
        <pc:chgData name="Zineb Abidi" userId="3194833d-a614-48b9-adb8-a291275aa372" providerId="ADAL" clId="{5E80A8DD-BBF4-4FCD-A0B8-E11327D9FF8B}" dt="2024-11-22T14:33:37.566" v="3" actId="20577"/>
        <pc:sldMkLst>
          <pc:docMk/>
          <pc:sldMk cId="0" sldId="268"/>
        </pc:sldMkLst>
        <pc:spChg chg="mod">
          <ac:chgData name="Zineb Abidi" userId="3194833d-a614-48b9-adb8-a291275aa372" providerId="ADAL" clId="{5E80A8DD-BBF4-4FCD-A0B8-E11327D9FF8B}" dt="2024-11-22T14:18:16.701" v="1" actId="14100"/>
          <ac:spMkLst>
            <pc:docMk/>
            <pc:sldMk cId="0" sldId="268"/>
            <ac:spMk id="3" creationId="{00000000-0000-0000-0000-000000000000}"/>
          </ac:spMkLst>
        </pc:spChg>
        <pc:spChg chg="mod">
          <ac:chgData name="Zineb Abidi" userId="3194833d-a614-48b9-adb8-a291275aa372" providerId="ADAL" clId="{5E80A8DD-BBF4-4FCD-A0B8-E11327D9FF8B}" dt="2024-11-22T14:33:37.566" v="3" actId="20577"/>
          <ac:spMkLst>
            <pc:docMk/>
            <pc:sldMk cId="0" sldId="268"/>
            <ac:spMk id="6" creationId="{00000000-0000-0000-0000-000000000000}"/>
          </ac:spMkLst>
        </pc:spChg>
      </pc:sldChg>
      <pc:sldChg chg="modSp">
        <pc:chgData name="Zineb Abidi" userId="3194833d-a614-48b9-adb8-a291275aa372" providerId="ADAL" clId="{5E80A8DD-BBF4-4FCD-A0B8-E11327D9FF8B}" dt="2024-11-22T15:05:05.608" v="4" actId="14100"/>
        <pc:sldMkLst>
          <pc:docMk/>
          <pc:sldMk cId="0" sldId="292"/>
        </pc:sldMkLst>
        <pc:spChg chg="mod">
          <ac:chgData name="Zineb Abidi" userId="3194833d-a614-48b9-adb8-a291275aa372" providerId="ADAL" clId="{5E80A8DD-BBF4-4FCD-A0B8-E11327D9FF8B}" dt="2024-11-22T15:05:05.608" v="4" actId="14100"/>
          <ac:spMkLst>
            <pc:docMk/>
            <pc:sldMk cId="0" sldId="292"/>
            <ac:spMk id="5" creationId="{00000000-0000-0000-0000-000000000000}"/>
          </ac:spMkLst>
        </pc:spChg>
      </pc:sldChg>
      <pc:sldChg chg="modSp">
        <pc:chgData name="Zineb Abidi" userId="3194833d-a614-48b9-adb8-a291275aa372" providerId="ADAL" clId="{5E80A8DD-BBF4-4FCD-A0B8-E11327D9FF8B}" dt="2024-11-22T15:07:14.586" v="5" actId="14100"/>
        <pc:sldMkLst>
          <pc:docMk/>
          <pc:sldMk cId="0" sldId="300"/>
        </pc:sldMkLst>
        <pc:spChg chg="mod">
          <ac:chgData name="Zineb Abidi" userId="3194833d-a614-48b9-adb8-a291275aa372" providerId="ADAL" clId="{5E80A8DD-BBF4-4FCD-A0B8-E11327D9FF8B}" dt="2024-11-22T15:07:14.586" v="5" actId="14100"/>
          <ac:spMkLst>
            <pc:docMk/>
            <pc:sldMk cId="0" sldId="300"/>
            <ac:spMk id="6" creationId="{00000000-0000-0000-0000-000000000000}"/>
          </ac:spMkLst>
        </pc:spChg>
      </pc:sldChg>
    </pc:docChg>
  </pc:docChgLst>
  <pc:docChgLst>
    <pc:chgData name="Zineb Abidi" userId="3194833d-a614-48b9-adb8-a291275aa372" providerId="ADAL" clId="{0B56E7DF-07CC-4292-B731-C56C677DCE75}"/>
    <pc:docChg chg="undo custSel addSld delSld modSld sldOrd">
      <pc:chgData name="Zineb Abidi" userId="3194833d-a614-48b9-adb8-a291275aa372" providerId="ADAL" clId="{0B56E7DF-07CC-4292-B731-C56C677DCE75}" dt="2025-01-16T20:51:49.929" v="947" actId="20577"/>
      <pc:docMkLst>
        <pc:docMk/>
      </pc:docMkLst>
      <pc:sldChg chg="ord">
        <pc:chgData name="Zineb Abidi" userId="3194833d-a614-48b9-adb8-a291275aa372" providerId="ADAL" clId="{0B56E7DF-07CC-4292-B731-C56C677DCE75}" dt="2025-01-12T18:56:33.909" v="3"/>
        <pc:sldMkLst>
          <pc:docMk/>
          <pc:sldMk cId="0" sldId="277"/>
        </pc:sldMkLst>
      </pc:sldChg>
      <pc:sldChg chg="ord">
        <pc:chgData name="Zineb Abidi" userId="3194833d-a614-48b9-adb8-a291275aa372" providerId="ADAL" clId="{0B56E7DF-07CC-4292-B731-C56C677DCE75}" dt="2025-01-12T18:56:47.162" v="4"/>
        <pc:sldMkLst>
          <pc:docMk/>
          <pc:sldMk cId="0" sldId="278"/>
        </pc:sldMkLst>
      </pc:sldChg>
      <pc:sldChg chg="ord">
        <pc:chgData name="Zineb Abidi" userId="3194833d-a614-48b9-adb8-a291275aa372" providerId="ADAL" clId="{0B56E7DF-07CC-4292-B731-C56C677DCE75}" dt="2025-01-12T18:56:52.189" v="5"/>
        <pc:sldMkLst>
          <pc:docMk/>
          <pc:sldMk cId="0" sldId="279"/>
        </pc:sldMkLst>
      </pc:sldChg>
      <pc:sldChg chg="modSp ord">
        <pc:chgData name="Zineb Abidi" userId="3194833d-a614-48b9-adb8-a291275aa372" providerId="ADAL" clId="{0B56E7DF-07CC-4292-B731-C56C677DCE75}" dt="2025-01-12T19:00:13.891" v="11" actId="14100"/>
        <pc:sldMkLst>
          <pc:docMk/>
          <pc:sldMk cId="0" sldId="280"/>
        </pc:sldMkLst>
        <pc:spChg chg="mod">
          <ac:chgData name="Zineb Abidi" userId="3194833d-a614-48b9-adb8-a291275aa372" providerId="ADAL" clId="{0B56E7DF-07CC-4292-B731-C56C677DCE75}" dt="2025-01-12T19:00:13.891" v="11" actId="14100"/>
          <ac:spMkLst>
            <pc:docMk/>
            <pc:sldMk cId="0" sldId="280"/>
            <ac:spMk id="6" creationId="{00000000-0000-0000-0000-000000000000}"/>
          </ac:spMkLst>
        </pc:spChg>
      </pc:sldChg>
      <pc:sldChg chg="ord">
        <pc:chgData name="Zineb Abidi" userId="3194833d-a614-48b9-adb8-a291275aa372" providerId="ADAL" clId="{0B56E7DF-07CC-4292-B731-C56C677DCE75}" dt="2025-01-12T18:57:01.443" v="7"/>
        <pc:sldMkLst>
          <pc:docMk/>
          <pc:sldMk cId="0" sldId="281"/>
        </pc:sldMkLst>
      </pc:sldChg>
      <pc:sldChg chg="modSp ord">
        <pc:chgData name="Zineb Abidi" userId="3194833d-a614-48b9-adb8-a291275aa372" providerId="ADAL" clId="{0B56E7DF-07CC-4292-B731-C56C677DCE75}" dt="2025-01-12T19:01:48.956" v="13" actId="14100"/>
        <pc:sldMkLst>
          <pc:docMk/>
          <pc:sldMk cId="0" sldId="282"/>
        </pc:sldMkLst>
        <pc:graphicFrameChg chg="mod">
          <ac:chgData name="Zineb Abidi" userId="3194833d-a614-48b9-adb8-a291275aa372" providerId="ADAL" clId="{0B56E7DF-07CC-4292-B731-C56C677DCE75}" dt="2025-01-12T19:01:48.956" v="13" actId="14100"/>
          <ac:graphicFrameMkLst>
            <pc:docMk/>
            <pc:sldMk cId="0" sldId="282"/>
            <ac:graphicFrameMk id="15" creationId="{00000000-0000-0000-0000-000000000000}"/>
          </ac:graphicFrameMkLst>
        </pc:graphicFrameChg>
      </pc:sldChg>
      <pc:sldChg chg="modSp ord">
        <pc:chgData name="Zineb Abidi" userId="3194833d-a614-48b9-adb8-a291275aa372" providerId="ADAL" clId="{0B56E7DF-07CC-4292-B731-C56C677DCE75}" dt="2025-01-12T19:04:56.072" v="15" actId="20577"/>
        <pc:sldMkLst>
          <pc:docMk/>
          <pc:sldMk cId="0" sldId="283"/>
        </pc:sldMkLst>
        <pc:spChg chg="mod">
          <ac:chgData name="Zineb Abidi" userId="3194833d-a614-48b9-adb8-a291275aa372" providerId="ADAL" clId="{0B56E7DF-07CC-4292-B731-C56C677DCE75}" dt="2025-01-12T19:04:56.072" v="15" actId="20577"/>
          <ac:spMkLst>
            <pc:docMk/>
            <pc:sldMk cId="0" sldId="283"/>
            <ac:spMk id="5" creationId="{00000000-0000-0000-0000-000000000000}"/>
          </ac:spMkLst>
        </pc:spChg>
      </pc:sldChg>
      <pc:sldChg chg="modSp">
        <pc:chgData name="Zineb Abidi" userId="3194833d-a614-48b9-adb8-a291275aa372" providerId="ADAL" clId="{0B56E7DF-07CC-4292-B731-C56C677DCE75}" dt="2025-01-12T19:06:44.348" v="16" actId="20577"/>
        <pc:sldMkLst>
          <pc:docMk/>
          <pc:sldMk cId="0" sldId="285"/>
        </pc:sldMkLst>
        <pc:spChg chg="mod">
          <ac:chgData name="Zineb Abidi" userId="3194833d-a614-48b9-adb8-a291275aa372" providerId="ADAL" clId="{0B56E7DF-07CC-4292-B731-C56C677DCE75}" dt="2025-01-12T19:06:44.348" v="16" actId="20577"/>
          <ac:spMkLst>
            <pc:docMk/>
            <pc:sldMk cId="0" sldId="285"/>
            <ac:spMk id="11" creationId="{00000000-0000-0000-0000-000000000000}"/>
          </ac:spMkLst>
        </pc:spChg>
      </pc:sldChg>
      <pc:sldChg chg="modSp">
        <pc:chgData name="Zineb Abidi" userId="3194833d-a614-48b9-adb8-a291275aa372" providerId="ADAL" clId="{0B56E7DF-07CC-4292-B731-C56C677DCE75}" dt="2025-01-12T20:22:17.922" v="25" actId="14100"/>
        <pc:sldMkLst>
          <pc:docMk/>
          <pc:sldMk cId="0" sldId="290"/>
        </pc:sldMkLst>
        <pc:spChg chg="mod">
          <ac:chgData name="Zineb Abidi" userId="3194833d-a614-48b9-adb8-a291275aa372" providerId="ADAL" clId="{0B56E7DF-07CC-4292-B731-C56C677DCE75}" dt="2025-01-12T20:22:17.922" v="25" actId="14100"/>
          <ac:spMkLst>
            <pc:docMk/>
            <pc:sldMk cId="0" sldId="290"/>
            <ac:spMk id="5" creationId="{00000000-0000-0000-0000-000000000000}"/>
          </ac:spMkLst>
        </pc:spChg>
      </pc:sldChg>
      <pc:sldChg chg="modSp">
        <pc:chgData name="Zineb Abidi" userId="3194833d-a614-48b9-adb8-a291275aa372" providerId="ADAL" clId="{0B56E7DF-07CC-4292-B731-C56C677DCE75}" dt="2025-01-15T12:01:57.252" v="29" actId="14100"/>
        <pc:sldMkLst>
          <pc:docMk/>
          <pc:sldMk cId="0" sldId="297"/>
        </pc:sldMkLst>
        <pc:spChg chg="mod">
          <ac:chgData name="Zineb Abidi" userId="3194833d-a614-48b9-adb8-a291275aa372" providerId="ADAL" clId="{0B56E7DF-07CC-4292-B731-C56C677DCE75}" dt="2025-01-15T12:01:57.252" v="29" actId="14100"/>
          <ac:spMkLst>
            <pc:docMk/>
            <pc:sldMk cId="0" sldId="297"/>
            <ac:spMk id="6" creationId="{00000000-0000-0000-0000-000000000000}"/>
          </ac:spMkLst>
        </pc:spChg>
      </pc:sldChg>
      <pc:sldChg chg="modSp modNotesTx">
        <pc:chgData name="Zineb Abidi" userId="3194833d-a614-48b9-adb8-a291275aa372" providerId="ADAL" clId="{0B56E7DF-07CC-4292-B731-C56C677DCE75}" dt="2025-01-15T12:13:42.718" v="32" actId="20577"/>
        <pc:sldMkLst>
          <pc:docMk/>
          <pc:sldMk cId="0" sldId="306"/>
        </pc:sldMkLst>
        <pc:picChg chg="mod">
          <ac:chgData name="Zineb Abidi" userId="3194833d-a614-48b9-adb8-a291275aa372" providerId="ADAL" clId="{0B56E7DF-07CC-4292-B731-C56C677DCE75}" dt="2025-01-15T12:11:18.327" v="30" actId="1076"/>
          <ac:picMkLst>
            <pc:docMk/>
            <pc:sldMk cId="0" sldId="306"/>
            <ac:picMk id="17" creationId="{00000000-0000-0000-0000-000000000000}"/>
          </ac:picMkLst>
        </pc:picChg>
      </pc:sldChg>
      <pc:sldChg chg="modSp">
        <pc:chgData name="Zineb Abidi" userId="3194833d-a614-48b9-adb8-a291275aa372" providerId="ADAL" clId="{0B56E7DF-07CC-4292-B731-C56C677DCE75}" dt="2025-01-15T12:24:17.308" v="33" actId="14100"/>
        <pc:sldMkLst>
          <pc:docMk/>
          <pc:sldMk cId="0" sldId="314"/>
        </pc:sldMkLst>
        <pc:spChg chg="mod">
          <ac:chgData name="Zineb Abidi" userId="3194833d-a614-48b9-adb8-a291275aa372" providerId="ADAL" clId="{0B56E7DF-07CC-4292-B731-C56C677DCE75}" dt="2025-01-15T12:24:17.308" v="33" actId="14100"/>
          <ac:spMkLst>
            <pc:docMk/>
            <pc:sldMk cId="0" sldId="314"/>
            <ac:spMk id="6" creationId="{00000000-0000-0000-0000-000000000000}"/>
          </ac:spMkLst>
        </pc:spChg>
      </pc:sldChg>
      <pc:sldChg chg="modSp">
        <pc:chgData name="Zineb Abidi" userId="3194833d-a614-48b9-adb8-a291275aa372" providerId="ADAL" clId="{0B56E7DF-07CC-4292-B731-C56C677DCE75}" dt="2025-01-15T12:27:05.627" v="35" actId="20577"/>
        <pc:sldMkLst>
          <pc:docMk/>
          <pc:sldMk cId="0" sldId="315"/>
        </pc:sldMkLst>
        <pc:spChg chg="mod">
          <ac:chgData name="Zineb Abidi" userId="3194833d-a614-48b9-adb8-a291275aa372" providerId="ADAL" clId="{0B56E7DF-07CC-4292-B731-C56C677DCE75}" dt="2025-01-15T12:27:05.627" v="35" actId="20577"/>
          <ac:spMkLst>
            <pc:docMk/>
            <pc:sldMk cId="0" sldId="315"/>
            <ac:spMk id="3" creationId="{00000000-0000-0000-0000-000000000000}"/>
          </ac:spMkLst>
        </pc:spChg>
      </pc:sldChg>
      <pc:sldChg chg="modSp">
        <pc:chgData name="Zineb Abidi" userId="3194833d-a614-48b9-adb8-a291275aa372" providerId="ADAL" clId="{0B56E7DF-07CC-4292-B731-C56C677DCE75}" dt="2025-01-15T13:00:56.223" v="95" actId="207"/>
        <pc:sldMkLst>
          <pc:docMk/>
          <pc:sldMk cId="0" sldId="316"/>
        </pc:sldMkLst>
        <pc:spChg chg="mod">
          <ac:chgData name="Zineb Abidi" userId="3194833d-a614-48b9-adb8-a291275aa372" providerId="ADAL" clId="{0B56E7DF-07CC-4292-B731-C56C677DCE75}" dt="2025-01-15T13:00:56.223" v="95" actId="207"/>
          <ac:spMkLst>
            <pc:docMk/>
            <pc:sldMk cId="0" sldId="316"/>
            <ac:spMk id="6" creationId="{00000000-0000-0000-0000-000000000000}"/>
          </ac:spMkLst>
        </pc:spChg>
      </pc:sldChg>
      <pc:sldChg chg="modSp ord">
        <pc:chgData name="Zineb Abidi" userId="3194833d-a614-48b9-adb8-a291275aa372" providerId="ADAL" clId="{0B56E7DF-07CC-4292-B731-C56C677DCE75}" dt="2025-01-15T13:12:32.872" v="321" actId="20577"/>
        <pc:sldMkLst>
          <pc:docMk/>
          <pc:sldMk cId="0" sldId="317"/>
        </pc:sldMkLst>
        <pc:spChg chg="mod">
          <ac:chgData name="Zineb Abidi" userId="3194833d-a614-48b9-adb8-a291275aa372" providerId="ADAL" clId="{0B56E7DF-07CC-4292-B731-C56C677DCE75}" dt="2025-01-15T13:12:32.872" v="321" actId="20577"/>
          <ac:spMkLst>
            <pc:docMk/>
            <pc:sldMk cId="0" sldId="317"/>
            <ac:spMk id="3" creationId="{00000000-0000-0000-0000-000000000000}"/>
          </ac:spMkLst>
        </pc:spChg>
      </pc:sldChg>
      <pc:sldChg chg="modSp">
        <pc:chgData name="Zineb Abidi" userId="3194833d-a614-48b9-adb8-a291275aa372" providerId="ADAL" clId="{0B56E7DF-07CC-4292-B731-C56C677DCE75}" dt="2025-01-15T13:12:54.161" v="323" actId="20577"/>
        <pc:sldMkLst>
          <pc:docMk/>
          <pc:sldMk cId="0" sldId="318"/>
        </pc:sldMkLst>
        <pc:spChg chg="mod">
          <ac:chgData name="Zineb Abidi" userId="3194833d-a614-48b9-adb8-a291275aa372" providerId="ADAL" clId="{0B56E7DF-07CC-4292-B731-C56C677DCE75}" dt="2025-01-15T13:12:54.161" v="323" actId="20577"/>
          <ac:spMkLst>
            <pc:docMk/>
            <pc:sldMk cId="0" sldId="318"/>
            <ac:spMk id="9" creationId="{00000000-0000-0000-0000-000000000000}"/>
          </ac:spMkLst>
        </pc:spChg>
      </pc:sldChg>
      <pc:sldChg chg="modSp">
        <pc:chgData name="Zineb Abidi" userId="3194833d-a614-48b9-adb8-a291275aa372" providerId="ADAL" clId="{0B56E7DF-07CC-4292-B731-C56C677DCE75}" dt="2025-01-15T13:36:56.927" v="324" actId="14100"/>
        <pc:sldMkLst>
          <pc:docMk/>
          <pc:sldMk cId="0" sldId="322"/>
        </pc:sldMkLst>
        <pc:spChg chg="mod">
          <ac:chgData name="Zineb Abidi" userId="3194833d-a614-48b9-adb8-a291275aa372" providerId="ADAL" clId="{0B56E7DF-07CC-4292-B731-C56C677DCE75}" dt="2025-01-15T13:36:56.927" v="324" actId="14100"/>
          <ac:spMkLst>
            <pc:docMk/>
            <pc:sldMk cId="0" sldId="322"/>
            <ac:spMk id="10" creationId="{00000000-0000-0000-0000-000000000000}"/>
          </ac:spMkLst>
        </pc:spChg>
      </pc:sldChg>
      <pc:sldChg chg="modSp">
        <pc:chgData name="Zineb Abidi" userId="3194833d-a614-48b9-adb8-a291275aa372" providerId="ADAL" clId="{0B56E7DF-07CC-4292-B731-C56C677DCE75}" dt="2025-01-15T13:43:49.082" v="325" actId="207"/>
        <pc:sldMkLst>
          <pc:docMk/>
          <pc:sldMk cId="0" sldId="329"/>
        </pc:sldMkLst>
        <pc:spChg chg="mod">
          <ac:chgData name="Zineb Abidi" userId="3194833d-a614-48b9-adb8-a291275aa372" providerId="ADAL" clId="{0B56E7DF-07CC-4292-B731-C56C677DCE75}" dt="2025-01-15T13:43:49.082" v="325" actId="207"/>
          <ac:spMkLst>
            <pc:docMk/>
            <pc:sldMk cId="0" sldId="329"/>
            <ac:spMk id="25" creationId="{00000000-0000-0000-0000-000000000000}"/>
          </ac:spMkLst>
        </pc:spChg>
      </pc:sldChg>
      <pc:sldChg chg="modSp">
        <pc:chgData name="Zineb Abidi" userId="3194833d-a614-48b9-adb8-a291275aa372" providerId="ADAL" clId="{0B56E7DF-07CC-4292-B731-C56C677DCE75}" dt="2025-01-12T20:20:33.986" v="22" actId="20577"/>
        <pc:sldMkLst>
          <pc:docMk/>
          <pc:sldMk cId="1619965258" sldId="333"/>
        </pc:sldMkLst>
        <pc:spChg chg="mod">
          <ac:chgData name="Zineb Abidi" userId="3194833d-a614-48b9-adb8-a291275aa372" providerId="ADAL" clId="{0B56E7DF-07CC-4292-B731-C56C677DCE75}" dt="2025-01-12T20:20:33.986" v="22" actId="20577"/>
          <ac:spMkLst>
            <pc:docMk/>
            <pc:sldMk cId="1619965258" sldId="333"/>
            <ac:spMk id="6" creationId="{00000000-0000-0000-0000-000000000000}"/>
          </ac:spMkLst>
        </pc:spChg>
      </pc:sldChg>
      <pc:sldChg chg="ord">
        <pc:chgData name="Zineb Abidi" userId="3194833d-a614-48b9-adb8-a291275aa372" providerId="ADAL" clId="{0B56E7DF-07CC-4292-B731-C56C677DCE75}" dt="2025-01-12T18:55:40.647" v="0"/>
        <pc:sldMkLst>
          <pc:docMk/>
          <pc:sldMk cId="758417982" sldId="339"/>
        </pc:sldMkLst>
      </pc:sldChg>
      <pc:sldChg chg="ord">
        <pc:chgData name="Zineb Abidi" userId="3194833d-a614-48b9-adb8-a291275aa372" providerId="ADAL" clId="{0B56E7DF-07CC-4292-B731-C56C677DCE75}" dt="2025-01-12T18:55:59.545" v="1"/>
        <pc:sldMkLst>
          <pc:docMk/>
          <pc:sldMk cId="1167096418" sldId="340"/>
        </pc:sldMkLst>
      </pc:sldChg>
      <pc:sldChg chg="ord">
        <pc:chgData name="Zineb Abidi" userId="3194833d-a614-48b9-adb8-a291275aa372" providerId="ADAL" clId="{0B56E7DF-07CC-4292-B731-C56C677DCE75}" dt="2025-01-12T18:56:24.651" v="2"/>
        <pc:sldMkLst>
          <pc:docMk/>
          <pc:sldMk cId="2303120976" sldId="341"/>
        </pc:sldMkLst>
      </pc:sldChg>
      <pc:sldChg chg="modSp">
        <pc:chgData name="Zineb Abidi" userId="3194833d-a614-48b9-adb8-a291275aa372" providerId="ADAL" clId="{0B56E7DF-07CC-4292-B731-C56C677DCE75}" dt="2025-01-13T14:20:08.972" v="26" actId="20577"/>
        <pc:sldMkLst>
          <pc:docMk/>
          <pc:sldMk cId="1837964529" sldId="342"/>
        </pc:sldMkLst>
        <pc:spChg chg="mod">
          <ac:chgData name="Zineb Abidi" userId="3194833d-a614-48b9-adb8-a291275aa372" providerId="ADAL" clId="{0B56E7DF-07CC-4292-B731-C56C677DCE75}" dt="2025-01-13T14:20:08.972" v="26" actId="20577"/>
          <ac:spMkLst>
            <pc:docMk/>
            <pc:sldMk cId="1837964529" sldId="342"/>
            <ac:spMk id="23" creationId="{00000000-0000-0000-0000-000000000000}"/>
          </ac:spMkLst>
        </pc:spChg>
      </pc:sldChg>
      <pc:sldChg chg="modSp">
        <pc:chgData name="Zineb Abidi" userId="3194833d-a614-48b9-adb8-a291275aa372" providerId="ADAL" clId="{0B56E7DF-07CC-4292-B731-C56C677DCE75}" dt="2025-01-13T15:23:31.562" v="27" actId="20577"/>
        <pc:sldMkLst>
          <pc:docMk/>
          <pc:sldMk cId="3531263604" sldId="344"/>
        </pc:sldMkLst>
        <pc:spChg chg="mod">
          <ac:chgData name="Zineb Abidi" userId="3194833d-a614-48b9-adb8-a291275aa372" providerId="ADAL" clId="{0B56E7DF-07CC-4292-B731-C56C677DCE75}" dt="2025-01-12T19:11:34.945" v="18" actId="20577"/>
          <ac:spMkLst>
            <pc:docMk/>
            <pc:sldMk cId="3531263604" sldId="344"/>
            <ac:spMk id="25" creationId="{00000000-0000-0000-0000-000000000000}"/>
          </ac:spMkLst>
        </pc:spChg>
        <pc:spChg chg="mod">
          <ac:chgData name="Zineb Abidi" userId="3194833d-a614-48b9-adb8-a291275aa372" providerId="ADAL" clId="{0B56E7DF-07CC-4292-B731-C56C677DCE75}" dt="2025-01-13T15:23:31.562" v="27" actId="20577"/>
          <ac:spMkLst>
            <pc:docMk/>
            <pc:sldMk cId="3531263604" sldId="344"/>
            <ac:spMk id="27" creationId="{00000000-0000-0000-0000-000000000000}"/>
          </ac:spMkLst>
        </pc:spChg>
        <pc:spChg chg="mod">
          <ac:chgData name="Zineb Abidi" userId="3194833d-a614-48b9-adb8-a291275aa372" providerId="ADAL" clId="{0B56E7DF-07CC-4292-B731-C56C677DCE75}" dt="2025-01-12T19:11:29.468" v="17" actId="20577"/>
          <ac:spMkLst>
            <pc:docMk/>
            <pc:sldMk cId="3531263604" sldId="344"/>
            <ac:spMk id="28" creationId="{00000000-0000-0000-0000-000000000000}"/>
          </ac:spMkLst>
        </pc:spChg>
        <pc:spChg chg="mod">
          <ac:chgData name="Zineb Abidi" userId="3194833d-a614-48b9-adb8-a291275aa372" providerId="ADAL" clId="{0B56E7DF-07CC-4292-B731-C56C677DCE75}" dt="2025-01-12T19:11:37.935" v="19" actId="20577"/>
          <ac:spMkLst>
            <pc:docMk/>
            <pc:sldMk cId="3531263604" sldId="344"/>
            <ac:spMk id="29" creationId="{00000000-0000-0000-0000-000000000000}"/>
          </ac:spMkLst>
        </pc:spChg>
        <pc:spChg chg="mod">
          <ac:chgData name="Zineb Abidi" userId="3194833d-a614-48b9-adb8-a291275aa372" providerId="ADAL" clId="{0B56E7DF-07CC-4292-B731-C56C677DCE75}" dt="2025-01-12T19:11:41.715" v="20" actId="20577"/>
          <ac:spMkLst>
            <pc:docMk/>
            <pc:sldMk cId="3531263604" sldId="344"/>
            <ac:spMk id="31" creationId="{00000000-0000-0000-0000-000000000000}"/>
          </ac:spMkLst>
        </pc:spChg>
      </pc:sldChg>
      <pc:sldChg chg="modSp">
        <pc:chgData name="Zineb Abidi" userId="3194833d-a614-48b9-adb8-a291275aa372" providerId="ADAL" clId="{0B56E7DF-07CC-4292-B731-C56C677DCE75}" dt="2025-01-12T20:18:54.952" v="21" actId="20577"/>
        <pc:sldMkLst>
          <pc:docMk/>
          <pc:sldMk cId="4190271942" sldId="345"/>
        </pc:sldMkLst>
        <pc:spChg chg="mod">
          <ac:chgData name="Zineb Abidi" userId="3194833d-a614-48b9-adb8-a291275aa372" providerId="ADAL" clId="{0B56E7DF-07CC-4292-B731-C56C677DCE75}" dt="2025-01-12T20:18:54.952" v="21" actId="20577"/>
          <ac:spMkLst>
            <pc:docMk/>
            <pc:sldMk cId="4190271942" sldId="345"/>
            <ac:spMk id="2" creationId="{00000000-0000-0000-0000-000000000000}"/>
          </ac:spMkLst>
        </pc:spChg>
      </pc:sldChg>
      <pc:sldChg chg="add">
        <pc:chgData name="Zineb Abidi" userId="3194833d-a614-48b9-adb8-a291275aa372" providerId="ADAL" clId="{0B56E7DF-07CC-4292-B731-C56C677DCE75}" dt="2025-01-15T12:27:10.421" v="36"/>
        <pc:sldMkLst>
          <pc:docMk/>
          <pc:sldMk cId="1169143304" sldId="348"/>
        </pc:sldMkLst>
      </pc:sldChg>
      <pc:sldChg chg="addSp modSp add">
        <pc:chgData name="Zineb Abidi" userId="3194833d-a614-48b9-adb8-a291275aa372" providerId="ADAL" clId="{0B56E7DF-07CC-4292-B731-C56C677DCE75}" dt="2025-01-15T13:11:03.153" v="313" actId="14100"/>
        <pc:sldMkLst>
          <pc:docMk/>
          <pc:sldMk cId="954811774" sldId="349"/>
        </pc:sldMkLst>
        <pc:spChg chg="add mod">
          <ac:chgData name="Zineb Abidi" userId="3194833d-a614-48b9-adb8-a291275aa372" providerId="ADAL" clId="{0B56E7DF-07CC-4292-B731-C56C677DCE75}" dt="2025-01-15T13:11:03.153" v="313" actId="14100"/>
          <ac:spMkLst>
            <pc:docMk/>
            <pc:sldMk cId="954811774" sldId="349"/>
            <ac:spMk id="3" creationId="{9B202DE6-4DA6-4601-A16F-66712F96BD0B}"/>
          </ac:spMkLst>
        </pc:spChg>
      </pc:sldChg>
      <pc:sldChg chg="addSp delSp add del">
        <pc:chgData name="Zineb Abidi" userId="3194833d-a614-48b9-adb8-a291275aa372" providerId="ADAL" clId="{0B56E7DF-07CC-4292-B731-C56C677DCE75}" dt="2025-01-15T13:01:30.004" v="100" actId="2696"/>
        <pc:sldMkLst>
          <pc:docMk/>
          <pc:sldMk cId="1908720325" sldId="349"/>
        </pc:sldMkLst>
        <pc:spChg chg="add del">
          <ac:chgData name="Zineb Abidi" userId="3194833d-a614-48b9-adb8-a291275aa372" providerId="ADAL" clId="{0B56E7DF-07CC-4292-B731-C56C677DCE75}" dt="2025-01-15T13:01:16.159" v="97"/>
          <ac:spMkLst>
            <pc:docMk/>
            <pc:sldMk cId="1908720325" sldId="349"/>
            <ac:spMk id="3" creationId="{539CF46F-8120-42EE-8D7D-72B80D869AF5}"/>
          </ac:spMkLst>
        </pc:spChg>
        <pc:spChg chg="add del">
          <ac:chgData name="Zineb Abidi" userId="3194833d-a614-48b9-adb8-a291275aa372" providerId="ADAL" clId="{0B56E7DF-07CC-4292-B731-C56C677DCE75}" dt="2025-01-15T13:01:23.186" v="99"/>
          <ac:spMkLst>
            <pc:docMk/>
            <pc:sldMk cId="1908720325" sldId="349"/>
            <ac:spMk id="4" creationId="{9EC1B8F7-3441-4D95-BA8F-52A9731E0687}"/>
          </ac:spMkLst>
        </pc:spChg>
      </pc:sldChg>
      <pc:sldChg chg="addSp delSp modSp add">
        <pc:chgData name="Zineb Abidi" userId="3194833d-a614-48b9-adb8-a291275aa372" providerId="ADAL" clId="{0B56E7DF-07CC-4292-B731-C56C677DCE75}" dt="2025-01-15T13:49:56.731" v="339" actId="20577"/>
        <pc:sldMkLst>
          <pc:docMk/>
          <pc:sldMk cId="2951649889" sldId="350"/>
        </pc:sldMkLst>
        <pc:spChg chg="add del mod">
          <ac:chgData name="Zineb Abidi" userId="3194833d-a614-48b9-adb8-a291275aa372" providerId="ADAL" clId="{0B56E7DF-07CC-4292-B731-C56C677DCE75}" dt="2025-01-15T13:49:26.500" v="331"/>
          <ac:spMkLst>
            <pc:docMk/>
            <pc:sldMk cId="2951649889" sldId="350"/>
            <ac:spMk id="3" creationId="{0AD82594-CD49-481F-8A18-1DA41AE319C7}"/>
          </ac:spMkLst>
        </pc:spChg>
        <pc:spChg chg="add mod">
          <ac:chgData name="Zineb Abidi" userId="3194833d-a614-48b9-adb8-a291275aa372" providerId="ADAL" clId="{0B56E7DF-07CC-4292-B731-C56C677DCE75}" dt="2025-01-15T13:49:56.731" v="339" actId="20577"/>
          <ac:spMkLst>
            <pc:docMk/>
            <pc:sldMk cId="2951649889" sldId="350"/>
            <ac:spMk id="5" creationId="{DFE18359-85C4-40DC-8590-E528384D20A5}"/>
          </ac:spMkLst>
        </pc:spChg>
        <pc:picChg chg="add del">
          <ac:chgData name="Zineb Abidi" userId="3194833d-a614-48b9-adb8-a291275aa372" providerId="ADAL" clId="{0B56E7DF-07CC-4292-B731-C56C677DCE75}" dt="2025-01-15T13:49:26.497" v="329"/>
          <ac:picMkLst>
            <pc:docMk/>
            <pc:sldMk cId="2951649889" sldId="350"/>
            <ac:picMk id="4" creationId="{FE9F549E-4225-4534-8C6A-90D9DFE3A201}"/>
          </ac:picMkLst>
        </pc:picChg>
      </pc:sldChg>
      <pc:sldChg chg="modSp add modNotesTx">
        <pc:chgData name="Zineb Abidi" userId="3194833d-a614-48b9-adb8-a291275aa372" providerId="ADAL" clId="{0B56E7DF-07CC-4292-B731-C56C677DCE75}" dt="2025-01-15T13:53:46.116" v="403" actId="20577"/>
        <pc:sldMkLst>
          <pc:docMk/>
          <pc:sldMk cId="1695412114" sldId="351"/>
        </pc:sldMkLst>
        <pc:spChg chg="mod">
          <ac:chgData name="Zineb Abidi" userId="3194833d-a614-48b9-adb8-a291275aa372" providerId="ADAL" clId="{0B56E7DF-07CC-4292-B731-C56C677DCE75}" dt="2025-01-15T13:53:38.803" v="402"/>
          <ac:spMkLst>
            <pc:docMk/>
            <pc:sldMk cId="1695412114" sldId="351"/>
            <ac:spMk id="5" creationId="{DFE18359-85C4-40DC-8590-E528384D20A5}"/>
          </ac:spMkLst>
        </pc:spChg>
      </pc:sldChg>
      <pc:sldChg chg="addSp modSp add">
        <pc:chgData name="Zineb Abidi" userId="3194833d-a614-48b9-adb8-a291275aa372" providerId="ADAL" clId="{0B56E7DF-07CC-4292-B731-C56C677DCE75}" dt="2025-01-15T13:56:07.166" v="426" actId="20577"/>
        <pc:sldMkLst>
          <pc:docMk/>
          <pc:sldMk cId="2194170737" sldId="352"/>
        </pc:sldMkLst>
        <pc:spChg chg="add mod">
          <ac:chgData name="Zineb Abidi" userId="3194833d-a614-48b9-adb8-a291275aa372" providerId="ADAL" clId="{0B56E7DF-07CC-4292-B731-C56C677DCE75}" dt="2025-01-15T13:56:07.166" v="426" actId="20577"/>
          <ac:spMkLst>
            <pc:docMk/>
            <pc:sldMk cId="2194170737" sldId="352"/>
            <ac:spMk id="3" creationId="{4EDAEFBD-26A9-427C-B19C-54F3064F8643}"/>
          </ac:spMkLst>
        </pc:spChg>
      </pc:sldChg>
      <pc:sldChg chg="modSp add">
        <pc:chgData name="Zineb Abidi" userId="3194833d-a614-48b9-adb8-a291275aa372" providerId="ADAL" clId="{0B56E7DF-07CC-4292-B731-C56C677DCE75}" dt="2025-01-15T15:41:04.092" v="758" actId="403"/>
        <pc:sldMkLst>
          <pc:docMk/>
          <pc:sldMk cId="2647640170" sldId="353"/>
        </pc:sldMkLst>
        <pc:spChg chg="mod">
          <ac:chgData name="Zineb Abidi" userId="3194833d-a614-48b9-adb8-a291275aa372" providerId="ADAL" clId="{0B56E7DF-07CC-4292-B731-C56C677DCE75}" dt="2025-01-15T15:41:04.092" v="758" actId="403"/>
          <ac:spMkLst>
            <pc:docMk/>
            <pc:sldMk cId="2647640170" sldId="353"/>
            <ac:spMk id="3" creationId="{4EDAEFBD-26A9-427C-B19C-54F3064F8643}"/>
          </ac:spMkLst>
        </pc:spChg>
      </pc:sldChg>
      <pc:sldChg chg="modSp add">
        <pc:chgData name="Zineb Abidi" userId="3194833d-a614-48b9-adb8-a291275aa372" providerId="ADAL" clId="{0B56E7DF-07CC-4292-B731-C56C677DCE75}" dt="2025-01-15T15:41:28.586" v="762" actId="403"/>
        <pc:sldMkLst>
          <pc:docMk/>
          <pc:sldMk cId="3763167437" sldId="354"/>
        </pc:sldMkLst>
        <pc:spChg chg="mod">
          <ac:chgData name="Zineb Abidi" userId="3194833d-a614-48b9-adb8-a291275aa372" providerId="ADAL" clId="{0B56E7DF-07CC-4292-B731-C56C677DCE75}" dt="2025-01-15T15:41:28.586" v="762" actId="403"/>
          <ac:spMkLst>
            <pc:docMk/>
            <pc:sldMk cId="3763167437" sldId="354"/>
            <ac:spMk id="3" creationId="{4EDAEFBD-26A9-427C-B19C-54F3064F8643}"/>
          </ac:spMkLst>
        </pc:spChg>
      </pc:sldChg>
      <pc:sldChg chg="addSp delSp modSp add ord">
        <pc:chgData name="Zineb Abidi" userId="3194833d-a614-48b9-adb8-a291275aa372" providerId="ADAL" clId="{0B56E7DF-07CC-4292-B731-C56C677DCE75}" dt="2025-01-15T15:45:53.403" v="788" actId="1076"/>
        <pc:sldMkLst>
          <pc:docMk/>
          <pc:sldMk cId="1489726760" sldId="355"/>
        </pc:sldMkLst>
        <pc:spChg chg="del mod">
          <ac:chgData name="Zineb Abidi" userId="3194833d-a614-48b9-adb8-a291275aa372" providerId="ADAL" clId="{0B56E7DF-07CC-4292-B731-C56C677DCE75}" dt="2025-01-15T15:44:46.511" v="777" actId="478"/>
          <ac:spMkLst>
            <pc:docMk/>
            <pc:sldMk cId="1489726760" sldId="355"/>
            <ac:spMk id="5" creationId="{DFE18359-85C4-40DC-8590-E528384D20A5}"/>
          </ac:spMkLst>
        </pc:spChg>
        <pc:spChg chg="add del">
          <ac:chgData name="Zineb Abidi" userId="3194833d-a614-48b9-adb8-a291275aa372" providerId="ADAL" clId="{0B56E7DF-07CC-4292-B731-C56C677DCE75}" dt="2025-01-15T15:44:05.977" v="766"/>
          <ac:spMkLst>
            <pc:docMk/>
            <pc:sldMk cId="1489726760" sldId="355"/>
            <ac:spMk id="8" creationId="{68CCCF87-F58B-4A2B-B4C2-9B1CA16098EB}"/>
          </ac:spMkLst>
        </pc:spChg>
        <pc:spChg chg="add del">
          <ac:chgData name="Zineb Abidi" userId="3194833d-a614-48b9-adb8-a291275aa372" providerId="ADAL" clId="{0B56E7DF-07CC-4292-B731-C56C677DCE75}" dt="2025-01-15T15:44:05.977" v="766"/>
          <ac:spMkLst>
            <pc:docMk/>
            <pc:sldMk cId="1489726760" sldId="355"/>
            <ac:spMk id="9" creationId="{1DE5640C-55E7-480B-B541-4DF9C160AD4F}"/>
          </ac:spMkLst>
        </pc:spChg>
        <pc:spChg chg="add del">
          <ac:chgData name="Zineb Abidi" userId="3194833d-a614-48b9-adb8-a291275aa372" providerId="ADAL" clId="{0B56E7DF-07CC-4292-B731-C56C677DCE75}" dt="2025-01-15T15:44:05.977" v="766"/>
          <ac:spMkLst>
            <pc:docMk/>
            <pc:sldMk cId="1489726760" sldId="355"/>
            <ac:spMk id="10" creationId="{6F06EC79-401E-4689-9442-38B453AC8B4D}"/>
          </ac:spMkLst>
        </pc:spChg>
        <pc:spChg chg="add mod">
          <ac:chgData name="Zineb Abidi" userId="3194833d-a614-48b9-adb8-a291275aa372" providerId="ADAL" clId="{0B56E7DF-07CC-4292-B731-C56C677DCE75}" dt="2025-01-15T15:45:29.705" v="786" actId="20577"/>
          <ac:spMkLst>
            <pc:docMk/>
            <pc:sldMk cId="1489726760" sldId="355"/>
            <ac:spMk id="11" creationId="{B8D86D48-AAD7-4B45-B7C4-E6222D7D6F03}"/>
          </ac:spMkLst>
        </pc:spChg>
        <pc:graphicFrameChg chg="add del">
          <ac:chgData name="Zineb Abidi" userId="3194833d-a614-48b9-adb8-a291275aa372" providerId="ADAL" clId="{0B56E7DF-07CC-4292-B731-C56C677DCE75}" dt="2025-01-15T15:44:05.977" v="766"/>
          <ac:graphicFrameMkLst>
            <pc:docMk/>
            <pc:sldMk cId="1489726760" sldId="355"/>
            <ac:graphicFrameMk id="3" creationId="{B5DDDB76-3264-4381-AF45-A138DE121E35}"/>
          </ac:graphicFrameMkLst>
        </pc:graphicFrameChg>
        <pc:graphicFrameChg chg="add del">
          <ac:chgData name="Zineb Abidi" userId="3194833d-a614-48b9-adb8-a291275aa372" providerId="ADAL" clId="{0B56E7DF-07CC-4292-B731-C56C677DCE75}" dt="2025-01-15T15:44:05.977" v="766"/>
          <ac:graphicFrameMkLst>
            <pc:docMk/>
            <pc:sldMk cId="1489726760" sldId="355"/>
            <ac:graphicFrameMk id="4" creationId="{D83DB26A-C3CF-4231-9379-E402E17DE171}"/>
          </ac:graphicFrameMkLst>
        </pc:graphicFrameChg>
        <pc:graphicFrameChg chg="add del">
          <ac:chgData name="Zineb Abidi" userId="3194833d-a614-48b9-adb8-a291275aa372" providerId="ADAL" clId="{0B56E7DF-07CC-4292-B731-C56C677DCE75}" dt="2025-01-15T15:44:05.977" v="766"/>
          <ac:graphicFrameMkLst>
            <pc:docMk/>
            <pc:sldMk cId="1489726760" sldId="355"/>
            <ac:graphicFrameMk id="6" creationId="{F2E3776E-459F-4017-95EE-2FDCB5BC68E8}"/>
          </ac:graphicFrameMkLst>
        </pc:graphicFrameChg>
        <pc:graphicFrameChg chg="add del">
          <ac:chgData name="Zineb Abidi" userId="3194833d-a614-48b9-adb8-a291275aa372" providerId="ADAL" clId="{0B56E7DF-07CC-4292-B731-C56C677DCE75}" dt="2025-01-15T15:44:05.977" v="766"/>
          <ac:graphicFrameMkLst>
            <pc:docMk/>
            <pc:sldMk cId="1489726760" sldId="355"/>
            <ac:graphicFrameMk id="7" creationId="{A84ABBDC-0575-401A-85FD-ECBE11CBE839}"/>
          </ac:graphicFrameMkLst>
        </pc:graphicFrameChg>
        <pc:picChg chg="add mod">
          <ac:chgData name="Zineb Abidi" userId="3194833d-a614-48b9-adb8-a291275aa372" providerId="ADAL" clId="{0B56E7DF-07CC-4292-B731-C56C677DCE75}" dt="2025-01-15T15:45:53.403" v="788" actId="1076"/>
          <ac:picMkLst>
            <pc:docMk/>
            <pc:sldMk cId="1489726760" sldId="355"/>
            <ac:picMk id="12" creationId="{7FB24C0A-4E9E-4E13-93DD-47DAD5D11D10}"/>
          </ac:picMkLst>
        </pc:picChg>
      </pc:sldChg>
      <pc:sldChg chg="delSp modSp add">
        <pc:chgData name="Zineb Abidi" userId="3194833d-a614-48b9-adb8-a291275aa372" providerId="ADAL" clId="{0B56E7DF-07CC-4292-B731-C56C677DCE75}" dt="2025-01-16T08:24:16.501" v="805" actId="255"/>
        <pc:sldMkLst>
          <pc:docMk/>
          <pc:sldMk cId="2844336469" sldId="356"/>
        </pc:sldMkLst>
        <pc:spChg chg="mod">
          <ac:chgData name="Zineb Abidi" userId="3194833d-a614-48b9-adb8-a291275aa372" providerId="ADAL" clId="{0B56E7DF-07CC-4292-B731-C56C677DCE75}" dt="2025-01-16T08:24:16.501" v="805" actId="255"/>
          <ac:spMkLst>
            <pc:docMk/>
            <pc:sldMk cId="2844336469" sldId="356"/>
            <ac:spMk id="11" creationId="{B8D86D48-AAD7-4B45-B7C4-E6222D7D6F03}"/>
          </ac:spMkLst>
        </pc:spChg>
        <pc:picChg chg="del">
          <ac:chgData name="Zineb Abidi" userId="3194833d-a614-48b9-adb8-a291275aa372" providerId="ADAL" clId="{0B56E7DF-07CC-4292-B731-C56C677DCE75}" dt="2025-01-15T15:46:11.251" v="791" actId="478"/>
          <ac:picMkLst>
            <pc:docMk/>
            <pc:sldMk cId="2844336469" sldId="356"/>
            <ac:picMk id="12" creationId="{7FB24C0A-4E9E-4E13-93DD-47DAD5D11D10}"/>
          </ac:picMkLst>
        </pc:picChg>
      </pc:sldChg>
      <pc:sldChg chg="modSp add ord">
        <pc:chgData name="Zineb Abidi" userId="3194833d-a614-48b9-adb8-a291275aa372" providerId="ADAL" clId="{0B56E7DF-07CC-4292-B731-C56C677DCE75}" dt="2025-01-16T08:45:31.873" v="853"/>
        <pc:sldMkLst>
          <pc:docMk/>
          <pc:sldMk cId="2360155585" sldId="357"/>
        </pc:sldMkLst>
        <pc:spChg chg="mod">
          <ac:chgData name="Zineb Abidi" userId="3194833d-a614-48b9-adb8-a291275aa372" providerId="ADAL" clId="{0B56E7DF-07CC-4292-B731-C56C677DCE75}" dt="2025-01-16T08:33:39.160" v="851" actId="404"/>
          <ac:spMkLst>
            <pc:docMk/>
            <pc:sldMk cId="2360155585" sldId="357"/>
            <ac:spMk id="11" creationId="{B8D86D48-AAD7-4B45-B7C4-E6222D7D6F03}"/>
          </ac:spMkLst>
        </pc:spChg>
      </pc:sldChg>
      <pc:sldChg chg="addSp delSp modSp add">
        <pc:chgData name="Zineb Abidi" userId="3194833d-a614-48b9-adb8-a291275aa372" providerId="ADAL" clId="{0B56E7DF-07CC-4292-B731-C56C677DCE75}" dt="2025-01-16T20:23:17.837" v="879" actId="1076"/>
        <pc:sldMkLst>
          <pc:docMk/>
          <pc:sldMk cId="3885905847" sldId="358"/>
        </pc:sldMkLst>
        <pc:spChg chg="add del">
          <ac:chgData name="Zineb Abidi" userId="3194833d-a614-48b9-adb8-a291275aa372" providerId="ADAL" clId="{0B56E7DF-07CC-4292-B731-C56C677DCE75}" dt="2025-01-16T20:21:07.630" v="857"/>
          <ac:spMkLst>
            <pc:docMk/>
            <pc:sldMk cId="3885905847" sldId="358"/>
            <ac:spMk id="3" creationId="{709C58D0-E335-47A3-ADAA-526AE1C8FA78}"/>
          </ac:spMkLst>
        </pc:spChg>
        <pc:spChg chg="add del">
          <ac:chgData name="Zineb Abidi" userId="3194833d-a614-48b9-adb8-a291275aa372" providerId="ADAL" clId="{0B56E7DF-07CC-4292-B731-C56C677DCE75}" dt="2025-01-16T20:21:07.630" v="857"/>
          <ac:spMkLst>
            <pc:docMk/>
            <pc:sldMk cId="3885905847" sldId="358"/>
            <ac:spMk id="5" creationId="{C3AD7A6F-07CC-41B5-A48E-D62016AFF9AC}"/>
          </ac:spMkLst>
        </pc:spChg>
        <pc:spChg chg="add mod">
          <ac:chgData name="Zineb Abidi" userId="3194833d-a614-48b9-adb8-a291275aa372" providerId="ADAL" clId="{0B56E7DF-07CC-4292-B731-C56C677DCE75}" dt="2025-01-16T20:23:17.837" v="879" actId="1076"/>
          <ac:spMkLst>
            <pc:docMk/>
            <pc:sldMk cId="3885905847" sldId="358"/>
            <ac:spMk id="6" creationId="{5920856D-1CCA-4277-A0E6-A0AC566722CE}"/>
          </ac:spMkLst>
        </pc:spChg>
        <pc:graphicFrameChg chg="add del">
          <ac:chgData name="Zineb Abidi" userId="3194833d-a614-48b9-adb8-a291275aa372" providerId="ADAL" clId="{0B56E7DF-07CC-4292-B731-C56C677DCE75}" dt="2025-01-16T20:21:07.630" v="857"/>
          <ac:graphicFrameMkLst>
            <pc:docMk/>
            <pc:sldMk cId="3885905847" sldId="358"/>
            <ac:graphicFrameMk id="4" creationId="{75A50310-319C-4A67-B1EB-0FA0A23DA173}"/>
          </ac:graphicFrameMkLst>
        </pc:graphicFrameChg>
      </pc:sldChg>
      <pc:sldChg chg="addSp modSp add">
        <pc:chgData name="Zineb Abidi" userId="3194833d-a614-48b9-adb8-a291275aa372" providerId="ADAL" clId="{0B56E7DF-07CC-4292-B731-C56C677DCE75}" dt="2025-01-16T20:24:42.070" v="891" actId="20577"/>
        <pc:sldMkLst>
          <pc:docMk/>
          <pc:sldMk cId="1851689560" sldId="359"/>
        </pc:sldMkLst>
        <pc:spChg chg="add mod">
          <ac:chgData name="Zineb Abidi" userId="3194833d-a614-48b9-adb8-a291275aa372" providerId="ADAL" clId="{0B56E7DF-07CC-4292-B731-C56C677DCE75}" dt="2025-01-16T20:24:42.070" v="891" actId="20577"/>
          <ac:spMkLst>
            <pc:docMk/>
            <pc:sldMk cId="1851689560" sldId="359"/>
            <ac:spMk id="3" creationId="{1777A4A6-8FE3-45D7-AEAA-7E9A5ACA73CF}"/>
          </ac:spMkLst>
        </pc:spChg>
      </pc:sldChg>
      <pc:sldChg chg="modSp add">
        <pc:chgData name="Zineb Abidi" userId="3194833d-a614-48b9-adb8-a291275aa372" providerId="ADAL" clId="{0B56E7DF-07CC-4292-B731-C56C677DCE75}" dt="2025-01-16T20:23:29.177" v="881" actId="1076"/>
        <pc:sldMkLst>
          <pc:docMk/>
          <pc:sldMk cId="3129077569" sldId="360"/>
        </pc:sldMkLst>
        <pc:spChg chg="mod">
          <ac:chgData name="Zineb Abidi" userId="3194833d-a614-48b9-adb8-a291275aa372" providerId="ADAL" clId="{0B56E7DF-07CC-4292-B731-C56C677DCE75}" dt="2025-01-16T20:23:29.177" v="881" actId="1076"/>
          <ac:spMkLst>
            <pc:docMk/>
            <pc:sldMk cId="3129077569" sldId="360"/>
            <ac:spMk id="6" creationId="{5920856D-1CCA-4277-A0E6-A0AC566722CE}"/>
          </ac:spMkLst>
        </pc:spChg>
      </pc:sldChg>
      <pc:sldChg chg="addSp delSp modSp add">
        <pc:chgData name="Zineb Abidi" userId="3194833d-a614-48b9-adb8-a291275aa372" providerId="ADAL" clId="{0B56E7DF-07CC-4292-B731-C56C677DCE75}" dt="2025-01-16T20:51:49.929" v="947" actId="20577"/>
        <pc:sldMkLst>
          <pc:docMk/>
          <pc:sldMk cId="263000616" sldId="361"/>
        </pc:sldMkLst>
        <pc:spChg chg="del mod">
          <ac:chgData name="Zineb Abidi" userId="3194833d-a614-48b9-adb8-a291275aa372" providerId="ADAL" clId="{0B56E7DF-07CC-4292-B731-C56C677DCE75}" dt="2025-01-16T20:44:55.837" v="895" actId="478"/>
          <ac:spMkLst>
            <pc:docMk/>
            <pc:sldMk cId="263000616" sldId="361"/>
            <ac:spMk id="3" creationId="{1777A4A6-8FE3-45D7-AEAA-7E9A5ACA73CF}"/>
          </ac:spMkLst>
        </pc:spChg>
        <pc:spChg chg="add del mod">
          <ac:chgData name="Zineb Abidi" userId="3194833d-a614-48b9-adb8-a291275aa372" providerId="ADAL" clId="{0B56E7DF-07CC-4292-B731-C56C677DCE75}" dt="2025-01-16T20:44:55.837" v="895" actId="478"/>
          <ac:spMkLst>
            <pc:docMk/>
            <pc:sldMk cId="263000616" sldId="361"/>
            <ac:spMk id="4" creationId="{4785EEEF-6413-49D2-94D8-659B72105AE7}"/>
          </ac:spMkLst>
        </pc:spChg>
        <pc:spChg chg="add del mod">
          <ac:chgData name="Zineb Abidi" userId="3194833d-a614-48b9-adb8-a291275aa372" providerId="ADAL" clId="{0B56E7DF-07CC-4292-B731-C56C677DCE75}" dt="2025-01-16T20:44:55.837" v="895" actId="478"/>
          <ac:spMkLst>
            <pc:docMk/>
            <pc:sldMk cId="263000616" sldId="361"/>
            <ac:spMk id="6" creationId="{1B8E694E-4EA7-4DAA-8A86-4C5BFAE59EE0}"/>
          </ac:spMkLst>
        </pc:spChg>
        <pc:spChg chg="add mod">
          <ac:chgData name="Zineb Abidi" userId="3194833d-a614-48b9-adb8-a291275aa372" providerId="ADAL" clId="{0B56E7DF-07CC-4292-B731-C56C677DCE75}" dt="2025-01-16T20:45:20.809" v="901" actId="1076"/>
          <ac:spMkLst>
            <pc:docMk/>
            <pc:sldMk cId="263000616" sldId="361"/>
            <ac:spMk id="7" creationId="{079964B7-F8FC-4239-9092-49AA0D2464CA}"/>
          </ac:spMkLst>
        </pc:spChg>
        <pc:spChg chg="add del mod">
          <ac:chgData name="Zineb Abidi" userId="3194833d-a614-48b9-adb8-a291275aa372" providerId="ADAL" clId="{0B56E7DF-07CC-4292-B731-C56C677DCE75}" dt="2025-01-16T20:45:21.363" v="902"/>
          <ac:spMkLst>
            <pc:docMk/>
            <pc:sldMk cId="263000616" sldId="361"/>
            <ac:spMk id="8" creationId="{FBF07BD1-FDCF-4F9F-BEC2-FF73B8BFAA91}"/>
          </ac:spMkLst>
        </pc:spChg>
        <pc:spChg chg="add del mod">
          <ac:chgData name="Zineb Abidi" userId="3194833d-a614-48b9-adb8-a291275aa372" providerId="ADAL" clId="{0B56E7DF-07CC-4292-B731-C56C677DCE75}" dt="2025-01-16T20:45:21.363" v="902"/>
          <ac:spMkLst>
            <pc:docMk/>
            <pc:sldMk cId="263000616" sldId="361"/>
            <ac:spMk id="10" creationId="{E34D3DBB-6C77-4B10-A0DC-39708C4B51DB}"/>
          </ac:spMkLst>
        </pc:spChg>
        <pc:spChg chg="add del">
          <ac:chgData name="Zineb Abidi" userId="3194833d-a614-48b9-adb8-a291275aa372" providerId="ADAL" clId="{0B56E7DF-07CC-4292-B731-C56C677DCE75}" dt="2025-01-16T20:45:55.006" v="906"/>
          <ac:spMkLst>
            <pc:docMk/>
            <pc:sldMk cId="263000616" sldId="361"/>
            <ac:spMk id="11" creationId="{39B8A23F-E3C6-49F3-8004-512DB90FDEB2}"/>
          </ac:spMkLst>
        </pc:spChg>
        <pc:spChg chg="add del mod">
          <ac:chgData name="Zineb Abidi" userId="3194833d-a614-48b9-adb8-a291275aa372" providerId="ADAL" clId="{0B56E7DF-07CC-4292-B731-C56C677DCE75}" dt="2025-01-16T20:45:55.006" v="906"/>
          <ac:spMkLst>
            <pc:docMk/>
            <pc:sldMk cId="263000616" sldId="361"/>
            <ac:spMk id="13" creationId="{B6718359-4096-4877-84DD-7895CC428963}"/>
          </ac:spMkLst>
        </pc:spChg>
        <pc:spChg chg="add mod">
          <ac:chgData name="Zineb Abidi" userId="3194833d-a614-48b9-adb8-a291275aa372" providerId="ADAL" clId="{0B56E7DF-07CC-4292-B731-C56C677DCE75}" dt="2025-01-16T20:46:00.655" v="907" actId="571"/>
          <ac:spMkLst>
            <pc:docMk/>
            <pc:sldMk cId="263000616" sldId="361"/>
            <ac:spMk id="14" creationId="{6B2AF687-363F-4D7E-BA7B-D45E24FD0260}"/>
          </ac:spMkLst>
        </pc:spChg>
        <pc:spChg chg="add del">
          <ac:chgData name="Zineb Abidi" userId="3194833d-a614-48b9-adb8-a291275aa372" providerId="ADAL" clId="{0B56E7DF-07CC-4292-B731-C56C677DCE75}" dt="2025-01-16T20:46:05.357" v="909"/>
          <ac:spMkLst>
            <pc:docMk/>
            <pc:sldMk cId="263000616" sldId="361"/>
            <ac:spMk id="15" creationId="{0ED78821-6226-4912-897D-F796191577E8}"/>
          </ac:spMkLst>
        </pc:spChg>
        <pc:spChg chg="add del">
          <ac:chgData name="Zineb Abidi" userId="3194833d-a614-48b9-adb8-a291275aa372" providerId="ADAL" clId="{0B56E7DF-07CC-4292-B731-C56C677DCE75}" dt="2025-01-16T20:46:05.357" v="909"/>
          <ac:spMkLst>
            <pc:docMk/>
            <pc:sldMk cId="263000616" sldId="361"/>
            <ac:spMk id="17" creationId="{F2A377EA-C7FF-4F01-895C-D4D7BBED22B6}"/>
          </ac:spMkLst>
        </pc:spChg>
        <pc:spChg chg="add mod">
          <ac:chgData name="Zineb Abidi" userId="3194833d-a614-48b9-adb8-a291275aa372" providerId="ADAL" clId="{0B56E7DF-07CC-4292-B731-C56C677DCE75}" dt="2025-01-16T20:51:49.929" v="947" actId="20577"/>
          <ac:spMkLst>
            <pc:docMk/>
            <pc:sldMk cId="263000616" sldId="361"/>
            <ac:spMk id="18" creationId="{6A0CE45C-463C-4B56-92DE-4B9C73DE6B4F}"/>
          </ac:spMkLst>
        </pc:spChg>
        <pc:spChg chg="add del mod">
          <ac:chgData name="Zineb Abidi" userId="3194833d-a614-48b9-adb8-a291275aa372" providerId="ADAL" clId="{0B56E7DF-07CC-4292-B731-C56C677DCE75}" dt="2025-01-16T20:50:37.141" v="921" actId="478"/>
          <ac:spMkLst>
            <pc:docMk/>
            <pc:sldMk cId="263000616" sldId="361"/>
            <ac:spMk id="20" creationId="{E8C76B13-7B48-4478-A8EA-5B833DD8F8B9}"/>
          </ac:spMkLst>
        </pc:spChg>
        <pc:graphicFrameChg chg="add del mod">
          <ac:chgData name="Zineb Abidi" userId="3194833d-a614-48b9-adb8-a291275aa372" providerId="ADAL" clId="{0B56E7DF-07CC-4292-B731-C56C677DCE75}" dt="2025-01-16T20:44:55.837" v="895" actId="478"/>
          <ac:graphicFrameMkLst>
            <pc:docMk/>
            <pc:sldMk cId="263000616" sldId="361"/>
            <ac:graphicFrameMk id="5" creationId="{46758679-ED39-4B7B-99CF-6C1D29D85921}"/>
          </ac:graphicFrameMkLst>
        </pc:graphicFrameChg>
        <pc:graphicFrameChg chg="add del mod">
          <ac:chgData name="Zineb Abidi" userId="3194833d-a614-48b9-adb8-a291275aa372" providerId="ADAL" clId="{0B56E7DF-07CC-4292-B731-C56C677DCE75}" dt="2025-01-16T20:45:21.363" v="902"/>
          <ac:graphicFrameMkLst>
            <pc:docMk/>
            <pc:sldMk cId="263000616" sldId="361"/>
            <ac:graphicFrameMk id="9" creationId="{7863C19B-A8B0-4E4C-B585-0B72A9AC3CC1}"/>
          </ac:graphicFrameMkLst>
        </pc:graphicFrameChg>
        <pc:graphicFrameChg chg="add del">
          <ac:chgData name="Zineb Abidi" userId="3194833d-a614-48b9-adb8-a291275aa372" providerId="ADAL" clId="{0B56E7DF-07CC-4292-B731-C56C677DCE75}" dt="2025-01-16T20:45:55.006" v="906"/>
          <ac:graphicFrameMkLst>
            <pc:docMk/>
            <pc:sldMk cId="263000616" sldId="361"/>
            <ac:graphicFrameMk id="12" creationId="{18625A95-F837-4A6D-83E7-0B25A58FB3F7}"/>
          </ac:graphicFrameMkLst>
        </pc:graphicFrameChg>
        <pc:graphicFrameChg chg="add del">
          <ac:chgData name="Zineb Abidi" userId="3194833d-a614-48b9-adb8-a291275aa372" providerId="ADAL" clId="{0B56E7DF-07CC-4292-B731-C56C677DCE75}" dt="2025-01-16T20:46:05.357" v="909"/>
          <ac:graphicFrameMkLst>
            <pc:docMk/>
            <pc:sldMk cId="263000616" sldId="361"/>
            <ac:graphicFrameMk id="16" creationId="{CAAB324F-56A4-4ADE-8A2D-4BE045540543}"/>
          </ac:graphicFrameMkLst>
        </pc:graphicFrameChg>
        <pc:graphicFrameChg chg="add del mod">
          <ac:chgData name="Zineb Abidi" userId="3194833d-a614-48b9-adb8-a291275aa372" providerId="ADAL" clId="{0B56E7DF-07CC-4292-B731-C56C677DCE75}" dt="2025-01-16T20:48:13.132" v="914"/>
          <ac:graphicFrameMkLst>
            <pc:docMk/>
            <pc:sldMk cId="263000616" sldId="361"/>
            <ac:graphicFrameMk id="19" creationId="{CF813A9C-5BB2-4131-80F1-2D470D0C49DB}"/>
          </ac:graphicFrameMkLst>
        </pc:graphicFrameChg>
        <pc:graphicFrameChg chg="add del">
          <ac:chgData name="Zineb Abidi" userId="3194833d-a614-48b9-adb8-a291275aa372" providerId="ADAL" clId="{0B56E7DF-07CC-4292-B731-C56C677DCE75}" dt="2025-01-16T20:50:30.789" v="919" actId="478"/>
          <ac:graphicFrameMkLst>
            <pc:docMk/>
            <pc:sldMk cId="263000616" sldId="361"/>
            <ac:graphicFrameMk id="21" creationId="{E6B0454C-ACDC-4B8F-A012-D35BF8A794CA}"/>
          </ac:graphicFrameMkLst>
        </pc:graphicFrameChg>
      </pc:sldChg>
    </pc:docChg>
  </pc:docChgLst>
  <pc:docChgLst>
    <pc:chgData name="Zineb Abidi" userId="3194833d-a614-48b9-adb8-a291275aa372" providerId="ADAL" clId="{7AE8FD91-6D96-47AE-ABD8-24E8B8BE93EB}"/>
    <pc:docChg chg="custSel modSld">
      <pc:chgData name="Zineb Abidi" userId="3194833d-a614-48b9-adb8-a291275aa372" providerId="ADAL" clId="{7AE8FD91-6D96-47AE-ABD8-24E8B8BE93EB}" dt="2024-11-27T13:03:19.666" v="167" actId="20577"/>
      <pc:docMkLst>
        <pc:docMk/>
      </pc:docMkLst>
      <pc:sldChg chg="addSp delSp modSp">
        <pc:chgData name="Zineb Abidi" userId="3194833d-a614-48b9-adb8-a291275aa372" providerId="ADAL" clId="{7AE8FD91-6D96-47AE-ABD8-24E8B8BE93EB}" dt="2024-11-27T12:48:01.509" v="91" actId="1076"/>
        <pc:sldMkLst>
          <pc:docMk/>
          <pc:sldMk cId="0" sldId="257"/>
        </pc:sldMkLst>
        <pc:spChg chg="mod">
          <ac:chgData name="Zineb Abidi" userId="3194833d-a614-48b9-adb8-a291275aa372" providerId="ADAL" clId="{7AE8FD91-6D96-47AE-ABD8-24E8B8BE93EB}" dt="2024-11-27T12:48:01.509" v="91" actId="1076"/>
          <ac:spMkLst>
            <pc:docMk/>
            <pc:sldMk cId="0" sldId="257"/>
            <ac:spMk id="2" creationId="{00000000-0000-0000-0000-000000000000}"/>
          </ac:spMkLst>
        </pc:spChg>
        <pc:spChg chg="mod">
          <ac:chgData name="Zineb Abidi" userId="3194833d-a614-48b9-adb8-a291275aa372" providerId="ADAL" clId="{7AE8FD91-6D96-47AE-ABD8-24E8B8BE93EB}" dt="2024-11-27T12:40:10.515" v="56" actId="1076"/>
          <ac:spMkLst>
            <pc:docMk/>
            <pc:sldMk cId="0" sldId="257"/>
            <ac:spMk id="3" creationId="{00000000-0000-0000-0000-000000000000}"/>
          </ac:spMkLst>
        </pc:spChg>
        <pc:spChg chg="mod">
          <ac:chgData name="Zineb Abidi" userId="3194833d-a614-48b9-adb8-a291275aa372" providerId="ADAL" clId="{7AE8FD91-6D96-47AE-ABD8-24E8B8BE93EB}" dt="2024-11-27T12:40:23.863" v="60" actId="1076"/>
          <ac:spMkLst>
            <pc:docMk/>
            <pc:sldMk cId="0" sldId="257"/>
            <ac:spMk id="4" creationId="{00000000-0000-0000-0000-000000000000}"/>
          </ac:spMkLst>
        </pc:spChg>
        <pc:spChg chg="add del">
          <ac:chgData name="Zineb Abidi" userId="3194833d-a614-48b9-adb8-a291275aa372" providerId="ADAL" clId="{7AE8FD91-6D96-47AE-ABD8-24E8B8BE93EB}" dt="2024-11-27T12:38:38.002" v="34"/>
          <ac:spMkLst>
            <pc:docMk/>
            <pc:sldMk cId="0" sldId="257"/>
            <ac:spMk id="5" creationId="{1FBEB890-3F9A-4E76-81BA-F7F914939DE7}"/>
          </ac:spMkLst>
        </pc:spChg>
        <pc:picChg chg="add del mod">
          <ac:chgData name="Zineb Abidi" userId="3194833d-a614-48b9-adb8-a291275aa372" providerId="ADAL" clId="{7AE8FD91-6D96-47AE-ABD8-24E8B8BE93EB}" dt="2024-11-27T12:42:21.233" v="73" actId="478"/>
          <ac:picMkLst>
            <pc:docMk/>
            <pc:sldMk cId="0" sldId="257"/>
            <ac:picMk id="7" creationId="{27825906-ECC9-41DB-A8D5-8A3F341565B1}"/>
          </ac:picMkLst>
        </pc:picChg>
        <pc:picChg chg="add mod">
          <ac:chgData name="Zineb Abidi" userId="3194833d-a614-48b9-adb8-a291275aa372" providerId="ADAL" clId="{7AE8FD91-6D96-47AE-ABD8-24E8B8BE93EB}" dt="2024-11-27T12:47:05.310" v="77" actId="1076"/>
          <ac:picMkLst>
            <pc:docMk/>
            <pc:sldMk cId="0" sldId="257"/>
            <ac:picMk id="8" creationId="{D01E97A5-A139-4E6D-B18C-D910A1BF79D3}"/>
          </ac:picMkLst>
        </pc:picChg>
      </pc:sldChg>
      <pc:sldChg chg="modSp">
        <pc:chgData name="Zineb Abidi" userId="3194833d-a614-48b9-adb8-a291275aa372" providerId="ADAL" clId="{7AE8FD91-6D96-47AE-ABD8-24E8B8BE93EB}" dt="2024-11-27T13:03:19.666" v="167" actId="20577"/>
        <pc:sldMkLst>
          <pc:docMk/>
          <pc:sldMk cId="1299138839" sldId="332"/>
        </pc:sldMkLst>
        <pc:spChg chg="mod">
          <ac:chgData name="Zineb Abidi" userId="3194833d-a614-48b9-adb8-a291275aa372" providerId="ADAL" clId="{7AE8FD91-6D96-47AE-ABD8-24E8B8BE93EB}" dt="2024-11-27T13:03:19.666" v="167" actId="20577"/>
          <ac:spMkLst>
            <pc:docMk/>
            <pc:sldMk cId="1299138839" sldId="332"/>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003425" cy="1746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2617788" y="0"/>
            <a:ext cx="2003425" cy="174625"/>
          </a:xfrm>
          <a:prstGeom prst="rect">
            <a:avLst/>
          </a:prstGeom>
        </p:spPr>
        <p:txBody>
          <a:bodyPr vert="horz" lIns="91440" tIns="45720" rIns="91440" bIns="45720" rtlCol="0"/>
          <a:lstStyle>
            <a:lvl1pPr algn="r">
              <a:defRPr sz="1200"/>
            </a:lvl1pPr>
          </a:lstStyle>
          <a:p>
            <a:fld id="{662D5217-DFD0-41A8-B4F2-AEF81B7CB07E}" type="datetimeFigureOut">
              <a:rPr lang="fr-FR" smtClean="0"/>
              <a:t>19/01/2025</a:t>
            </a:fld>
            <a:endParaRPr lang="fr-FR"/>
          </a:p>
        </p:txBody>
      </p:sp>
      <p:sp>
        <p:nvSpPr>
          <p:cNvPr id="4" name="Espace réservé de l'image des diapositives 3"/>
          <p:cNvSpPr>
            <a:spLocks noGrp="1" noRot="1" noChangeAspect="1"/>
          </p:cNvSpPr>
          <p:nvPr>
            <p:ph type="sldImg" idx="2"/>
          </p:nvPr>
        </p:nvSpPr>
        <p:spPr>
          <a:xfrm>
            <a:off x="1530350" y="434975"/>
            <a:ext cx="1562100" cy="1174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461963" y="1674813"/>
            <a:ext cx="3698875" cy="1370012"/>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3305175"/>
            <a:ext cx="2003425" cy="1746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2617788" y="3305175"/>
            <a:ext cx="2003425" cy="174625"/>
          </a:xfrm>
          <a:prstGeom prst="rect">
            <a:avLst/>
          </a:prstGeom>
        </p:spPr>
        <p:txBody>
          <a:bodyPr vert="horz" lIns="91440" tIns="45720" rIns="91440" bIns="45720" rtlCol="0" anchor="b"/>
          <a:lstStyle>
            <a:lvl1pPr algn="r">
              <a:defRPr sz="1200"/>
            </a:lvl1pPr>
          </a:lstStyle>
          <a:p>
            <a:fld id="{D1BC372F-D557-4CE1-9990-805F384E8C21}" type="slidenum">
              <a:rPr lang="fr-FR" smtClean="0"/>
              <a:t>‹N°›</a:t>
            </a:fld>
            <a:endParaRPr lang="fr-FR"/>
          </a:p>
        </p:txBody>
      </p:sp>
    </p:spTree>
    <p:extLst>
      <p:ext uri="{BB962C8B-B14F-4D97-AF65-F5344CB8AC3E}">
        <p14:creationId xmlns:p14="http://schemas.microsoft.com/office/powerpoint/2010/main" val="1944412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politique financière des entreprises consiste à mettre en œuvre</a:t>
            </a:r>
            <a:r>
              <a:rPr lang="fr-FR" baseline="0" dirty="0"/>
              <a:t> des décisions pour </a:t>
            </a:r>
            <a:endParaRPr lang="fr-FR" dirty="0"/>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3</a:t>
            </a:fld>
            <a:endParaRPr lang="fr-FR"/>
          </a:p>
        </p:txBody>
      </p:sp>
    </p:spTree>
    <p:extLst>
      <p:ext uri="{BB962C8B-B14F-4D97-AF65-F5344CB8AC3E}">
        <p14:creationId xmlns:p14="http://schemas.microsoft.com/office/powerpoint/2010/main" val="259091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a:lnSpc>
                <a:spcPts val="1140"/>
              </a:lnSpc>
              <a:spcBef>
                <a:spcPts val="57"/>
              </a:spcBef>
            </a:pPr>
            <a:r>
              <a:rPr lang="fr-FR" sz="1200" spc="0" dirty="0">
                <a:latin typeface="Times New Roman"/>
                <a:cs typeface="Times New Roman"/>
              </a:rPr>
              <a:t>Reference:</a:t>
            </a:r>
            <a:r>
              <a:rPr lang="fr-FR" sz="1200" spc="180" dirty="0">
                <a:latin typeface="Times New Roman"/>
                <a:cs typeface="Times New Roman"/>
              </a:rPr>
              <a:t> </a:t>
            </a:r>
            <a:r>
              <a:rPr lang="fr-FR" sz="1200" spc="0" dirty="0">
                <a:latin typeface="Times New Roman"/>
                <a:cs typeface="Times New Roman"/>
              </a:rPr>
              <a:t>"Finance</a:t>
            </a:r>
            <a:r>
              <a:rPr lang="fr-FR" sz="1200" spc="139" dirty="0">
                <a:latin typeface="Times New Roman"/>
                <a:cs typeface="Times New Roman"/>
              </a:rPr>
              <a:t> </a:t>
            </a:r>
            <a:r>
              <a:rPr lang="fr-FR" sz="1200" spc="0" dirty="0">
                <a:latin typeface="Times New Roman"/>
                <a:cs typeface="Times New Roman"/>
              </a:rPr>
              <a:t>d’entre</a:t>
            </a:r>
            <a:r>
              <a:rPr lang="fr-FR" sz="1200" spc="-29" dirty="0">
                <a:latin typeface="Times New Roman"/>
                <a:cs typeface="Times New Roman"/>
              </a:rPr>
              <a:t>p</a:t>
            </a:r>
            <a:r>
              <a:rPr lang="fr-FR" sz="1200" spc="0" dirty="0">
                <a:latin typeface="Times New Roman"/>
                <a:cs typeface="Times New Roman"/>
              </a:rPr>
              <a:t>rise</a:t>
            </a:r>
            <a:r>
              <a:rPr lang="fr-FR" sz="1200" spc="-204" dirty="0">
                <a:latin typeface="Times New Roman"/>
                <a:cs typeface="Times New Roman"/>
              </a:rPr>
              <a:t> </a:t>
            </a:r>
            <a:r>
              <a:rPr lang="fr-FR" sz="1200" spc="0" dirty="0">
                <a:latin typeface="Times New Roman"/>
                <a:cs typeface="Times New Roman"/>
              </a:rPr>
              <a:t>"</a:t>
            </a:r>
            <a:r>
              <a:rPr lang="fr-FR" sz="1200" spc="174" dirty="0">
                <a:latin typeface="Times New Roman"/>
                <a:cs typeface="Times New Roman"/>
              </a:rPr>
              <a:t> </a:t>
            </a:r>
            <a:r>
              <a:rPr lang="fr-FR" sz="1200" spc="0" dirty="0">
                <a:latin typeface="Times New Roman"/>
                <a:cs typeface="Times New Roman"/>
              </a:rPr>
              <a:t>de</a:t>
            </a:r>
            <a:r>
              <a:rPr lang="fr-FR" sz="1200" spc="84" dirty="0">
                <a:latin typeface="Times New Roman"/>
                <a:cs typeface="Times New Roman"/>
              </a:rPr>
              <a:t> </a:t>
            </a:r>
            <a:r>
              <a:rPr lang="fr-FR" sz="1200" spc="0" dirty="0">
                <a:latin typeface="Times New Roman"/>
                <a:cs typeface="Times New Roman"/>
              </a:rPr>
              <a:t>Jonathan </a:t>
            </a:r>
            <a:r>
              <a:rPr lang="fr-FR" sz="1200" spc="44" dirty="0">
                <a:latin typeface="Times New Roman"/>
                <a:cs typeface="Times New Roman"/>
              </a:rPr>
              <a:t> </a:t>
            </a:r>
            <a:r>
              <a:rPr lang="fr-FR" sz="1200" spc="0" dirty="0">
                <a:latin typeface="Times New Roman"/>
                <a:cs typeface="Times New Roman"/>
              </a:rPr>
              <a:t>Berk</a:t>
            </a:r>
            <a:r>
              <a:rPr lang="fr-FR" sz="1200" spc="42" dirty="0">
                <a:latin typeface="Times New Roman"/>
                <a:cs typeface="Times New Roman"/>
              </a:rPr>
              <a:t> </a:t>
            </a:r>
            <a:r>
              <a:rPr lang="fr-FR" sz="1200" spc="0" dirty="0">
                <a:latin typeface="Times New Roman"/>
                <a:cs typeface="Times New Roman"/>
              </a:rPr>
              <a:t>et</a:t>
            </a:r>
            <a:r>
              <a:rPr lang="fr-FR" sz="1200" spc="164" dirty="0">
                <a:latin typeface="Times New Roman"/>
                <a:cs typeface="Times New Roman"/>
              </a:rPr>
              <a:t> </a:t>
            </a:r>
            <a:r>
              <a:rPr lang="fr-FR" sz="1200" spc="-29" dirty="0">
                <a:latin typeface="Times New Roman"/>
                <a:cs typeface="Times New Roman"/>
              </a:rPr>
              <a:t>P</a:t>
            </a:r>
            <a:r>
              <a:rPr lang="fr-FR" sz="1200" spc="0" dirty="0">
                <a:latin typeface="Times New Roman"/>
                <a:cs typeface="Times New Roman"/>
              </a:rPr>
              <a:t>eter</a:t>
            </a:r>
            <a:endParaRPr lang="fr-FR" sz="1200" dirty="0">
              <a:latin typeface="Times New Roman"/>
              <a:cs typeface="Times New Roman"/>
            </a:endParaRPr>
          </a:p>
          <a:p>
            <a:pPr marL="12700" marR="20851">
              <a:lnSpc>
                <a:spcPct val="95825"/>
              </a:lnSpc>
              <a:spcBef>
                <a:spcPts val="32"/>
              </a:spcBef>
            </a:pPr>
            <a:r>
              <a:rPr lang="fr-FR" sz="1200" spc="0" dirty="0" err="1">
                <a:latin typeface="Times New Roman"/>
                <a:cs typeface="Times New Roman"/>
              </a:rPr>
              <a:t>DeM</a:t>
            </a:r>
            <a:r>
              <a:rPr lang="fr-FR" sz="1200" spc="-29" dirty="0" err="1">
                <a:latin typeface="Times New Roman"/>
                <a:cs typeface="Times New Roman"/>
              </a:rPr>
              <a:t>a</a:t>
            </a:r>
            <a:r>
              <a:rPr lang="fr-FR" sz="1200" spc="0" dirty="0" err="1">
                <a:latin typeface="Times New Roman"/>
                <a:cs typeface="Times New Roman"/>
              </a:rPr>
              <a:t>rzo</a:t>
            </a:r>
            <a:r>
              <a:rPr lang="fr-FR" sz="1200" spc="29" dirty="0">
                <a:latin typeface="Times New Roman"/>
                <a:cs typeface="Times New Roman"/>
              </a:rPr>
              <a:t> </a:t>
            </a:r>
            <a:r>
              <a:rPr lang="fr-FR" sz="1200" spc="0" dirty="0">
                <a:latin typeface="Times New Roman"/>
                <a:cs typeface="Times New Roman"/>
              </a:rPr>
              <a:t>aux</a:t>
            </a:r>
            <a:r>
              <a:rPr lang="fr-FR" sz="1200" spc="69" dirty="0">
                <a:latin typeface="Times New Roman"/>
                <a:cs typeface="Times New Roman"/>
              </a:rPr>
              <a:t> </a:t>
            </a:r>
            <a:r>
              <a:rPr lang="fr-FR" sz="1200" spc="0" dirty="0" err="1">
                <a:latin typeface="Times New Roman"/>
                <a:cs typeface="Times New Roman"/>
              </a:rPr>
              <a:t>editions</a:t>
            </a:r>
            <a:r>
              <a:rPr lang="fr-FR" sz="1200" spc="50" dirty="0">
                <a:latin typeface="Times New Roman"/>
                <a:cs typeface="Times New Roman"/>
              </a:rPr>
              <a:t> </a:t>
            </a:r>
            <a:r>
              <a:rPr lang="fr-FR" sz="1200" spc="-29" dirty="0">
                <a:latin typeface="Times New Roman"/>
                <a:cs typeface="Times New Roman"/>
              </a:rPr>
              <a:t>P</a:t>
            </a:r>
            <a:r>
              <a:rPr lang="fr-FR" sz="1200" spc="0" dirty="0">
                <a:latin typeface="Times New Roman"/>
                <a:cs typeface="Times New Roman"/>
              </a:rPr>
              <a:t>e</a:t>
            </a:r>
            <a:r>
              <a:rPr lang="fr-FR" sz="1200" spc="-29" dirty="0">
                <a:latin typeface="Times New Roman"/>
                <a:cs typeface="Times New Roman"/>
              </a:rPr>
              <a:t>a</a:t>
            </a:r>
            <a:r>
              <a:rPr lang="fr-FR" sz="1200" spc="0" dirty="0">
                <a:latin typeface="Times New Roman"/>
                <a:cs typeface="Times New Roman"/>
              </a:rPr>
              <a:t>rson (traduction française)</a:t>
            </a:r>
            <a:endParaRPr lang="fr-FR" sz="1200" dirty="0">
              <a:latin typeface="Times New Roman"/>
              <a:cs typeface="Times New Roman"/>
            </a:endParaRPr>
          </a:p>
          <a:p>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57</a:t>
            </a:fld>
            <a:endParaRPr lang="fr-FR"/>
          </a:p>
        </p:txBody>
      </p:sp>
    </p:spTree>
    <p:extLst>
      <p:ext uri="{BB962C8B-B14F-4D97-AF65-F5344CB8AC3E}">
        <p14:creationId xmlns:p14="http://schemas.microsoft.com/office/powerpoint/2010/main" val="80294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Indice des</a:t>
            </a:r>
            <a:r>
              <a:rPr lang="fr-FR" baseline="0" dirty="0"/>
              <a:t> 250 capitalisations boursières du CAC (SBF : société des bourses françaises, indice lancé en 1990)</a:t>
            </a:r>
            <a:endParaRPr lang="fr-FR" dirty="0"/>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62</a:t>
            </a:fld>
            <a:endParaRPr lang="fr-FR"/>
          </a:p>
        </p:txBody>
      </p:sp>
    </p:spTree>
    <p:extLst>
      <p:ext uri="{BB962C8B-B14F-4D97-AF65-F5344CB8AC3E}">
        <p14:creationId xmlns:p14="http://schemas.microsoft.com/office/powerpoint/2010/main" val="369473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https://www.francetvinfo.fr/economie/entreprises/christophe-de-margerie-pdg-de-total-tue-dans-le-crash-d-un-avion-a-moscou_724675.html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https://www.boursorama.com/cours/1rPTTE/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 Les recherches en cours dans la division R&amp;D ne débouchent pas sur des innovations. Type </a:t>
            </a:r>
            <a:r>
              <a:rPr lang="fr-FR" sz="1200" dirty="0"/>
              <a:t>: Diversifiable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 Explication</a:t>
            </a:r>
            <a:r>
              <a:rPr lang="fr-FR" sz="1200" dirty="0"/>
              <a:t> : Ce risque est lié aux efforts de R&amp;D spécifiques de l’entreprise. Il n’affecte pas l’ensemble du marché et peut être diversifié en investissant dans d'autres entreprises avec des activités différentes.</a:t>
            </a:r>
          </a:p>
          <a:p>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64</a:t>
            </a:fld>
            <a:endParaRPr lang="fr-FR"/>
          </a:p>
        </p:txBody>
      </p:sp>
    </p:spTree>
    <p:extLst>
      <p:ext uri="{BB962C8B-B14F-4D97-AF65-F5344CB8AC3E}">
        <p14:creationId xmlns:p14="http://schemas.microsoft.com/office/powerpoint/2010/main" val="4016124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valeur inférieure à 1 indique que l'action est moins volatile que le marché. Par exemple, France Télécom (bêta de 0,34) et Danone (bêta de 0,49) réagissent moins fortement aux fluctuations du marché. Ce sont des actions relativement stables, souvent associées à des secteurs défensifs comme les télécommunications ou les biens de consommation. Une valeur supérieure à 1 signifie que l'action est plus volatile que le marché. Par exemple, ArcelorMittal (bêta de 1,51) ou Renault (bêta de 2,23) sont plus sensibles aux fluctuations du marché. Ce sont des actions plus risquées mais potentiellement plus rentables en cas de hausse du marché.</a:t>
            </a:r>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68</a:t>
            </a:fld>
            <a:endParaRPr lang="fr-FR"/>
          </a:p>
        </p:txBody>
      </p:sp>
    </p:spTree>
    <p:extLst>
      <p:ext uri="{BB962C8B-B14F-4D97-AF65-F5344CB8AC3E}">
        <p14:creationId xmlns:p14="http://schemas.microsoft.com/office/powerpoint/2010/main" val="315842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CAGR = (Π (1 + </a:t>
            </a:r>
            <a:r>
              <a:rPr lang="fr-FR" sz="1200" dirty="0" err="1"/>
              <a:t>r_t</a:t>
            </a:r>
            <a:r>
              <a:rPr lang="fr-FR" sz="1200" dirty="0"/>
              <a:t>) )^(1/n) - 1</a:t>
            </a:r>
          </a:p>
          <a:p>
            <a:endParaRPr lang="fr-FR" sz="1200" dirty="0"/>
          </a:p>
          <a:p>
            <a:r>
              <a:rPr lang="fr-FR" sz="1200" dirty="0"/>
              <a:t>Où :</a:t>
            </a:r>
          </a:p>
          <a:p>
            <a:r>
              <a:rPr lang="fr-FR" sz="1200" dirty="0"/>
              <a:t>  - </a:t>
            </a:r>
            <a:r>
              <a:rPr lang="fr-FR" sz="1200" dirty="0" err="1"/>
              <a:t>r_t</a:t>
            </a:r>
            <a:r>
              <a:rPr lang="fr-FR" sz="1200" dirty="0"/>
              <a:t> : Rendement de l'année t</a:t>
            </a:r>
          </a:p>
          <a:p>
            <a:r>
              <a:rPr lang="fr-FR" sz="1200" dirty="0"/>
              <a:t>  - n : Nombre total d'années</a:t>
            </a:r>
          </a:p>
          <a:p>
            <a:r>
              <a:rPr lang="fr-FR" sz="1200" dirty="0"/>
              <a:t>  - Π : Produit des termes pour t = 1 à n</a:t>
            </a:r>
          </a:p>
          <a:p>
            <a:endParaRPr lang="fr-FR" sz="1200" dirty="0"/>
          </a:p>
          <a:p>
            <a:r>
              <a:rPr lang="fr-FR" sz="1200" dirty="0"/>
              <a:t>Ceci calcule le taux de croissance annuel moyen équivalent sur une période de n années.</a:t>
            </a:r>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72</a:t>
            </a:fld>
            <a:endParaRPr lang="fr-FR"/>
          </a:p>
        </p:txBody>
      </p:sp>
    </p:spTree>
    <p:extLst>
      <p:ext uri="{BB962C8B-B14F-4D97-AF65-F5344CB8AC3E}">
        <p14:creationId xmlns:p14="http://schemas.microsoft.com/office/powerpoint/2010/main" val="214617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73</a:t>
            </a:fld>
            <a:endParaRPr lang="fr-FR"/>
          </a:p>
        </p:txBody>
      </p:sp>
    </p:spTree>
    <p:extLst>
      <p:ext uri="{BB962C8B-B14F-4D97-AF65-F5344CB8AC3E}">
        <p14:creationId xmlns:p14="http://schemas.microsoft.com/office/powerpoint/2010/main" val="266473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74</a:t>
            </a:fld>
            <a:endParaRPr lang="fr-FR"/>
          </a:p>
        </p:txBody>
      </p:sp>
    </p:spTree>
    <p:extLst>
      <p:ext uri="{BB962C8B-B14F-4D97-AF65-F5344CB8AC3E}">
        <p14:creationId xmlns:p14="http://schemas.microsoft.com/office/powerpoint/2010/main" val="1810482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78</a:t>
            </a:fld>
            <a:endParaRPr lang="fr-FR"/>
          </a:p>
        </p:txBody>
      </p:sp>
    </p:spTree>
    <p:extLst>
      <p:ext uri="{BB962C8B-B14F-4D97-AF65-F5344CB8AC3E}">
        <p14:creationId xmlns:p14="http://schemas.microsoft.com/office/powerpoint/2010/main" val="43857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t>
            </a:r>
            <a:r>
              <a:rPr lang="fr-FR" b="1" dirty="0"/>
              <a:t>grandes entreprises (GE)</a:t>
            </a:r>
            <a:r>
              <a:rPr lang="fr-FR" dirty="0"/>
              <a:t> et </a:t>
            </a:r>
            <a:r>
              <a:rPr lang="fr-FR" b="1" dirty="0"/>
              <a:t>entreprises de taille intermédiaire (ETI)</a:t>
            </a:r>
            <a:r>
              <a:rPr lang="fr-FR" dirty="0"/>
              <a:t>, bien qu’elles ne représentent qu’une part infime des entreprises (environ 0,2 %), contribuent à </a:t>
            </a:r>
            <a:r>
              <a:rPr lang="fr-FR" b="1" dirty="0"/>
              <a:t>65 % du chiffre d’affaires</a:t>
            </a:r>
            <a:r>
              <a:rPr lang="fr-FR" dirty="0"/>
              <a:t>, </a:t>
            </a:r>
            <a:r>
              <a:rPr lang="fr-FR" b="1" dirty="0"/>
              <a:t>61 % de la valeur ajoutée</a:t>
            </a:r>
            <a:r>
              <a:rPr lang="fr-FR" dirty="0"/>
              <a:t>, </a:t>
            </a:r>
            <a:r>
              <a:rPr lang="fr-FR" b="1" dirty="0"/>
              <a:t>75 % des immobilisations corporelles</a:t>
            </a:r>
            <a:r>
              <a:rPr lang="fr-FR" dirty="0"/>
              <a:t> et </a:t>
            </a:r>
            <a:r>
              <a:rPr lang="fr-FR" b="1" dirty="0"/>
              <a:t>86 % des exportations</a:t>
            </a:r>
            <a:r>
              <a:rPr lang="fr-FR" dirty="0"/>
              <a:t>. Cela souligne une forte concentration de l’activité économique sur ces catégories.</a:t>
            </a:r>
          </a:p>
          <a:p>
            <a:endParaRPr lang="fr-FR" dirty="0"/>
          </a:p>
          <a:p>
            <a:endParaRPr lang="fr-FR" dirty="0"/>
          </a:p>
          <a:p>
            <a:r>
              <a:rPr lang="fr-FR" dirty="0"/>
              <a:t>À l’inverse, les </a:t>
            </a:r>
            <a:r>
              <a:rPr lang="fr-FR" b="1" dirty="0" err="1"/>
              <a:t>micro-entreprises</a:t>
            </a:r>
            <a:r>
              <a:rPr lang="fr-FR" dirty="0"/>
              <a:t> et </a:t>
            </a:r>
            <a:r>
              <a:rPr lang="fr-FR" b="1" dirty="0"/>
              <a:t>PME hors </a:t>
            </a:r>
            <a:r>
              <a:rPr lang="fr-FR" b="1" dirty="0" err="1"/>
              <a:t>micro-entreprises</a:t>
            </a:r>
            <a:r>
              <a:rPr lang="fr-FR" dirty="0"/>
              <a:t> (soit environ 99 % des entreprises) participent pour </a:t>
            </a:r>
            <a:r>
              <a:rPr lang="fr-FR" b="1" dirty="0"/>
              <a:t>35 % du chiffre d’affaires</a:t>
            </a:r>
            <a:r>
              <a:rPr lang="fr-FR" dirty="0"/>
              <a:t> et </a:t>
            </a:r>
            <a:r>
              <a:rPr lang="fr-FR" b="1" dirty="0"/>
              <a:t>39 % de la valeur ajoutée</a:t>
            </a:r>
            <a:r>
              <a:rPr lang="fr-FR" dirty="0"/>
              <a:t>, mais leur part dans les exportations reste marginale.</a:t>
            </a:r>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4</a:t>
            </a:fld>
            <a:endParaRPr lang="fr-FR"/>
          </a:p>
        </p:txBody>
      </p:sp>
    </p:spTree>
    <p:extLst>
      <p:ext uri="{BB962C8B-B14F-4D97-AF65-F5344CB8AC3E}">
        <p14:creationId xmlns:p14="http://schemas.microsoft.com/office/powerpoint/2010/main" val="131753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capital de ces sociétés est </a:t>
            </a:r>
            <a:r>
              <a:rPr lang="fr-FR" b="1" dirty="0"/>
              <a:t>divisé en actions</a:t>
            </a:r>
            <a:r>
              <a:rPr lang="fr-FR" dirty="0"/>
              <a:t>, sans limite sur le nombre d'actionnaires. Cela permet une grande flexibilité dans leur gouvernance et leur financement. Chaque actionnaire détient une part de l'entreprise et a droit, en proportion de ses actions, à des </a:t>
            </a:r>
            <a:r>
              <a:rPr lang="fr-FR" b="1" dirty="0"/>
              <a:t>dividendes</a:t>
            </a:r>
            <a:r>
              <a:rPr lang="fr-FR" dirty="0"/>
              <a:t>, correspondant à une part des bénéfices.</a:t>
            </a:r>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5</a:t>
            </a:fld>
            <a:endParaRPr lang="fr-FR"/>
          </a:p>
        </p:txBody>
      </p:sp>
    </p:spTree>
    <p:extLst>
      <p:ext uri="{BB962C8B-B14F-4D97-AF65-F5344CB8AC3E}">
        <p14:creationId xmlns:p14="http://schemas.microsoft.com/office/powerpoint/2010/main" val="54807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a:t>
            </a:r>
            <a:r>
              <a:rPr lang="fr-FR" b="1" dirty="0"/>
              <a:t>conseil d'administration (CA)</a:t>
            </a:r>
            <a:r>
              <a:rPr lang="fr-FR" dirty="0"/>
              <a:t> est </a:t>
            </a:r>
            <a:r>
              <a:rPr lang="fr-FR" b="1" dirty="0"/>
              <a:t>élu par les actionnaires</a:t>
            </a:r>
            <a:r>
              <a:rPr lang="fr-FR" dirty="0"/>
              <a:t> d'une société par actions lors des assemblées générales. Le rôle principal du conseil d'administration est triple :</a:t>
            </a:r>
          </a:p>
          <a:p>
            <a:r>
              <a:rPr lang="fr-FR" b="1" dirty="0"/>
              <a:t>Définir la politique générale de l'entreprise</a:t>
            </a:r>
            <a:r>
              <a:rPr lang="fr-FR" dirty="0"/>
              <a:t> : il fixe les grandes orientations stratégiques et veille à leur mise en œuvre.</a:t>
            </a:r>
          </a:p>
          <a:p>
            <a:r>
              <a:rPr lang="fr-FR" b="1" dirty="0"/>
              <a:t>Contrôler les performances</a:t>
            </a:r>
            <a:r>
              <a:rPr lang="fr-FR" dirty="0"/>
              <a:t> : il surveille les résultats financiers, la conformité aux lois et réglementations, ainsi que la bonne gestion des ressources.</a:t>
            </a:r>
          </a:p>
          <a:p>
            <a:r>
              <a:rPr lang="fr-FR" b="1" dirty="0"/>
              <a:t>Désigner et superviser le directeur général (CEO)</a:t>
            </a:r>
            <a:r>
              <a:rPr lang="fr-FR" dirty="0"/>
              <a:t> : il nomme la personne responsable de la direction opérationnelle de l'entreprise et évalue son travail.</a:t>
            </a:r>
          </a:p>
          <a:p>
            <a:endParaRPr lang="fr-FR" dirty="0"/>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6</a:t>
            </a:fld>
            <a:endParaRPr lang="fr-FR"/>
          </a:p>
        </p:txBody>
      </p:sp>
    </p:spTree>
    <p:extLst>
      <p:ext uri="{BB962C8B-B14F-4D97-AF65-F5344CB8AC3E}">
        <p14:creationId xmlns:p14="http://schemas.microsoft.com/office/powerpoint/2010/main" val="163473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t>
            </a:r>
            <a:r>
              <a:rPr lang="fr-FR" b="1" dirty="0"/>
              <a:t>sociétés par actions</a:t>
            </a:r>
            <a:r>
              <a:rPr lang="fr-FR" dirty="0"/>
              <a:t> cotées en bourse ont pour particularité d’attirer des investisseurs externes via les marchés financiers. L’</a:t>
            </a:r>
            <a:r>
              <a:rPr lang="fr-FR" b="1" dirty="0"/>
              <a:t>objectif principal des actionnaires</a:t>
            </a:r>
            <a:r>
              <a:rPr lang="fr-FR" dirty="0"/>
              <a:t> dans ce cadre est généralement de </a:t>
            </a:r>
            <a:r>
              <a:rPr lang="fr-FR" b="1" dirty="0"/>
              <a:t>maximiser la valeur boursière de l’entreprise</a:t>
            </a:r>
            <a:r>
              <a:rPr lang="fr-FR" dirty="0"/>
              <a:t> (cours de l'action). Cet objectif peut inclure une optimisation des dividendes, une stratégie de croissance à long terme ou des retours sur investissements rapides.</a:t>
            </a:r>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7</a:t>
            </a:fld>
            <a:endParaRPr lang="fr-FR"/>
          </a:p>
        </p:txBody>
      </p:sp>
    </p:spTree>
    <p:extLst>
      <p:ext uri="{BB962C8B-B14F-4D97-AF65-F5344CB8AC3E}">
        <p14:creationId xmlns:p14="http://schemas.microsoft.com/office/powerpoint/2010/main" val="165239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t>
            </a:r>
            <a:r>
              <a:rPr lang="fr-FR" b="1" dirty="0"/>
              <a:t>sociétés par actions</a:t>
            </a:r>
            <a:r>
              <a:rPr lang="fr-FR" dirty="0"/>
              <a:t> cotées en bourse ont pour particularité d’attirer des investisseurs externes via les marchés financiers. L’</a:t>
            </a:r>
            <a:r>
              <a:rPr lang="fr-FR" b="1" dirty="0"/>
              <a:t>objectif principal des actionnaires</a:t>
            </a:r>
            <a:r>
              <a:rPr lang="fr-FR" dirty="0"/>
              <a:t> dans ce cadre est généralement de </a:t>
            </a:r>
            <a:r>
              <a:rPr lang="fr-FR" b="1" dirty="0"/>
              <a:t>maximiser la valeur boursière de l’entreprise</a:t>
            </a:r>
            <a:r>
              <a:rPr lang="fr-FR" dirty="0"/>
              <a:t> (cours de l'action). Cet objectif peut inclure une optimisation des dividendes, une stratégie de croissance à long terme ou des retours sur investissements rapides.</a:t>
            </a:r>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8</a:t>
            </a:fld>
            <a:endParaRPr lang="fr-FR"/>
          </a:p>
        </p:txBody>
      </p:sp>
    </p:spTree>
    <p:extLst>
      <p:ext uri="{BB962C8B-B14F-4D97-AF65-F5344CB8AC3E}">
        <p14:creationId xmlns:p14="http://schemas.microsoft.com/office/powerpoint/2010/main" val="153967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VAN est égale au  montant de la valeur créée par un investissement </a:t>
            </a:r>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17</a:t>
            </a:fld>
            <a:endParaRPr lang="fr-FR"/>
          </a:p>
        </p:txBody>
      </p:sp>
    </p:spTree>
    <p:extLst>
      <p:ext uri="{BB962C8B-B14F-4D97-AF65-F5344CB8AC3E}">
        <p14:creationId xmlns:p14="http://schemas.microsoft.com/office/powerpoint/2010/main" val="146280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S&amp;P indice boursiers de 500 grandes</a:t>
            </a:r>
            <a:r>
              <a:rPr lang="fr-FR" baseline="0" dirty="0"/>
              <a:t> entreprises américaines côtés, Indice géré par Standard &amp; </a:t>
            </a:r>
            <a:r>
              <a:rPr lang="fr-FR" baseline="0" dirty="0" err="1"/>
              <a:t>Poor’s</a:t>
            </a:r>
            <a:r>
              <a:rPr lang="fr-FR" baseline="0" dirty="0"/>
              <a:t>, société de notation boursière,</a:t>
            </a:r>
            <a:endParaRPr lang="fr-FR" dirty="0"/>
          </a:p>
        </p:txBody>
      </p:sp>
      <p:sp>
        <p:nvSpPr>
          <p:cNvPr id="4" name="Espace réservé du numéro de diapositive 3"/>
          <p:cNvSpPr>
            <a:spLocks noGrp="1"/>
          </p:cNvSpPr>
          <p:nvPr>
            <p:ph type="sldNum" sz="quarter" idx="10"/>
          </p:nvPr>
        </p:nvSpPr>
        <p:spPr/>
        <p:txBody>
          <a:bodyPr/>
          <a:lstStyle/>
          <a:p>
            <a:fld id="{D1BC372F-D557-4CE1-9990-805F384E8C21}" type="slidenum">
              <a:rPr lang="fr-FR" smtClean="0"/>
              <a:t>52</a:t>
            </a:fld>
            <a:endParaRPr lang="fr-FR"/>
          </a:p>
        </p:txBody>
      </p:sp>
    </p:spTree>
    <p:extLst>
      <p:ext uri="{BB962C8B-B14F-4D97-AF65-F5344CB8AC3E}">
        <p14:creationId xmlns:p14="http://schemas.microsoft.com/office/powerpoint/2010/main" val="296738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a:lnSpc>
                <a:spcPts val="1140"/>
              </a:lnSpc>
              <a:spcBef>
                <a:spcPts val="57"/>
              </a:spcBef>
            </a:pPr>
            <a:r>
              <a:rPr lang="fr-FR" sz="1200" spc="0" dirty="0">
                <a:latin typeface="Times New Roman"/>
                <a:cs typeface="Times New Roman"/>
              </a:rPr>
              <a:t>Reference:</a:t>
            </a:r>
            <a:r>
              <a:rPr lang="fr-FR" sz="1200" spc="180" dirty="0">
                <a:latin typeface="Times New Roman"/>
                <a:cs typeface="Times New Roman"/>
              </a:rPr>
              <a:t> </a:t>
            </a:r>
            <a:r>
              <a:rPr lang="fr-FR" sz="1200" spc="0" dirty="0">
                <a:latin typeface="Times New Roman"/>
                <a:cs typeface="Times New Roman"/>
              </a:rPr>
              <a:t>"Finance</a:t>
            </a:r>
            <a:r>
              <a:rPr lang="fr-FR" sz="1200" spc="139" dirty="0">
                <a:latin typeface="Times New Roman"/>
                <a:cs typeface="Times New Roman"/>
              </a:rPr>
              <a:t> </a:t>
            </a:r>
            <a:r>
              <a:rPr lang="fr-FR" sz="1200" spc="0" dirty="0">
                <a:latin typeface="Times New Roman"/>
                <a:cs typeface="Times New Roman"/>
              </a:rPr>
              <a:t>d’entre</a:t>
            </a:r>
            <a:r>
              <a:rPr lang="fr-FR" sz="1200" spc="-29" dirty="0">
                <a:latin typeface="Times New Roman"/>
                <a:cs typeface="Times New Roman"/>
              </a:rPr>
              <a:t>p</a:t>
            </a:r>
            <a:r>
              <a:rPr lang="fr-FR" sz="1200" spc="0" dirty="0">
                <a:latin typeface="Times New Roman"/>
                <a:cs typeface="Times New Roman"/>
              </a:rPr>
              <a:t>rise</a:t>
            </a:r>
            <a:r>
              <a:rPr lang="fr-FR" sz="1200" spc="-204" dirty="0">
                <a:latin typeface="Times New Roman"/>
                <a:cs typeface="Times New Roman"/>
              </a:rPr>
              <a:t> </a:t>
            </a:r>
            <a:r>
              <a:rPr lang="fr-FR" sz="1200" spc="0" dirty="0">
                <a:latin typeface="Times New Roman"/>
                <a:cs typeface="Times New Roman"/>
              </a:rPr>
              <a:t>"</a:t>
            </a:r>
            <a:r>
              <a:rPr lang="fr-FR" sz="1200" spc="174" dirty="0">
                <a:latin typeface="Times New Roman"/>
                <a:cs typeface="Times New Roman"/>
              </a:rPr>
              <a:t> </a:t>
            </a:r>
            <a:r>
              <a:rPr lang="fr-FR" sz="1200" spc="0" dirty="0">
                <a:latin typeface="Times New Roman"/>
                <a:cs typeface="Times New Roman"/>
              </a:rPr>
              <a:t>de</a:t>
            </a:r>
            <a:r>
              <a:rPr lang="fr-FR" sz="1200" spc="84" dirty="0">
                <a:latin typeface="Times New Roman"/>
                <a:cs typeface="Times New Roman"/>
              </a:rPr>
              <a:t> </a:t>
            </a:r>
            <a:r>
              <a:rPr lang="fr-FR" sz="1200" spc="0" dirty="0">
                <a:latin typeface="Times New Roman"/>
                <a:cs typeface="Times New Roman"/>
              </a:rPr>
              <a:t>Jonathan </a:t>
            </a:r>
            <a:r>
              <a:rPr lang="fr-FR" sz="1200" spc="44" dirty="0">
                <a:latin typeface="Times New Roman"/>
                <a:cs typeface="Times New Roman"/>
              </a:rPr>
              <a:t> </a:t>
            </a:r>
            <a:r>
              <a:rPr lang="fr-FR" sz="1200" spc="0" dirty="0">
                <a:latin typeface="Times New Roman"/>
                <a:cs typeface="Times New Roman"/>
              </a:rPr>
              <a:t>Berk</a:t>
            </a:r>
            <a:r>
              <a:rPr lang="fr-FR" sz="1200" spc="42" dirty="0">
                <a:latin typeface="Times New Roman"/>
                <a:cs typeface="Times New Roman"/>
              </a:rPr>
              <a:t> </a:t>
            </a:r>
            <a:r>
              <a:rPr lang="fr-FR" sz="1200" spc="0" dirty="0">
                <a:latin typeface="Times New Roman"/>
                <a:cs typeface="Times New Roman"/>
              </a:rPr>
              <a:t>et</a:t>
            </a:r>
            <a:r>
              <a:rPr lang="fr-FR" sz="1200" spc="164" dirty="0">
                <a:latin typeface="Times New Roman"/>
                <a:cs typeface="Times New Roman"/>
              </a:rPr>
              <a:t> </a:t>
            </a:r>
            <a:r>
              <a:rPr lang="fr-FR" sz="1200" spc="-29" dirty="0">
                <a:latin typeface="Times New Roman"/>
                <a:cs typeface="Times New Roman"/>
              </a:rPr>
              <a:t>P</a:t>
            </a:r>
            <a:r>
              <a:rPr lang="fr-FR" sz="1200" spc="0" dirty="0">
                <a:latin typeface="Times New Roman"/>
                <a:cs typeface="Times New Roman"/>
              </a:rPr>
              <a:t>eter</a:t>
            </a:r>
            <a:endParaRPr lang="fr-FR" sz="1200" dirty="0">
              <a:latin typeface="Times New Roman"/>
              <a:cs typeface="Times New Roman"/>
            </a:endParaRPr>
          </a:p>
          <a:p>
            <a:pPr marL="12700" marR="20851">
              <a:lnSpc>
                <a:spcPct val="95825"/>
              </a:lnSpc>
              <a:spcBef>
                <a:spcPts val="32"/>
              </a:spcBef>
            </a:pPr>
            <a:r>
              <a:rPr lang="fr-FR" sz="1200" spc="0" dirty="0" err="1">
                <a:latin typeface="Times New Roman"/>
                <a:cs typeface="Times New Roman"/>
              </a:rPr>
              <a:t>DeM</a:t>
            </a:r>
            <a:r>
              <a:rPr lang="fr-FR" sz="1200" spc="-29" dirty="0" err="1">
                <a:latin typeface="Times New Roman"/>
                <a:cs typeface="Times New Roman"/>
              </a:rPr>
              <a:t>a</a:t>
            </a:r>
            <a:r>
              <a:rPr lang="fr-FR" sz="1200" spc="0" dirty="0" err="1">
                <a:latin typeface="Times New Roman"/>
                <a:cs typeface="Times New Roman"/>
              </a:rPr>
              <a:t>rzo</a:t>
            </a:r>
            <a:r>
              <a:rPr lang="fr-FR" sz="1200" spc="29" dirty="0">
                <a:latin typeface="Times New Roman"/>
                <a:cs typeface="Times New Roman"/>
              </a:rPr>
              <a:t> </a:t>
            </a:r>
            <a:r>
              <a:rPr lang="fr-FR" sz="1200" spc="0" dirty="0">
                <a:latin typeface="Times New Roman"/>
                <a:cs typeface="Times New Roman"/>
              </a:rPr>
              <a:t>aux</a:t>
            </a:r>
            <a:r>
              <a:rPr lang="fr-FR" sz="1200" spc="69" dirty="0">
                <a:latin typeface="Times New Roman"/>
                <a:cs typeface="Times New Roman"/>
              </a:rPr>
              <a:t> </a:t>
            </a:r>
            <a:r>
              <a:rPr lang="fr-FR" sz="1200" spc="0" dirty="0" err="1">
                <a:latin typeface="Times New Roman"/>
                <a:cs typeface="Times New Roman"/>
              </a:rPr>
              <a:t>editions</a:t>
            </a:r>
            <a:r>
              <a:rPr lang="fr-FR" sz="1200" spc="50" dirty="0">
                <a:latin typeface="Times New Roman"/>
                <a:cs typeface="Times New Roman"/>
              </a:rPr>
              <a:t> </a:t>
            </a:r>
            <a:r>
              <a:rPr lang="fr-FR" sz="1200" spc="-29" dirty="0">
                <a:latin typeface="Times New Roman"/>
                <a:cs typeface="Times New Roman"/>
              </a:rPr>
              <a:t>P</a:t>
            </a:r>
            <a:r>
              <a:rPr lang="fr-FR" sz="1200" spc="0" dirty="0">
                <a:latin typeface="Times New Roman"/>
                <a:cs typeface="Times New Roman"/>
              </a:rPr>
              <a:t>e</a:t>
            </a:r>
            <a:r>
              <a:rPr lang="fr-FR" sz="1200" spc="-29" dirty="0">
                <a:latin typeface="Times New Roman"/>
                <a:cs typeface="Times New Roman"/>
              </a:rPr>
              <a:t>a</a:t>
            </a:r>
            <a:r>
              <a:rPr lang="fr-FR" sz="1200" spc="0" dirty="0">
                <a:latin typeface="Times New Roman"/>
                <a:cs typeface="Times New Roman"/>
              </a:rPr>
              <a:t>rson (traduction française)</a:t>
            </a:r>
            <a:endParaRPr lang="fr-FR" sz="1200" dirty="0">
              <a:latin typeface="Times New Roman"/>
              <a:cs typeface="Times New Roman"/>
            </a:endParaRPr>
          </a:p>
          <a:p>
            <a:endParaRPr lang="fr-FR" dirty="0"/>
          </a:p>
        </p:txBody>
      </p:sp>
      <p:sp>
        <p:nvSpPr>
          <p:cNvPr id="4" name="Espace réservé du numéro de diapositive 3"/>
          <p:cNvSpPr>
            <a:spLocks noGrp="1"/>
          </p:cNvSpPr>
          <p:nvPr>
            <p:ph type="sldNum" sz="quarter" idx="5"/>
          </p:nvPr>
        </p:nvSpPr>
        <p:spPr/>
        <p:txBody>
          <a:bodyPr/>
          <a:lstStyle/>
          <a:p>
            <a:fld id="{D1BC372F-D557-4CE1-9990-805F384E8C21}" type="slidenum">
              <a:rPr lang="fr-FR" smtClean="0"/>
              <a:t>56</a:t>
            </a:fld>
            <a:endParaRPr lang="fr-FR"/>
          </a:p>
        </p:txBody>
      </p:sp>
    </p:spTree>
    <p:extLst>
      <p:ext uri="{BB962C8B-B14F-4D97-AF65-F5344CB8AC3E}">
        <p14:creationId xmlns:p14="http://schemas.microsoft.com/office/powerpoint/2010/main" val="57626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205" y="3247813"/>
            <a:ext cx="4621596" cy="231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 y="3214079"/>
            <a:ext cx="4621596" cy="324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6052" y="385098"/>
            <a:ext cx="3813810" cy="1809496"/>
          </a:xfrm>
        </p:spPr>
        <p:txBody>
          <a:bodyPr anchor="b">
            <a:normAutofit/>
          </a:bodyPr>
          <a:lstStyle>
            <a:lvl1pPr algn="l">
              <a:lnSpc>
                <a:spcPct val="85000"/>
              </a:lnSpc>
              <a:defRPr sz="4045" spc="-25"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417103" y="2260815"/>
            <a:ext cx="3813810" cy="579967"/>
          </a:xfrm>
        </p:spPr>
        <p:txBody>
          <a:bodyPr lIns="91440" rIns="91440">
            <a:normAutofit/>
          </a:bodyPr>
          <a:lstStyle>
            <a:lvl1pPr marL="0" indent="0" algn="l">
              <a:buNone/>
              <a:defRPr sz="1213" cap="all" spc="101" baseline="0">
                <a:solidFill>
                  <a:schemeClr val="tx2"/>
                </a:solidFill>
                <a:latin typeface="+mj-lt"/>
              </a:defRPr>
            </a:lvl1pPr>
            <a:lvl2pPr marL="231160" indent="0" algn="ctr">
              <a:buNone/>
              <a:defRPr sz="1213"/>
            </a:lvl2pPr>
            <a:lvl3pPr marL="462321" indent="0" algn="ctr">
              <a:buNone/>
              <a:defRPr sz="1213"/>
            </a:lvl3pPr>
            <a:lvl4pPr marL="693481" indent="0" algn="ctr">
              <a:buNone/>
              <a:defRPr sz="1011"/>
            </a:lvl4pPr>
            <a:lvl5pPr marL="924641" indent="0" algn="ctr">
              <a:buNone/>
              <a:defRPr sz="1011"/>
            </a:lvl5pPr>
            <a:lvl6pPr marL="1155802" indent="0" algn="ctr">
              <a:buNone/>
              <a:defRPr sz="1011"/>
            </a:lvl6pPr>
            <a:lvl7pPr marL="1386962" indent="0" algn="ctr">
              <a:buNone/>
              <a:defRPr sz="1011"/>
            </a:lvl7pPr>
            <a:lvl8pPr marL="1618122" indent="0" algn="ctr">
              <a:buNone/>
              <a:defRPr sz="1011"/>
            </a:lvl8pPr>
            <a:lvl9pPr marL="1849283" indent="0" algn="ctr">
              <a:buNone/>
              <a:defRPr sz="1011"/>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4251394-6D96-43A7-9C23-4CFF7FF9451F}"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457904" y="2203873"/>
            <a:ext cx="37444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2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5A2EFE5-8A94-47AF-92E7-7553AB1D5E16}"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9909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1205" y="3247813"/>
            <a:ext cx="4621596" cy="231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 y="3214079"/>
            <a:ext cx="4621596" cy="324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308192" y="209205"/>
            <a:ext cx="996791" cy="292261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17818" y="209205"/>
            <a:ext cx="2932589" cy="2922615"/>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CC5A0D-243C-49EA-B7D0-4ED8EF3FA997}"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1155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CB0AF9-D339-457F-A55A-88E20653B8C9}"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4130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205" y="3247813"/>
            <a:ext cx="4621596" cy="231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 y="3214079"/>
            <a:ext cx="4621596" cy="324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16052" y="385098"/>
            <a:ext cx="3813810" cy="1809496"/>
          </a:xfrm>
        </p:spPr>
        <p:txBody>
          <a:bodyPr anchor="b" anchorCtr="0">
            <a:normAutofit/>
          </a:bodyPr>
          <a:lstStyle>
            <a:lvl1pPr>
              <a:lnSpc>
                <a:spcPct val="85000"/>
              </a:lnSpc>
              <a:defRPr sz="4045"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416052" y="2259550"/>
            <a:ext cx="3813810" cy="579967"/>
          </a:xfrm>
        </p:spPr>
        <p:txBody>
          <a:bodyPr lIns="91440" rIns="91440" anchor="t" anchorCtr="0">
            <a:normAutofit/>
          </a:bodyPr>
          <a:lstStyle>
            <a:lvl1pPr marL="0" indent="0">
              <a:buNone/>
              <a:defRPr sz="1213" cap="all" spc="101" baseline="0">
                <a:solidFill>
                  <a:schemeClr val="tx2"/>
                </a:solidFill>
                <a:latin typeface="+mj-lt"/>
              </a:defRPr>
            </a:lvl1pPr>
            <a:lvl2pPr marL="231160" indent="0">
              <a:buNone/>
              <a:defRPr sz="910">
                <a:solidFill>
                  <a:schemeClr val="tx1">
                    <a:tint val="75000"/>
                  </a:schemeClr>
                </a:solidFill>
              </a:defRPr>
            </a:lvl2pPr>
            <a:lvl3pPr marL="462321" indent="0">
              <a:buNone/>
              <a:defRPr sz="809">
                <a:solidFill>
                  <a:schemeClr val="tx1">
                    <a:tint val="75000"/>
                  </a:schemeClr>
                </a:solidFill>
              </a:defRPr>
            </a:lvl3pPr>
            <a:lvl4pPr marL="693481" indent="0">
              <a:buNone/>
              <a:defRPr sz="708">
                <a:solidFill>
                  <a:schemeClr val="tx1">
                    <a:tint val="75000"/>
                  </a:schemeClr>
                </a:solidFill>
              </a:defRPr>
            </a:lvl4pPr>
            <a:lvl5pPr marL="924641" indent="0">
              <a:buNone/>
              <a:defRPr sz="708">
                <a:solidFill>
                  <a:schemeClr val="tx1">
                    <a:tint val="75000"/>
                  </a:schemeClr>
                </a:solidFill>
              </a:defRPr>
            </a:lvl5pPr>
            <a:lvl6pPr marL="1155802" indent="0">
              <a:buNone/>
              <a:defRPr sz="708">
                <a:solidFill>
                  <a:schemeClr val="tx1">
                    <a:tint val="75000"/>
                  </a:schemeClr>
                </a:solidFill>
              </a:defRPr>
            </a:lvl6pPr>
            <a:lvl7pPr marL="1386962" indent="0">
              <a:buNone/>
              <a:defRPr sz="708">
                <a:solidFill>
                  <a:schemeClr val="tx1">
                    <a:tint val="75000"/>
                  </a:schemeClr>
                </a:solidFill>
              </a:defRPr>
            </a:lvl7pPr>
            <a:lvl8pPr marL="1618122" indent="0">
              <a:buNone/>
              <a:defRPr sz="708">
                <a:solidFill>
                  <a:schemeClr val="tx1">
                    <a:tint val="75000"/>
                  </a:schemeClr>
                </a:solidFill>
              </a:defRPr>
            </a:lvl8pPr>
            <a:lvl9pPr marL="1849283" indent="0">
              <a:buNone/>
              <a:defRPr sz="708">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7244BA-C408-4D3F-9A92-5E573D37566C}"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457904" y="2203873"/>
            <a:ext cx="37444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22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416052" y="145425"/>
            <a:ext cx="3813810" cy="736125"/>
          </a:xfrm>
        </p:spPr>
        <p:txBody>
          <a:bodyPr/>
          <a:lstStyle/>
          <a:p>
            <a:r>
              <a:rPr lang="fr-FR"/>
              <a:t>Modifiez le style du titre</a:t>
            </a:r>
            <a:endParaRPr lang="en-US" dirty="0"/>
          </a:p>
        </p:txBody>
      </p:sp>
      <p:sp>
        <p:nvSpPr>
          <p:cNvPr id="3" name="Content Placeholder 2"/>
          <p:cNvSpPr>
            <a:spLocks noGrp="1"/>
          </p:cNvSpPr>
          <p:nvPr>
            <p:ph sz="half" idx="1"/>
          </p:nvPr>
        </p:nvSpPr>
        <p:spPr>
          <a:xfrm>
            <a:off x="416052" y="936539"/>
            <a:ext cx="1872234" cy="20414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2357628" y="936539"/>
            <a:ext cx="1872234" cy="204148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4705FF8-AFDA-4EFE-8950-A9CE06187216}" type="datetime1">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260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416052" y="145425"/>
            <a:ext cx="3813810" cy="736125"/>
          </a:xfrm>
        </p:spPr>
        <p:txBody>
          <a:bodyPr/>
          <a:lstStyle/>
          <a:p>
            <a:r>
              <a:rPr lang="fr-FR"/>
              <a:t>Modifiez le style du titre</a:t>
            </a:r>
            <a:endParaRPr lang="en-US" dirty="0"/>
          </a:p>
        </p:txBody>
      </p:sp>
      <p:sp>
        <p:nvSpPr>
          <p:cNvPr id="3" name="Text Placeholder 2"/>
          <p:cNvSpPr>
            <a:spLocks noGrp="1"/>
          </p:cNvSpPr>
          <p:nvPr>
            <p:ph type="body" idx="1"/>
          </p:nvPr>
        </p:nvSpPr>
        <p:spPr>
          <a:xfrm>
            <a:off x="416052" y="936700"/>
            <a:ext cx="1872234" cy="373595"/>
          </a:xfrm>
        </p:spPr>
        <p:txBody>
          <a:bodyPr lIns="91440" rIns="91440" anchor="ctr">
            <a:normAutofit/>
          </a:bodyPr>
          <a:lstStyle>
            <a:lvl1pPr marL="0" indent="0">
              <a:buNone/>
              <a:defRPr sz="1011" b="0" cap="all" baseline="0">
                <a:solidFill>
                  <a:schemeClr val="tx2"/>
                </a:solidFill>
              </a:defRPr>
            </a:lvl1pPr>
            <a:lvl2pPr marL="231160" indent="0">
              <a:buNone/>
              <a:defRPr sz="1011" b="1"/>
            </a:lvl2pPr>
            <a:lvl3pPr marL="462321" indent="0">
              <a:buNone/>
              <a:defRPr sz="910" b="1"/>
            </a:lvl3pPr>
            <a:lvl4pPr marL="693481" indent="0">
              <a:buNone/>
              <a:defRPr sz="809" b="1"/>
            </a:lvl4pPr>
            <a:lvl5pPr marL="924641" indent="0">
              <a:buNone/>
              <a:defRPr sz="809" b="1"/>
            </a:lvl5pPr>
            <a:lvl6pPr marL="1155802" indent="0">
              <a:buNone/>
              <a:defRPr sz="809" b="1"/>
            </a:lvl6pPr>
            <a:lvl7pPr marL="1386962" indent="0">
              <a:buNone/>
              <a:defRPr sz="809" b="1"/>
            </a:lvl7pPr>
            <a:lvl8pPr marL="1618122" indent="0">
              <a:buNone/>
              <a:defRPr sz="809" b="1"/>
            </a:lvl8pPr>
            <a:lvl9pPr marL="1849283" indent="0">
              <a:buNone/>
              <a:defRPr sz="809" b="1"/>
            </a:lvl9pPr>
          </a:lstStyle>
          <a:p>
            <a:pPr lvl="0"/>
            <a:r>
              <a:rPr lang="fr-FR"/>
              <a:t>Modifier les styles du texte du masque</a:t>
            </a:r>
          </a:p>
        </p:txBody>
      </p:sp>
      <p:sp>
        <p:nvSpPr>
          <p:cNvPr id="4" name="Content Placeholder 3"/>
          <p:cNvSpPr>
            <a:spLocks noGrp="1"/>
          </p:cNvSpPr>
          <p:nvPr>
            <p:ph sz="half" idx="2"/>
          </p:nvPr>
        </p:nvSpPr>
        <p:spPr>
          <a:xfrm>
            <a:off x="416052" y="1310295"/>
            <a:ext cx="1872234" cy="171412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2357628" y="936700"/>
            <a:ext cx="1872234" cy="373595"/>
          </a:xfrm>
        </p:spPr>
        <p:txBody>
          <a:bodyPr lIns="91440" rIns="91440" anchor="ctr">
            <a:normAutofit/>
          </a:bodyPr>
          <a:lstStyle>
            <a:lvl1pPr marL="0" indent="0">
              <a:buNone/>
              <a:defRPr sz="1011" b="0" cap="all" baseline="0">
                <a:solidFill>
                  <a:schemeClr val="tx2"/>
                </a:solidFill>
              </a:defRPr>
            </a:lvl1pPr>
            <a:lvl2pPr marL="231160" indent="0">
              <a:buNone/>
              <a:defRPr sz="1011" b="1"/>
            </a:lvl2pPr>
            <a:lvl3pPr marL="462321" indent="0">
              <a:buNone/>
              <a:defRPr sz="910" b="1"/>
            </a:lvl3pPr>
            <a:lvl4pPr marL="693481" indent="0">
              <a:buNone/>
              <a:defRPr sz="809" b="1"/>
            </a:lvl4pPr>
            <a:lvl5pPr marL="924641" indent="0">
              <a:buNone/>
              <a:defRPr sz="809" b="1"/>
            </a:lvl5pPr>
            <a:lvl6pPr marL="1155802" indent="0">
              <a:buNone/>
              <a:defRPr sz="809" b="1"/>
            </a:lvl6pPr>
            <a:lvl7pPr marL="1386962" indent="0">
              <a:buNone/>
              <a:defRPr sz="809" b="1"/>
            </a:lvl7pPr>
            <a:lvl8pPr marL="1618122" indent="0">
              <a:buNone/>
              <a:defRPr sz="809" b="1"/>
            </a:lvl8pPr>
            <a:lvl9pPr marL="1849283" indent="0">
              <a:buNone/>
              <a:defRPr sz="809" b="1"/>
            </a:lvl9pPr>
          </a:lstStyle>
          <a:p>
            <a:pPr lvl="0"/>
            <a:r>
              <a:rPr lang="fr-FR"/>
              <a:t>Modifier les styles du texte du masque</a:t>
            </a:r>
          </a:p>
        </p:txBody>
      </p:sp>
      <p:sp>
        <p:nvSpPr>
          <p:cNvPr id="6" name="Content Placeholder 5"/>
          <p:cNvSpPr>
            <a:spLocks noGrp="1"/>
          </p:cNvSpPr>
          <p:nvPr>
            <p:ph sz="quarter" idx="4"/>
          </p:nvPr>
        </p:nvSpPr>
        <p:spPr>
          <a:xfrm>
            <a:off x="2357628" y="1310295"/>
            <a:ext cx="1872234" cy="171412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C3AD685-20F7-4634-BF06-EF81022D3B1E}" type="datetime1">
              <a:rPr lang="en-US" smtClean="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2259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D803E7F-0451-4BD4-9028-4725975BE246}" type="datetime1">
              <a:rPr lang="en-US" smtClean="0"/>
              <a:t>1/19/2025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399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205" y="3247813"/>
            <a:ext cx="4621596" cy="231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6" y="3214079"/>
            <a:ext cx="4621596" cy="324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245DDE-9F86-4737-AA91-4C1BE52F5916}" type="datetime1">
              <a:rPr lang="en-US" smtClean="0"/>
              <a:t>1/19/2025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4621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7" y="0"/>
            <a:ext cx="1535925" cy="3479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31860" y="0"/>
            <a:ext cx="24270" cy="3479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73355" y="301582"/>
            <a:ext cx="1213485" cy="1159933"/>
          </a:xfrm>
        </p:spPr>
        <p:txBody>
          <a:bodyPr anchor="b">
            <a:normAutofit/>
          </a:bodyPr>
          <a:lstStyle>
            <a:lvl1pPr>
              <a:defRPr sz="182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1820228" y="371179"/>
            <a:ext cx="2461641" cy="266784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3355" y="1484714"/>
            <a:ext cx="1213485" cy="1714593"/>
          </a:xfrm>
        </p:spPr>
        <p:txBody>
          <a:bodyPr lIns="91440" rIns="91440">
            <a:normAutofit/>
          </a:bodyPr>
          <a:lstStyle>
            <a:lvl1pPr marL="0" indent="0">
              <a:buNone/>
              <a:defRPr sz="758">
                <a:solidFill>
                  <a:srgbClr val="FFFFFF"/>
                </a:solidFill>
              </a:defRPr>
            </a:lvl1pPr>
            <a:lvl2pPr marL="231160" indent="0">
              <a:buNone/>
              <a:defRPr sz="607"/>
            </a:lvl2pPr>
            <a:lvl3pPr marL="462321" indent="0">
              <a:buNone/>
              <a:defRPr sz="506"/>
            </a:lvl3pPr>
            <a:lvl4pPr marL="693481" indent="0">
              <a:buNone/>
              <a:defRPr sz="455"/>
            </a:lvl4pPr>
            <a:lvl5pPr marL="924641" indent="0">
              <a:buNone/>
              <a:defRPr sz="455"/>
            </a:lvl5pPr>
            <a:lvl6pPr marL="1155802" indent="0">
              <a:buNone/>
              <a:defRPr sz="455"/>
            </a:lvl6pPr>
            <a:lvl7pPr marL="1386962" indent="0">
              <a:buNone/>
              <a:defRPr sz="455"/>
            </a:lvl7pPr>
            <a:lvl8pPr marL="1618122" indent="0">
              <a:buNone/>
              <a:defRPr sz="455"/>
            </a:lvl8pPr>
            <a:lvl9pPr marL="1849283" indent="0">
              <a:buNone/>
              <a:defRPr sz="455"/>
            </a:lvl9pPr>
          </a:lstStyle>
          <a:p>
            <a:pPr lvl="0"/>
            <a:r>
              <a:rPr lang="fr-FR"/>
              <a:t>Modifier les styles du texte du masque</a:t>
            </a:r>
          </a:p>
        </p:txBody>
      </p:sp>
      <p:sp>
        <p:nvSpPr>
          <p:cNvPr id="5" name="Date Placeholder 4"/>
          <p:cNvSpPr>
            <a:spLocks noGrp="1"/>
          </p:cNvSpPr>
          <p:nvPr>
            <p:ph type="dt" sz="half" idx="10"/>
          </p:nvPr>
        </p:nvSpPr>
        <p:spPr>
          <a:xfrm>
            <a:off x="176507" y="3277744"/>
            <a:ext cx="992852" cy="185267"/>
          </a:xfrm>
        </p:spPr>
        <p:txBody>
          <a:bodyPr/>
          <a:lstStyle>
            <a:lvl1pPr algn="l">
              <a:defRPr/>
            </a:lvl1pPr>
          </a:lstStyle>
          <a:p>
            <a:fld id="{6B80AB46-6442-49B2-A801-74C0E79E86F4}" type="datetime1">
              <a:rPr lang="en-US" smtClean="0"/>
              <a:t>1/19/2025</a:t>
            </a:fld>
            <a:endParaRPr lang="en-US" dirty="0"/>
          </a:p>
        </p:txBody>
      </p:sp>
      <p:sp>
        <p:nvSpPr>
          <p:cNvPr id="6" name="Footer Placeholder 5"/>
          <p:cNvSpPr>
            <a:spLocks noGrp="1"/>
          </p:cNvSpPr>
          <p:nvPr>
            <p:ph type="ftr" sz="quarter" idx="11"/>
          </p:nvPr>
        </p:nvSpPr>
        <p:spPr>
          <a:xfrm>
            <a:off x="1820227" y="3277744"/>
            <a:ext cx="1762443" cy="185267"/>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0245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2513189"/>
            <a:ext cx="4621596" cy="9666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2493946"/>
            <a:ext cx="4621596" cy="324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16052" y="2575052"/>
            <a:ext cx="3834757" cy="417576"/>
          </a:xfrm>
        </p:spPr>
        <p:txBody>
          <a:bodyPr tIns="0" bIns="0" anchor="b">
            <a:noAutofit/>
          </a:bodyPr>
          <a:lstStyle>
            <a:lvl1pPr>
              <a:defRPr sz="182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7" y="0"/>
            <a:ext cx="4622794" cy="2493946"/>
          </a:xfrm>
          <a:solidFill>
            <a:schemeClr val="bg2">
              <a:lumMod val="90000"/>
            </a:schemeClr>
          </a:solidFill>
        </p:spPr>
        <p:txBody>
          <a:bodyPr lIns="457200" tIns="457200" anchor="t"/>
          <a:lstStyle>
            <a:lvl1pPr marL="0" indent="0">
              <a:buNone/>
              <a:defRPr sz="1618"/>
            </a:lvl1pPr>
            <a:lvl2pPr marL="231160" indent="0">
              <a:buNone/>
              <a:defRPr sz="1416"/>
            </a:lvl2pPr>
            <a:lvl3pPr marL="462321" indent="0">
              <a:buNone/>
              <a:defRPr sz="1213"/>
            </a:lvl3pPr>
            <a:lvl4pPr marL="693481" indent="0">
              <a:buNone/>
              <a:defRPr sz="1011"/>
            </a:lvl4pPr>
            <a:lvl5pPr marL="924641" indent="0">
              <a:buNone/>
              <a:defRPr sz="1011"/>
            </a:lvl5pPr>
            <a:lvl6pPr marL="1155802" indent="0">
              <a:buNone/>
              <a:defRPr sz="1011"/>
            </a:lvl6pPr>
            <a:lvl7pPr marL="1386962" indent="0">
              <a:buNone/>
              <a:defRPr sz="1011"/>
            </a:lvl7pPr>
            <a:lvl8pPr marL="1618122" indent="0">
              <a:buNone/>
              <a:defRPr sz="1011"/>
            </a:lvl8pPr>
            <a:lvl9pPr marL="1849283" indent="0">
              <a:buNone/>
              <a:defRPr sz="1011"/>
            </a:lvl9pPr>
          </a:lstStyle>
          <a:p>
            <a:r>
              <a:rPr lang="fr-FR"/>
              <a:t>Cliquez sur l'icône pour ajouter une image</a:t>
            </a:r>
            <a:endParaRPr lang="en-US" dirty="0"/>
          </a:p>
        </p:txBody>
      </p:sp>
      <p:sp>
        <p:nvSpPr>
          <p:cNvPr id="4" name="Text Placeholder 3"/>
          <p:cNvSpPr>
            <a:spLocks noGrp="1"/>
          </p:cNvSpPr>
          <p:nvPr>
            <p:ph type="body" sz="half" idx="2"/>
          </p:nvPr>
        </p:nvSpPr>
        <p:spPr>
          <a:xfrm>
            <a:off x="416052" y="2997268"/>
            <a:ext cx="3836924" cy="301583"/>
          </a:xfrm>
        </p:spPr>
        <p:txBody>
          <a:bodyPr lIns="91440" tIns="0" rIns="91440" bIns="0">
            <a:normAutofit/>
          </a:bodyPr>
          <a:lstStyle>
            <a:lvl1pPr marL="0" indent="0">
              <a:spcBef>
                <a:spcPts val="0"/>
              </a:spcBef>
              <a:spcAft>
                <a:spcPts val="303"/>
              </a:spcAft>
              <a:buNone/>
              <a:defRPr sz="758">
                <a:solidFill>
                  <a:srgbClr val="FFFFFF"/>
                </a:solidFill>
              </a:defRPr>
            </a:lvl1pPr>
            <a:lvl2pPr marL="231160" indent="0">
              <a:buNone/>
              <a:defRPr sz="607"/>
            </a:lvl2pPr>
            <a:lvl3pPr marL="462321" indent="0">
              <a:buNone/>
              <a:defRPr sz="506"/>
            </a:lvl3pPr>
            <a:lvl4pPr marL="693481" indent="0">
              <a:buNone/>
              <a:defRPr sz="455"/>
            </a:lvl4pPr>
            <a:lvl5pPr marL="924641" indent="0">
              <a:buNone/>
              <a:defRPr sz="455"/>
            </a:lvl5pPr>
            <a:lvl6pPr marL="1155802" indent="0">
              <a:buNone/>
              <a:defRPr sz="455"/>
            </a:lvl6pPr>
            <a:lvl7pPr marL="1386962" indent="0">
              <a:buNone/>
              <a:defRPr sz="455"/>
            </a:lvl7pPr>
            <a:lvl8pPr marL="1618122" indent="0">
              <a:buNone/>
              <a:defRPr sz="455"/>
            </a:lvl8pPr>
            <a:lvl9pPr marL="1849283" indent="0">
              <a:buNone/>
              <a:defRPr sz="455"/>
            </a:lvl9pPr>
          </a:lstStyle>
          <a:p>
            <a:pPr lvl="0"/>
            <a:r>
              <a:rPr lang="fr-FR"/>
              <a:t>Modifier les styles du texte du masque</a:t>
            </a:r>
          </a:p>
        </p:txBody>
      </p:sp>
      <p:sp>
        <p:nvSpPr>
          <p:cNvPr id="5" name="Date Placeholder 4"/>
          <p:cNvSpPr>
            <a:spLocks noGrp="1"/>
          </p:cNvSpPr>
          <p:nvPr>
            <p:ph type="dt" sz="half" idx="10"/>
          </p:nvPr>
        </p:nvSpPr>
        <p:spPr/>
        <p:txBody>
          <a:bodyPr/>
          <a:lstStyle/>
          <a:p>
            <a:fld id="{F6D42E18-66C4-4B76-ACD2-CE926C6E42B3}" type="datetime1">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0863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3247813"/>
            <a:ext cx="4622801" cy="231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3214079"/>
            <a:ext cx="4622801" cy="334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16052" y="145425"/>
            <a:ext cx="3813810" cy="73612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16051" y="936539"/>
            <a:ext cx="3813811" cy="2041483"/>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16053" y="3277744"/>
            <a:ext cx="937403" cy="185267"/>
          </a:xfrm>
          <a:prstGeom prst="rect">
            <a:avLst/>
          </a:prstGeom>
        </p:spPr>
        <p:txBody>
          <a:bodyPr vert="horz" lIns="91440" tIns="45720" rIns="91440" bIns="45720" rtlCol="0" anchor="ctr"/>
          <a:lstStyle>
            <a:lvl1pPr algn="l">
              <a:defRPr sz="455">
                <a:solidFill>
                  <a:srgbClr val="FFFFFF"/>
                </a:solidFill>
              </a:defRPr>
            </a:lvl1pPr>
          </a:lstStyle>
          <a:p>
            <a:fld id="{2A2AFD0C-6AA3-40D9-AC73-8B451822E8DB}" type="datetime1">
              <a:rPr lang="en-US" smtClean="0"/>
              <a:t>1/19/2025</a:t>
            </a:fld>
            <a:endParaRPr lang="en-US" dirty="0"/>
          </a:p>
        </p:txBody>
      </p:sp>
      <p:sp>
        <p:nvSpPr>
          <p:cNvPr id="5" name="Footer Placeholder 4"/>
          <p:cNvSpPr>
            <a:spLocks noGrp="1"/>
          </p:cNvSpPr>
          <p:nvPr>
            <p:ph type="ftr" sz="quarter" idx="3"/>
          </p:nvPr>
        </p:nvSpPr>
        <p:spPr>
          <a:xfrm>
            <a:off x="1397679" y="3277744"/>
            <a:ext cx="1828647" cy="185267"/>
          </a:xfrm>
          <a:prstGeom prst="rect">
            <a:avLst/>
          </a:prstGeom>
        </p:spPr>
        <p:txBody>
          <a:bodyPr vert="horz" lIns="91440" tIns="45720" rIns="91440" bIns="45720" rtlCol="0" anchor="ctr"/>
          <a:lstStyle>
            <a:lvl1pPr algn="ctr">
              <a:defRPr sz="45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3753924" y="3277744"/>
            <a:ext cx="497476" cy="185267"/>
          </a:xfrm>
          <a:prstGeom prst="rect">
            <a:avLst/>
          </a:prstGeom>
        </p:spPr>
        <p:txBody>
          <a:bodyPr vert="horz" lIns="91440" tIns="45720" rIns="91440" bIns="45720" rtlCol="0" anchor="ctr"/>
          <a:lstStyle>
            <a:lvl1pPr algn="r">
              <a:defRPr sz="531">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452548" y="881795"/>
            <a:ext cx="377913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36591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462321" rtl="0" eaLnBrk="1" latinLnBrk="0" hangingPunct="1">
        <a:lnSpc>
          <a:spcPct val="85000"/>
        </a:lnSpc>
        <a:spcBef>
          <a:spcPct val="0"/>
        </a:spcBef>
        <a:buNone/>
        <a:defRPr sz="2427" kern="1200" spc="-25" baseline="0">
          <a:solidFill>
            <a:schemeClr val="tx1">
              <a:lumMod val="75000"/>
              <a:lumOff val="25000"/>
            </a:schemeClr>
          </a:solidFill>
          <a:latin typeface="+mj-lt"/>
          <a:ea typeface="+mj-ea"/>
          <a:cs typeface="+mj-cs"/>
        </a:defRPr>
      </a:lvl1pPr>
    </p:titleStyle>
    <p:bodyStyle>
      <a:lvl1pPr marL="46232" indent="-46232" algn="l" defTabSz="462321" rtl="0" eaLnBrk="1" latinLnBrk="0" hangingPunct="1">
        <a:lnSpc>
          <a:spcPct val="90000"/>
        </a:lnSpc>
        <a:spcBef>
          <a:spcPts val="607"/>
        </a:spcBef>
        <a:spcAft>
          <a:spcPts val="101"/>
        </a:spcAft>
        <a:buClr>
          <a:schemeClr val="accent1"/>
        </a:buClr>
        <a:buSzPct val="100000"/>
        <a:buFont typeface="Calibri" panose="020F0502020204030204" pitchFamily="34" charset="0"/>
        <a:buChar char=" "/>
        <a:defRPr sz="1011" kern="1200">
          <a:solidFill>
            <a:schemeClr val="tx1">
              <a:lumMod val="75000"/>
              <a:lumOff val="25000"/>
            </a:schemeClr>
          </a:solidFill>
          <a:latin typeface="+mn-lt"/>
          <a:ea typeface="+mn-ea"/>
          <a:cs typeface="+mn-cs"/>
        </a:defRPr>
      </a:lvl1pPr>
      <a:lvl2pPr marL="194175" indent="-92464" algn="l" defTabSz="462321" rtl="0" eaLnBrk="1" latinLnBrk="0" hangingPunct="1">
        <a:lnSpc>
          <a:spcPct val="90000"/>
        </a:lnSpc>
        <a:spcBef>
          <a:spcPts val="101"/>
        </a:spcBef>
        <a:spcAft>
          <a:spcPts val="202"/>
        </a:spcAft>
        <a:buClr>
          <a:schemeClr val="accent1"/>
        </a:buClr>
        <a:buFont typeface="Calibri" pitchFamily="34" charset="0"/>
        <a:buChar char="◦"/>
        <a:defRPr sz="910" kern="1200">
          <a:solidFill>
            <a:schemeClr val="tx1">
              <a:lumMod val="75000"/>
              <a:lumOff val="25000"/>
            </a:schemeClr>
          </a:solidFill>
          <a:latin typeface="+mn-lt"/>
          <a:ea typeface="+mn-ea"/>
          <a:cs typeface="+mn-cs"/>
        </a:defRPr>
      </a:lvl2pPr>
      <a:lvl3pPr marL="286639" indent="-92464"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3pPr>
      <a:lvl4pPr marL="379103" indent="-92464"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4pPr>
      <a:lvl5pPr marL="471567" indent="-92464"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5pPr>
      <a:lvl6pPr marL="556160" indent="-115580"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6pPr>
      <a:lvl7pPr marL="657280" indent="-115580"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7pPr>
      <a:lvl8pPr marL="758400" indent="-115580"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8pPr>
      <a:lvl9pPr marL="859520" indent="-115580" algn="l" defTabSz="462321" rtl="0" eaLnBrk="1" latinLnBrk="0" hangingPunct="1">
        <a:lnSpc>
          <a:spcPct val="90000"/>
        </a:lnSpc>
        <a:spcBef>
          <a:spcPts val="101"/>
        </a:spcBef>
        <a:spcAft>
          <a:spcPts val="202"/>
        </a:spcAft>
        <a:buClr>
          <a:schemeClr val="accent1"/>
        </a:buClr>
        <a:buFont typeface="Calibri" pitchFamily="34" charset="0"/>
        <a:buChar char="◦"/>
        <a:defRPr sz="708" kern="1200">
          <a:solidFill>
            <a:schemeClr val="tx1">
              <a:lumMod val="75000"/>
              <a:lumOff val="25000"/>
            </a:schemeClr>
          </a:solidFill>
          <a:latin typeface="+mn-lt"/>
          <a:ea typeface="+mn-ea"/>
          <a:cs typeface="+mn-cs"/>
        </a:defRPr>
      </a:lvl9pPr>
    </p:bodyStyle>
    <p:otherStyle>
      <a:defPPr>
        <a:defRPr lang="en-US"/>
      </a:defPPr>
      <a:lvl1pPr marL="0" algn="l" defTabSz="462321" rtl="0" eaLnBrk="1" latinLnBrk="0" hangingPunct="1">
        <a:defRPr sz="910" kern="1200">
          <a:solidFill>
            <a:schemeClr val="tx1"/>
          </a:solidFill>
          <a:latin typeface="+mn-lt"/>
          <a:ea typeface="+mn-ea"/>
          <a:cs typeface="+mn-cs"/>
        </a:defRPr>
      </a:lvl1pPr>
      <a:lvl2pPr marL="231160" algn="l" defTabSz="462321" rtl="0" eaLnBrk="1" latinLnBrk="0" hangingPunct="1">
        <a:defRPr sz="910" kern="1200">
          <a:solidFill>
            <a:schemeClr val="tx1"/>
          </a:solidFill>
          <a:latin typeface="+mn-lt"/>
          <a:ea typeface="+mn-ea"/>
          <a:cs typeface="+mn-cs"/>
        </a:defRPr>
      </a:lvl2pPr>
      <a:lvl3pPr marL="462321" algn="l" defTabSz="462321" rtl="0" eaLnBrk="1" latinLnBrk="0" hangingPunct="1">
        <a:defRPr sz="910" kern="1200">
          <a:solidFill>
            <a:schemeClr val="tx1"/>
          </a:solidFill>
          <a:latin typeface="+mn-lt"/>
          <a:ea typeface="+mn-ea"/>
          <a:cs typeface="+mn-cs"/>
        </a:defRPr>
      </a:lvl3pPr>
      <a:lvl4pPr marL="693481" algn="l" defTabSz="462321" rtl="0" eaLnBrk="1" latinLnBrk="0" hangingPunct="1">
        <a:defRPr sz="910" kern="1200">
          <a:solidFill>
            <a:schemeClr val="tx1"/>
          </a:solidFill>
          <a:latin typeface="+mn-lt"/>
          <a:ea typeface="+mn-ea"/>
          <a:cs typeface="+mn-cs"/>
        </a:defRPr>
      </a:lvl4pPr>
      <a:lvl5pPr marL="924641" algn="l" defTabSz="462321" rtl="0" eaLnBrk="1" latinLnBrk="0" hangingPunct="1">
        <a:defRPr sz="910" kern="1200">
          <a:solidFill>
            <a:schemeClr val="tx1"/>
          </a:solidFill>
          <a:latin typeface="+mn-lt"/>
          <a:ea typeface="+mn-ea"/>
          <a:cs typeface="+mn-cs"/>
        </a:defRPr>
      </a:lvl5pPr>
      <a:lvl6pPr marL="1155802" algn="l" defTabSz="462321" rtl="0" eaLnBrk="1" latinLnBrk="0" hangingPunct="1">
        <a:defRPr sz="910" kern="1200">
          <a:solidFill>
            <a:schemeClr val="tx1"/>
          </a:solidFill>
          <a:latin typeface="+mn-lt"/>
          <a:ea typeface="+mn-ea"/>
          <a:cs typeface="+mn-cs"/>
        </a:defRPr>
      </a:lvl6pPr>
      <a:lvl7pPr marL="1386962" algn="l" defTabSz="462321" rtl="0" eaLnBrk="1" latinLnBrk="0" hangingPunct="1">
        <a:defRPr sz="910" kern="1200">
          <a:solidFill>
            <a:schemeClr val="tx1"/>
          </a:solidFill>
          <a:latin typeface="+mn-lt"/>
          <a:ea typeface="+mn-ea"/>
          <a:cs typeface="+mn-cs"/>
        </a:defRPr>
      </a:lvl7pPr>
      <a:lvl8pPr marL="1618122" algn="l" defTabSz="462321" rtl="0" eaLnBrk="1" latinLnBrk="0" hangingPunct="1">
        <a:defRPr sz="910" kern="1200">
          <a:solidFill>
            <a:schemeClr val="tx1"/>
          </a:solidFill>
          <a:latin typeface="+mn-lt"/>
          <a:ea typeface="+mn-ea"/>
          <a:cs typeface="+mn-cs"/>
        </a:defRPr>
      </a:lvl8pPr>
      <a:lvl9pPr marL="1849283" algn="l" defTabSz="462321" rtl="0" eaLnBrk="1" latinLnBrk="0" hangingPunct="1">
        <a:defRPr sz="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10.png"/><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12.wmf"/><Relationship Id="rId4" Type="http://schemas.openxmlformats.org/officeDocument/2006/relationships/oleObject" Target="../embeddings/oleObject20.bin"/><Relationship Id="rId9" Type="http://schemas.openxmlformats.org/officeDocument/2006/relationships/image" Target="../media/image2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9.bin"/></Relationships>
</file>

<file path=ppt/slides/_rels/slide4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5.wmf"/><Relationship Id="rId5" Type="http://schemas.openxmlformats.org/officeDocument/2006/relationships/oleObject" Target="../embeddings/oleObject32.bin"/><Relationship Id="rId4" Type="http://schemas.openxmlformats.org/officeDocument/2006/relationships/image" Target="../media/image3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7.wmf"/></Relationships>
</file>

<file path=ppt/slides/_rels/slide5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36.bin"/><Relationship Id="rId4" Type="http://schemas.openxmlformats.org/officeDocument/2006/relationships/image" Target="../media/image5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jpg"/><Relationship Id="rId7"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57.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0.jp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6.wmf"/><Relationship Id="rId5" Type="http://schemas.openxmlformats.org/officeDocument/2006/relationships/oleObject" Target="../embeddings/oleObject38.bin"/><Relationship Id="rId4" Type="http://schemas.openxmlformats.org/officeDocument/2006/relationships/image" Target="../media/image7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78.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boursorama.com/cours/1rPC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www.boursorama.com/cours/1rPALO/"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0.wmf"/><Relationship Id="rId5" Type="http://schemas.openxmlformats.org/officeDocument/2006/relationships/oleObject" Target="../embeddings/oleObject42.bin"/><Relationship Id="rId4" Type="http://schemas.openxmlformats.org/officeDocument/2006/relationships/image" Target="../media/image79.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8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3.wmf"/><Relationship Id="rId5" Type="http://schemas.openxmlformats.org/officeDocument/2006/relationships/oleObject" Target="../embeddings/oleObject45.bin"/><Relationship Id="rId4" Type="http://schemas.openxmlformats.org/officeDocument/2006/relationships/image" Target="../media/image82.wmf"/></Relationships>
</file>

<file path=ppt/slides/_rels/slide94.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5.wmf"/><Relationship Id="rId5" Type="http://schemas.openxmlformats.org/officeDocument/2006/relationships/oleObject" Target="../embeddings/oleObject4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49.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9.wmf"/><Relationship Id="rId5" Type="http://schemas.openxmlformats.org/officeDocument/2006/relationships/oleObject" Target="../embeddings/oleObject51.bin"/><Relationship Id="rId4" Type="http://schemas.openxmlformats.org/officeDocument/2006/relationships/image" Target="../media/image88.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90.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91.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92.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4.wmf"/><Relationship Id="rId5" Type="http://schemas.openxmlformats.org/officeDocument/2006/relationships/oleObject" Target="../embeddings/oleObject56.bin"/><Relationship Id="rId4" Type="http://schemas.openxmlformats.org/officeDocument/2006/relationships/image" Target="../media/image9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20800" y="1336004"/>
            <a:ext cx="2590800" cy="207596"/>
          </a:xfrm>
          <a:prstGeom prst="rect">
            <a:avLst/>
          </a:prstGeom>
        </p:spPr>
        <p:txBody>
          <a:bodyPr wrap="square" lIns="0" tIns="0" rIns="0" bIns="0" rtlCol="0">
            <a:noAutofit/>
          </a:bodyPr>
          <a:lstStyle/>
          <a:p>
            <a:pPr marL="12700">
              <a:lnSpc>
                <a:spcPts val="1455"/>
              </a:lnSpc>
              <a:spcBef>
                <a:spcPts val="72"/>
              </a:spcBef>
            </a:pPr>
            <a:r>
              <a:rPr sz="1600" spc="0" dirty="0">
                <a:solidFill>
                  <a:srgbClr val="B23333"/>
                </a:solidFill>
                <a:latin typeface="Times New Roman"/>
                <a:cs typeface="Times New Roman"/>
              </a:rPr>
              <a:t>Finance</a:t>
            </a:r>
            <a:r>
              <a:rPr sz="1600" spc="60" dirty="0">
                <a:solidFill>
                  <a:srgbClr val="B23333"/>
                </a:solidFill>
                <a:latin typeface="Times New Roman"/>
                <a:cs typeface="Times New Roman"/>
              </a:rPr>
              <a:t> </a:t>
            </a:r>
            <a:r>
              <a:rPr sz="1600" spc="0" dirty="0">
                <a:solidFill>
                  <a:srgbClr val="B23333"/>
                </a:solidFill>
                <a:latin typeface="Times New Roman"/>
                <a:cs typeface="Times New Roman"/>
              </a:rPr>
              <a:t>d’entre</a:t>
            </a:r>
            <a:r>
              <a:rPr sz="1600" spc="-34" dirty="0">
                <a:solidFill>
                  <a:srgbClr val="B23333"/>
                </a:solidFill>
                <a:latin typeface="Times New Roman"/>
                <a:cs typeface="Times New Roman"/>
              </a:rPr>
              <a:t>p</a:t>
            </a:r>
            <a:r>
              <a:rPr sz="1600" spc="0" dirty="0">
                <a:solidFill>
                  <a:srgbClr val="B23333"/>
                </a:solidFill>
                <a:latin typeface="Times New Roman"/>
                <a:cs typeface="Times New Roman"/>
              </a:rPr>
              <a:t>rise</a:t>
            </a:r>
            <a:endParaRPr sz="1600" dirty="0">
              <a:latin typeface="Times New Roman"/>
              <a:cs typeface="Times New Roman"/>
            </a:endParaRPr>
          </a:p>
        </p:txBody>
      </p:sp>
      <p:sp>
        <p:nvSpPr>
          <p:cNvPr id="3" name="object 3"/>
          <p:cNvSpPr txBox="1"/>
          <p:nvPr/>
        </p:nvSpPr>
        <p:spPr>
          <a:xfrm>
            <a:off x="1549400" y="1699415"/>
            <a:ext cx="1583317" cy="163945"/>
          </a:xfrm>
          <a:prstGeom prst="rect">
            <a:avLst/>
          </a:prstGeom>
        </p:spPr>
        <p:txBody>
          <a:bodyPr wrap="square" lIns="0" tIns="0" rIns="0" bIns="0" rtlCol="0">
            <a:noAutofit/>
          </a:bodyPr>
          <a:lstStyle/>
          <a:p>
            <a:pPr marL="12700">
              <a:lnSpc>
                <a:spcPts val="1140"/>
              </a:lnSpc>
              <a:spcBef>
                <a:spcPts val="57"/>
              </a:spcBef>
            </a:pPr>
            <a:r>
              <a:rPr lang="fr-FR" sz="1100" dirty="0">
                <a:latin typeface="Times New Roman"/>
                <a:cs typeface="Times New Roman"/>
              </a:rPr>
              <a:t>Zineb ABIDI PERIER</a:t>
            </a:r>
          </a:p>
          <a:p>
            <a:pPr marL="12700">
              <a:lnSpc>
                <a:spcPts val="1140"/>
              </a:lnSpc>
              <a:spcBef>
                <a:spcPts val="57"/>
              </a:spcBef>
            </a:pPr>
            <a:endParaRPr lang="fr-FR" sz="1100" dirty="0">
              <a:latin typeface="Times New Roman"/>
              <a:cs typeface="Times New Roman"/>
            </a:endParaRPr>
          </a:p>
          <a:p>
            <a:pPr marL="12700">
              <a:lnSpc>
                <a:spcPts val="1140"/>
              </a:lnSpc>
              <a:spcBef>
                <a:spcPts val="57"/>
              </a:spcBef>
            </a:pPr>
            <a:endParaRPr sz="1100" dirty="0">
              <a:latin typeface="Times New Roman"/>
              <a:cs typeface="Times New Roman"/>
            </a:endParaRPr>
          </a:p>
        </p:txBody>
      </p:sp>
      <p:sp>
        <p:nvSpPr>
          <p:cNvPr id="2" name="object 2"/>
          <p:cNvSpPr txBox="1"/>
          <p:nvPr/>
        </p:nvSpPr>
        <p:spPr>
          <a:xfrm>
            <a:off x="1816100" y="2023590"/>
            <a:ext cx="990600" cy="163945"/>
          </a:xfrm>
          <a:prstGeom prst="rect">
            <a:avLst/>
          </a:prstGeom>
        </p:spPr>
        <p:txBody>
          <a:bodyPr wrap="square" lIns="0" tIns="0" rIns="0" bIns="0" rtlCol="0">
            <a:noAutofit/>
          </a:bodyPr>
          <a:lstStyle/>
          <a:p>
            <a:pPr marL="12700">
              <a:lnSpc>
                <a:spcPts val="1140"/>
              </a:lnSpc>
              <a:spcBef>
                <a:spcPts val="57"/>
              </a:spcBef>
            </a:pPr>
            <a:r>
              <a:rPr lang="fr-FR" sz="1100" spc="0" dirty="0">
                <a:latin typeface="Times New Roman"/>
                <a:cs typeface="Times New Roman"/>
              </a:rPr>
              <a:t>2024-2025</a:t>
            </a:r>
          </a:p>
          <a:p>
            <a:pPr marL="12700">
              <a:lnSpc>
                <a:spcPts val="1140"/>
              </a:lnSpc>
              <a:spcBef>
                <a:spcPts val="57"/>
              </a:spcBef>
            </a:pPr>
            <a:endParaRPr lang="fr-FR" sz="1100" dirty="0">
              <a:latin typeface="Times New Roman"/>
              <a:cs typeface="Times New Roman"/>
            </a:endParaRPr>
          </a:p>
          <a:p>
            <a:pPr marL="12700">
              <a:lnSpc>
                <a:spcPts val="1140"/>
              </a:lnSpc>
              <a:spcBef>
                <a:spcPts val="57"/>
              </a:spcBef>
            </a:pPr>
            <a:endParaRPr sz="1100" dirty="0">
              <a:latin typeface="Times New Roman"/>
              <a:cs typeface="Times New Roman"/>
            </a:endParaRPr>
          </a:p>
        </p:txBody>
      </p:sp>
      <p:pic>
        <p:nvPicPr>
          <p:cNvPr id="8" name="Image 7">
            <a:extLst>
              <a:ext uri="{FF2B5EF4-FFF2-40B4-BE49-F238E27FC236}">
                <a16:creationId xmlns:a16="http://schemas.microsoft.com/office/drawing/2014/main" id="{D01E97A5-A139-4E6D-B18C-D910A1BF79D3}"/>
              </a:ext>
            </a:extLst>
          </p:cNvPr>
          <p:cNvPicPr>
            <a:picLocks noChangeAspect="1"/>
          </p:cNvPicPr>
          <p:nvPr/>
        </p:nvPicPr>
        <p:blipFill>
          <a:blip r:embed="rId2"/>
          <a:stretch>
            <a:fillRect/>
          </a:stretch>
        </p:blipFill>
        <p:spPr>
          <a:xfrm>
            <a:off x="101600" y="34325"/>
            <a:ext cx="1676400" cy="815848"/>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300" y="123091"/>
            <a:ext cx="377950"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Plan</a:t>
            </a:r>
            <a:endParaRPr sz="1400">
              <a:latin typeface="Times New Roman"/>
              <a:cs typeface="Times New Roman"/>
            </a:endParaRPr>
          </a:p>
        </p:txBody>
      </p:sp>
      <p:sp>
        <p:nvSpPr>
          <p:cNvPr id="4" name="object 4"/>
          <p:cNvSpPr txBox="1"/>
          <p:nvPr/>
        </p:nvSpPr>
        <p:spPr>
          <a:xfrm>
            <a:off x="347294" y="703635"/>
            <a:ext cx="153277" cy="794043"/>
          </a:xfrm>
          <a:prstGeom prst="rect">
            <a:avLst/>
          </a:prstGeom>
        </p:spPr>
        <p:txBody>
          <a:bodyPr wrap="square" lIns="0" tIns="0" rIns="0" bIns="0" rtlCol="0">
            <a:noAutofit/>
          </a:bodyPr>
          <a:lstStyle/>
          <a:p>
            <a:pPr marL="12700" marR="0">
              <a:lnSpc>
                <a:spcPts val="1140"/>
              </a:lnSpc>
              <a:spcBef>
                <a:spcPts val="57"/>
              </a:spcBef>
            </a:pPr>
            <a:r>
              <a:rPr sz="1100" spc="0" dirty="0">
                <a:solidFill>
                  <a:srgbClr val="B23333"/>
                </a:solidFill>
                <a:latin typeface="Times New Roman"/>
                <a:cs typeface="Times New Roman"/>
              </a:rPr>
              <a:t>1.</a:t>
            </a:r>
            <a:endParaRPr sz="1100" dirty="0">
              <a:latin typeface="Times New Roman"/>
              <a:cs typeface="Times New Roman"/>
            </a:endParaRPr>
          </a:p>
          <a:p>
            <a:pPr marL="12700" marR="0">
              <a:lnSpc>
                <a:spcPct val="95825"/>
              </a:lnSpc>
              <a:spcBef>
                <a:spcPts val="328"/>
              </a:spcBef>
            </a:pPr>
            <a:r>
              <a:rPr sz="1100" spc="0" dirty="0">
                <a:solidFill>
                  <a:srgbClr val="B23333"/>
                </a:solidFill>
                <a:latin typeface="Times New Roman"/>
                <a:cs typeface="Times New Roman"/>
              </a:rPr>
              <a:t>2.</a:t>
            </a:r>
            <a:endParaRPr sz="1100" dirty="0">
              <a:latin typeface="Times New Roman"/>
              <a:cs typeface="Times New Roman"/>
            </a:endParaRPr>
          </a:p>
          <a:p>
            <a:pPr marL="12700" marR="0">
              <a:lnSpc>
                <a:spcPct val="95825"/>
              </a:lnSpc>
              <a:spcBef>
                <a:spcPts val="385"/>
              </a:spcBef>
            </a:pPr>
            <a:r>
              <a:rPr sz="1100" spc="0" dirty="0">
                <a:solidFill>
                  <a:srgbClr val="B23333"/>
                </a:solidFill>
                <a:latin typeface="Times New Roman"/>
                <a:cs typeface="Times New Roman"/>
              </a:rPr>
              <a:t>3.</a:t>
            </a:r>
            <a:endParaRPr sz="1100" dirty="0">
              <a:latin typeface="Times New Roman"/>
              <a:cs typeface="Times New Roman"/>
            </a:endParaRPr>
          </a:p>
          <a:p>
            <a:pPr marL="12700">
              <a:lnSpc>
                <a:spcPct val="95825"/>
              </a:lnSpc>
              <a:spcBef>
                <a:spcPts val="385"/>
              </a:spcBef>
            </a:pPr>
            <a:r>
              <a:rPr sz="1100" spc="0" dirty="0">
                <a:solidFill>
                  <a:srgbClr val="B23333"/>
                </a:solidFill>
                <a:latin typeface="Times New Roman"/>
                <a:cs typeface="Times New Roman"/>
              </a:rPr>
              <a:t>4.</a:t>
            </a:r>
            <a:endParaRPr sz="1100" dirty="0">
              <a:latin typeface="Times New Roman"/>
              <a:cs typeface="Times New Roman"/>
            </a:endParaRPr>
          </a:p>
        </p:txBody>
      </p:sp>
      <p:sp>
        <p:nvSpPr>
          <p:cNvPr id="3" name="object 3"/>
          <p:cNvSpPr txBox="1"/>
          <p:nvPr/>
        </p:nvSpPr>
        <p:spPr>
          <a:xfrm>
            <a:off x="558800" y="703634"/>
            <a:ext cx="3552479" cy="794043"/>
          </a:xfrm>
          <a:prstGeom prst="rect">
            <a:avLst/>
          </a:prstGeom>
        </p:spPr>
        <p:txBody>
          <a:bodyPr wrap="square" lIns="0" tIns="0" rIns="0" bIns="0" rtlCol="0">
            <a:noAutofit/>
          </a:bodyPr>
          <a:lstStyle/>
          <a:p>
            <a:pPr marL="12700" marR="20781">
              <a:lnSpc>
                <a:spcPts val="1140"/>
              </a:lnSpc>
              <a:spcBef>
                <a:spcPts val="57"/>
              </a:spcBef>
            </a:pPr>
            <a:r>
              <a:rPr sz="1100" spc="0" dirty="0">
                <a:latin typeface="Times New Roman"/>
                <a:cs typeface="Times New Roman"/>
              </a:rPr>
              <a:t>Les</a:t>
            </a:r>
            <a:r>
              <a:rPr sz="1100" spc="-25"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cisions</a:t>
            </a:r>
            <a:r>
              <a:rPr sz="1100" spc="-78" dirty="0">
                <a:latin typeface="Times New Roman"/>
                <a:cs typeface="Times New Roman"/>
              </a:rPr>
              <a:t> </a:t>
            </a:r>
            <a:r>
              <a:rPr sz="1100" spc="0" dirty="0">
                <a:latin typeface="Times New Roman"/>
                <a:cs typeface="Times New Roman"/>
              </a:rPr>
              <a:t>d'investissement</a:t>
            </a:r>
            <a:endParaRPr sz="1100" dirty="0">
              <a:latin typeface="Times New Roman"/>
              <a:cs typeface="Times New Roman"/>
            </a:endParaRPr>
          </a:p>
          <a:p>
            <a:pPr marL="12700" marR="20781">
              <a:lnSpc>
                <a:spcPct val="95825"/>
              </a:lnSpc>
              <a:spcBef>
                <a:spcPts val="328"/>
              </a:spcBef>
            </a:pPr>
            <a:r>
              <a:rPr sz="1100" spc="0" dirty="0">
                <a:latin typeface="Times New Roman"/>
                <a:cs typeface="Times New Roman"/>
              </a:rPr>
              <a:t>La</a:t>
            </a:r>
            <a:r>
              <a:rPr sz="1100" spc="26" dirty="0">
                <a:latin typeface="Times New Roman"/>
                <a:cs typeface="Times New Roman"/>
              </a:rPr>
              <a:t> </a:t>
            </a:r>
            <a:r>
              <a:rPr sz="1100" spc="0" dirty="0">
                <a:latin typeface="Times New Roman"/>
                <a:cs typeface="Times New Roman"/>
              </a:rPr>
              <a:t>structure</a:t>
            </a:r>
            <a:r>
              <a:rPr sz="1100" spc="238" dirty="0">
                <a:latin typeface="Times New Roman"/>
                <a:cs typeface="Times New Roman"/>
              </a:rPr>
              <a:t> </a:t>
            </a:r>
            <a:r>
              <a:rPr sz="1100" spc="0" dirty="0" err="1">
                <a:latin typeface="Times New Roman"/>
                <a:cs typeface="Times New Roman"/>
              </a:rPr>
              <a:t>financi</a:t>
            </a:r>
            <a:r>
              <a:rPr lang="fr-FR" sz="1100" spc="0" dirty="0">
                <a:latin typeface="Times New Roman"/>
                <a:cs typeface="Times New Roman"/>
              </a:rPr>
              <a:t>è</a:t>
            </a:r>
            <a:r>
              <a:rPr sz="1100" spc="0" dirty="0">
                <a:latin typeface="Times New Roman"/>
                <a:cs typeface="Times New Roman"/>
              </a:rPr>
              <a:t>re</a:t>
            </a:r>
            <a:r>
              <a:rPr sz="1100" spc="-4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l'entre</a:t>
            </a:r>
            <a:r>
              <a:rPr sz="1100" spc="-34" dirty="0">
                <a:latin typeface="Times New Roman"/>
                <a:cs typeface="Times New Roman"/>
              </a:rPr>
              <a:t>p</a:t>
            </a:r>
            <a:r>
              <a:rPr sz="1100" spc="0" dirty="0">
                <a:latin typeface="Times New Roman"/>
                <a:cs typeface="Times New Roman"/>
              </a:rPr>
              <a:t>rise</a:t>
            </a:r>
            <a:endParaRPr sz="1100" dirty="0">
              <a:latin typeface="Times New Roman"/>
              <a:cs typeface="Times New Roman"/>
            </a:endParaRPr>
          </a:p>
          <a:p>
            <a:pPr marL="12700" marR="20781">
              <a:lnSpc>
                <a:spcPct val="95825"/>
              </a:lnSpc>
              <a:spcBef>
                <a:spcPts val="385"/>
              </a:spcBef>
            </a:pPr>
            <a:r>
              <a:rPr sz="1100" spc="0" dirty="0">
                <a:latin typeface="Times New Roman"/>
                <a:cs typeface="Times New Roman"/>
              </a:rPr>
              <a:t>La</a:t>
            </a:r>
            <a:r>
              <a:rPr sz="1100" spc="26" dirty="0">
                <a:latin typeface="Times New Roman"/>
                <a:cs typeface="Times New Roman"/>
              </a:rPr>
              <a:t> </a:t>
            </a:r>
            <a:r>
              <a:rPr sz="1100" spc="29" dirty="0">
                <a:latin typeface="Times New Roman"/>
                <a:cs typeface="Times New Roman"/>
              </a:rPr>
              <a:t>p</a:t>
            </a:r>
            <a:r>
              <a:rPr sz="1100" spc="0" dirty="0">
                <a:latin typeface="Times New Roman"/>
                <a:cs typeface="Times New Roman"/>
              </a:rPr>
              <a:t>olitique</a:t>
            </a:r>
            <a:r>
              <a:rPr sz="1100" spc="2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distribution</a:t>
            </a:r>
            <a:endParaRPr sz="1100" dirty="0">
              <a:latin typeface="Times New Roman"/>
              <a:cs typeface="Times New Roman"/>
            </a:endParaRPr>
          </a:p>
          <a:p>
            <a:pPr marL="12700">
              <a:lnSpc>
                <a:spcPct val="95825"/>
              </a:lnSpc>
              <a:spcBef>
                <a:spcPts val="385"/>
              </a:spcBef>
            </a:pPr>
            <a:r>
              <a:rPr sz="1100" spc="0" dirty="0">
                <a:latin typeface="Times New Roman"/>
                <a:cs typeface="Times New Roman"/>
              </a:rPr>
              <a:t>Strat</a:t>
            </a:r>
            <a:r>
              <a:rPr lang="fr-FR" sz="1100" spc="0" dirty="0">
                <a:latin typeface="Times New Roman"/>
                <a:cs typeface="Times New Roman"/>
              </a:rPr>
              <a:t>é</a:t>
            </a:r>
            <a:r>
              <a:rPr sz="1100" spc="0" dirty="0" err="1">
                <a:latin typeface="Times New Roman"/>
                <a:cs typeface="Times New Roman"/>
              </a:rPr>
              <a:t>gie</a:t>
            </a:r>
            <a:r>
              <a:rPr sz="1100" spc="202" dirty="0">
                <a:latin typeface="Times New Roman"/>
                <a:cs typeface="Times New Roman"/>
              </a:rPr>
              <a:t> </a:t>
            </a:r>
            <a:r>
              <a:rPr sz="1100" spc="0" dirty="0" err="1">
                <a:latin typeface="Times New Roman"/>
                <a:cs typeface="Times New Roman"/>
              </a:rPr>
              <a:t>financi</a:t>
            </a:r>
            <a:r>
              <a:rPr lang="fr-FR" sz="1100" spc="0" dirty="0">
                <a:latin typeface="Times New Roman"/>
                <a:cs typeface="Times New Roman"/>
              </a:rPr>
              <a:t>è</a:t>
            </a:r>
            <a:r>
              <a:rPr sz="1100" spc="0" dirty="0">
                <a:latin typeface="Times New Roman"/>
                <a:cs typeface="Times New Roman"/>
              </a:rPr>
              <a:t>re</a:t>
            </a:r>
            <a:r>
              <a:rPr sz="1100" spc="-46" dirty="0">
                <a:latin typeface="Times New Roman"/>
                <a:cs typeface="Times New Roman"/>
              </a:rPr>
              <a:t> </a:t>
            </a:r>
            <a:r>
              <a:rPr sz="1100" spc="0" dirty="0" err="1">
                <a:latin typeface="Times New Roman"/>
                <a:cs typeface="Times New Roman"/>
              </a:rPr>
              <a:t>en</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sence</a:t>
            </a:r>
            <a:r>
              <a:rPr sz="1100" spc="57" dirty="0">
                <a:latin typeface="Times New Roman"/>
                <a:cs typeface="Times New Roman"/>
              </a:rPr>
              <a:t> </a:t>
            </a:r>
            <a:r>
              <a:rPr sz="1100" spc="0" dirty="0" err="1">
                <a:latin typeface="Times New Roman"/>
                <a:cs typeface="Times New Roman"/>
              </a:rPr>
              <a:t>d'asym</a:t>
            </a:r>
            <a:r>
              <a:rPr lang="fr-FR" sz="1100" spc="0" dirty="0">
                <a:latin typeface="Times New Roman"/>
                <a:cs typeface="Times New Roman"/>
              </a:rPr>
              <a:t>é</a:t>
            </a:r>
            <a:r>
              <a:rPr sz="1100" spc="0" dirty="0">
                <a:latin typeface="Times New Roman"/>
                <a:cs typeface="Times New Roman"/>
              </a:rPr>
              <a:t>tries</a:t>
            </a:r>
            <a:r>
              <a:rPr sz="1100" spc="139"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a:t>
            </a:r>
            <a:r>
              <a:rPr sz="1100" spc="0" dirty="0">
                <a:latin typeface="Times New Roman"/>
                <a:cs typeface="Times New Roman"/>
              </a:rPr>
              <a:t>inf</a:t>
            </a:r>
            <a:r>
              <a:rPr sz="1100" spc="-34" dirty="0">
                <a:latin typeface="Times New Roman"/>
                <a:cs typeface="Times New Roman"/>
              </a:rPr>
              <a:t>o</a:t>
            </a:r>
            <a:r>
              <a:rPr sz="1100" spc="0" dirty="0">
                <a:latin typeface="Times New Roman"/>
                <a:cs typeface="Times New Roman"/>
              </a:rPr>
              <a:t>rmation</a:t>
            </a:r>
            <a:endParaRPr sz="1100" dirty="0">
              <a:latin typeface="Times New Roman"/>
              <a:cs typeface="Times New Roman"/>
            </a:endParaRPr>
          </a:p>
        </p:txBody>
      </p:sp>
      <p:sp>
        <p:nvSpPr>
          <p:cNvPr id="2" name="object 2"/>
          <p:cNvSpPr txBox="1"/>
          <p:nvPr/>
        </p:nvSpPr>
        <p:spPr>
          <a:xfrm>
            <a:off x="347294" y="1968501"/>
            <a:ext cx="3632453" cy="488754"/>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Reference:</a:t>
            </a:r>
            <a:r>
              <a:rPr sz="1100" spc="180" dirty="0">
                <a:latin typeface="Times New Roman"/>
                <a:cs typeface="Times New Roman"/>
              </a:rPr>
              <a:t> </a:t>
            </a:r>
            <a:r>
              <a:rPr sz="1100" spc="0" dirty="0">
                <a:latin typeface="Times New Roman"/>
                <a:cs typeface="Times New Roman"/>
              </a:rPr>
              <a:t>"Finance</a:t>
            </a:r>
            <a:r>
              <a:rPr sz="1100" spc="139" dirty="0">
                <a:latin typeface="Times New Roman"/>
                <a:cs typeface="Times New Roman"/>
              </a:rPr>
              <a:t> </a:t>
            </a:r>
            <a:r>
              <a:rPr sz="1100" spc="0" dirty="0">
                <a:latin typeface="Times New Roman"/>
                <a:cs typeface="Times New Roman"/>
              </a:rPr>
              <a:t>d’entre</a:t>
            </a:r>
            <a:r>
              <a:rPr sz="1100" spc="-29" dirty="0">
                <a:latin typeface="Times New Roman"/>
                <a:cs typeface="Times New Roman"/>
              </a:rPr>
              <a:t>p</a:t>
            </a:r>
            <a:r>
              <a:rPr sz="1100" spc="0" dirty="0">
                <a:latin typeface="Times New Roman"/>
                <a:cs typeface="Times New Roman"/>
              </a:rPr>
              <a:t>rise</a:t>
            </a:r>
            <a:r>
              <a:rPr sz="1100" spc="-204" dirty="0">
                <a:latin typeface="Times New Roman"/>
                <a:cs typeface="Times New Roman"/>
              </a:rPr>
              <a:t> </a:t>
            </a:r>
            <a:r>
              <a:rPr sz="1100" spc="0" dirty="0">
                <a:latin typeface="Times New Roman"/>
                <a:cs typeface="Times New Roman"/>
              </a:rPr>
              <a:t>"</a:t>
            </a:r>
            <a:r>
              <a:rPr sz="1100" spc="17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Jonathan </a:t>
            </a:r>
            <a:r>
              <a:rPr sz="1100" spc="44" dirty="0">
                <a:latin typeface="Times New Roman"/>
                <a:cs typeface="Times New Roman"/>
              </a:rPr>
              <a:t> </a:t>
            </a:r>
            <a:r>
              <a:rPr sz="1100" spc="0" dirty="0">
                <a:latin typeface="Times New Roman"/>
                <a:cs typeface="Times New Roman"/>
              </a:rPr>
              <a:t>Berk</a:t>
            </a:r>
            <a:r>
              <a:rPr sz="1100" spc="42"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29" dirty="0">
                <a:latin typeface="Times New Roman"/>
                <a:cs typeface="Times New Roman"/>
              </a:rPr>
              <a:t>P</a:t>
            </a:r>
            <a:r>
              <a:rPr sz="1100" spc="0" dirty="0">
                <a:latin typeface="Times New Roman"/>
                <a:cs typeface="Times New Roman"/>
              </a:rPr>
              <a:t>eter</a:t>
            </a:r>
            <a:endParaRPr sz="1100" dirty="0">
              <a:latin typeface="Times New Roman"/>
              <a:cs typeface="Times New Roman"/>
            </a:endParaRPr>
          </a:p>
          <a:p>
            <a:pPr marL="12700" marR="20851">
              <a:lnSpc>
                <a:spcPct val="95825"/>
              </a:lnSpc>
              <a:spcBef>
                <a:spcPts val="32"/>
              </a:spcBef>
            </a:pPr>
            <a:r>
              <a:rPr sz="1100" spc="0" dirty="0">
                <a:latin typeface="Times New Roman"/>
                <a:cs typeface="Times New Roman"/>
              </a:rPr>
              <a:t>DeM</a:t>
            </a:r>
            <a:r>
              <a:rPr sz="1100" spc="-29" dirty="0">
                <a:latin typeface="Times New Roman"/>
                <a:cs typeface="Times New Roman"/>
              </a:rPr>
              <a:t>a</a:t>
            </a:r>
            <a:r>
              <a:rPr sz="1100" spc="0" dirty="0">
                <a:latin typeface="Times New Roman"/>
                <a:cs typeface="Times New Roman"/>
              </a:rPr>
              <a:t>rzo</a:t>
            </a:r>
            <a:r>
              <a:rPr sz="1100" spc="29" dirty="0">
                <a:latin typeface="Times New Roman"/>
                <a:cs typeface="Times New Roman"/>
              </a:rPr>
              <a:t> </a:t>
            </a:r>
            <a:r>
              <a:rPr sz="1100" spc="0" dirty="0">
                <a:latin typeface="Times New Roman"/>
                <a:cs typeface="Times New Roman"/>
              </a:rPr>
              <a:t>aux</a:t>
            </a:r>
            <a:r>
              <a:rPr sz="1100" spc="69" dirty="0">
                <a:latin typeface="Times New Roman"/>
                <a:cs typeface="Times New Roman"/>
              </a:rPr>
              <a:t> </a:t>
            </a:r>
            <a:r>
              <a:rPr sz="1100" spc="0" dirty="0">
                <a:latin typeface="Times New Roman"/>
                <a:cs typeface="Times New Roman"/>
              </a:rPr>
              <a:t>editions</a:t>
            </a:r>
            <a:r>
              <a:rPr sz="1100" spc="50" dirty="0">
                <a:latin typeface="Times New Roman"/>
                <a:cs typeface="Times New Roman"/>
              </a:rPr>
              <a:t> </a:t>
            </a:r>
            <a:r>
              <a:rPr sz="1100" spc="-29" dirty="0">
                <a:latin typeface="Times New Roman"/>
                <a:cs typeface="Times New Roman"/>
              </a:rPr>
              <a:t>P</a:t>
            </a:r>
            <a:r>
              <a:rPr sz="1100" spc="0" dirty="0">
                <a:latin typeface="Times New Roman"/>
                <a:cs typeface="Times New Roman"/>
              </a:rPr>
              <a:t>e</a:t>
            </a:r>
            <a:r>
              <a:rPr sz="1100" spc="-29" dirty="0">
                <a:latin typeface="Times New Roman"/>
                <a:cs typeface="Times New Roman"/>
              </a:rPr>
              <a:t>a</a:t>
            </a:r>
            <a:r>
              <a:rPr sz="1100" spc="0" dirty="0">
                <a:latin typeface="Times New Roman"/>
                <a:cs typeface="Times New Roman"/>
              </a:rPr>
              <a:t>rson</a:t>
            </a:r>
            <a:r>
              <a:rPr lang="fr-FR" sz="1100" spc="0" dirty="0">
                <a:latin typeface="Times New Roman"/>
                <a:cs typeface="Times New Roman"/>
              </a:rPr>
              <a:t> (traduction française)</a:t>
            </a:r>
            <a:endParaRPr sz="1100" dirty="0">
              <a:latin typeface="Times New Roman"/>
              <a:cs typeface="Times New Roman"/>
            </a:endParaRPr>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3440021" cy="435333"/>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l’entre</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rise,</a:t>
            </a:r>
            <a:r>
              <a:rPr sz="1400" spc="-53" dirty="0">
                <a:solidFill>
                  <a:srgbClr val="B23333"/>
                </a:solidFill>
                <a:latin typeface="Times New Roman"/>
                <a:cs typeface="Times New Roman"/>
              </a:rPr>
              <a:t> </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rix</a:t>
            </a:r>
            <a:r>
              <a:rPr sz="1400" spc="-34" dirty="0">
                <a:solidFill>
                  <a:srgbClr val="B23333"/>
                </a:solidFill>
                <a:latin typeface="Times New Roman"/>
                <a:cs typeface="Times New Roman"/>
              </a:rPr>
              <a:t> </a:t>
            </a:r>
            <a:r>
              <a:rPr sz="1400" spc="0" dirty="0">
                <a:solidFill>
                  <a:srgbClr val="B23333"/>
                </a:solidFill>
                <a:latin typeface="Times New Roman"/>
                <a:cs typeface="Times New Roman"/>
              </a:rPr>
              <a:t>des</a:t>
            </a:r>
            <a:r>
              <a:rPr sz="1400" spc="67" dirty="0">
                <a:solidFill>
                  <a:srgbClr val="B23333"/>
                </a:solidFill>
                <a:latin typeface="Times New Roman"/>
                <a:cs typeface="Times New Roman"/>
              </a:rPr>
              <a:t> </a:t>
            </a:r>
            <a:r>
              <a:rPr sz="1400" spc="0" dirty="0">
                <a:solidFill>
                  <a:srgbClr val="B23333"/>
                </a:solidFill>
                <a:latin typeface="Times New Roman"/>
                <a:cs typeface="Times New Roman"/>
              </a:rPr>
              <a:t>actions</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choix</a:t>
            </a:r>
            <a:endParaRPr sz="1400">
              <a:latin typeface="Times New Roman"/>
              <a:cs typeface="Times New Roman"/>
            </a:endParaRPr>
          </a:p>
          <a:p>
            <a:pPr marL="12700" marR="27329">
              <a:lnSpc>
                <a:spcPct val="95825"/>
              </a:lnSpc>
              <a:spcBef>
                <a:spcPts val="107"/>
              </a:spcBef>
            </a:pPr>
            <a:r>
              <a:rPr sz="1400" spc="0" dirty="0">
                <a:solidFill>
                  <a:srgbClr val="B23333"/>
                </a:solidFill>
                <a:latin typeface="Times New Roman"/>
                <a:cs typeface="Times New Roman"/>
              </a:rPr>
              <a:t>d’investissement</a:t>
            </a:r>
            <a:endParaRPr sz="1400">
              <a:latin typeface="Times New Roman"/>
              <a:cs typeface="Times New Roman"/>
            </a:endParaRPr>
          </a:p>
        </p:txBody>
      </p:sp>
      <p:sp>
        <p:nvSpPr>
          <p:cNvPr id="6" name="object 6"/>
          <p:cNvSpPr txBox="1"/>
          <p:nvPr/>
        </p:nvSpPr>
        <p:spPr>
          <a:xfrm>
            <a:off x="254000" y="749300"/>
            <a:ext cx="4114800" cy="2286000"/>
          </a:xfrm>
          <a:prstGeom prst="rect">
            <a:avLst/>
          </a:prstGeom>
        </p:spPr>
        <p:txBody>
          <a:bodyPr wrap="square" lIns="0" tIns="0" rIns="0" bIns="0" rtlCol="0">
            <a:noAutofit/>
          </a:bodyPr>
          <a:lstStyle/>
          <a:p>
            <a:pPr marL="12700" marR="26808">
              <a:lnSpc>
                <a:spcPts val="1140"/>
              </a:lnSpc>
              <a:spcBef>
                <a:spcPts val="57"/>
              </a:spcBef>
            </a:pPr>
            <a:r>
              <a:rPr sz="1100" spc="0" dirty="0" err="1">
                <a:latin typeface="Times New Roman"/>
                <a:cs typeface="Times New Roman"/>
              </a:rPr>
              <a:t>Investissements</a:t>
            </a:r>
            <a:r>
              <a:rPr sz="1100" spc="15"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sents</a:t>
            </a:r>
            <a:r>
              <a:rPr sz="1100" spc="15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err="1">
                <a:latin typeface="Times New Roman"/>
                <a:cs typeface="Times New Roman"/>
              </a:rPr>
              <a:t>futurs</a:t>
            </a:r>
            <a:r>
              <a:rPr sz="1100" spc="136" dirty="0">
                <a:latin typeface="Times New Roman"/>
                <a:cs typeface="Times New Roman"/>
              </a:rPr>
              <a:t> </a:t>
            </a:r>
            <a:r>
              <a:rPr sz="1100" spc="0" dirty="0">
                <a:latin typeface="Times New Roman"/>
                <a:cs typeface="Times New Roman"/>
              </a:rPr>
              <a:t>=</a:t>
            </a:r>
            <a:r>
              <a:rPr lang="fr-FR" sz="1100" spc="0" dirty="0">
                <a:latin typeface="Times New Roman"/>
                <a:cs typeface="Times New Roman"/>
              </a:rPr>
              <a:t>&gt;</a:t>
            </a:r>
            <a:r>
              <a:rPr sz="1100" spc="-13" dirty="0">
                <a:latin typeface="Times New Roman"/>
                <a:cs typeface="Times New Roman"/>
              </a:rPr>
              <a:t> </a:t>
            </a:r>
            <a:r>
              <a:rPr sz="1100" spc="0" dirty="0">
                <a:latin typeface="Times New Roman"/>
                <a:cs typeface="Times New Roman"/>
              </a:rPr>
              <a:t>FTD</a:t>
            </a:r>
            <a:r>
              <a:rPr sz="1100" spc="211" dirty="0">
                <a:latin typeface="Times New Roman"/>
                <a:cs typeface="Times New Roman"/>
              </a:rPr>
              <a:t> </a:t>
            </a:r>
            <a:r>
              <a:rPr sz="1100" spc="0" dirty="0">
                <a:latin typeface="Times New Roman"/>
                <a:cs typeface="Times New Roman"/>
              </a:rPr>
              <a:t>futurs.</a:t>
            </a:r>
            <a:endParaRPr sz="1100" dirty="0">
              <a:latin typeface="Times New Roman"/>
              <a:cs typeface="Times New Roman"/>
            </a:endParaRPr>
          </a:p>
          <a:p>
            <a:pPr marL="12700" marR="35118">
              <a:lnSpc>
                <a:spcPts val="1184"/>
              </a:lnSpc>
              <a:spcBef>
                <a:spcPts val="328"/>
              </a:spcBef>
            </a:pPr>
            <a:endParaRPr lang="fr-FR" sz="1100" spc="0" dirty="0">
              <a:latin typeface="Times New Roman"/>
              <a:cs typeface="Times New Roman"/>
            </a:endParaRPr>
          </a:p>
          <a:p>
            <a:pPr marL="12700" marR="35118">
              <a:lnSpc>
                <a:spcPts val="1184"/>
              </a:lnSpc>
              <a:spcBef>
                <a:spcPts val="328"/>
              </a:spcBef>
            </a:pPr>
            <a:r>
              <a:rPr sz="1100" spc="0" dirty="0">
                <a:latin typeface="Times New Roman"/>
                <a:cs typeface="Times New Roman"/>
              </a:rPr>
              <a:t>V</a:t>
            </a:r>
            <a:r>
              <a:rPr sz="1200" spc="0" baseline="-10870" dirty="0">
                <a:latin typeface="Times New Roman"/>
                <a:cs typeface="Times New Roman"/>
              </a:rPr>
              <a:t>O </a:t>
            </a:r>
            <a:r>
              <a:rPr sz="1200" spc="102" baseline="-10870"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89" dirty="0">
                <a:latin typeface="Times New Roman"/>
                <a:cs typeface="Times New Roman"/>
              </a:rPr>
              <a:t>V</a:t>
            </a:r>
            <a:r>
              <a:rPr sz="1100" spc="0" dirty="0">
                <a:latin typeface="Times New Roman"/>
                <a:cs typeface="Times New Roman"/>
              </a:rPr>
              <a:t>A</a:t>
            </a:r>
            <a:r>
              <a:rPr sz="1100" spc="-105" dirty="0">
                <a:latin typeface="Times New Roman"/>
                <a:cs typeface="Times New Roman"/>
              </a:rPr>
              <a:t> </a:t>
            </a:r>
            <a:r>
              <a:rPr lang="fr-FR" sz="1100" spc="-105" dirty="0">
                <a:latin typeface="Times New Roman"/>
                <a:cs typeface="Times New Roman"/>
              </a:rPr>
              <a:t> </a:t>
            </a:r>
            <a:r>
              <a:rPr sz="1100" spc="0" dirty="0" err="1">
                <a:latin typeface="Times New Roman"/>
                <a:cs typeface="Times New Roman"/>
              </a:rPr>
              <a:t>totale</a:t>
            </a:r>
            <a:r>
              <a:rPr sz="1100" spc="206"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l'entre</a:t>
            </a:r>
            <a:r>
              <a:rPr sz="1100" spc="-34" dirty="0">
                <a:latin typeface="Times New Roman"/>
                <a:cs typeface="Times New Roman"/>
              </a:rPr>
              <a:t>p</a:t>
            </a:r>
            <a:r>
              <a:rPr sz="1100" spc="0" dirty="0">
                <a:latin typeface="Times New Roman"/>
                <a:cs typeface="Times New Roman"/>
              </a:rPr>
              <a:t>rise</a:t>
            </a:r>
            <a:r>
              <a:rPr sz="1100" spc="151" dirty="0">
                <a:latin typeface="Times New Roman"/>
                <a:cs typeface="Times New Roman"/>
              </a:rPr>
              <a:t> </a:t>
            </a:r>
            <a:r>
              <a:rPr sz="1100" spc="0" dirty="0">
                <a:latin typeface="Times New Roman"/>
                <a:cs typeface="Times New Roman"/>
              </a:rPr>
              <a:t>obtiendra</a:t>
            </a:r>
            <a:r>
              <a:rPr sz="1100" spc="126" dirty="0">
                <a:latin typeface="Times New Roman"/>
                <a:cs typeface="Times New Roman"/>
              </a:rPr>
              <a:t> </a:t>
            </a:r>
            <a:r>
              <a:rPr sz="1100" spc="0" dirty="0">
                <a:latin typeface="Times New Roman"/>
                <a:cs typeface="Times New Roman"/>
              </a:rPr>
              <a:t>grâce</a:t>
            </a:r>
            <a:r>
              <a:rPr sz="1100" spc="8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ses</a:t>
            </a:r>
            <a:r>
              <a:rPr sz="1100" spc="44"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 </a:t>
            </a:r>
            <a:endParaRPr sz="1100" dirty="0">
              <a:latin typeface="Times New Roman"/>
              <a:cs typeface="Times New Roman"/>
            </a:endParaRPr>
          </a:p>
          <a:p>
            <a:pPr marL="12700" marR="35118">
              <a:lnSpc>
                <a:spcPct val="96208"/>
              </a:lnSpc>
              <a:spcBef>
                <a:spcPts val="155"/>
              </a:spcBef>
            </a:pPr>
            <a:r>
              <a:rPr sz="1100" spc="0" dirty="0">
                <a:latin typeface="Times New Roman"/>
                <a:cs typeface="Times New Roman"/>
              </a:rPr>
              <a:t>actuels</a:t>
            </a:r>
            <a:r>
              <a:rPr sz="1100" spc="115"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futurs.</a:t>
            </a:r>
            <a:endParaRPr sz="1100" dirty="0">
              <a:latin typeface="Times New Roman"/>
              <a:cs typeface="Times New Roman"/>
            </a:endParaRPr>
          </a:p>
          <a:p>
            <a:pPr marL="12700" marR="195100">
              <a:lnSpc>
                <a:spcPts val="1264"/>
              </a:lnSpc>
              <a:spcBef>
                <a:spcPts val="384"/>
              </a:spcBef>
            </a:pPr>
            <a:endParaRPr lang="fr-FR" sz="1100" spc="-89" dirty="0">
              <a:latin typeface="Times New Roman"/>
              <a:cs typeface="Times New Roman"/>
            </a:endParaRPr>
          </a:p>
          <a:p>
            <a:pPr marL="12700" marR="195100">
              <a:lnSpc>
                <a:spcPts val="1264"/>
              </a:lnSpc>
              <a:spcBef>
                <a:spcPts val="384"/>
              </a:spcBef>
            </a:pPr>
            <a:r>
              <a:rPr sz="1650" baseline="5270" dirty="0">
                <a:latin typeface="Times New Roman"/>
                <a:cs typeface="Times New Roman"/>
              </a:rPr>
              <a:t>VA d'un projet particulier = contribution de ce </a:t>
            </a:r>
            <a:r>
              <a:rPr sz="1650" baseline="5270" dirty="0" err="1">
                <a:latin typeface="Times New Roman"/>
                <a:cs typeface="Times New Roman"/>
              </a:rPr>
              <a:t>projet</a:t>
            </a:r>
            <a:r>
              <a:rPr sz="1650" baseline="5270" dirty="0">
                <a:latin typeface="Times New Roman"/>
                <a:cs typeface="Times New Roman"/>
              </a:rPr>
              <a:t> </a:t>
            </a:r>
            <a:r>
              <a:rPr lang="fr-FR" sz="1650" baseline="5270" dirty="0">
                <a:latin typeface="Times New Roman"/>
                <a:cs typeface="Times New Roman"/>
              </a:rPr>
              <a:t>à</a:t>
            </a:r>
            <a:r>
              <a:rPr sz="1650" baseline="5270" dirty="0">
                <a:latin typeface="Times New Roman"/>
                <a:cs typeface="Times New Roman"/>
              </a:rPr>
              <a:t> la valeur de l'entrepise.</a:t>
            </a:r>
          </a:p>
          <a:p>
            <a:pPr marL="12700">
              <a:lnSpc>
                <a:spcPts val="1814"/>
              </a:lnSpc>
              <a:spcBef>
                <a:spcPts val="180"/>
              </a:spcBef>
            </a:pPr>
            <a:endParaRPr lang="fr-FR" sz="1650" baseline="5270" dirty="0">
              <a:latin typeface="Times New Roman"/>
              <a:cs typeface="Times New Roman"/>
            </a:endParaRPr>
          </a:p>
          <a:p>
            <a:pPr marL="12700">
              <a:lnSpc>
                <a:spcPct val="110000"/>
              </a:lnSpc>
            </a:pPr>
            <a:r>
              <a:rPr sz="1650" spc="0" baseline="5270" dirty="0" err="1">
                <a:latin typeface="Times New Roman"/>
                <a:cs typeface="Times New Roman"/>
              </a:rPr>
              <a:t>Retenir</a:t>
            </a:r>
            <a:r>
              <a:rPr sz="1650" spc="84" baseline="5270" dirty="0">
                <a:latin typeface="Times New Roman"/>
                <a:cs typeface="Times New Roman"/>
              </a:rPr>
              <a:t> </a:t>
            </a:r>
            <a:r>
              <a:rPr sz="1650" spc="0" baseline="5270" dirty="0" err="1">
                <a:latin typeface="Times New Roman"/>
                <a:cs typeface="Times New Roman"/>
              </a:rPr>
              <a:t>tous</a:t>
            </a:r>
            <a:r>
              <a:rPr sz="1650" spc="158" baseline="5270" dirty="0">
                <a:latin typeface="Times New Roman"/>
                <a:cs typeface="Times New Roman"/>
              </a:rPr>
              <a:t> </a:t>
            </a:r>
            <a:r>
              <a:rPr sz="1650" spc="0" baseline="5270" dirty="0">
                <a:latin typeface="Times New Roman"/>
                <a:cs typeface="Times New Roman"/>
              </a:rPr>
              <a:t>les</a:t>
            </a:r>
            <a:r>
              <a:rPr sz="1650" spc="11" baseline="5270" dirty="0">
                <a:latin typeface="Times New Roman"/>
                <a:cs typeface="Times New Roman"/>
              </a:rPr>
              <a:t> </a:t>
            </a:r>
            <a:r>
              <a:rPr sz="1650" spc="-29" baseline="5270" dirty="0" err="1">
                <a:latin typeface="Times New Roman"/>
                <a:cs typeface="Times New Roman"/>
              </a:rPr>
              <a:t>p</a:t>
            </a:r>
            <a:r>
              <a:rPr sz="1650" spc="0" baseline="5270" dirty="0" err="1">
                <a:latin typeface="Times New Roman"/>
                <a:cs typeface="Times New Roman"/>
              </a:rPr>
              <a:t>rojets</a:t>
            </a:r>
            <a:r>
              <a:rPr sz="1650" spc="114" baseline="5270" dirty="0">
                <a:latin typeface="Times New Roman"/>
                <a:cs typeface="Times New Roman"/>
              </a:rPr>
              <a:t> </a:t>
            </a:r>
            <a:r>
              <a:rPr lang="fr-FR" sz="1650" baseline="5270" dirty="0">
                <a:latin typeface="Times New Roman"/>
                <a:cs typeface="Times New Roman"/>
              </a:rPr>
              <a:t>à</a:t>
            </a:r>
            <a:r>
              <a:rPr sz="1650" spc="114" baseline="5270" dirty="0">
                <a:latin typeface="Times New Roman"/>
                <a:cs typeface="Times New Roman"/>
              </a:rPr>
              <a:t> </a:t>
            </a:r>
            <a:r>
              <a:rPr sz="1650" spc="-89" baseline="5270" dirty="0">
                <a:latin typeface="Times New Roman"/>
                <a:cs typeface="Times New Roman"/>
              </a:rPr>
              <a:t>V</a:t>
            </a:r>
            <a:r>
              <a:rPr sz="1650" spc="0" baseline="5270" dirty="0">
                <a:latin typeface="Times New Roman"/>
                <a:cs typeface="Times New Roman"/>
              </a:rPr>
              <a:t>AN</a:t>
            </a:r>
            <a:r>
              <a:rPr sz="1650" spc="-105" baseline="5270" dirty="0">
                <a:latin typeface="Times New Roman"/>
                <a:cs typeface="Times New Roman"/>
              </a:rPr>
              <a:t> </a:t>
            </a:r>
            <a:r>
              <a:rPr sz="1650" spc="29" baseline="5270" dirty="0">
                <a:latin typeface="Times New Roman"/>
                <a:cs typeface="Times New Roman"/>
              </a:rPr>
              <a:t>p</a:t>
            </a:r>
            <a:r>
              <a:rPr sz="1650" spc="0" baseline="5270" dirty="0">
                <a:latin typeface="Times New Roman"/>
                <a:cs typeface="Times New Roman"/>
              </a:rPr>
              <a:t>ositive</a:t>
            </a:r>
            <a:r>
              <a:rPr lang="fr-FR" sz="1650" spc="0" baseline="5270" dirty="0">
                <a:latin typeface="Times New Roman"/>
                <a:cs typeface="Times New Roman"/>
              </a:rPr>
              <a:t> (sous contrainte financière) </a:t>
            </a:r>
            <a:r>
              <a:rPr sz="1650" spc="-26"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sz="1100" spc="0" dirty="0" err="1">
                <a:latin typeface="Times New Roman"/>
                <a:cs typeface="Times New Roman"/>
              </a:rPr>
              <a:t>maximiser</a:t>
            </a:r>
            <a:r>
              <a:rPr sz="1100" spc="-5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29" dirty="0">
                <a:latin typeface="Times New Roman"/>
                <a:cs typeface="Times New Roman"/>
              </a:rPr>
              <a:t>p</a:t>
            </a:r>
            <a:r>
              <a:rPr sz="1100" spc="0" dirty="0">
                <a:latin typeface="Times New Roman"/>
                <a:cs typeface="Times New Roman"/>
              </a:rPr>
              <a:t>rix</a:t>
            </a:r>
            <a:r>
              <a:rPr sz="1100" spc="-19" dirty="0">
                <a:latin typeface="Times New Roman"/>
                <a:cs typeface="Times New Roman"/>
              </a:rPr>
              <a:t> </a:t>
            </a:r>
            <a:r>
              <a:rPr sz="1100" spc="0" dirty="0">
                <a:latin typeface="Times New Roman"/>
                <a:cs typeface="Times New Roman"/>
              </a:rPr>
              <a:t>de</a:t>
            </a:r>
            <a:r>
              <a:rPr lang="fr-FR" sz="1100" dirty="0">
                <a:latin typeface="Times New Roman"/>
                <a:cs typeface="Times New Roman"/>
              </a:rPr>
              <a:t> </a:t>
            </a:r>
            <a:r>
              <a:rPr sz="1100" spc="0" dirty="0" err="1">
                <a:latin typeface="Times New Roman"/>
                <a:cs typeface="Times New Roman"/>
              </a:rPr>
              <a:t>l'action</a:t>
            </a:r>
            <a:r>
              <a:rPr sz="1100" spc="18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l'entre</a:t>
            </a:r>
            <a:r>
              <a:rPr sz="1100" spc="-29" dirty="0" err="1">
                <a:latin typeface="Times New Roman"/>
                <a:cs typeface="Times New Roman"/>
              </a:rPr>
              <a:t>p</a:t>
            </a:r>
            <a:r>
              <a:rPr sz="1100" spc="0" dirty="0" err="1">
                <a:latin typeface="Times New Roman"/>
                <a:cs typeface="Times New Roman"/>
              </a:rPr>
              <a:t>rise</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100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371" y="1249799"/>
            <a:ext cx="2947114" cy="604119"/>
          </a:xfrm>
          <a:prstGeom prst="rect">
            <a:avLst/>
          </a:prstGeom>
        </p:spPr>
        <p:txBody>
          <a:bodyPr wrap="square" lIns="0" tIns="0" rIns="0" bIns="0" rtlCol="0">
            <a:noAutofit/>
          </a:bodyPr>
          <a:lstStyle/>
          <a:p>
            <a:pPr algn="ctr">
              <a:lnSpc>
                <a:spcPts val="2065"/>
              </a:lnSpc>
              <a:spcBef>
                <a:spcPts val="103"/>
              </a:spcBef>
            </a:pPr>
            <a:r>
              <a:rPr sz="3075" spc="-88" baseline="1414" dirty="0">
                <a:latin typeface="Times New Roman"/>
                <a:cs typeface="Times New Roman"/>
              </a:rPr>
              <a:t>P</a:t>
            </a:r>
            <a:r>
              <a:rPr sz="3075" spc="-82" baseline="1414" dirty="0">
                <a:latin typeface="Times New Roman"/>
                <a:cs typeface="Times New Roman"/>
              </a:rPr>
              <a:t>a</a:t>
            </a:r>
            <a:r>
              <a:rPr sz="3075" spc="0" baseline="1414" dirty="0">
                <a:latin typeface="Times New Roman"/>
                <a:cs typeface="Times New Roman"/>
              </a:rPr>
              <a:t>rtie</a:t>
            </a:r>
            <a:r>
              <a:rPr sz="3075" spc="181" baseline="1414" dirty="0">
                <a:latin typeface="Times New Roman"/>
                <a:cs typeface="Times New Roman"/>
              </a:rPr>
              <a:t> </a:t>
            </a:r>
            <a:r>
              <a:rPr sz="3075" spc="0" baseline="1414" dirty="0">
                <a:latin typeface="Times New Roman"/>
                <a:cs typeface="Times New Roman"/>
              </a:rPr>
              <a:t>I</a:t>
            </a:r>
            <a:r>
              <a:rPr sz="3075" spc="278" baseline="1414" dirty="0">
                <a:latin typeface="Times New Roman"/>
                <a:cs typeface="Times New Roman"/>
              </a:rPr>
              <a:t> </a:t>
            </a:r>
            <a:r>
              <a:rPr sz="3075" spc="0" baseline="1414" dirty="0">
                <a:latin typeface="Times New Roman"/>
                <a:cs typeface="Times New Roman"/>
              </a:rPr>
              <a:t>-</a:t>
            </a:r>
            <a:r>
              <a:rPr sz="3075" spc="415" baseline="1414" dirty="0">
                <a:latin typeface="Times New Roman"/>
                <a:cs typeface="Times New Roman"/>
              </a:rPr>
              <a:t> </a:t>
            </a:r>
            <a:r>
              <a:rPr sz="3075" spc="0" baseline="1414" dirty="0">
                <a:latin typeface="Times New Roman"/>
                <a:cs typeface="Times New Roman"/>
              </a:rPr>
              <a:t>Les </a:t>
            </a:r>
            <a:r>
              <a:rPr sz="3075" spc="134" baseline="1414" dirty="0">
                <a:latin typeface="Times New Roman"/>
                <a:cs typeface="Times New Roman"/>
              </a:rPr>
              <a:t> </a:t>
            </a:r>
            <a:r>
              <a:rPr sz="3075" spc="0" baseline="1414" dirty="0">
                <a:latin typeface="Times New Roman"/>
                <a:cs typeface="Times New Roman"/>
              </a:rPr>
              <a:t>décisions</a:t>
            </a:r>
            <a:endParaRPr sz="2050">
              <a:latin typeface="Times New Roman"/>
              <a:cs typeface="Times New Roman"/>
            </a:endParaRPr>
          </a:p>
          <a:p>
            <a:pPr marL="390363" marR="409998" algn="ctr">
              <a:lnSpc>
                <a:spcPct val="95825"/>
              </a:lnSpc>
              <a:spcBef>
                <a:spcPts val="26"/>
              </a:spcBef>
            </a:pPr>
            <a:r>
              <a:rPr sz="2050" spc="0" dirty="0">
                <a:latin typeface="Times New Roman"/>
                <a:cs typeface="Times New Roman"/>
              </a:rPr>
              <a:t>d’investissement</a:t>
            </a:r>
            <a:endParaRPr sz="205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4000" y="1229607"/>
            <a:ext cx="4114800" cy="357894"/>
          </a:xfrm>
          <a:prstGeom prst="rect">
            <a:avLst/>
          </a:prstGeom>
        </p:spPr>
        <p:txBody>
          <a:bodyPr wrap="square" lIns="0" tIns="0" rIns="0" bIns="0" rtlCol="0">
            <a:noAutofit/>
          </a:bodyPr>
          <a:lstStyle/>
          <a:p>
            <a:pPr algn="ctr">
              <a:lnSpc>
                <a:spcPts val="2065"/>
              </a:lnSpc>
              <a:spcBef>
                <a:spcPts val="103"/>
              </a:spcBef>
            </a:pPr>
            <a:r>
              <a:rPr sz="3075" spc="0" baseline="1414" dirty="0">
                <a:latin typeface="Times New Roman"/>
                <a:cs typeface="Times New Roman"/>
              </a:rPr>
              <a:t>Chapitre</a:t>
            </a:r>
            <a:r>
              <a:rPr sz="3075" spc="184" baseline="1414" dirty="0">
                <a:latin typeface="Times New Roman"/>
                <a:cs typeface="Times New Roman"/>
              </a:rPr>
              <a:t> </a:t>
            </a:r>
            <a:r>
              <a:rPr sz="3075" spc="0" baseline="1414" dirty="0">
                <a:latin typeface="Times New Roman"/>
                <a:cs typeface="Times New Roman"/>
              </a:rPr>
              <a:t>1</a:t>
            </a:r>
            <a:r>
              <a:rPr sz="3075" spc="466" baseline="1414" dirty="0">
                <a:latin typeface="Times New Roman"/>
                <a:cs typeface="Times New Roman"/>
              </a:rPr>
              <a:t> </a:t>
            </a:r>
            <a:r>
              <a:rPr sz="3075" spc="0" baseline="1414" dirty="0">
                <a:latin typeface="Times New Roman"/>
                <a:cs typeface="Times New Roman"/>
              </a:rPr>
              <a:t>-</a:t>
            </a:r>
            <a:r>
              <a:rPr sz="3075" spc="415" baseline="1414" dirty="0">
                <a:latin typeface="Times New Roman"/>
                <a:cs typeface="Times New Roman"/>
              </a:rPr>
              <a:t> </a:t>
            </a:r>
            <a:r>
              <a:rPr sz="3075" spc="0" baseline="1414" dirty="0">
                <a:latin typeface="Times New Roman"/>
                <a:cs typeface="Times New Roman"/>
              </a:rPr>
              <a:t>Evaluation</a:t>
            </a:r>
            <a:r>
              <a:rPr sz="3075" spc="471" baseline="1414" dirty="0">
                <a:latin typeface="Times New Roman"/>
                <a:cs typeface="Times New Roman"/>
              </a:rPr>
              <a:t> </a:t>
            </a:r>
            <a:r>
              <a:rPr sz="3075" spc="0" baseline="1414" dirty="0">
                <a:latin typeface="Times New Roman"/>
                <a:cs typeface="Times New Roman"/>
              </a:rPr>
              <a:t>d’un</a:t>
            </a:r>
            <a:r>
              <a:rPr lang="fr-FR" sz="3075" spc="0" baseline="1414" dirty="0">
                <a:latin typeface="Times New Roman"/>
                <a:cs typeface="Times New Roman"/>
              </a:rPr>
              <a:t> </a:t>
            </a:r>
            <a:r>
              <a:rPr sz="2050" spc="-79" dirty="0" err="1">
                <a:latin typeface="Times New Roman"/>
                <a:cs typeface="Times New Roman"/>
              </a:rPr>
              <a:t>p</a:t>
            </a:r>
            <a:r>
              <a:rPr sz="2050" spc="0" dirty="0" err="1">
                <a:latin typeface="Times New Roman"/>
                <a:cs typeface="Times New Roman"/>
              </a:rPr>
              <a:t>rojet</a:t>
            </a:r>
            <a:endParaRPr sz="2050" dirty="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857710" y="2624937"/>
            <a:ext cx="1452729" cy="0"/>
          </a:xfrm>
          <a:custGeom>
            <a:avLst/>
            <a:gdLst/>
            <a:ahLst/>
            <a:cxnLst/>
            <a:rect l="l" t="t" r="r" b="b"/>
            <a:pathLst>
              <a:path w="1452729">
                <a:moveTo>
                  <a:pt x="0" y="0"/>
                </a:moveTo>
                <a:lnTo>
                  <a:pt x="1452729" y="0"/>
                </a:lnTo>
              </a:path>
            </a:pathLst>
          </a:custGeom>
          <a:ln w="2718">
            <a:solidFill>
              <a:srgbClr val="000000"/>
            </a:solidFill>
          </a:ln>
        </p:spPr>
        <p:txBody>
          <a:bodyPr wrap="square" lIns="0" tIns="0" rIns="0" bIns="0" rtlCol="0">
            <a:noAutofit/>
          </a:bodyPr>
          <a:lstStyle/>
          <a:p>
            <a:endParaRPr/>
          </a:p>
        </p:txBody>
      </p:sp>
      <p:sp>
        <p:nvSpPr>
          <p:cNvPr id="28" name="object 28"/>
          <p:cNvSpPr/>
          <p:nvPr/>
        </p:nvSpPr>
        <p:spPr>
          <a:xfrm>
            <a:off x="857710" y="2529382"/>
            <a:ext cx="0" cy="191114"/>
          </a:xfrm>
          <a:custGeom>
            <a:avLst/>
            <a:gdLst/>
            <a:ahLst/>
            <a:cxnLst/>
            <a:rect l="l" t="t" r="r" b="b"/>
            <a:pathLst>
              <a:path h="191114">
                <a:moveTo>
                  <a:pt x="0" y="0"/>
                </a:moveTo>
                <a:lnTo>
                  <a:pt x="0" y="191114"/>
                </a:lnTo>
              </a:path>
            </a:pathLst>
          </a:custGeom>
          <a:ln w="2718">
            <a:solidFill>
              <a:srgbClr val="000000"/>
            </a:solidFill>
          </a:ln>
        </p:spPr>
        <p:txBody>
          <a:bodyPr wrap="square" lIns="0" tIns="0" rIns="0" bIns="0" rtlCol="0">
            <a:noAutofit/>
          </a:bodyPr>
          <a:lstStyle/>
          <a:p>
            <a:endParaRPr/>
          </a:p>
        </p:txBody>
      </p:sp>
      <p:sp>
        <p:nvSpPr>
          <p:cNvPr id="29" name="object 29"/>
          <p:cNvSpPr/>
          <p:nvPr/>
        </p:nvSpPr>
        <p:spPr>
          <a:xfrm>
            <a:off x="1437429" y="2529382"/>
            <a:ext cx="0" cy="191114"/>
          </a:xfrm>
          <a:custGeom>
            <a:avLst/>
            <a:gdLst/>
            <a:ahLst/>
            <a:cxnLst/>
            <a:rect l="l" t="t" r="r" b="b"/>
            <a:pathLst>
              <a:path h="191114">
                <a:moveTo>
                  <a:pt x="0" y="0"/>
                </a:moveTo>
                <a:lnTo>
                  <a:pt x="0" y="191114"/>
                </a:lnTo>
              </a:path>
            </a:pathLst>
          </a:custGeom>
          <a:ln w="2718">
            <a:solidFill>
              <a:srgbClr val="000000"/>
            </a:solidFill>
          </a:ln>
        </p:spPr>
        <p:txBody>
          <a:bodyPr wrap="square" lIns="0" tIns="0" rIns="0" bIns="0" rtlCol="0">
            <a:noAutofit/>
          </a:bodyPr>
          <a:lstStyle/>
          <a:p>
            <a:endParaRPr/>
          </a:p>
        </p:txBody>
      </p:sp>
      <p:sp>
        <p:nvSpPr>
          <p:cNvPr id="30" name="object 30"/>
          <p:cNvSpPr/>
          <p:nvPr/>
        </p:nvSpPr>
        <p:spPr>
          <a:xfrm>
            <a:off x="2017142" y="2529382"/>
            <a:ext cx="0" cy="197914"/>
          </a:xfrm>
          <a:custGeom>
            <a:avLst/>
            <a:gdLst/>
            <a:ahLst/>
            <a:cxnLst/>
            <a:rect l="l" t="t" r="r" b="b"/>
            <a:pathLst>
              <a:path h="197914">
                <a:moveTo>
                  <a:pt x="0" y="0"/>
                </a:moveTo>
                <a:lnTo>
                  <a:pt x="0" y="197914"/>
                </a:lnTo>
              </a:path>
            </a:pathLst>
          </a:custGeom>
          <a:ln w="2718">
            <a:solidFill>
              <a:srgbClr val="000000"/>
            </a:solidFill>
          </a:ln>
        </p:spPr>
        <p:txBody>
          <a:bodyPr wrap="square" lIns="0" tIns="0" rIns="0" bIns="0" rtlCol="0">
            <a:noAutofit/>
          </a:bodyPr>
          <a:lstStyle/>
          <a:p>
            <a:endParaRPr/>
          </a:p>
        </p:txBody>
      </p:sp>
      <p:sp>
        <p:nvSpPr>
          <p:cNvPr id="24" name="object 24"/>
          <p:cNvSpPr/>
          <p:nvPr/>
        </p:nvSpPr>
        <p:spPr>
          <a:xfrm>
            <a:off x="2692384" y="2624937"/>
            <a:ext cx="777531" cy="0"/>
          </a:xfrm>
          <a:custGeom>
            <a:avLst/>
            <a:gdLst/>
            <a:ahLst/>
            <a:cxnLst/>
            <a:rect l="l" t="t" r="r" b="b"/>
            <a:pathLst>
              <a:path w="777531">
                <a:moveTo>
                  <a:pt x="0" y="0"/>
                </a:moveTo>
                <a:lnTo>
                  <a:pt x="777531" y="0"/>
                </a:lnTo>
              </a:path>
            </a:pathLst>
          </a:custGeom>
          <a:ln w="2718">
            <a:solidFill>
              <a:srgbClr val="000000"/>
            </a:solidFill>
          </a:ln>
        </p:spPr>
        <p:txBody>
          <a:bodyPr wrap="square" lIns="0" tIns="0" rIns="0" bIns="0" rtlCol="0">
            <a:noAutofit/>
          </a:bodyPr>
          <a:lstStyle/>
          <a:p>
            <a:endParaRPr/>
          </a:p>
        </p:txBody>
      </p:sp>
      <p:sp>
        <p:nvSpPr>
          <p:cNvPr id="25" name="object 25"/>
          <p:cNvSpPr/>
          <p:nvPr/>
        </p:nvSpPr>
        <p:spPr>
          <a:xfrm>
            <a:off x="3469915" y="2529382"/>
            <a:ext cx="0" cy="191114"/>
          </a:xfrm>
          <a:custGeom>
            <a:avLst/>
            <a:gdLst/>
            <a:ahLst/>
            <a:cxnLst/>
            <a:rect l="l" t="t" r="r" b="b"/>
            <a:pathLst>
              <a:path h="191114">
                <a:moveTo>
                  <a:pt x="0" y="0"/>
                </a:moveTo>
                <a:lnTo>
                  <a:pt x="0" y="191114"/>
                </a:lnTo>
              </a:path>
            </a:pathLst>
          </a:custGeom>
          <a:ln w="2718">
            <a:solidFill>
              <a:srgbClr val="000000"/>
            </a:solidFill>
          </a:ln>
        </p:spPr>
        <p:txBody>
          <a:bodyPr wrap="square" lIns="0" tIns="0" rIns="0" bIns="0" rtlCol="0">
            <a:noAutofit/>
          </a:bodyPr>
          <a:lstStyle/>
          <a:p>
            <a:endParaRPr/>
          </a:p>
        </p:txBody>
      </p:sp>
      <p:sp>
        <p:nvSpPr>
          <p:cNvPr id="26" name="object 26"/>
          <p:cNvSpPr/>
          <p:nvPr/>
        </p:nvSpPr>
        <p:spPr>
          <a:xfrm>
            <a:off x="2890157" y="2529382"/>
            <a:ext cx="0" cy="191114"/>
          </a:xfrm>
          <a:custGeom>
            <a:avLst/>
            <a:gdLst/>
            <a:ahLst/>
            <a:cxnLst/>
            <a:rect l="l" t="t" r="r" b="b"/>
            <a:pathLst>
              <a:path h="191114">
                <a:moveTo>
                  <a:pt x="0" y="0"/>
                </a:moveTo>
                <a:lnTo>
                  <a:pt x="0" y="191114"/>
                </a:lnTo>
              </a:path>
            </a:pathLst>
          </a:custGeom>
          <a:ln w="2718">
            <a:solidFill>
              <a:srgbClr val="000000"/>
            </a:solidFill>
          </a:ln>
        </p:spPr>
        <p:txBody>
          <a:bodyPr wrap="square" lIns="0" tIns="0" rIns="0" bIns="0" rtlCol="0">
            <a:noAutofit/>
          </a:bodyPr>
          <a:lstStyle/>
          <a:p>
            <a:endParaRPr/>
          </a:p>
        </p:txBody>
      </p:sp>
      <p:sp>
        <p:nvSpPr>
          <p:cNvPr id="23" name="object 23"/>
          <p:cNvSpPr txBox="1"/>
          <p:nvPr/>
        </p:nvSpPr>
        <p:spPr>
          <a:xfrm>
            <a:off x="95300" y="123091"/>
            <a:ext cx="1817960"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Princi</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es</a:t>
            </a:r>
            <a:r>
              <a:rPr sz="1400" spc="29"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l’évaluation</a:t>
            </a:r>
            <a:endParaRPr sz="1400">
              <a:latin typeface="Times New Roman"/>
              <a:cs typeface="Times New Roman"/>
            </a:endParaRPr>
          </a:p>
        </p:txBody>
      </p:sp>
      <p:sp>
        <p:nvSpPr>
          <p:cNvPr id="22" name="object 22"/>
          <p:cNvSpPr txBox="1"/>
          <p:nvPr/>
        </p:nvSpPr>
        <p:spPr>
          <a:xfrm>
            <a:off x="95300" y="407652"/>
            <a:ext cx="3851349" cy="1577107"/>
          </a:xfrm>
          <a:prstGeom prst="rect">
            <a:avLst/>
          </a:prstGeom>
        </p:spPr>
        <p:txBody>
          <a:bodyPr wrap="square" lIns="0" tIns="0" rIns="0" bIns="0" rtlCol="0">
            <a:noAutofit/>
          </a:bodyPr>
          <a:lstStyle/>
          <a:p>
            <a:pPr marL="241300" marR="27941" indent="-228600">
              <a:lnSpc>
                <a:spcPts val="1140"/>
              </a:lnSpc>
              <a:spcBef>
                <a:spcPts val="57"/>
              </a:spcBef>
              <a:buFont typeface="Arial" panose="020B0604020202020204" pitchFamily="34" charset="0"/>
              <a:buChar char="•"/>
            </a:pPr>
            <a:r>
              <a:rPr sz="1100" spc="0" dirty="0">
                <a:latin typeface="Times New Roman"/>
                <a:cs typeface="Times New Roman"/>
              </a:rPr>
              <a:t>Un</a:t>
            </a:r>
            <a:r>
              <a:rPr sz="1100" spc="219" dirty="0">
                <a:latin typeface="Times New Roman"/>
                <a:cs typeface="Times New Roman"/>
              </a:rPr>
              <a:t> </a:t>
            </a:r>
            <a:r>
              <a:rPr sz="1100" spc="-39" dirty="0">
                <a:latin typeface="Times New Roman"/>
                <a:cs typeface="Times New Roman"/>
              </a:rPr>
              <a:t>p</a:t>
            </a:r>
            <a:r>
              <a:rPr sz="1100" spc="0" dirty="0">
                <a:latin typeface="Times New Roman"/>
                <a:cs typeface="Times New Roman"/>
              </a:rPr>
              <a:t>rojet</a:t>
            </a:r>
            <a:r>
              <a:rPr sz="1100" spc="80" dirty="0">
                <a:latin typeface="Times New Roman"/>
                <a:cs typeface="Times New Roman"/>
              </a:rPr>
              <a:t> </a:t>
            </a:r>
            <a:r>
              <a:rPr sz="1100" spc="0" dirty="0">
                <a:latin typeface="Times New Roman"/>
                <a:cs typeface="Times New Roman"/>
              </a:rPr>
              <a:t>d'investissement</a:t>
            </a:r>
            <a:r>
              <a:rPr sz="1100" spc="-97" dirty="0">
                <a:latin typeface="Times New Roman"/>
                <a:cs typeface="Times New Roman"/>
              </a:rPr>
              <a:t> </a:t>
            </a:r>
            <a:r>
              <a:rPr sz="1100" spc="0" dirty="0">
                <a:latin typeface="Times New Roman"/>
                <a:cs typeface="Times New Roman"/>
              </a:rPr>
              <a:t>=</a:t>
            </a:r>
            <a:r>
              <a:rPr sz="1100" spc="182"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s</a:t>
            </a:r>
            <a:r>
              <a:rPr lang="fr-FR" sz="1100" spc="0" dirty="0">
                <a:latin typeface="Times New Roman"/>
                <a:cs typeface="Times New Roman"/>
              </a:rPr>
              <a:t>é</a:t>
            </a:r>
            <a:r>
              <a:rPr sz="1100" spc="0" dirty="0" err="1">
                <a:latin typeface="Times New Roman"/>
                <a:cs typeface="Times New Roman"/>
              </a:rPr>
              <a:t>quence</a:t>
            </a:r>
            <a:r>
              <a:rPr sz="1100" spc="4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flux</a:t>
            </a:r>
            <a:r>
              <a:rPr lang="fr-FR" sz="1100" dirty="0">
                <a:latin typeface="Times New Roman"/>
                <a:cs typeface="Times New Roman"/>
              </a:rPr>
              <a:t> </a:t>
            </a:r>
            <a:r>
              <a:rPr sz="1100" spc="0" dirty="0">
                <a:latin typeface="Times New Roman"/>
                <a:cs typeface="Times New Roman"/>
              </a:rPr>
              <a:t>financiers</a:t>
            </a:r>
            <a:r>
              <a:rPr sz="1100" spc="-44" dirty="0">
                <a:latin typeface="Times New Roman"/>
                <a:cs typeface="Times New Roman"/>
              </a:rPr>
              <a:t> </a:t>
            </a:r>
            <a:r>
              <a:rPr sz="1100" spc="0" dirty="0">
                <a:latin typeface="Times New Roman"/>
                <a:cs typeface="Times New Roman"/>
              </a:rPr>
              <a:t>(cash</a:t>
            </a:r>
            <a:r>
              <a:rPr sz="1100" spc="154" dirty="0">
                <a:latin typeface="Times New Roman"/>
                <a:cs typeface="Times New Roman"/>
              </a:rPr>
              <a:t> </a:t>
            </a:r>
            <a:r>
              <a:rPr sz="1100" spc="0" dirty="0">
                <a:latin typeface="Times New Roman"/>
                <a:cs typeface="Times New Roman"/>
              </a:rPr>
              <a:t>fl</a:t>
            </a:r>
            <a:r>
              <a:rPr sz="1100" spc="-29" dirty="0">
                <a:latin typeface="Times New Roman"/>
                <a:cs typeface="Times New Roman"/>
              </a:rPr>
              <a:t>o</a:t>
            </a:r>
            <a:r>
              <a:rPr sz="1100" spc="0" dirty="0">
                <a:latin typeface="Times New Roman"/>
                <a:cs typeface="Times New Roman"/>
              </a:rPr>
              <a:t>ws).</a:t>
            </a:r>
            <a:endParaRPr lang="fr-FR" sz="1100" spc="0" dirty="0">
              <a:latin typeface="Times New Roman"/>
              <a:cs typeface="Times New Roman"/>
            </a:endParaRPr>
          </a:p>
          <a:p>
            <a:pPr marL="241300" marR="27941" indent="-228600">
              <a:lnSpc>
                <a:spcPts val="1140"/>
              </a:lnSpc>
              <a:spcBef>
                <a:spcPts val="57"/>
              </a:spcBef>
              <a:buFont typeface="Arial" panose="020B0604020202020204" pitchFamily="34" charset="0"/>
              <a:buChar char="•"/>
            </a:pPr>
            <a:endParaRPr lang="fr-FR" sz="600" dirty="0">
              <a:latin typeface="Times New Roman"/>
              <a:cs typeface="Times New Roman"/>
            </a:endParaRPr>
          </a:p>
          <a:p>
            <a:pPr marL="241300" marR="27941" indent="-228600">
              <a:lnSpc>
                <a:spcPts val="1140"/>
              </a:lnSpc>
              <a:spcBef>
                <a:spcPts val="57"/>
              </a:spcBef>
              <a:buFont typeface="Arial" panose="020B0604020202020204" pitchFamily="34" charset="0"/>
              <a:buChar char="•"/>
            </a:pPr>
            <a:r>
              <a:rPr sz="1100" spc="0" dirty="0">
                <a:latin typeface="Times New Roman"/>
                <a:cs typeface="Times New Roman"/>
              </a:rPr>
              <a:t>Flux</a:t>
            </a:r>
            <a:r>
              <a:rPr sz="1100" spc="-15" dirty="0">
                <a:latin typeface="Times New Roman"/>
                <a:cs typeface="Times New Roman"/>
              </a:rPr>
              <a:t> </a:t>
            </a:r>
            <a:r>
              <a:rPr sz="1100" spc="29" dirty="0">
                <a:latin typeface="Times New Roman"/>
                <a:cs typeface="Times New Roman"/>
              </a:rPr>
              <a:t>p</a:t>
            </a:r>
            <a:r>
              <a:rPr sz="1100" spc="0" dirty="0">
                <a:latin typeface="Times New Roman"/>
                <a:cs typeface="Times New Roman"/>
              </a:rPr>
              <a:t>ositifs</a:t>
            </a:r>
            <a:r>
              <a:rPr sz="1100" spc="9"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infl</a:t>
            </a:r>
            <a:r>
              <a:rPr sz="1100" spc="-29" dirty="0">
                <a:latin typeface="Times New Roman"/>
                <a:cs typeface="Times New Roman"/>
              </a:rPr>
              <a:t>o</a:t>
            </a:r>
            <a:r>
              <a:rPr sz="1100" spc="0" dirty="0">
                <a:latin typeface="Times New Roman"/>
                <a:cs typeface="Times New Roman"/>
              </a:rPr>
              <a:t>ws</a:t>
            </a:r>
            <a:r>
              <a:rPr sz="1100" spc="-48" dirty="0">
                <a:latin typeface="Times New Roman"/>
                <a:cs typeface="Times New Roman"/>
              </a:rPr>
              <a:t> </a:t>
            </a:r>
            <a:r>
              <a:rPr lang="fr-FR" sz="1100" spc="-48" dirty="0">
                <a:latin typeface="Times New Roman"/>
                <a:cs typeface="Times New Roman"/>
              </a:rPr>
              <a:t>(</a:t>
            </a:r>
            <a:r>
              <a:rPr sz="1100" spc="0" dirty="0" err="1">
                <a:latin typeface="Times New Roman"/>
                <a:cs typeface="Times New Roman"/>
              </a:rPr>
              <a:t>ou</a:t>
            </a:r>
            <a:r>
              <a:rPr sz="1100" spc="73" dirty="0">
                <a:latin typeface="Times New Roman"/>
                <a:cs typeface="Times New Roman"/>
              </a:rPr>
              <a:t> </a:t>
            </a:r>
            <a:r>
              <a:rPr sz="1100" spc="0" dirty="0">
                <a:latin typeface="Times New Roman"/>
                <a:cs typeface="Times New Roman"/>
              </a:rPr>
              <a:t>negatifs</a:t>
            </a:r>
            <a:r>
              <a:rPr sz="1100" spc="84"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outfl</a:t>
            </a:r>
            <a:r>
              <a:rPr sz="1100" spc="-29" dirty="0">
                <a:latin typeface="Times New Roman"/>
                <a:cs typeface="Times New Roman"/>
              </a:rPr>
              <a:t>o</a:t>
            </a:r>
            <a:r>
              <a:rPr sz="1100" spc="0" dirty="0">
                <a:latin typeface="Times New Roman"/>
                <a:cs typeface="Times New Roman"/>
              </a:rPr>
              <a:t>ws</a:t>
            </a:r>
            <a:r>
              <a:rPr lang="fr-FR" sz="1100" spc="0" dirty="0">
                <a:latin typeface="Times New Roman"/>
                <a:cs typeface="Times New Roman"/>
              </a:rPr>
              <a:t>)</a:t>
            </a:r>
            <a:r>
              <a:rPr sz="1100" spc="0" dirty="0">
                <a:latin typeface="Times New Roman"/>
                <a:cs typeface="Times New Roman"/>
              </a:rPr>
              <a:t>.</a:t>
            </a:r>
            <a:endParaRPr lang="fr-FR" sz="1100" spc="0" dirty="0">
              <a:latin typeface="Times New Roman"/>
              <a:cs typeface="Times New Roman"/>
            </a:endParaRPr>
          </a:p>
          <a:p>
            <a:pPr marL="12700" marR="27941">
              <a:lnSpc>
                <a:spcPts val="1140"/>
              </a:lnSpc>
              <a:spcBef>
                <a:spcPts val="57"/>
              </a:spcBef>
            </a:pPr>
            <a:endParaRPr lang="fr-FR" sz="600" dirty="0">
              <a:latin typeface="Times New Roman"/>
              <a:cs typeface="Times New Roman"/>
            </a:endParaRPr>
          </a:p>
          <a:p>
            <a:pPr marL="241300" marR="27941" indent="-228600">
              <a:spcBef>
                <a:spcPts val="57"/>
              </a:spcBef>
              <a:buFont typeface="Arial" panose="020B0604020202020204" pitchFamily="34" charset="0"/>
              <a:buChar char="•"/>
            </a:pPr>
            <a:r>
              <a:rPr sz="1100" spc="0" dirty="0">
                <a:latin typeface="Times New Roman"/>
                <a:cs typeface="Times New Roman"/>
              </a:rPr>
              <a:t>Princi</a:t>
            </a:r>
            <a:r>
              <a:rPr sz="1100" spc="38" dirty="0">
                <a:latin typeface="Times New Roman"/>
                <a:cs typeface="Times New Roman"/>
              </a:rPr>
              <a:t>p</a:t>
            </a:r>
            <a:r>
              <a:rPr sz="1100" spc="0" dirty="0">
                <a:latin typeface="Times New Roman"/>
                <a:cs typeface="Times New Roman"/>
              </a:rPr>
              <a:t>e</a:t>
            </a:r>
            <a:r>
              <a:rPr sz="1100" spc="103"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a:latin typeface="Times New Roman"/>
                <a:cs typeface="Times New Roman"/>
              </a:rPr>
              <a:t>valuation</a:t>
            </a:r>
            <a:r>
              <a:rPr sz="1100" spc="-108" dirty="0">
                <a:latin typeface="Times New Roman"/>
                <a:cs typeface="Times New Roman"/>
              </a:rPr>
              <a:t> </a:t>
            </a:r>
            <a:r>
              <a:rPr sz="1100" spc="0" dirty="0">
                <a:latin typeface="Times New Roman"/>
                <a:cs typeface="Times New Roman"/>
              </a:rPr>
              <a:t>=</a:t>
            </a:r>
            <a:r>
              <a:rPr sz="1100" spc="173" dirty="0">
                <a:latin typeface="Times New Roman"/>
                <a:cs typeface="Times New Roman"/>
              </a:rPr>
              <a:t> </a:t>
            </a:r>
            <a:r>
              <a:rPr sz="1100" spc="0" dirty="0">
                <a:latin typeface="Times New Roman"/>
                <a:cs typeface="Times New Roman"/>
              </a:rPr>
              <a:t>Comp</a:t>
            </a:r>
            <a:r>
              <a:rPr sz="1100" spc="-29" dirty="0">
                <a:latin typeface="Times New Roman"/>
                <a:cs typeface="Times New Roman"/>
              </a:rPr>
              <a:t>a</a:t>
            </a:r>
            <a:r>
              <a:rPr sz="1100" spc="0" dirty="0">
                <a:latin typeface="Times New Roman"/>
                <a:cs typeface="Times New Roman"/>
              </a:rPr>
              <a:t>raison</a:t>
            </a:r>
            <a:r>
              <a:rPr sz="1100" spc="26"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err="1">
                <a:latin typeface="Times New Roman"/>
                <a:cs typeface="Times New Roman"/>
              </a:rPr>
              <a:t>ts</a:t>
            </a:r>
            <a:r>
              <a:rPr sz="1100" spc="131" dirty="0">
                <a:latin typeface="Times New Roman"/>
                <a:cs typeface="Times New Roman"/>
              </a:rPr>
              <a:t> </a:t>
            </a:r>
            <a:r>
              <a:rPr sz="1100" spc="0" dirty="0">
                <a:latin typeface="Times New Roman"/>
                <a:cs typeface="Times New Roman"/>
              </a:rPr>
              <a:t>et </a:t>
            </a:r>
            <a:r>
              <a:rPr sz="1100" spc="29" dirty="0">
                <a:latin typeface="Times New Roman"/>
                <a:cs typeface="Times New Roman"/>
              </a:rPr>
              <a:t>b</a:t>
            </a:r>
            <a:r>
              <a:rPr lang="fr-FR" sz="1100" dirty="0">
                <a:latin typeface="Times New Roman"/>
                <a:cs typeface="Times New Roman"/>
              </a:rPr>
              <a:t>é</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fices</a:t>
            </a:r>
            <a:r>
              <a:rPr sz="1100" spc="-53"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le</a:t>
            </a:r>
            <a:r>
              <a:rPr sz="1100" spc="29"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n'est</a:t>
            </a:r>
            <a:r>
              <a:rPr sz="1100" spc="262" dirty="0">
                <a:latin typeface="Times New Roman"/>
                <a:cs typeface="Times New Roman"/>
              </a:rPr>
              <a:t> </a:t>
            </a:r>
            <a:r>
              <a:rPr sz="1100" spc="0" dirty="0">
                <a:latin typeface="Times New Roman"/>
                <a:cs typeface="Times New Roman"/>
              </a:rPr>
              <a:t>rentable</a:t>
            </a:r>
            <a:r>
              <a:rPr sz="1100" spc="155"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si</a:t>
            </a:r>
            <a:r>
              <a:rPr sz="1100" spc="18"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29" dirty="0">
                <a:latin typeface="Times New Roman"/>
                <a:cs typeface="Times New Roman"/>
              </a:rPr>
              <a:t>b</a:t>
            </a:r>
            <a:r>
              <a:rPr lang="fr-FR" sz="1100" dirty="0">
                <a:latin typeface="Times New Roman"/>
                <a:cs typeface="Times New Roman"/>
              </a:rPr>
              <a:t>é</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fices</a:t>
            </a:r>
            <a:r>
              <a:rPr lang="fr-FR" sz="110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passent</a:t>
            </a:r>
            <a:r>
              <a:rPr sz="1100" spc="170"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err="1">
                <a:latin typeface="Times New Roman"/>
                <a:cs typeface="Times New Roman"/>
              </a:rPr>
              <a:t>ts</a:t>
            </a:r>
            <a:r>
              <a:rPr sz="1100" spc="0" dirty="0">
                <a:latin typeface="Times New Roman"/>
                <a:cs typeface="Times New Roman"/>
              </a:rPr>
              <a:t>.</a:t>
            </a:r>
            <a:endParaRPr lang="fr-FR" sz="1100" spc="0" dirty="0">
              <a:latin typeface="Times New Roman"/>
              <a:cs typeface="Times New Roman"/>
            </a:endParaRPr>
          </a:p>
          <a:p>
            <a:pPr marL="241300" marR="27941" indent="-228600">
              <a:spcBef>
                <a:spcPts val="57"/>
              </a:spcBef>
              <a:buFont typeface="Arial" panose="020B0604020202020204" pitchFamily="34" charset="0"/>
              <a:buChar char="•"/>
            </a:pPr>
            <a:endParaRPr lang="fr-FR" sz="600" spc="0" dirty="0">
              <a:latin typeface="Times New Roman"/>
              <a:cs typeface="Times New Roman"/>
            </a:endParaRPr>
          </a:p>
          <a:p>
            <a:pPr marL="241300" marR="27941" indent="-228600">
              <a:spcBef>
                <a:spcPts val="57"/>
              </a:spcBef>
              <a:buFont typeface="Arial" panose="020B0604020202020204" pitchFamily="34" charset="0"/>
              <a:buChar char="•"/>
            </a:pPr>
            <a:r>
              <a:rPr sz="1100" spc="0" dirty="0">
                <a:latin typeface="Times New Roman"/>
                <a:cs typeface="Times New Roman"/>
              </a:rPr>
              <a:t>Les</a:t>
            </a:r>
            <a:r>
              <a:rPr sz="1100" spc="-25"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err="1">
                <a:latin typeface="Times New Roman"/>
                <a:cs typeface="Times New Roman"/>
              </a:rPr>
              <a:t>ts</a:t>
            </a:r>
            <a:r>
              <a:rPr sz="1100" spc="13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29" dirty="0">
                <a:latin typeface="Times New Roman"/>
                <a:cs typeface="Times New Roman"/>
              </a:rPr>
              <a:t>b</a:t>
            </a:r>
            <a:r>
              <a:rPr lang="fr-FR" sz="1100" dirty="0">
                <a:latin typeface="Times New Roman"/>
                <a:cs typeface="Times New Roman"/>
              </a:rPr>
              <a:t>é</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fices</a:t>
            </a:r>
            <a:r>
              <a:rPr sz="1100" spc="-53" dirty="0">
                <a:latin typeface="Times New Roman"/>
                <a:cs typeface="Times New Roman"/>
              </a:rPr>
              <a:t> </a:t>
            </a:r>
            <a:r>
              <a:rPr sz="1100" spc="0" dirty="0" err="1">
                <a:latin typeface="Times New Roman"/>
                <a:cs typeface="Times New Roman"/>
              </a:rPr>
              <a:t>sont</a:t>
            </a:r>
            <a:r>
              <a:rPr sz="1100" spc="158"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chelon</a:t>
            </a:r>
            <a:r>
              <a:rPr lang="fr-FR" sz="1100" spc="0" dirty="0">
                <a:latin typeface="Times New Roman"/>
                <a:cs typeface="Times New Roman"/>
              </a:rPr>
              <a:t>né</a:t>
            </a:r>
            <a:r>
              <a:rPr sz="1100" spc="0" dirty="0">
                <a:latin typeface="Times New Roman"/>
                <a:cs typeface="Times New Roman"/>
              </a:rPr>
              <a:t>s</a:t>
            </a:r>
            <a:r>
              <a:rPr sz="1100" spc="-59"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temps. </a:t>
            </a:r>
            <a:endParaRPr sz="1100" dirty="0">
              <a:latin typeface="Times New Roman"/>
              <a:cs typeface="Times New Roman"/>
            </a:endParaRPr>
          </a:p>
          <a:p>
            <a:pPr marL="12700" marR="56361"/>
            <a:endParaRPr lang="fr-FR" sz="800" spc="0" dirty="0">
              <a:latin typeface="Times New Roman"/>
              <a:cs typeface="Times New Roman"/>
            </a:endParaRPr>
          </a:p>
          <a:p>
            <a:pPr marL="12700" marR="56361">
              <a:lnSpc>
                <a:spcPts val="1264"/>
              </a:lnSpc>
              <a:spcBef>
                <a:spcPts val="261"/>
              </a:spcBef>
            </a:pPr>
            <a:r>
              <a:rPr sz="1100" spc="0" dirty="0">
                <a:latin typeface="Times New Roman"/>
                <a:cs typeface="Times New Roman"/>
              </a:rPr>
              <a:t>Re</a:t>
            </a:r>
            <a:r>
              <a:rPr sz="1100" spc="-29" dirty="0">
                <a:latin typeface="Times New Roman"/>
                <a:cs typeface="Times New Roman"/>
              </a:rPr>
              <a:t>p</a:t>
            </a:r>
            <a:r>
              <a:rPr sz="1100" spc="0" dirty="0">
                <a:latin typeface="Times New Roman"/>
                <a:cs typeface="Times New Roman"/>
              </a:rPr>
              <a:t>resentation</a:t>
            </a:r>
            <a:r>
              <a:rPr lang="fr-FR" sz="1100" spc="0" dirty="0">
                <a:latin typeface="Times New Roman"/>
                <a:cs typeface="Times New Roman"/>
              </a:rPr>
              <a:t> </a:t>
            </a:r>
            <a:r>
              <a:rPr sz="1100" spc="0" dirty="0">
                <a:latin typeface="Times New Roman"/>
                <a:cs typeface="Times New Roman"/>
              </a:rPr>
              <a:t>:</a:t>
            </a:r>
            <a:r>
              <a:rPr sz="1100" spc="272"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ch</a:t>
            </a:r>
            <a:r>
              <a:rPr lang="fr-FR" sz="1100" spc="0" dirty="0">
                <a:latin typeface="Times New Roman"/>
                <a:cs typeface="Times New Roman"/>
              </a:rPr>
              <a:t>é</a:t>
            </a:r>
            <a:r>
              <a:rPr sz="1100" spc="0" dirty="0" err="1">
                <a:latin typeface="Times New Roman"/>
                <a:cs typeface="Times New Roman"/>
              </a:rPr>
              <a:t>ancier</a:t>
            </a:r>
            <a:r>
              <a:rPr sz="1100" spc="69" dirty="0">
                <a:latin typeface="Times New Roman"/>
                <a:cs typeface="Times New Roman"/>
              </a:rPr>
              <a:t> </a:t>
            </a:r>
            <a:r>
              <a:rPr sz="1100" spc="0" dirty="0">
                <a:latin typeface="Times New Roman"/>
                <a:cs typeface="Times New Roman"/>
              </a:rPr>
              <a:t>ou</a:t>
            </a:r>
            <a:r>
              <a:rPr sz="1100" spc="73" dirty="0">
                <a:latin typeface="Times New Roman"/>
                <a:cs typeface="Times New Roman"/>
              </a:rPr>
              <a:t> </a:t>
            </a:r>
            <a:r>
              <a:rPr sz="1100" spc="0" dirty="0">
                <a:latin typeface="Times New Roman"/>
                <a:cs typeface="Times New Roman"/>
              </a:rPr>
              <a:t>diagramme</a:t>
            </a:r>
            <a:r>
              <a:rPr sz="1100" spc="94" dirty="0">
                <a:latin typeface="Times New Roman"/>
                <a:cs typeface="Times New Roman"/>
              </a:rPr>
              <a:t> </a:t>
            </a:r>
            <a:r>
              <a:rPr sz="1100" spc="0" dirty="0">
                <a:latin typeface="Times New Roman"/>
                <a:cs typeface="Times New Roman"/>
              </a:rPr>
              <a:t>des</a:t>
            </a:r>
            <a:r>
              <a:rPr sz="1100" spc="271" dirty="0">
                <a:latin typeface="Times New Roman"/>
                <a:cs typeface="Times New Roman"/>
              </a:rPr>
              <a:t> </a:t>
            </a:r>
            <a:r>
              <a:rPr sz="1100" spc="0" dirty="0">
                <a:latin typeface="Times New Roman"/>
                <a:cs typeface="Times New Roman"/>
              </a:rPr>
              <a:t>flux.</a:t>
            </a:r>
            <a:endParaRPr lang="fr-FR" sz="1100" spc="0" dirty="0">
              <a:latin typeface="Times New Roman"/>
              <a:cs typeface="Times New Roman"/>
            </a:endParaRPr>
          </a:p>
          <a:p>
            <a:pPr marL="12700" marR="56361">
              <a:lnSpc>
                <a:spcPts val="1264"/>
              </a:lnSpc>
              <a:spcBef>
                <a:spcPts val="261"/>
              </a:spcBef>
            </a:pPr>
            <a:endParaRPr lang="fr-FR" sz="1100" dirty="0">
              <a:latin typeface="Times New Roman"/>
              <a:cs typeface="Times New Roman"/>
            </a:endParaRPr>
          </a:p>
          <a:p>
            <a:pPr marL="12700" marR="56361">
              <a:lnSpc>
                <a:spcPts val="1264"/>
              </a:lnSpc>
              <a:spcBef>
                <a:spcPts val="261"/>
              </a:spcBef>
            </a:pPr>
            <a:endParaRPr sz="1100" dirty="0">
              <a:latin typeface="Times New Roman"/>
              <a:cs typeface="Times New Roman"/>
            </a:endParaRPr>
          </a:p>
        </p:txBody>
      </p:sp>
      <p:sp>
        <p:nvSpPr>
          <p:cNvPr id="18" name="object 18"/>
          <p:cNvSpPr txBox="1"/>
          <p:nvPr/>
        </p:nvSpPr>
        <p:spPr>
          <a:xfrm>
            <a:off x="2720293" y="2294477"/>
            <a:ext cx="368055" cy="208700"/>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n</a:t>
            </a:r>
            <a:r>
              <a:rPr sz="1050" spc="85" dirty="0">
                <a:latin typeface="Times New Roman"/>
                <a:cs typeface="Times New Roman"/>
              </a:rPr>
              <a:t> </a:t>
            </a:r>
            <a:r>
              <a:rPr sz="1050" spc="0" dirty="0">
                <a:latin typeface="Times New Roman"/>
                <a:cs typeface="Times New Roman"/>
              </a:rPr>
              <a:t>−</a:t>
            </a:r>
            <a:r>
              <a:rPr sz="1050" spc="40" dirty="0">
                <a:latin typeface="Times New Roman"/>
                <a:cs typeface="Times New Roman"/>
              </a:rPr>
              <a:t> </a:t>
            </a:r>
            <a:r>
              <a:rPr sz="1050" spc="0" dirty="0">
                <a:latin typeface="Times New Roman"/>
                <a:cs typeface="Times New Roman"/>
              </a:rPr>
              <a:t>1</a:t>
            </a:r>
            <a:endParaRPr sz="1050">
              <a:latin typeface="Times New Roman"/>
              <a:cs typeface="Times New Roman"/>
            </a:endParaRPr>
          </a:p>
        </p:txBody>
      </p:sp>
      <p:sp>
        <p:nvSpPr>
          <p:cNvPr id="17" name="object 17"/>
          <p:cNvSpPr txBox="1"/>
          <p:nvPr/>
        </p:nvSpPr>
        <p:spPr>
          <a:xfrm>
            <a:off x="3416282" y="2294090"/>
            <a:ext cx="127335"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n</a:t>
            </a:r>
            <a:endParaRPr sz="1050">
              <a:latin typeface="Times New Roman"/>
              <a:cs typeface="Times New Roman"/>
            </a:endParaRPr>
          </a:p>
        </p:txBody>
      </p:sp>
      <p:sp>
        <p:nvSpPr>
          <p:cNvPr id="16" name="object 16"/>
          <p:cNvSpPr txBox="1"/>
          <p:nvPr/>
        </p:nvSpPr>
        <p:spPr>
          <a:xfrm>
            <a:off x="396215" y="2301026"/>
            <a:ext cx="528658" cy="164586"/>
          </a:xfrm>
          <a:prstGeom prst="rect">
            <a:avLst/>
          </a:prstGeom>
        </p:spPr>
        <p:txBody>
          <a:bodyPr wrap="square" lIns="0" tIns="0" rIns="0" bIns="0" rtlCol="0">
            <a:noAutofit/>
          </a:bodyPr>
          <a:lstStyle/>
          <a:p>
            <a:pPr marL="12700">
              <a:lnSpc>
                <a:spcPts val="1205"/>
              </a:lnSpc>
              <a:spcBef>
                <a:spcPts val="60"/>
              </a:spcBef>
            </a:pPr>
            <a:r>
              <a:rPr sz="1050" dirty="0">
                <a:latin typeface="Times New Roman"/>
                <a:cs typeface="Times New Roman"/>
              </a:rPr>
              <a:t>d</a:t>
            </a:r>
            <a:r>
              <a:rPr sz="1050" spc="4" dirty="0">
                <a:latin typeface="Times New Roman"/>
                <a:cs typeface="Times New Roman"/>
              </a:rPr>
              <a:t>a</a:t>
            </a:r>
            <a:r>
              <a:rPr sz="1050" spc="-4" dirty="0">
                <a:latin typeface="Times New Roman"/>
                <a:cs typeface="Times New Roman"/>
              </a:rPr>
              <a:t>t</a:t>
            </a:r>
            <a:r>
              <a:rPr sz="1050" spc="0" dirty="0">
                <a:latin typeface="Times New Roman"/>
                <a:cs typeface="Times New Roman"/>
              </a:rPr>
              <a:t>es  </a:t>
            </a:r>
            <a:r>
              <a:rPr sz="1050" spc="29" dirty="0">
                <a:latin typeface="Times New Roman"/>
                <a:cs typeface="Times New Roman"/>
              </a:rPr>
              <a:t> </a:t>
            </a:r>
            <a:r>
              <a:rPr sz="1050" spc="0" dirty="0">
                <a:latin typeface="Times New Roman"/>
                <a:cs typeface="Times New Roman"/>
              </a:rPr>
              <a:t>0</a:t>
            </a:r>
            <a:endParaRPr sz="1050" dirty="0">
              <a:latin typeface="Times New Roman"/>
              <a:cs typeface="Times New Roman"/>
            </a:endParaRPr>
          </a:p>
        </p:txBody>
      </p:sp>
      <p:sp>
        <p:nvSpPr>
          <p:cNvPr id="15" name="object 15"/>
          <p:cNvSpPr txBox="1"/>
          <p:nvPr/>
        </p:nvSpPr>
        <p:spPr>
          <a:xfrm>
            <a:off x="1390358" y="2301026"/>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1</a:t>
            </a:r>
            <a:endParaRPr sz="1050">
              <a:latin typeface="Times New Roman"/>
              <a:cs typeface="Times New Roman"/>
            </a:endParaRPr>
          </a:p>
        </p:txBody>
      </p:sp>
      <p:sp>
        <p:nvSpPr>
          <p:cNvPr id="14" name="object 14"/>
          <p:cNvSpPr txBox="1"/>
          <p:nvPr/>
        </p:nvSpPr>
        <p:spPr>
          <a:xfrm>
            <a:off x="1970072" y="2301026"/>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2</a:t>
            </a:r>
            <a:endParaRPr sz="1050">
              <a:latin typeface="Times New Roman"/>
              <a:cs typeface="Times New Roman"/>
            </a:endParaRPr>
          </a:p>
        </p:txBody>
      </p:sp>
      <p:sp>
        <p:nvSpPr>
          <p:cNvPr id="13" name="object 13"/>
          <p:cNvSpPr txBox="1"/>
          <p:nvPr/>
        </p:nvSpPr>
        <p:spPr>
          <a:xfrm>
            <a:off x="2410111" y="2516850"/>
            <a:ext cx="204771"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endParaRPr sz="1050" dirty="0">
              <a:latin typeface="Times New Roman"/>
              <a:cs typeface="Times New Roman"/>
            </a:endParaRPr>
          </a:p>
        </p:txBody>
      </p:sp>
      <p:sp>
        <p:nvSpPr>
          <p:cNvPr id="12" name="object 12"/>
          <p:cNvSpPr txBox="1"/>
          <p:nvPr/>
        </p:nvSpPr>
        <p:spPr>
          <a:xfrm>
            <a:off x="781169" y="2781879"/>
            <a:ext cx="167833" cy="166597"/>
          </a:xfrm>
          <a:prstGeom prst="rect">
            <a:avLst/>
          </a:prstGeom>
        </p:spPr>
        <p:txBody>
          <a:bodyPr wrap="square" lIns="0" tIns="0" rIns="0" bIns="0" rtlCol="0">
            <a:noAutofit/>
          </a:bodyPr>
          <a:lstStyle/>
          <a:p>
            <a:pPr marL="12700">
              <a:lnSpc>
                <a:spcPts val="1215"/>
              </a:lnSpc>
              <a:spcBef>
                <a:spcPts val="60"/>
              </a:spcBef>
            </a:pPr>
            <a:r>
              <a:rPr sz="1575" spc="4" baseline="2760" dirty="0">
                <a:latin typeface="Times New Roman"/>
                <a:cs typeface="Times New Roman"/>
              </a:rPr>
              <a:t>f</a:t>
            </a:r>
            <a:r>
              <a:rPr sz="1125" spc="0" baseline="-7730" dirty="0">
                <a:latin typeface="Times New Roman"/>
                <a:cs typeface="Times New Roman"/>
              </a:rPr>
              <a:t>0</a:t>
            </a:r>
            <a:endParaRPr sz="750">
              <a:latin typeface="Times New Roman"/>
              <a:cs typeface="Times New Roman"/>
            </a:endParaRPr>
          </a:p>
        </p:txBody>
      </p:sp>
      <p:sp>
        <p:nvSpPr>
          <p:cNvPr id="11" name="object 11"/>
          <p:cNvSpPr txBox="1"/>
          <p:nvPr/>
        </p:nvSpPr>
        <p:spPr>
          <a:xfrm>
            <a:off x="1360888" y="2781879"/>
            <a:ext cx="167833" cy="166597"/>
          </a:xfrm>
          <a:prstGeom prst="rect">
            <a:avLst/>
          </a:prstGeom>
        </p:spPr>
        <p:txBody>
          <a:bodyPr wrap="square" lIns="0" tIns="0" rIns="0" bIns="0" rtlCol="0">
            <a:noAutofit/>
          </a:bodyPr>
          <a:lstStyle/>
          <a:p>
            <a:pPr marL="12700">
              <a:lnSpc>
                <a:spcPts val="1215"/>
              </a:lnSpc>
              <a:spcBef>
                <a:spcPts val="60"/>
              </a:spcBef>
            </a:pPr>
            <a:r>
              <a:rPr sz="1575" spc="4" baseline="2760" dirty="0">
                <a:latin typeface="Times New Roman"/>
                <a:cs typeface="Times New Roman"/>
              </a:rPr>
              <a:t>f</a:t>
            </a:r>
            <a:r>
              <a:rPr sz="1125" spc="0" baseline="-7730" dirty="0">
                <a:latin typeface="Times New Roman"/>
                <a:cs typeface="Times New Roman"/>
              </a:rPr>
              <a:t>1</a:t>
            </a:r>
            <a:endParaRPr sz="750">
              <a:latin typeface="Times New Roman"/>
              <a:cs typeface="Times New Roman"/>
            </a:endParaRPr>
          </a:p>
        </p:txBody>
      </p:sp>
      <p:sp>
        <p:nvSpPr>
          <p:cNvPr id="10" name="object 10"/>
          <p:cNvSpPr txBox="1"/>
          <p:nvPr/>
        </p:nvSpPr>
        <p:spPr>
          <a:xfrm>
            <a:off x="1940607" y="2781879"/>
            <a:ext cx="167833" cy="166597"/>
          </a:xfrm>
          <a:prstGeom prst="rect">
            <a:avLst/>
          </a:prstGeom>
        </p:spPr>
        <p:txBody>
          <a:bodyPr wrap="square" lIns="0" tIns="0" rIns="0" bIns="0" rtlCol="0">
            <a:noAutofit/>
          </a:bodyPr>
          <a:lstStyle/>
          <a:p>
            <a:pPr marL="12700">
              <a:lnSpc>
                <a:spcPts val="1215"/>
              </a:lnSpc>
              <a:spcBef>
                <a:spcPts val="60"/>
              </a:spcBef>
            </a:pPr>
            <a:r>
              <a:rPr sz="1575" spc="4" baseline="2760" dirty="0">
                <a:latin typeface="Times New Roman"/>
                <a:cs typeface="Times New Roman"/>
              </a:rPr>
              <a:t>f</a:t>
            </a:r>
            <a:r>
              <a:rPr sz="1125" spc="0" baseline="-7730" dirty="0">
                <a:latin typeface="Times New Roman"/>
                <a:cs typeface="Times New Roman"/>
              </a:rPr>
              <a:t>2</a:t>
            </a:r>
            <a:endParaRPr sz="750">
              <a:latin typeface="Times New Roman"/>
              <a:cs typeface="Times New Roman"/>
            </a:endParaRPr>
          </a:p>
        </p:txBody>
      </p:sp>
      <p:sp>
        <p:nvSpPr>
          <p:cNvPr id="9" name="object 9"/>
          <p:cNvSpPr txBox="1"/>
          <p:nvPr/>
        </p:nvSpPr>
        <p:spPr>
          <a:xfrm>
            <a:off x="2738305" y="2780243"/>
            <a:ext cx="324966" cy="199186"/>
          </a:xfrm>
          <a:prstGeom prst="rect">
            <a:avLst/>
          </a:prstGeom>
        </p:spPr>
        <p:txBody>
          <a:bodyPr wrap="square" lIns="0" tIns="0" rIns="0" bIns="0" rtlCol="0">
            <a:noAutofit/>
          </a:bodyPr>
          <a:lstStyle/>
          <a:p>
            <a:pPr marL="12700">
              <a:lnSpc>
                <a:spcPts val="1220"/>
              </a:lnSpc>
              <a:spcBef>
                <a:spcPts val="61"/>
              </a:spcBef>
            </a:pPr>
            <a:r>
              <a:rPr sz="1575" spc="4" baseline="2760" dirty="0">
                <a:latin typeface="Times New Roman"/>
                <a:cs typeface="Times New Roman"/>
              </a:rPr>
              <a:t>f</a:t>
            </a:r>
            <a:r>
              <a:rPr sz="1125" spc="0" baseline="-7730" dirty="0">
                <a:latin typeface="Times New Roman"/>
                <a:cs typeface="Times New Roman"/>
              </a:rPr>
              <a:t>n−1</a:t>
            </a:r>
            <a:endParaRPr sz="750">
              <a:latin typeface="Times New Roman"/>
              <a:cs typeface="Times New Roman"/>
            </a:endParaRPr>
          </a:p>
        </p:txBody>
      </p:sp>
      <p:sp>
        <p:nvSpPr>
          <p:cNvPr id="8" name="object 8"/>
          <p:cNvSpPr txBox="1"/>
          <p:nvPr/>
        </p:nvSpPr>
        <p:spPr>
          <a:xfrm>
            <a:off x="3386817" y="2781879"/>
            <a:ext cx="181492" cy="170762"/>
          </a:xfrm>
          <a:prstGeom prst="rect">
            <a:avLst/>
          </a:prstGeom>
        </p:spPr>
        <p:txBody>
          <a:bodyPr wrap="square" lIns="0" tIns="0" rIns="0" bIns="0" rtlCol="0">
            <a:noAutofit/>
          </a:bodyPr>
          <a:lstStyle/>
          <a:p>
            <a:pPr marL="12700">
              <a:lnSpc>
                <a:spcPts val="1215"/>
              </a:lnSpc>
              <a:spcBef>
                <a:spcPts val="60"/>
              </a:spcBef>
            </a:pPr>
            <a:r>
              <a:rPr sz="1575" spc="4" baseline="2760" dirty="0">
                <a:latin typeface="Times New Roman"/>
                <a:cs typeface="Times New Roman"/>
              </a:rPr>
              <a:t>f</a:t>
            </a:r>
            <a:r>
              <a:rPr sz="1125" spc="0" baseline="-7730" dirty="0">
                <a:latin typeface="Times New Roman"/>
                <a:cs typeface="Times New Roman"/>
              </a:rPr>
              <a:t>n</a:t>
            </a:r>
            <a:endParaRPr sz="750">
              <a:latin typeface="Times New Roman"/>
              <a:cs typeface="Times New Roman"/>
            </a:endParaRPr>
          </a:p>
        </p:txBody>
      </p:sp>
      <p:sp>
        <p:nvSpPr>
          <p:cNvPr id="7" name="object 7"/>
          <p:cNvSpPr txBox="1"/>
          <p:nvPr/>
        </p:nvSpPr>
        <p:spPr>
          <a:xfrm>
            <a:off x="460872" y="2788809"/>
            <a:ext cx="268281" cy="161313"/>
          </a:xfrm>
          <a:prstGeom prst="rect">
            <a:avLst/>
          </a:prstGeom>
        </p:spPr>
        <p:txBody>
          <a:bodyPr wrap="square" lIns="0" tIns="0" rIns="0" bIns="0" rtlCol="0">
            <a:noAutofit/>
          </a:bodyPr>
          <a:lstStyle/>
          <a:p>
            <a:pPr marL="12700">
              <a:lnSpc>
                <a:spcPts val="1180"/>
              </a:lnSpc>
              <a:spcBef>
                <a:spcPts val="59"/>
              </a:spcBef>
            </a:pPr>
            <a:r>
              <a:rPr sz="1050" dirty="0">
                <a:latin typeface="Times New Roman"/>
                <a:cs typeface="Times New Roman"/>
              </a:rPr>
              <a:t>flux</a:t>
            </a:r>
            <a:endParaRPr sz="1050">
              <a:latin typeface="Times New Roman"/>
              <a:cs typeface="Times New Roman"/>
            </a:endParaRPr>
          </a:p>
        </p:txBody>
      </p:sp>
      <p:sp>
        <p:nvSpPr>
          <p:cNvPr id="6" name="object 6"/>
          <p:cNvSpPr txBox="1"/>
          <p:nvPr/>
        </p:nvSpPr>
        <p:spPr>
          <a:xfrm>
            <a:off x="2692384" y="2624937"/>
            <a:ext cx="197773" cy="95559"/>
          </a:xfrm>
          <a:prstGeom prst="rect">
            <a:avLst/>
          </a:prstGeom>
        </p:spPr>
        <p:txBody>
          <a:bodyPr wrap="square" lIns="0" tIns="0" rIns="0" bIns="0" rtlCol="0">
            <a:noAutofit/>
          </a:bodyPr>
          <a:lstStyle/>
          <a:p>
            <a:pPr marL="25400">
              <a:lnSpc>
                <a:spcPts val="750"/>
              </a:lnSpc>
              <a:spcBef>
                <a:spcPts val="2"/>
              </a:spcBef>
            </a:pPr>
            <a:endParaRPr sz="750"/>
          </a:p>
        </p:txBody>
      </p:sp>
      <p:sp>
        <p:nvSpPr>
          <p:cNvPr id="5" name="object 5"/>
          <p:cNvSpPr txBox="1"/>
          <p:nvPr/>
        </p:nvSpPr>
        <p:spPr>
          <a:xfrm>
            <a:off x="2890157" y="2624937"/>
            <a:ext cx="579758" cy="95559"/>
          </a:xfrm>
          <a:prstGeom prst="rect">
            <a:avLst/>
          </a:prstGeom>
        </p:spPr>
        <p:txBody>
          <a:bodyPr wrap="square" lIns="0" tIns="0" rIns="0" bIns="0" rtlCol="0">
            <a:noAutofit/>
          </a:bodyPr>
          <a:lstStyle/>
          <a:p>
            <a:pPr marL="25400">
              <a:lnSpc>
                <a:spcPts val="750"/>
              </a:lnSpc>
              <a:spcBef>
                <a:spcPts val="2"/>
              </a:spcBef>
            </a:pPr>
            <a:endParaRPr sz="750"/>
          </a:p>
        </p:txBody>
      </p:sp>
      <p:sp>
        <p:nvSpPr>
          <p:cNvPr id="4" name="object 4"/>
          <p:cNvSpPr txBox="1"/>
          <p:nvPr/>
        </p:nvSpPr>
        <p:spPr>
          <a:xfrm>
            <a:off x="857710" y="2624937"/>
            <a:ext cx="579718" cy="102359"/>
          </a:xfrm>
          <a:prstGeom prst="rect">
            <a:avLst/>
          </a:prstGeom>
        </p:spPr>
        <p:txBody>
          <a:bodyPr wrap="square" lIns="0" tIns="0" rIns="0" bIns="0" rtlCol="0">
            <a:noAutofit/>
          </a:bodyPr>
          <a:lstStyle/>
          <a:p>
            <a:pPr marL="25400">
              <a:lnSpc>
                <a:spcPts val="800"/>
              </a:lnSpc>
              <a:spcBef>
                <a:spcPts val="5"/>
              </a:spcBef>
            </a:pPr>
            <a:endParaRPr sz="800"/>
          </a:p>
        </p:txBody>
      </p:sp>
      <p:sp>
        <p:nvSpPr>
          <p:cNvPr id="3" name="object 3"/>
          <p:cNvSpPr txBox="1"/>
          <p:nvPr/>
        </p:nvSpPr>
        <p:spPr>
          <a:xfrm>
            <a:off x="1437429" y="2624937"/>
            <a:ext cx="579713" cy="102359"/>
          </a:xfrm>
          <a:prstGeom prst="rect">
            <a:avLst/>
          </a:prstGeom>
        </p:spPr>
        <p:txBody>
          <a:bodyPr wrap="square" lIns="0" tIns="0" rIns="0" bIns="0" rtlCol="0">
            <a:noAutofit/>
          </a:bodyPr>
          <a:lstStyle/>
          <a:p>
            <a:pPr marL="25400">
              <a:lnSpc>
                <a:spcPts val="800"/>
              </a:lnSpc>
              <a:spcBef>
                <a:spcPts val="5"/>
              </a:spcBef>
            </a:pPr>
            <a:endParaRPr sz="800"/>
          </a:p>
        </p:txBody>
      </p:sp>
      <p:sp>
        <p:nvSpPr>
          <p:cNvPr id="2" name="object 2"/>
          <p:cNvSpPr txBox="1"/>
          <p:nvPr/>
        </p:nvSpPr>
        <p:spPr>
          <a:xfrm>
            <a:off x="2017142" y="2624937"/>
            <a:ext cx="293296" cy="102359"/>
          </a:xfrm>
          <a:prstGeom prst="rect">
            <a:avLst/>
          </a:prstGeom>
        </p:spPr>
        <p:txBody>
          <a:bodyPr wrap="square" lIns="0" tIns="0" rIns="0" bIns="0" rtlCol="0">
            <a:noAutofit/>
          </a:bodyPr>
          <a:lstStyle/>
          <a:p>
            <a:pPr marL="25400">
              <a:lnSpc>
                <a:spcPts val="800"/>
              </a:lnSpc>
              <a:spcBef>
                <a:spcPts val="5"/>
              </a:spcBef>
            </a:pPr>
            <a:endParaRPr sz="800"/>
          </a:p>
        </p:txBody>
      </p:sp>
      <p:sp>
        <p:nvSpPr>
          <p:cNvPr id="19" name="Espace réservé du numéro de diapositive 18"/>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299" y="123090"/>
            <a:ext cx="4349701" cy="397609"/>
          </a:xfrm>
          <a:prstGeom prst="rect">
            <a:avLst/>
          </a:prstGeom>
        </p:spPr>
        <p:txBody>
          <a:bodyPr wrap="square" lIns="0" tIns="0" rIns="0" bIns="0" rtlCol="0">
            <a:noAutofit/>
          </a:bodyPr>
          <a:lstStyle/>
          <a:p>
            <a:pPr marL="12700">
              <a:lnSpc>
                <a:spcPts val="1455"/>
              </a:lnSpc>
              <a:spcBef>
                <a:spcPts val="72"/>
              </a:spcBef>
            </a:pPr>
            <a:r>
              <a:rPr lang="fr-FR" sz="1400" spc="0" dirty="0">
                <a:solidFill>
                  <a:srgbClr val="B23333"/>
                </a:solidFill>
                <a:latin typeface="Times New Roman"/>
                <a:cs typeface="Times New Roman"/>
              </a:rPr>
              <a:t>Rendre </a:t>
            </a:r>
            <a:r>
              <a:rPr lang="fr-FR" sz="1400" dirty="0">
                <a:solidFill>
                  <a:srgbClr val="B23333"/>
                </a:solidFill>
                <a:latin typeface="Times New Roman"/>
                <a:cs typeface="Times New Roman"/>
              </a:rPr>
              <a:t>c</a:t>
            </a:r>
            <a:r>
              <a:rPr sz="1400" spc="0" dirty="0" err="1">
                <a:solidFill>
                  <a:srgbClr val="B23333"/>
                </a:solidFill>
                <a:latin typeface="Times New Roman"/>
                <a:cs typeface="Times New Roman"/>
              </a:rPr>
              <a:t>omp</a:t>
            </a:r>
            <a:r>
              <a:rPr sz="1400" spc="-39" dirty="0" err="1">
                <a:solidFill>
                  <a:srgbClr val="B23333"/>
                </a:solidFill>
                <a:latin typeface="Times New Roman"/>
                <a:cs typeface="Times New Roman"/>
              </a:rPr>
              <a:t>a</a:t>
            </a:r>
            <a:r>
              <a:rPr sz="1400" spc="0" dirty="0" err="1">
                <a:solidFill>
                  <a:srgbClr val="B23333"/>
                </a:solidFill>
                <a:latin typeface="Times New Roman"/>
                <a:cs typeface="Times New Roman"/>
              </a:rPr>
              <a:t>r</a:t>
            </a:r>
            <a:r>
              <a:rPr lang="fr-FR" sz="1400" spc="0" dirty="0">
                <a:solidFill>
                  <a:srgbClr val="B23333"/>
                </a:solidFill>
                <a:latin typeface="Times New Roman"/>
                <a:cs typeface="Times New Roman"/>
              </a:rPr>
              <a:t>able</a:t>
            </a:r>
            <a:r>
              <a:rPr sz="1400" spc="54" dirty="0">
                <a:solidFill>
                  <a:srgbClr val="B23333"/>
                </a:solidFill>
                <a:latin typeface="Times New Roman"/>
                <a:cs typeface="Times New Roman"/>
              </a:rPr>
              <a:t> </a:t>
            </a:r>
            <a:r>
              <a:rPr lang="fr-FR" sz="1400" dirty="0">
                <a:solidFill>
                  <a:srgbClr val="B23333"/>
                </a:solidFill>
                <a:latin typeface="Times New Roman"/>
                <a:cs typeface="Times New Roman"/>
              </a:rPr>
              <a:t>d</a:t>
            </a:r>
            <a:r>
              <a:rPr sz="1400" spc="0" dirty="0" err="1">
                <a:solidFill>
                  <a:srgbClr val="B23333"/>
                </a:solidFill>
                <a:latin typeface="Times New Roman"/>
                <a:cs typeface="Times New Roman"/>
              </a:rPr>
              <a:t>es</a:t>
            </a:r>
            <a:r>
              <a:rPr sz="1400" spc="1" dirty="0">
                <a:solidFill>
                  <a:srgbClr val="B23333"/>
                </a:solidFill>
                <a:latin typeface="Times New Roman"/>
                <a:cs typeface="Times New Roman"/>
              </a:rPr>
              <a:t> </a:t>
            </a:r>
            <a:r>
              <a:rPr sz="1400" spc="0" dirty="0">
                <a:solidFill>
                  <a:srgbClr val="B23333"/>
                </a:solidFill>
                <a:latin typeface="Times New Roman"/>
                <a:cs typeface="Times New Roman"/>
              </a:rPr>
              <a:t>flux</a:t>
            </a:r>
            <a:r>
              <a:rPr lang="fr-FR" sz="1400" spc="0" dirty="0">
                <a:solidFill>
                  <a:srgbClr val="B23333"/>
                </a:solidFill>
                <a:latin typeface="Times New Roman"/>
                <a:cs typeface="Times New Roman"/>
              </a:rPr>
              <a:t> obtenus à des dates différentes</a:t>
            </a:r>
            <a:endParaRPr sz="1400" dirty="0">
              <a:latin typeface="Times New Roman"/>
              <a:cs typeface="Times New Roman"/>
            </a:endParaRPr>
          </a:p>
        </p:txBody>
      </p:sp>
      <p:sp>
        <p:nvSpPr>
          <p:cNvPr id="7" name="object 7"/>
          <p:cNvSpPr txBox="1"/>
          <p:nvPr/>
        </p:nvSpPr>
        <p:spPr>
          <a:xfrm>
            <a:off x="177800" y="389205"/>
            <a:ext cx="4032075" cy="2663825"/>
          </a:xfrm>
          <a:prstGeom prst="rect">
            <a:avLst/>
          </a:prstGeom>
        </p:spPr>
        <p:txBody>
          <a:bodyPr wrap="square" lIns="0" tIns="0" rIns="0" bIns="0" rtlCol="0">
            <a:noAutofit/>
          </a:bodyPr>
          <a:lstStyle/>
          <a:p>
            <a:pPr marL="12700" marR="11396">
              <a:lnSpc>
                <a:spcPts val="1140"/>
              </a:lnSpc>
              <a:spcBef>
                <a:spcPts val="57"/>
              </a:spcBef>
            </a:pPr>
            <a:endParaRPr lang="fr-FR" sz="1100" spc="0" dirty="0">
              <a:latin typeface="Times New Roman" panose="02020603050405020304" pitchFamily="18" charset="0"/>
              <a:cs typeface="Times New Roman" panose="02020603050405020304" pitchFamily="18" charset="0"/>
            </a:endParaRPr>
          </a:p>
          <a:p>
            <a:pPr marL="12700" marR="11396">
              <a:lnSpc>
                <a:spcPts val="1140"/>
              </a:lnSpc>
              <a:spcBef>
                <a:spcPts val="57"/>
              </a:spcBef>
            </a:pPr>
            <a:r>
              <a:rPr sz="1100" spc="0" dirty="0">
                <a:latin typeface="Times New Roman" panose="02020603050405020304" pitchFamily="18" charset="0"/>
                <a:cs typeface="Times New Roman" panose="02020603050405020304" pitchFamily="18" charset="0"/>
              </a:rPr>
              <a:t>Princi</a:t>
            </a:r>
            <a:r>
              <a:rPr sz="1100" spc="38" dirty="0">
                <a:latin typeface="Times New Roman" panose="02020603050405020304" pitchFamily="18" charset="0"/>
                <a:cs typeface="Times New Roman" panose="02020603050405020304" pitchFamily="18" charset="0"/>
              </a:rPr>
              <a:t>p</a:t>
            </a:r>
            <a:r>
              <a:rPr sz="1100" spc="0" dirty="0">
                <a:latin typeface="Times New Roman" panose="02020603050405020304" pitchFamily="18" charset="0"/>
                <a:cs typeface="Times New Roman" panose="02020603050405020304" pitchFamily="18" charset="0"/>
              </a:rPr>
              <a:t>e</a:t>
            </a:r>
            <a:r>
              <a:rPr sz="1100" spc="10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de</a:t>
            </a:r>
            <a:r>
              <a:rPr sz="1100" spc="249"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base</a:t>
            </a:r>
            <a:r>
              <a:rPr lang="fr-FR" sz="1100" spc="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 </a:t>
            </a:r>
            <a:r>
              <a:rPr sz="1100" spc="20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toute</a:t>
            </a:r>
            <a:r>
              <a:rPr sz="1100" spc="23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comp</a:t>
            </a:r>
            <a:r>
              <a:rPr sz="1100" spc="-29" dirty="0">
                <a:latin typeface="Times New Roman" panose="02020603050405020304" pitchFamily="18" charset="0"/>
                <a:cs typeface="Times New Roman" panose="02020603050405020304" pitchFamily="18" charset="0"/>
              </a:rPr>
              <a:t>a</a:t>
            </a:r>
            <a:r>
              <a:rPr sz="1100" spc="0" dirty="0">
                <a:latin typeface="Times New Roman" panose="02020603050405020304" pitchFamily="18" charset="0"/>
                <a:cs typeface="Times New Roman" panose="02020603050405020304" pitchFamily="18" charset="0"/>
              </a:rPr>
              <a:t>raison</a:t>
            </a:r>
            <a:r>
              <a:rPr sz="1100" spc="87"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doit</a:t>
            </a:r>
            <a:r>
              <a:rPr sz="1100" spc="119"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se</a:t>
            </a:r>
            <a:r>
              <a:rPr sz="1100" spc="66"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faire</a:t>
            </a:r>
            <a:r>
              <a:rPr sz="1100" spc="24"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dans</a:t>
            </a:r>
            <a:r>
              <a:rPr sz="1100" spc="10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la</a:t>
            </a:r>
            <a:endParaRPr sz="1100" dirty="0">
              <a:latin typeface="Times New Roman" panose="02020603050405020304" pitchFamily="18" charset="0"/>
              <a:cs typeface="Times New Roman" panose="02020603050405020304" pitchFamily="18" charset="0"/>
            </a:endParaRPr>
          </a:p>
          <a:p>
            <a:pPr marL="12700" marR="11396">
              <a:lnSpc>
                <a:spcPct val="95825"/>
              </a:lnSpc>
              <a:spcBef>
                <a:spcPts val="32"/>
              </a:spcBef>
            </a:pPr>
            <a:r>
              <a:rPr sz="1100" spc="0" dirty="0">
                <a:latin typeface="Times New Roman" panose="02020603050405020304" pitchFamily="18" charset="0"/>
                <a:cs typeface="Times New Roman" panose="02020603050405020304" pitchFamily="18" charset="0"/>
              </a:rPr>
              <a:t>m</a:t>
            </a:r>
            <a:r>
              <a:rPr lang="fr-FR" sz="1100" spc="0" dirty="0">
                <a:latin typeface="Times New Roman" panose="02020603050405020304" pitchFamily="18" charset="0"/>
                <a:cs typeface="Times New Roman" panose="02020603050405020304" pitchFamily="18" charset="0"/>
              </a:rPr>
              <a:t>ê</a:t>
            </a:r>
            <a:r>
              <a:rPr sz="1100" spc="0" dirty="0">
                <a:latin typeface="Times New Roman" panose="02020603050405020304" pitchFamily="18" charset="0"/>
                <a:cs typeface="Times New Roman" panose="02020603050405020304" pitchFamily="18" charset="0"/>
              </a:rPr>
              <a:t>me</a:t>
            </a:r>
            <a:r>
              <a:rPr sz="1100" spc="5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unit</a:t>
            </a:r>
            <a:r>
              <a:rPr lang="fr-FR" sz="1100" spc="0" dirty="0">
                <a:latin typeface="Times New Roman" panose="02020603050405020304" pitchFamily="18" charset="0"/>
                <a:cs typeface="Times New Roman" panose="02020603050405020304" pitchFamily="18" charset="0"/>
              </a:rPr>
              <a:t>é monétaire et temporelle</a:t>
            </a:r>
            <a:r>
              <a:rPr sz="1100" spc="0" dirty="0">
                <a:latin typeface="Times New Roman" panose="02020603050405020304" pitchFamily="18" charset="0"/>
                <a:cs typeface="Times New Roman" panose="02020603050405020304" pitchFamily="18" charset="0"/>
              </a:rPr>
              <a:t>.</a:t>
            </a:r>
            <a:endParaRPr lang="fr-FR" sz="1100" spc="0" dirty="0">
              <a:latin typeface="Times New Roman" panose="02020603050405020304" pitchFamily="18" charset="0"/>
              <a:cs typeface="Times New Roman" panose="02020603050405020304" pitchFamily="18" charset="0"/>
            </a:endParaRPr>
          </a:p>
          <a:p>
            <a:pPr marL="12700" marR="11396">
              <a:lnSpc>
                <a:spcPct val="95825"/>
              </a:lnSpc>
              <a:spcBef>
                <a:spcPts val="32"/>
              </a:spcBef>
            </a:pPr>
            <a:endParaRPr sz="900" dirty="0">
              <a:latin typeface="Times New Roman" panose="02020603050405020304" pitchFamily="18" charset="0"/>
              <a:cs typeface="Times New Roman" panose="02020603050405020304" pitchFamily="18" charset="0"/>
            </a:endParaRPr>
          </a:p>
          <a:p>
            <a:pPr marL="184150" marR="11396" indent="-171450">
              <a:lnSpc>
                <a:spcPct val="95825"/>
              </a:lnSpc>
              <a:spcBef>
                <a:spcPts val="385"/>
              </a:spcBef>
              <a:buFontTx/>
              <a:buChar char="-"/>
            </a:pPr>
            <a:r>
              <a:rPr sz="1100" spc="0" dirty="0">
                <a:latin typeface="Times New Roman" panose="02020603050405020304" pitchFamily="18" charset="0"/>
                <a:cs typeface="Times New Roman" panose="02020603050405020304" pitchFamily="18" charset="0"/>
              </a:rPr>
              <a:t>1</a:t>
            </a:r>
            <a:r>
              <a:rPr sz="1100" spc="7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euro</a:t>
            </a:r>
            <a:r>
              <a:rPr sz="1100" spc="65"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aujourd'hui</a:t>
            </a:r>
            <a:r>
              <a:rPr lang="fr-FR" sz="1100" spc="0" dirty="0">
                <a:latin typeface="Times New Roman" panose="02020603050405020304" pitchFamily="18" charset="0"/>
                <a:cs typeface="Times New Roman" panose="02020603050405020304" pitchFamily="18" charset="0"/>
              </a:rPr>
              <a:t>  </a:t>
            </a:r>
            <a:r>
              <a:rPr sz="1100" spc="184" dirty="0">
                <a:latin typeface="Times New Roman" panose="02020603050405020304" pitchFamily="18" charset="0"/>
                <a:cs typeface="Times New Roman" panose="02020603050405020304" pitchFamily="18" charset="0"/>
              </a:rPr>
              <a:t> </a:t>
            </a:r>
            <a:r>
              <a:rPr sz="1100" spc="-13" dirty="0">
                <a:latin typeface="Times New Roman" panose="02020603050405020304" pitchFamily="18" charset="0"/>
                <a:cs typeface="Times New Roman" panose="02020603050405020304" pitchFamily="18" charset="0"/>
              </a:rPr>
              <a:t> </a:t>
            </a:r>
            <a:r>
              <a:rPr lang="fr-FR" sz="1100" spc="-1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1</a:t>
            </a:r>
            <a:r>
              <a:rPr sz="1100" spc="7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euro</a:t>
            </a:r>
            <a:r>
              <a:rPr sz="1100" spc="6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dans</a:t>
            </a:r>
            <a:r>
              <a:rPr sz="1100" spc="10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un</a:t>
            </a:r>
            <a:r>
              <a:rPr sz="1100" spc="9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an</a:t>
            </a:r>
            <a:r>
              <a:rPr lang="fr-FR" sz="1100" spc="0" dirty="0">
                <a:latin typeface="Times New Roman" panose="02020603050405020304" pitchFamily="18" charset="0"/>
                <a:cs typeface="Times New Roman" panose="02020603050405020304" pitchFamily="18" charset="0"/>
              </a:rPr>
              <a:t> ou plus (taux de préférence pour le présent)</a:t>
            </a:r>
            <a:r>
              <a:rPr lang="fr-FR" sz="1100" dirty="0">
                <a:latin typeface="Times New Roman" panose="02020603050405020304" pitchFamily="18" charset="0"/>
                <a:cs typeface="Times New Roman" panose="02020603050405020304" pitchFamily="18" charset="0"/>
              </a:rPr>
              <a:t>.</a:t>
            </a:r>
          </a:p>
          <a:p>
            <a:pPr marL="12700" marR="11396">
              <a:lnSpc>
                <a:spcPct val="95825"/>
              </a:lnSpc>
              <a:spcBef>
                <a:spcPts val="385"/>
              </a:spcBef>
            </a:pPr>
            <a:endParaRPr lang="fr-FR" sz="900" dirty="0">
              <a:latin typeface="Times New Roman" panose="02020603050405020304" pitchFamily="18" charset="0"/>
              <a:cs typeface="Times New Roman" panose="02020603050405020304" pitchFamily="18" charset="0"/>
            </a:endParaRPr>
          </a:p>
          <a:p>
            <a:pPr marL="184150" marR="11396" indent="-171450">
              <a:lnSpc>
                <a:spcPct val="95825"/>
              </a:lnSpc>
              <a:spcBef>
                <a:spcPts val="385"/>
              </a:spcBef>
              <a:buFontTx/>
              <a:buChar char="-"/>
            </a:pPr>
            <a:r>
              <a:rPr sz="1100" spc="0" dirty="0">
                <a:latin typeface="Times New Roman" panose="02020603050405020304" pitchFamily="18" charset="0"/>
                <a:cs typeface="Times New Roman" panose="02020603050405020304" pitchFamily="18" charset="0"/>
              </a:rPr>
              <a:t>1</a:t>
            </a:r>
            <a:r>
              <a:rPr sz="1100" spc="4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euro</a:t>
            </a:r>
            <a:r>
              <a:rPr sz="1100" spc="40"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aujourd'hui</a:t>
            </a:r>
            <a:r>
              <a:rPr sz="1100" spc="159" dirty="0">
                <a:latin typeface="Times New Roman" panose="02020603050405020304" pitchFamily="18" charset="0"/>
                <a:cs typeface="Times New Roman" panose="02020603050405020304" pitchFamily="18" charset="0"/>
              </a:rPr>
              <a:t> </a:t>
            </a:r>
            <a:r>
              <a:rPr sz="1100" spc="29" dirty="0">
                <a:latin typeface="Times New Roman" panose="02020603050405020304" pitchFamily="18" charset="0"/>
                <a:cs typeface="Times New Roman" panose="02020603050405020304" pitchFamily="18" charset="0"/>
              </a:rPr>
              <a:t>p</a:t>
            </a:r>
            <a:r>
              <a:rPr lang="fr-FR" sz="1100" dirty="0">
                <a:latin typeface="Times New Roman" panose="02020603050405020304" pitchFamily="18" charset="0"/>
                <a:cs typeface="Times New Roman" panose="02020603050405020304" pitchFamily="18" charset="0"/>
              </a:rPr>
              <a:t>eut</a:t>
            </a:r>
            <a:r>
              <a:rPr sz="1100" spc="88" dirty="0">
                <a:latin typeface="Times New Roman" panose="02020603050405020304" pitchFamily="18" charset="0"/>
                <a:cs typeface="Times New Roman" panose="02020603050405020304" pitchFamily="18" charset="0"/>
              </a:rPr>
              <a:t> </a:t>
            </a:r>
            <a:r>
              <a:rPr lang="fr-FR" sz="1100" dirty="0">
                <a:latin typeface="Times New Roman" panose="02020603050405020304" pitchFamily="18" charset="0"/>
                <a:cs typeface="Times New Roman" panose="02020603050405020304" pitchFamily="18" charset="0"/>
              </a:rPr>
              <a:t>ê</a:t>
            </a:r>
            <a:r>
              <a:rPr sz="1100" spc="0" dirty="0" err="1">
                <a:latin typeface="Times New Roman" panose="02020603050405020304" pitchFamily="18" charset="0"/>
                <a:cs typeface="Times New Roman" panose="02020603050405020304" pitchFamily="18" charset="0"/>
              </a:rPr>
              <a:t>tre</a:t>
            </a:r>
            <a:r>
              <a:rPr sz="1100" spc="125"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plac</a:t>
            </a:r>
            <a:r>
              <a:rPr lang="fr-FR" sz="1100" spc="0" dirty="0">
                <a:latin typeface="Times New Roman" panose="02020603050405020304" pitchFamily="18" charset="0"/>
                <a:cs typeface="Times New Roman" panose="02020603050405020304" pitchFamily="18" charset="0"/>
              </a:rPr>
              <a:t>é</a:t>
            </a:r>
            <a:r>
              <a:rPr sz="1100" spc="36"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et</a:t>
            </a:r>
            <a:r>
              <a:rPr sz="1100" spc="139"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vaudra</a:t>
            </a:r>
            <a:r>
              <a:rPr sz="1100" spc="59" dirty="0">
                <a:latin typeface="Times New Roman" panose="02020603050405020304" pitchFamily="18" charset="0"/>
                <a:cs typeface="Times New Roman" panose="02020603050405020304" pitchFamily="18" charset="0"/>
              </a:rPr>
              <a:t> </a:t>
            </a:r>
            <a:r>
              <a:rPr lang="fr-FR" sz="1100" dirty="0">
                <a:latin typeface="Times New Roman" panose="02020603050405020304" pitchFamily="18" charset="0"/>
                <a:cs typeface="Times New Roman" panose="02020603050405020304" pitchFamily="18" charset="0"/>
              </a:rPr>
              <a:t>davantage</a:t>
            </a:r>
            <a:r>
              <a:rPr sz="1100" spc="4"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dans</a:t>
            </a:r>
            <a:r>
              <a:rPr sz="1100" spc="8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un</a:t>
            </a:r>
            <a:r>
              <a:rPr sz="1100" spc="7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an</a:t>
            </a:r>
            <a:r>
              <a:rPr lang="fr-FR" sz="1100" spc="0" dirty="0">
                <a:latin typeface="Times New Roman" panose="02020603050405020304" pitchFamily="18" charset="0"/>
                <a:cs typeface="Times New Roman" panose="02020603050405020304" pitchFamily="18" charset="0"/>
              </a:rPr>
              <a:t> (ou plus)</a:t>
            </a:r>
            <a:r>
              <a:rPr sz="1100" spc="0" dirty="0">
                <a:latin typeface="Times New Roman" panose="02020603050405020304" pitchFamily="18" charset="0"/>
                <a:cs typeface="Times New Roman" panose="02020603050405020304" pitchFamily="18" charset="0"/>
              </a:rPr>
              <a:t>. </a:t>
            </a:r>
            <a:endParaRPr lang="fr-FR" sz="1100" dirty="0">
              <a:latin typeface="Times New Roman" panose="02020603050405020304" pitchFamily="18" charset="0"/>
              <a:cs typeface="Times New Roman" panose="02020603050405020304" pitchFamily="18" charset="0"/>
            </a:endParaRPr>
          </a:p>
          <a:p>
            <a:pPr marL="12700" marR="11396">
              <a:lnSpc>
                <a:spcPct val="95825"/>
              </a:lnSpc>
              <a:spcBef>
                <a:spcPts val="385"/>
              </a:spcBef>
            </a:pPr>
            <a:endParaRPr lang="fr-FR" sz="900" dirty="0">
              <a:latin typeface="Times New Roman" panose="02020603050405020304" pitchFamily="18" charset="0"/>
              <a:cs typeface="Times New Roman" panose="02020603050405020304" pitchFamily="18" charset="0"/>
            </a:endParaRPr>
          </a:p>
          <a:p>
            <a:pPr marL="184150" marR="11396" indent="-171450">
              <a:lnSpc>
                <a:spcPct val="95825"/>
              </a:lnSpc>
              <a:spcBef>
                <a:spcPts val="385"/>
              </a:spcBef>
              <a:buFontTx/>
              <a:buChar char="-"/>
            </a:pPr>
            <a:r>
              <a:rPr sz="1100" spc="-29" dirty="0">
                <a:latin typeface="Times New Roman" panose="02020603050405020304" pitchFamily="18" charset="0"/>
                <a:cs typeface="Times New Roman" panose="02020603050405020304" pitchFamily="18" charset="0"/>
              </a:rPr>
              <a:t>P</a:t>
            </a:r>
            <a:r>
              <a:rPr sz="1100" spc="0" dirty="0">
                <a:latin typeface="Times New Roman" panose="02020603050405020304" pitchFamily="18" charset="0"/>
                <a:cs typeface="Times New Roman" panose="02020603050405020304" pitchFamily="18" charset="0"/>
              </a:rPr>
              <a:t>our</a:t>
            </a:r>
            <a:r>
              <a:rPr sz="1100" spc="15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comp</a:t>
            </a:r>
            <a:r>
              <a:rPr sz="1100" spc="-29" dirty="0">
                <a:latin typeface="Times New Roman" panose="02020603050405020304" pitchFamily="18" charset="0"/>
                <a:cs typeface="Times New Roman" panose="02020603050405020304" pitchFamily="18" charset="0"/>
              </a:rPr>
              <a:t>a</a:t>
            </a:r>
            <a:r>
              <a:rPr sz="1100" spc="0" dirty="0">
                <a:latin typeface="Times New Roman" panose="02020603050405020304" pitchFamily="18" charset="0"/>
                <a:cs typeface="Times New Roman" panose="02020603050405020304" pitchFamily="18" charset="0"/>
              </a:rPr>
              <a:t>rer</a:t>
            </a:r>
            <a:r>
              <a:rPr sz="1100" spc="102"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des</a:t>
            </a:r>
            <a:r>
              <a:rPr sz="1100" spc="7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flux</a:t>
            </a:r>
            <a:r>
              <a:rPr lang="fr-FR" sz="1100" spc="-51"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il</a:t>
            </a:r>
            <a:r>
              <a:rPr sz="1100" spc="-12"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faut</a:t>
            </a:r>
            <a:r>
              <a:rPr sz="1100" spc="17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les</a:t>
            </a:r>
            <a:r>
              <a:rPr sz="1100" spc="11"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"faire</a:t>
            </a:r>
            <a:r>
              <a:rPr sz="1100" spc="109"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v</a:t>
            </a:r>
            <a:r>
              <a:rPr sz="1100" spc="-29" dirty="0">
                <a:latin typeface="Times New Roman" panose="02020603050405020304" pitchFamily="18" charset="0"/>
                <a:cs typeface="Times New Roman" panose="02020603050405020304" pitchFamily="18" charset="0"/>
              </a:rPr>
              <a:t>oy</a:t>
            </a:r>
            <a:r>
              <a:rPr sz="1100" spc="0" dirty="0">
                <a:latin typeface="Times New Roman" panose="02020603050405020304" pitchFamily="18" charset="0"/>
                <a:cs typeface="Times New Roman" panose="02020603050405020304" pitchFamily="18" charset="0"/>
              </a:rPr>
              <a:t>ager</a:t>
            </a:r>
            <a:r>
              <a:rPr sz="1100" spc="-17"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dans</a:t>
            </a:r>
            <a:r>
              <a:rPr sz="1100" spc="10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le</a:t>
            </a:r>
            <a:r>
              <a:rPr lang="fr-FR" sz="110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temps</a:t>
            </a:r>
            <a:r>
              <a:rPr sz="1650" spc="0" baseline="13176" dirty="0">
                <a:latin typeface="Times New Roman" panose="02020603050405020304" pitchFamily="18" charset="0"/>
                <a:cs typeface="Times New Roman" panose="02020603050405020304" pitchFamily="18" charset="0"/>
              </a:rPr>
              <a:t>"</a:t>
            </a:r>
            <a:r>
              <a:rPr sz="1650" spc="238" baseline="13176" dirty="0">
                <a:latin typeface="Times New Roman" panose="02020603050405020304" pitchFamily="18" charset="0"/>
                <a:cs typeface="Times New Roman" panose="02020603050405020304" pitchFamily="18" charset="0"/>
              </a:rPr>
              <a:t> </a:t>
            </a:r>
            <a:r>
              <a:rPr sz="1650" spc="0" baseline="7812" dirty="0">
                <a:latin typeface="Times New Roman" panose="02020603050405020304" pitchFamily="18" charset="0"/>
                <a:cs typeface="Times New Roman" panose="02020603050405020304" pitchFamily="18" charset="0"/>
              </a:rPr>
              <a:t>⇒</a:t>
            </a:r>
            <a:r>
              <a:rPr sz="1650" spc="-20" baseline="7812"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ex</a:t>
            </a:r>
            <a:r>
              <a:rPr sz="1650" spc="-29" baseline="13176" dirty="0">
                <a:latin typeface="Times New Roman" panose="02020603050405020304" pitchFamily="18" charset="0"/>
                <a:cs typeface="Times New Roman" panose="02020603050405020304" pitchFamily="18" charset="0"/>
              </a:rPr>
              <a:t>p</a:t>
            </a:r>
            <a:r>
              <a:rPr sz="1650" spc="0" baseline="13176" dirty="0">
                <a:latin typeface="Times New Roman" panose="02020603050405020304" pitchFamily="18" charset="0"/>
                <a:cs typeface="Times New Roman" panose="02020603050405020304" pitchFamily="18" charset="0"/>
              </a:rPr>
              <a:t>rimer</a:t>
            </a:r>
            <a:r>
              <a:rPr sz="1650" spc="-26"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leurs</a:t>
            </a:r>
            <a:r>
              <a:rPr sz="1650" spc="20"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valeurs</a:t>
            </a:r>
            <a:r>
              <a:rPr sz="1650" spc="-10"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à</a:t>
            </a:r>
            <a:r>
              <a:rPr sz="1650" spc="114"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une</a:t>
            </a:r>
            <a:r>
              <a:rPr sz="1650" spc="84"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seule</a:t>
            </a:r>
            <a:r>
              <a:rPr sz="1650" spc="17"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et</a:t>
            </a:r>
            <a:r>
              <a:rPr sz="1650" spc="164"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m</a:t>
            </a:r>
            <a:r>
              <a:rPr lang="fr-FR" sz="1650" spc="0" baseline="13176" dirty="0">
                <a:latin typeface="Times New Roman" panose="02020603050405020304" pitchFamily="18" charset="0"/>
                <a:cs typeface="Times New Roman" panose="02020603050405020304" pitchFamily="18" charset="0"/>
              </a:rPr>
              <a:t>ê</a:t>
            </a:r>
            <a:r>
              <a:rPr sz="1650" spc="0" baseline="13176" dirty="0">
                <a:latin typeface="Times New Roman" panose="02020603050405020304" pitchFamily="18" charset="0"/>
                <a:cs typeface="Times New Roman" panose="02020603050405020304" pitchFamily="18" charset="0"/>
              </a:rPr>
              <a:t>me</a:t>
            </a:r>
            <a:r>
              <a:rPr sz="1650" spc="58" baseline="13176" dirty="0">
                <a:latin typeface="Times New Roman" panose="02020603050405020304" pitchFamily="18" charset="0"/>
                <a:cs typeface="Times New Roman" panose="02020603050405020304" pitchFamily="18" charset="0"/>
              </a:rPr>
              <a:t> </a:t>
            </a:r>
            <a:r>
              <a:rPr sz="1650" spc="0" baseline="13176" dirty="0">
                <a:latin typeface="Times New Roman" panose="02020603050405020304" pitchFamily="18" charset="0"/>
                <a:cs typeface="Times New Roman" panose="02020603050405020304" pitchFamily="18" charset="0"/>
              </a:rPr>
              <a:t>date</a:t>
            </a:r>
            <a:r>
              <a:rPr lang="fr-FR" sz="1650" spc="0" baseline="13176" dirty="0">
                <a:latin typeface="Times New Roman" panose="02020603050405020304" pitchFamily="18" charset="0"/>
                <a:cs typeface="Times New Roman" panose="02020603050405020304" pitchFamily="18" charset="0"/>
              </a:rPr>
              <a:t> (et unité)</a:t>
            </a:r>
            <a:r>
              <a:rPr sz="1650" spc="0" baseline="13176" dirty="0">
                <a:latin typeface="Times New Roman" panose="02020603050405020304" pitchFamily="18" charset="0"/>
                <a:cs typeface="Times New Roman" panose="02020603050405020304" pitchFamily="18" charset="0"/>
              </a:rPr>
              <a:t>.</a:t>
            </a:r>
            <a:endParaRPr lang="fr-FR" sz="1650" spc="0" baseline="13176" dirty="0">
              <a:latin typeface="Times New Roman" panose="02020603050405020304" pitchFamily="18" charset="0"/>
              <a:cs typeface="Times New Roman" panose="02020603050405020304" pitchFamily="18" charset="0"/>
            </a:endParaRPr>
          </a:p>
          <a:p>
            <a:pPr marL="12700" marR="11396">
              <a:lnSpc>
                <a:spcPct val="95825"/>
              </a:lnSpc>
              <a:spcBef>
                <a:spcPts val="385"/>
              </a:spcBef>
            </a:pPr>
            <a:endParaRPr lang="fr-FR" sz="900" dirty="0">
              <a:latin typeface="Times New Roman" panose="02020603050405020304" pitchFamily="18" charset="0"/>
              <a:cs typeface="Times New Roman" panose="02020603050405020304" pitchFamily="18" charset="0"/>
            </a:endParaRPr>
          </a:p>
          <a:p>
            <a:pPr marL="184150" marR="11396" indent="-171450">
              <a:lnSpc>
                <a:spcPct val="95825"/>
              </a:lnSpc>
              <a:spcBef>
                <a:spcPts val="385"/>
              </a:spcBef>
              <a:buFontTx/>
              <a:buChar char="-"/>
            </a:pPr>
            <a:r>
              <a:rPr sz="1100" spc="0" dirty="0">
                <a:latin typeface="Times New Roman" panose="02020603050405020304" pitchFamily="18" charset="0"/>
                <a:cs typeface="Times New Roman" panose="02020603050405020304" pitchFamily="18" charset="0"/>
              </a:rPr>
              <a:t>On</a:t>
            </a:r>
            <a:r>
              <a:rPr sz="1100" spc="9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notera</a:t>
            </a:r>
            <a:r>
              <a:rPr sz="1100" spc="194"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r</a:t>
            </a:r>
            <a:r>
              <a:rPr sz="1100" spc="21"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le</a:t>
            </a:r>
            <a:r>
              <a:rPr sz="1100" spc="29"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taux</a:t>
            </a:r>
            <a:r>
              <a:rPr sz="1100" spc="141"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d'int</a:t>
            </a:r>
            <a:r>
              <a:rPr lang="fr-FR" sz="1100" spc="0" dirty="0">
                <a:latin typeface="Times New Roman" panose="02020603050405020304" pitchFamily="18" charset="0"/>
                <a:cs typeface="Times New Roman" panose="02020603050405020304" pitchFamily="18" charset="0"/>
              </a:rPr>
              <a:t>é</a:t>
            </a:r>
            <a:r>
              <a:rPr sz="1100" spc="0" dirty="0">
                <a:latin typeface="Times New Roman" panose="02020603050405020304" pitchFamily="18" charset="0"/>
                <a:cs typeface="Times New Roman" panose="02020603050405020304" pitchFamily="18" charset="0"/>
              </a:rPr>
              <a:t>r</a:t>
            </a:r>
            <a:r>
              <a:rPr lang="fr-FR" sz="1100" spc="0" dirty="0">
                <a:latin typeface="Times New Roman" panose="02020603050405020304" pitchFamily="18" charset="0"/>
                <a:cs typeface="Times New Roman" panose="02020603050405020304" pitchFamily="18" charset="0"/>
              </a:rPr>
              <a:t>ê</a:t>
            </a:r>
            <a:r>
              <a:rPr sz="1100" spc="0" dirty="0">
                <a:latin typeface="Times New Roman" panose="02020603050405020304" pitchFamily="18" charset="0"/>
                <a:cs typeface="Times New Roman" panose="02020603050405020304" pitchFamily="18" charset="0"/>
              </a:rPr>
              <a:t>t </a:t>
            </a:r>
            <a:r>
              <a:rPr sz="1100" spc="2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nominal,</a:t>
            </a:r>
            <a:r>
              <a:rPr sz="1100" spc="46"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c</a:t>
            </a:r>
            <a:r>
              <a:rPr lang="fr-FR" sz="1100" spc="0" dirty="0">
                <a:latin typeface="Times New Roman" panose="02020603050405020304" pitchFamily="18" charset="0"/>
                <a:cs typeface="Times New Roman" panose="02020603050405020304" pitchFamily="18" charset="0"/>
              </a:rPr>
              <a:t>ô</a:t>
            </a:r>
            <a:r>
              <a:rPr sz="1100" spc="0" dirty="0">
                <a:latin typeface="Times New Roman" panose="02020603050405020304" pitchFamily="18" charset="0"/>
                <a:cs typeface="Times New Roman" panose="02020603050405020304" pitchFamily="18" charset="0"/>
              </a:rPr>
              <a:t>t</a:t>
            </a:r>
            <a:r>
              <a:rPr lang="fr-FR" sz="1100" spc="0" dirty="0">
                <a:latin typeface="Times New Roman" panose="02020603050405020304" pitchFamily="18" charset="0"/>
                <a:cs typeface="Times New Roman" panose="02020603050405020304" pitchFamily="18" charset="0"/>
              </a:rPr>
              <a:t>é</a:t>
            </a:r>
            <a:r>
              <a:rPr sz="1100" spc="139"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sur</a:t>
            </a:r>
            <a:r>
              <a:rPr sz="1100" spc="71"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une</a:t>
            </a:r>
            <a:r>
              <a:rPr sz="1100" spc="84"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base annuelle</a:t>
            </a:r>
            <a:r>
              <a:rPr sz="1100" spc="1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(1</a:t>
            </a:r>
            <a:r>
              <a:rPr sz="1100" spc="130" dirty="0">
                <a:latin typeface="Times New Roman" panose="02020603050405020304" pitchFamily="18" charset="0"/>
                <a:cs typeface="Times New Roman" panose="02020603050405020304" pitchFamily="18" charset="0"/>
              </a:rPr>
              <a:t> </a:t>
            </a:r>
            <a:r>
              <a:rPr sz="1100" spc="29" dirty="0">
                <a:latin typeface="Times New Roman" panose="02020603050405020304" pitchFamily="18" charset="0"/>
                <a:cs typeface="Times New Roman" panose="02020603050405020304" pitchFamily="18" charset="0"/>
              </a:rPr>
              <a:t>p</a:t>
            </a:r>
            <a:r>
              <a:rPr lang="fr-FR" sz="1100" dirty="0">
                <a:latin typeface="Times New Roman" panose="02020603050405020304" pitchFamily="18" charset="0"/>
                <a:cs typeface="Times New Roman" panose="02020603050405020304" pitchFamily="18" charset="0"/>
              </a:rPr>
              <a:t>é</a:t>
            </a:r>
            <a:r>
              <a:rPr sz="1100" spc="0" dirty="0" err="1">
                <a:latin typeface="Times New Roman" panose="02020603050405020304" pitchFamily="18" charset="0"/>
                <a:cs typeface="Times New Roman" panose="02020603050405020304" pitchFamily="18" charset="0"/>
              </a:rPr>
              <a:t>ri</a:t>
            </a:r>
            <a:r>
              <a:rPr sz="1100" spc="29" dirty="0" err="1">
                <a:latin typeface="Times New Roman" panose="02020603050405020304" pitchFamily="18" charset="0"/>
                <a:cs typeface="Times New Roman" panose="02020603050405020304" pitchFamily="18" charset="0"/>
              </a:rPr>
              <a:t>o</a:t>
            </a:r>
            <a:r>
              <a:rPr sz="1100" spc="0" dirty="0" err="1">
                <a:latin typeface="Times New Roman" panose="02020603050405020304" pitchFamily="18" charset="0"/>
                <a:cs typeface="Times New Roman" panose="02020603050405020304" pitchFamily="18" charset="0"/>
              </a:rPr>
              <a:t>de</a:t>
            </a:r>
            <a:r>
              <a:rPr sz="1100" spc="22"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dans</a:t>
            </a:r>
            <a:r>
              <a:rPr sz="1100" spc="10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a:t>
            </a:r>
            <a:r>
              <a:rPr lang="fr-FR" sz="1100" spc="0" dirty="0">
                <a:latin typeface="Times New Roman" panose="02020603050405020304" pitchFamily="18" charset="0"/>
                <a:cs typeface="Times New Roman" panose="02020603050405020304" pitchFamily="18" charset="0"/>
              </a:rPr>
              <a:t>é</a:t>
            </a:r>
            <a:r>
              <a:rPr sz="1100" spc="0" dirty="0" err="1">
                <a:latin typeface="Times New Roman" panose="02020603050405020304" pitchFamily="18" charset="0"/>
                <a:cs typeface="Times New Roman" panose="02020603050405020304" pitchFamily="18" charset="0"/>
              </a:rPr>
              <a:t>ch</a:t>
            </a:r>
            <a:r>
              <a:rPr lang="fr-FR" sz="1100" spc="0" dirty="0">
                <a:latin typeface="Times New Roman" panose="02020603050405020304" pitchFamily="18" charset="0"/>
                <a:cs typeface="Times New Roman" panose="02020603050405020304" pitchFamily="18" charset="0"/>
              </a:rPr>
              <a:t>é</a:t>
            </a:r>
            <a:r>
              <a:rPr sz="1100" spc="0" dirty="0" err="1">
                <a:latin typeface="Times New Roman" panose="02020603050405020304" pitchFamily="18" charset="0"/>
                <a:cs typeface="Times New Roman" panose="02020603050405020304" pitchFamily="18" charset="0"/>
              </a:rPr>
              <a:t>ancier</a:t>
            </a:r>
            <a:r>
              <a:rPr sz="1100" spc="0" dirty="0">
                <a:latin typeface="Times New Roman" panose="02020603050405020304" pitchFamily="18" charset="0"/>
                <a:cs typeface="Times New Roman" panose="02020603050405020304" pitchFamily="18" charset="0"/>
              </a:rPr>
              <a:t>)</a:t>
            </a:r>
            <a:r>
              <a:rPr sz="1100" spc="14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et</a:t>
            </a:r>
            <a:r>
              <a:rPr sz="1100" spc="164"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sup</a:t>
            </a:r>
            <a:r>
              <a:rPr sz="1100" spc="29" dirty="0" err="1">
                <a:latin typeface="Times New Roman" panose="02020603050405020304" pitchFamily="18" charset="0"/>
                <a:cs typeface="Times New Roman" panose="02020603050405020304" pitchFamily="18" charset="0"/>
              </a:rPr>
              <a:t>p</a:t>
            </a:r>
            <a:r>
              <a:rPr sz="1100" spc="0" dirty="0" err="1">
                <a:latin typeface="Times New Roman" panose="02020603050405020304" pitchFamily="18" charset="0"/>
                <a:cs typeface="Times New Roman" panose="02020603050405020304" pitchFamily="18" charset="0"/>
              </a:rPr>
              <a:t>os</a:t>
            </a:r>
            <a:r>
              <a:rPr lang="fr-FR" sz="1100" spc="0" dirty="0">
                <a:latin typeface="Times New Roman" panose="02020603050405020304" pitchFamily="18" charset="0"/>
                <a:cs typeface="Times New Roman" panose="02020603050405020304" pitchFamily="18" charset="0"/>
              </a:rPr>
              <a:t>é</a:t>
            </a:r>
            <a:r>
              <a:rPr sz="1100" spc="5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constant.</a:t>
            </a:r>
            <a:endParaRPr sz="11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476389" y="1594498"/>
            <a:ext cx="119231" cy="126620"/>
          </a:xfrm>
          <a:prstGeom prst="rect">
            <a:avLst/>
          </a:prstGeom>
        </p:spPr>
        <p:txBody>
          <a:bodyPr wrap="square" lIns="0" tIns="0" rIns="0" bIns="0" rtlCol="0">
            <a:noAutofit/>
          </a:bodyPr>
          <a:lstStyle/>
          <a:p>
            <a:pPr marL="12700">
              <a:lnSpc>
                <a:spcPts val="844"/>
              </a:lnSpc>
              <a:spcBef>
                <a:spcPts val="42"/>
              </a:spcBef>
            </a:pPr>
            <a:endParaRPr sz="800" dirty="0">
              <a:latin typeface="Segoe UI"/>
              <a:cs typeface="Segoe UI"/>
            </a:endParaRPr>
          </a:p>
        </p:txBody>
      </p:sp>
      <p:graphicFrame>
        <p:nvGraphicFramePr>
          <p:cNvPr id="10" name="Objet 9"/>
          <p:cNvGraphicFramePr>
            <a:graphicFrameLocks noChangeAspect="1"/>
          </p:cNvGraphicFramePr>
          <p:nvPr>
            <p:extLst>
              <p:ext uri="{D42A27DB-BD31-4B8C-83A1-F6EECF244321}">
                <p14:modId xmlns:p14="http://schemas.microsoft.com/office/powerpoint/2010/main" val="1908066940"/>
              </p:ext>
            </p:extLst>
          </p:nvPr>
        </p:nvGraphicFramePr>
        <p:xfrm>
          <a:off x="1397000" y="977900"/>
          <a:ext cx="193200" cy="193200"/>
        </p:xfrm>
        <a:graphic>
          <a:graphicData uri="http://schemas.openxmlformats.org/presentationml/2006/ole">
            <mc:AlternateContent xmlns:mc="http://schemas.openxmlformats.org/markup-compatibility/2006">
              <mc:Choice xmlns:v="urn:schemas-microsoft-com:vml" Requires="v">
                <p:oleObj spid="_x0000_s1028" name="Equation" r:id="rId3" imgW="139680" imgH="139680" progId="Equation.DSMT4">
                  <p:embed/>
                </p:oleObj>
              </mc:Choice>
              <mc:Fallback>
                <p:oleObj name="Equation" r:id="rId3" imgW="139680" imgH="139680" progId="Equation.DSMT4">
                  <p:embed/>
                  <p:pic>
                    <p:nvPicPr>
                      <p:cNvPr id="10" name="Objet 9"/>
                      <p:cNvPicPr/>
                      <p:nvPr/>
                    </p:nvPicPr>
                    <p:blipFill>
                      <a:blip r:embed="rId4"/>
                      <a:stretch>
                        <a:fillRect/>
                      </a:stretch>
                    </p:blipFill>
                    <p:spPr>
                      <a:xfrm>
                        <a:off x="1397000" y="977900"/>
                        <a:ext cx="193200" cy="1932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1543463"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34" dirty="0">
                <a:solidFill>
                  <a:srgbClr val="B23333"/>
                </a:solidFill>
                <a:latin typeface="Times New Roman"/>
                <a:cs typeface="Times New Roman"/>
              </a:rPr>
              <a:t>oy</a:t>
            </a:r>
            <a:r>
              <a:rPr sz="1400" spc="0" dirty="0">
                <a:solidFill>
                  <a:srgbClr val="B23333"/>
                </a:solidFill>
                <a:latin typeface="Times New Roman"/>
                <a:cs typeface="Times New Roman"/>
              </a:rPr>
              <a:t>age</a:t>
            </a:r>
            <a:r>
              <a:rPr sz="1400" spc="-94" dirty="0">
                <a:solidFill>
                  <a:srgbClr val="B23333"/>
                </a:solidFill>
                <a:latin typeface="Times New Roman"/>
                <a:cs typeface="Times New Roman"/>
              </a:rPr>
              <a:t> </a:t>
            </a:r>
            <a:r>
              <a:rPr sz="1400" spc="0" dirty="0">
                <a:solidFill>
                  <a:srgbClr val="B23333"/>
                </a:solidFill>
                <a:latin typeface="Times New Roman"/>
                <a:cs typeface="Times New Roman"/>
              </a:rPr>
              <a:t>dans</a:t>
            </a:r>
            <a:r>
              <a:rPr sz="1400" spc="130"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futur</a:t>
            </a:r>
            <a:endParaRPr sz="1400">
              <a:latin typeface="Times New Roman"/>
              <a:cs typeface="Times New Roman"/>
            </a:endParaRPr>
          </a:p>
        </p:txBody>
      </p:sp>
      <p:sp>
        <p:nvSpPr>
          <p:cNvPr id="6" name="object 6"/>
          <p:cNvSpPr txBox="1"/>
          <p:nvPr/>
        </p:nvSpPr>
        <p:spPr>
          <a:xfrm>
            <a:off x="177801" y="673101"/>
            <a:ext cx="4066830" cy="1046120"/>
          </a:xfrm>
          <a:prstGeom prst="rect">
            <a:avLst/>
          </a:prstGeom>
        </p:spPr>
        <p:txBody>
          <a:bodyPr wrap="square" lIns="0" tIns="0" rIns="0" bIns="0" rtlCol="0">
            <a:noAutofit/>
          </a:bodyPr>
          <a:lstStyle/>
          <a:p>
            <a:pPr marL="12700" marR="11396">
              <a:lnSpc>
                <a:spcPts val="1140"/>
              </a:lnSpc>
              <a:spcBef>
                <a:spcPts val="57"/>
              </a:spcBef>
            </a:pPr>
            <a:r>
              <a:rPr sz="1100" spc="0" dirty="0" err="1">
                <a:latin typeface="Times New Roman"/>
                <a:cs typeface="Times New Roman"/>
              </a:rPr>
              <a:t>L'o</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ration</a:t>
            </a:r>
            <a:r>
              <a:rPr sz="1100" spc="165" dirty="0">
                <a:latin typeface="Times New Roman"/>
                <a:cs typeface="Times New Roman"/>
              </a:rPr>
              <a:t> </a:t>
            </a:r>
            <a:r>
              <a:rPr sz="1100" spc="0" dirty="0" err="1">
                <a:latin typeface="Times New Roman"/>
                <a:cs typeface="Times New Roman"/>
              </a:rPr>
              <a:t>visant</a:t>
            </a:r>
            <a:r>
              <a:rPr sz="1100" spc="8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lang="fr-FR" sz="1100" dirty="0">
                <a:latin typeface="Times New Roman"/>
                <a:cs typeface="Times New Roman"/>
              </a:rPr>
              <a:t>cumuler</a:t>
            </a:r>
            <a:r>
              <a:rPr sz="1100" spc="155"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lang="fr-FR" sz="1100" dirty="0">
                <a:latin typeface="Times New Roman"/>
                <a:cs typeface="Times New Roman"/>
              </a:rPr>
              <a:t>dans</a:t>
            </a:r>
            <a:r>
              <a:rPr sz="1100" spc="11"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futur</a:t>
            </a:r>
            <a:r>
              <a:rPr sz="1100" spc="149" dirty="0">
                <a:latin typeface="Times New Roman"/>
                <a:cs typeface="Times New Roman"/>
              </a:rPr>
              <a:t> </a:t>
            </a:r>
            <a:r>
              <a:rPr sz="1100" spc="0" dirty="0" err="1">
                <a:latin typeface="Times New Roman"/>
                <a:cs typeface="Times New Roman"/>
              </a:rPr>
              <a:t>est</a:t>
            </a:r>
            <a:r>
              <a:rPr lang="fr-FR" sz="1100" dirty="0">
                <a:latin typeface="Times New Roman"/>
                <a:cs typeface="Times New Roman"/>
              </a:rPr>
              <a:t> </a:t>
            </a:r>
            <a:r>
              <a:rPr sz="1100" spc="0" dirty="0" err="1">
                <a:latin typeface="Times New Roman"/>
                <a:cs typeface="Times New Roman"/>
              </a:rPr>
              <a:t>ap</a:t>
            </a:r>
            <a:r>
              <a:rPr sz="1100" spc="29" dirty="0" err="1">
                <a:latin typeface="Times New Roman"/>
                <a:cs typeface="Times New Roman"/>
              </a:rPr>
              <a:t>p</a:t>
            </a:r>
            <a:r>
              <a:rPr sz="1100" spc="0" dirty="0" err="1">
                <a:latin typeface="Times New Roman"/>
                <a:cs typeface="Times New Roman"/>
              </a:rPr>
              <a:t>el</a:t>
            </a:r>
            <a:r>
              <a:rPr lang="fr-FR" sz="1100" spc="0" dirty="0">
                <a:latin typeface="Times New Roman"/>
                <a:cs typeface="Times New Roman"/>
              </a:rPr>
              <a:t>é</a:t>
            </a:r>
            <a:r>
              <a:rPr sz="1100" spc="0" dirty="0">
                <a:latin typeface="Times New Roman"/>
                <a:cs typeface="Times New Roman"/>
              </a:rPr>
              <a:t>e</a:t>
            </a:r>
            <a:r>
              <a:rPr sz="1100" spc="45" dirty="0">
                <a:latin typeface="Times New Roman"/>
                <a:cs typeface="Times New Roman"/>
              </a:rPr>
              <a:t> </a:t>
            </a:r>
            <a:r>
              <a:rPr sz="1100" spc="0" dirty="0" err="1">
                <a:latin typeface="Times New Roman"/>
                <a:cs typeface="Times New Roman"/>
              </a:rPr>
              <a:t>capitalisation</a:t>
            </a:r>
            <a:r>
              <a:rPr sz="1100" spc="0" dirty="0">
                <a:latin typeface="Times New Roman"/>
                <a:cs typeface="Times New Roman"/>
              </a:rPr>
              <a:t>.</a:t>
            </a:r>
            <a:endParaRPr lang="fr-FR" sz="1100" spc="0" dirty="0">
              <a:latin typeface="Times New Roman"/>
              <a:cs typeface="Times New Roman"/>
            </a:endParaRPr>
          </a:p>
          <a:p>
            <a:pPr marL="12700" marR="11396">
              <a:lnSpc>
                <a:spcPct val="95825"/>
              </a:lnSpc>
              <a:spcBef>
                <a:spcPts val="32"/>
              </a:spcBef>
            </a:pPr>
            <a:endParaRPr sz="1100" dirty="0">
              <a:latin typeface="Times New Roman"/>
              <a:cs typeface="Times New Roman"/>
            </a:endParaRPr>
          </a:p>
          <a:p>
            <a:pPr marL="12700" indent="0">
              <a:lnSpc>
                <a:spcPts val="1264"/>
              </a:lnSpc>
              <a:spcBef>
                <a:spcPts val="385"/>
              </a:spcBef>
            </a:pPr>
            <a:r>
              <a:rPr sz="1100" b="1" spc="-34" dirty="0" err="1">
                <a:latin typeface="Times New Roman"/>
                <a:cs typeface="Times New Roman"/>
              </a:rPr>
              <a:t>V</a:t>
            </a:r>
            <a:r>
              <a:rPr sz="1100" b="1" spc="0" dirty="0" err="1">
                <a:latin typeface="Times New Roman"/>
                <a:cs typeface="Times New Roman"/>
              </a:rPr>
              <a:t>aleur</a:t>
            </a:r>
            <a:r>
              <a:rPr sz="1100" b="1" spc="0" dirty="0">
                <a:latin typeface="Times New Roman"/>
                <a:cs typeface="Times New Roman"/>
              </a:rPr>
              <a:t> </a:t>
            </a:r>
            <a:r>
              <a:rPr sz="1100" b="1" spc="69" dirty="0">
                <a:latin typeface="Times New Roman"/>
                <a:cs typeface="Times New Roman"/>
              </a:rPr>
              <a:t> </a:t>
            </a:r>
            <a:r>
              <a:rPr sz="1100" b="1" spc="0" dirty="0" err="1">
                <a:latin typeface="Times New Roman"/>
                <a:cs typeface="Times New Roman"/>
              </a:rPr>
              <a:t>futur</a:t>
            </a:r>
            <a:r>
              <a:rPr lang="fr-FR" sz="1100" b="1" spc="0" dirty="0">
                <a:latin typeface="Times New Roman"/>
                <a:cs typeface="Times New Roman"/>
              </a:rPr>
              <a:t>e</a:t>
            </a:r>
            <a:r>
              <a:rPr sz="1100" spc="0" dirty="0">
                <a:latin typeface="Times New Roman"/>
                <a:cs typeface="Times New Roman"/>
              </a:rPr>
              <a:t> </a:t>
            </a:r>
            <a:r>
              <a:rPr sz="1100" spc="149" dirty="0">
                <a:latin typeface="Times New Roman"/>
                <a:cs typeface="Times New Roman"/>
              </a:rPr>
              <a:t> </a:t>
            </a:r>
            <a:r>
              <a:rPr sz="1100" spc="0" dirty="0">
                <a:latin typeface="Times New Roman"/>
                <a:cs typeface="Times New Roman"/>
              </a:rPr>
              <a:t>d'un</a:t>
            </a:r>
            <a:r>
              <a:rPr sz="1100" spc="75" dirty="0">
                <a:latin typeface="Times New Roman"/>
                <a:cs typeface="Times New Roman"/>
              </a:rPr>
              <a:t> </a:t>
            </a:r>
            <a:r>
              <a:rPr sz="1100" spc="0" dirty="0">
                <a:latin typeface="Times New Roman"/>
                <a:cs typeface="Times New Roman"/>
              </a:rPr>
              <a:t>flux</a:t>
            </a:r>
            <a:r>
              <a:rPr lang="fr-FR" sz="1100" spc="0" dirty="0">
                <a:latin typeface="Times New Roman"/>
                <a:cs typeface="Times New Roman"/>
              </a:rPr>
              <a:t> initial </a:t>
            </a:r>
            <a:r>
              <a:rPr sz="1100" spc="0" dirty="0">
                <a:latin typeface="Times New Roman"/>
                <a:cs typeface="Times New Roman"/>
              </a:rPr>
              <a:t>:</a:t>
            </a:r>
            <a:r>
              <a:rPr sz="1100" spc="267" dirty="0">
                <a:latin typeface="Times New Roman"/>
                <a:cs typeface="Times New Roman"/>
              </a:rPr>
              <a:t> </a:t>
            </a:r>
            <a:r>
              <a:rPr sz="1100" spc="0" dirty="0">
                <a:latin typeface="Times New Roman"/>
                <a:cs typeface="Times New Roman"/>
              </a:rPr>
              <a:t>La</a:t>
            </a:r>
            <a:r>
              <a:rPr sz="1100" spc="26" dirty="0">
                <a:latin typeface="Times New Roman"/>
                <a:cs typeface="Times New Roman"/>
              </a:rPr>
              <a:t> </a:t>
            </a:r>
            <a:r>
              <a:rPr sz="1100" spc="0" dirty="0">
                <a:latin typeface="Times New Roman"/>
                <a:cs typeface="Times New Roman"/>
              </a:rPr>
              <a:t>valeur,</a:t>
            </a:r>
            <a:r>
              <a:rPr sz="1100" spc="24" dirty="0">
                <a:latin typeface="Times New Roman"/>
                <a:cs typeface="Times New Roman"/>
              </a:rPr>
              <a:t> </a:t>
            </a:r>
            <a:r>
              <a:rPr sz="1100" spc="0" dirty="0" err="1">
                <a:latin typeface="Times New Roman"/>
                <a:cs typeface="Times New Roman"/>
              </a:rPr>
              <a:t>ex</a:t>
            </a:r>
            <a:r>
              <a:rPr sz="1100" spc="-29" dirty="0" err="1">
                <a:latin typeface="Times New Roman"/>
                <a:cs typeface="Times New Roman"/>
              </a:rPr>
              <a:t>p</a:t>
            </a:r>
            <a:r>
              <a:rPr sz="1100" spc="0" dirty="0" err="1">
                <a:latin typeface="Times New Roman"/>
                <a:cs typeface="Times New Roman"/>
              </a:rPr>
              <a:t>rim</a:t>
            </a:r>
            <a:r>
              <a:rPr lang="fr-FR" sz="1100" spc="0" dirty="0">
                <a:latin typeface="Times New Roman"/>
                <a:cs typeface="Times New Roman"/>
              </a:rPr>
              <a:t>é</a:t>
            </a:r>
            <a:r>
              <a:rPr sz="1100" spc="0" dirty="0">
                <a:latin typeface="Times New Roman"/>
                <a:cs typeface="Times New Roman"/>
              </a:rPr>
              <a:t>e</a:t>
            </a:r>
            <a:r>
              <a:rPr sz="1100" spc="-53"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n</a:t>
            </a:r>
            <a:r>
              <a:rPr sz="1100" spc="189" dirty="0">
                <a:latin typeface="Times New Roman"/>
                <a:cs typeface="Times New Roman"/>
              </a:rPr>
              <a:t> </a:t>
            </a:r>
            <a:r>
              <a:rPr sz="1100" spc="29" dirty="0">
                <a:latin typeface="Times New Roman"/>
                <a:cs typeface="Times New Roman"/>
              </a:rPr>
              <a:t>p</a:t>
            </a:r>
            <a:r>
              <a:rPr sz="1100" spc="0" dirty="0">
                <a:latin typeface="Times New Roman"/>
                <a:cs typeface="Times New Roman"/>
              </a:rPr>
              <a:t>eri</a:t>
            </a:r>
            <a:r>
              <a:rPr sz="1100" spc="29" dirty="0">
                <a:latin typeface="Times New Roman"/>
                <a:cs typeface="Times New Roman"/>
              </a:rPr>
              <a:t>o</a:t>
            </a:r>
            <a:r>
              <a:rPr sz="1100" spc="0" dirty="0">
                <a:latin typeface="Times New Roman"/>
                <a:cs typeface="Times New Roman"/>
              </a:rPr>
              <a:t>des, du</a:t>
            </a:r>
            <a:r>
              <a:rPr sz="1100" spc="95"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lang="fr-FR" sz="1100" spc="-56" dirty="0">
                <a:latin typeface="Times New Roman"/>
                <a:cs typeface="Times New Roman"/>
              </a:rPr>
              <a:t>initial </a:t>
            </a:r>
            <a:r>
              <a:rPr sz="1100" spc="0" dirty="0">
                <a:latin typeface="Times New Roman"/>
                <a:cs typeface="Times New Roman"/>
              </a:rPr>
              <a:t>f </a:t>
            </a:r>
            <a:r>
              <a:rPr sz="1100" spc="17" dirty="0">
                <a:latin typeface="Times New Roman"/>
                <a:cs typeface="Times New Roman"/>
              </a:rPr>
              <a:t> </a:t>
            </a:r>
            <a:r>
              <a:rPr sz="1100" spc="0" dirty="0">
                <a:latin typeface="Times New Roman"/>
                <a:cs typeface="Times New Roman"/>
              </a:rPr>
              <a:t>est:</a:t>
            </a:r>
            <a:endParaRPr sz="1100" dirty="0">
              <a:latin typeface="Times New Roman"/>
              <a:cs typeface="Times New Roman"/>
            </a:endParaRPr>
          </a:p>
        </p:txBody>
      </p:sp>
      <p:sp>
        <p:nvSpPr>
          <p:cNvPr id="3" name="object 3"/>
          <p:cNvSpPr txBox="1"/>
          <p:nvPr/>
        </p:nvSpPr>
        <p:spPr>
          <a:xfrm>
            <a:off x="177801" y="1696293"/>
            <a:ext cx="4085155" cy="1262807"/>
          </a:xfrm>
          <a:prstGeom prst="rect">
            <a:avLst/>
          </a:prstGeom>
        </p:spPr>
        <p:txBody>
          <a:bodyPr wrap="square" lIns="0" tIns="0" rIns="0" bIns="0" rtlCol="0">
            <a:noAutofit/>
          </a:bodyPr>
          <a:lstStyle/>
          <a:p>
            <a:pPr marL="12700">
              <a:lnSpc>
                <a:spcPct val="95825"/>
              </a:lnSpc>
              <a:spcBef>
                <a:spcPts val="579"/>
              </a:spcBef>
            </a:pPr>
            <a:endParaRPr lang="fr-FR" sz="1100" spc="0" dirty="0">
              <a:latin typeface="Times New Roman"/>
              <a:cs typeface="Times New Roman"/>
            </a:endParaRPr>
          </a:p>
          <a:p>
            <a:pPr marL="12700">
              <a:lnSpc>
                <a:spcPct val="95825"/>
              </a:lnSpc>
              <a:spcBef>
                <a:spcPts val="579"/>
              </a:spcBef>
            </a:pPr>
            <a:endParaRPr lang="fr-FR" sz="1100" spc="0" dirty="0">
              <a:latin typeface="Times New Roman"/>
              <a:cs typeface="Times New Roman"/>
            </a:endParaRPr>
          </a:p>
          <a:p>
            <a:pPr marL="12700">
              <a:lnSpc>
                <a:spcPct val="95825"/>
              </a:lnSpc>
              <a:spcBef>
                <a:spcPts val="579"/>
              </a:spcBef>
            </a:pPr>
            <a:endParaRPr lang="fr-FR" sz="1100" dirty="0">
              <a:latin typeface="Times New Roman"/>
              <a:cs typeface="Times New Roman"/>
            </a:endParaRPr>
          </a:p>
          <a:p>
            <a:pPr marL="12700">
              <a:lnSpc>
                <a:spcPct val="95825"/>
              </a:lnSpc>
              <a:spcBef>
                <a:spcPts val="579"/>
              </a:spcBef>
            </a:pPr>
            <a:r>
              <a:rPr sz="1100" spc="0" dirty="0">
                <a:latin typeface="Times New Roman"/>
                <a:cs typeface="Times New Roman"/>
              </a:rPr>
              <a:t>Rem</a:t>
            </a:r>
            <a:r>
              <a:rPr sz="1100" spc="-38" dirty="0">
                <a:latin typeface="Times New Roman"/>
                <a:cs typeface="Times New Roman"/>
              </a:rPr>
              <a:t>a</a:t>
            </a:r>
            <a:r>
              <a:rPr sz="1100" spc="0" dirty="0">
                <a:latin typeface="Times New Roman"/>
                <a:cs typeface="Times New Roman"/>
              </a:rPr>
              <a:t>rque</a:t>
            </a:r>
            <a:r>
              <a:rPr lang="fr-FR" sz="1100" spc="0" dirty="0">
                <a:latin typeface="Times New Roman"/>
                <a:cs typeface="Times New Roman"/>
              </a:rPr>
              <a:t> </a:t>
            </a:r>
            <a:r>
              <a:rPr sz="1100" spc="0" dirty="0">
                <a:latin typeface="Times New Roman"/>
                <a:cs typeface="Times New Roman"/>
              </a:rPr>
              <a:t>:</a:t>
            </a:r>
            <a:r>
              <a:rPr sz="1100" spc="178"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err="1">
                <a:latin typeface="Times New Roman"/>
                <a:cs typeface="Times New Roman"/>
              </a:rPr>
              <a:t>ts</a:t>
            </a:r>
            <a:r>
              <a:rPr sz="1100" spc="181" dirty="0">
                <a:latin typeface="Times New Roman"/>
                <a:cs typeface="Times New Roman"/>
              </a:rPr>
              <a:t> </a:t>
            </a:r>
            <a:r>
              <a:rPr sz="1100" spc="0" dirty="0">
                <a:latin typeface="Times New Roman"/>
                <a:cs typeface="Times New Roman"/>
              </a:rPr>
              <a:t>se</a:t>
            </a:r>
            <a:r>
              <a:rPr sz="1100" spc="66" dirty="0">
                <a:latin typeface="Times New Roman"/>
                <a:cs typeface="Times New Roman"/>
              </a:rPr>
              <a:t> </a:t>
            </a:r>
            <a:r>
              <a:rPr sz="1100" spc="0" dirty="0">
                <a:latin typeface="Times New Roman"/>
                <a:cs typeface="Times New Roman"/>
              </a:rPr>
              <a:t>cumulent</a:t>
            </a:r>
            <a:r>
              <a:rPr sz="1100" spc="125" dirty="0">
                <a:latin typeface="Times New Roman"/>
                <a:cs typeface="Times New Roman"/>
              </a:rPr>
              <a:t> </a:t>
            </a:r>
            <a:r>
              <a:rPr sz="1100" spc="0" dirty="0">
                <a:latin typeface="Times New Roman"/>
                <a:cs typeface="Times New Roman"/>
              </a:rPr>
              <a:t>(les</a:t>
            </a:r>
            <a:r>
              <a:rPr sz="1100" spc="69" dirty="0">
                <a:latin typeface="Times New Roman"/>
                <a:cs typeface="Times New Roman"/>
              </a:rPr>
              <a:t> </a:t>
            </a:r>
            <a:r>
              <a:rPr sz="1100" spc="0" dirty="0" err="1">
                <a:latin typeface="Times New Roman"/>
                <a:cs typeface="Times New Roman"/>
              </a:rPr>
              <a:t>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err="1">
                <a:latin typeface="Times New Roman"/>
                <a:cs typeface="Times New Roman"/>
              </a:rPr>
              <a:t>ts</a:t>
            </a:r>
            <a:r>
              <a:rPr sz="1100" spc="181"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29" dirty="0">
                <a:latin typeface="Times New Roman"/>
                <a:cs typeface="Times New Roman"/>
              </a:rPr>
              <a:t>b</a:t>
            </a:r>
            <a:r>
              <a:rPr sz="1100" spc="0" dirty="0">
                <a:latin typeface="Times New Roman"/>
                <a:cs typeface="Times New Roman"/>
              </a:rPr>
              <a:t>out</a:t>
            </a:r>
            <a:r>
              <a:rPr sz="1100" spc="17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2</a:t>
            </a:r>
            <a:endParaRPr sz="1100" dirty="0">
              <a:latin typeface="Times New Roman"/>
              <a:cs typeface="Times New Roman"/>
            </a:endParaRPr>
          </a:p>
          <a:p>
            <a:pPr marL="12700" marR="24096">
              <a:lnSpc>
                <a:spcPct val="95825"/>
              </a:lnSpc>
              <a:spcBef>
                <a:spcPts val="90"/>
              </a:spcBef>
            </a:pPr>
            <a:r>
              <a:rPr sz="1100" spc="2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ri</a:t>
            </a:r>
            <a:r>
              <a:rPr sz="1100" spc="29" dirty="0" err="1">
                <a:latin typeface="Times New Roman"/>
                <a:cs typeface="Times New Roman"/>
              </a:rPr>
              <a:t>o</a:t>
            </a:r>
            <a:r>
              <a:rPr sz="1100" spc="0" dirty="0" err="1">
                <a:latin typeface="Times New Roman"/>
                <a:cs typeface="Times New Roman"/>
              </a:rPr>
              <a:t>des</a:t>
            </a:r>
            <a:r>
              <a:rPr sz="1100" spc="7" dirty="0">
                <a:latin typeface="Times New Roman"/>
                <a:cs typeface="Times New Roman"/>
              </a:rPr>
              <a:t> </a:t>
            </a:r>
            <a:r>
              <a:rPr sz="1100" spc="29" dirty="0">
                <a:latin typeface="Times New Roman"/>
                <a:cs typeface="Times New Roman"/>
              </a:rPr>
              <a:t>p</a:t>
            </a:r>
            <a:r>
              <a:rPr sz="1100" spc="-29" dirty="0">
                <a:latin typeface="Times New Roman"/>
                <a:cs typeface="Times New Roman"/>
              </a:rPr>
              <a:t>o</a:t>
            </a:r>
            <a:r>
              <a:rPr sz="1100" spc="0" dirty="0">
                <a:latin typeface="Times New Roman"/>
                <a:cs typeface="Times New Roman"/>
              </a:rPr>
              <a:t>rtent</a:t>
            </a:r>
            <a:r>
              <a:rPr sz="1100" spc="240" dirty="0">
                <a:latin typeface="Times New Roman"/>
                <a:cs typeface="Times New Roman"/>
              </a:rPr>
              <a:t> </a:t>
            </a:r>
            <a:r>
              <a:rPr sz="1100" spc="0" dirty="0">
                <a:latin typeface="Times New Roman"/>
                <a:cs typeface="Times New Roman"/>
              </a:rPr>
              <a:t>sur</a:t>
            </a:r>
            <a:r>
              <a:rPr sz="1100" spc="71" dirty="0">
                <a:latin typeface="Times New Roman"/>
                <a:cs typeface="Times New Roman"/>
              </a:rPr>
              <a:t> </a:t>
            </a:r>
            <a:r>
              <a:rPr sz="1100" spc="0" dirty="0" err="1">
                <a:latin typeface="Times New Roman"/>
                <a:cs typeface="Times New Roman"/>
              </a:rPr>
              <a:t>ceux</a:t>
            </a:r>
            <a:r>
              <a:rPr sz="1100" spc="22"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a:latin typeface="Times New Roman"/>
                <a:cs typeface="Times New Roman"/>
              </a:rPr>
              <a:t>j</a:t>
            </a:r>
            <a:r>
              <a:rPr lang="fr-FR" sz="1100" spc="0" dirty="0">
                <a:latin typeface="Times New Roman"/>
                <a:cs typeface="Times New Roman"/>
              </a:rPr>
              <a:t>à</a:t>
            </a:r>
            <a:r>
              <a:rPr sz="1100" spc="84" dirty="0">
                <a:latin typeface="Times New Roman"/>
                <a:cs typeface="Times New Roman"/>
              </a:rPr>
              <a:t> </a:t>
            </a:r>
            <a:r>
              <a:rPr sz="1100" spc="0" dirty="0">
                <a:latin typeface="Times New Roman"/>
                <a:cs typeface="Times New Roman"/>
              </a:rPr>
              <a:t>reçus</a:t>
            </a:r>
            <a:r>
              <a:rPr sz="1100" spc="61"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29" dirty="0">
                <a:latin typeface="Times New Roman"/>
                <a:cs typeface="Times New Roman"/>
              </a:rPr>
              <a:t>b</a:t>
            </a:r>
            <a:r>
              <a:rPr sz="1100" spc="0" dirty="0">
                <a:latin typeface="Times New Roman"/>
                <a:cs typeface="Times New Roman"/>
              </a:rPr>
              <a:t>out</a:t>
            </a:r>
            <a:r>
              <a:rPr sz="1100" spc="174"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29" dirty="0">
                <a:latin typeface="Times New Roman"/>
                <a:cs typeface="Times New Roman"/>
              </a:rPr>
              <a:t>p</a:t>
            </a:r>
            <a:r>
              <a:rPr sz="1100" spc="0" dirty="0">
                <a:latin typeface="Times New Roman"/>
                <a:cs typeface="Times New Roman"/>
              </a:rPr>
              <a:t>eri</a:t>
            </a:r>
            <a:r>
              <a:rPr sz="1100" spc="29" dirty="0">
                <a:latin typeface="Times New Roman"/>
                <a:cs typeface="Times New Roman"/>
              </a:rPr>
              <a:t>o</a:t>
            </a:r>
            <a:r>
              <a:rPr sz="1100" spc="0" dirty="0">
                <a:latin typeface="Times New Roman"/>
                <a:cs typeface="Times New Roman"/>
              </a:rPr>
              <a:t>de...)</a:t>
            </a:r>
            <a:endParaRPr sz="1100" dirty="0">
              <a:latin typeface="Times New Roman"/>
              <a:cs typeface="Times New Roman"/>
            </a:endParaRPr>
          </a:p>
          <a:p>
            <a:pPr marL="12700" marR="24096">
              <a:lnSpc>
                <a:spcPts val="1600"/>
              </a:lnSpc>
              <a:spcBef>
                <a:spcPts val="80"/>
              </a:spcBef>
            </a:pPr>
            <a:r>
              <a:rPr sz="1650" spc="0" baseline="4687" dirty="0">
                <a:latin typeface="Meiryo"/>
                <a:cs typeface="Meiryo"/>
              </a:rPr>
              <a:t>⇒</a:t>
            </a:r>
            <a:r>
              <a:rPr sz="1650" spc="-20" baseline="4687" dirty="0">
                <a:latin typeface="Meiryo"/>
                <a:cs typeface="Meiryo"/>
              </a:rPr>
              <a:t> </a:t>
            </a:r>
            <a:r>
              <a:rPr sz="1650" spc="0" baseline="7905" dirty="0">
                <a:latin typeface="Times New Roman"/>
                <a:cs typeface="Times New Roman"/>
              </a:rPr>
              <a:t>On</a:t>
            </a:r>
            <a:r>
              <a:rPr sz="1650" spc="98" baseline="7905" dirty="0">
                <a:latin typeface="Times New Roman"/>
                <a:cs typeface="Times New Roman"/>
              </a:rPr>
              <a:t> </a:t>
            </a:r>
            <a:r>
              <a:rPr sz="1650" spc="0" baseline="7905" dirty="0" err="1">
                <a:latin typeface="Times New Roman"/>
                <a:cs typeface="Times New Roman"/>
              </a:rPr>
              <a:t>p</a:t>
            </a:r>
            <a:r>
              <a:rPr sz="1650" spc="-29" baseline="7905" dirty="0" err="1">
                <a:latin typeface="Times New Roman"/>
                <a:cs typeface="Times New Roman"/>
              </a:rPr>
              <a:t>a</a:t>
            </a:r>
            <a:r>
              <a:rPr sz="1650" spc="0" baseline="7905" dirty="0" err="1">
                <a:latin typeface="Times New Roman"/>
                <a:cs typeface="Times New Roman"/>
              </a:rPr>
              <a:t>rle</a:t>
            </a:r>
            <a:r>
              <a:rPr sz="1650" spc="58" baseline="7905" dirty="0">
                <a:latin typeface="Times New Roman"/>
                <a:cs typeface="Times New Roman"/>
              </a:rPr>
              <a:t> </a:t>
            </a:r>
            <a:r>
              <a:rPr lang="fr-FR" sz="1650" spc="58" baseline="7905" dirty="0">
                <a:latin typeface="Times New Roman"/>
                <a:cs typeface="Times New Roman"/>
              </a:rPr>
              <a:t>alors </a:t>
            </a:r>
            <a:r>
              <a:rPr sz="1650" spc="0" baseline="7905" dirty="0" err="1">
                <a:latin typeface="Times New Roman"/>
                <a:cs typeface="Times New Roman"/>
              </a:rPr>
              <a:t>d'int</a:t>
            </a:r>
            <a:r>
              <a:rPr lang="fr-FR" sz="1650" spc="0" baseline="7905" dirty="0">
                <a:latin typeface="Times New Roman"/>
                <a:cs typeface="Times New Roman"/>
              </a:rPr>
              <a:t>é</a:t>
            </a:r>
            <a:r>
              <a:rPr sz="1650" spc="0" baseline="7905" dirty="0">
                <a:latin typeface="Times New Roman"/>
                <a:cs typeface="Times New Roman"/>
              </a:rPr>
              <a:t>r</a:t>
            </a:r>
            <a:r>
              <a:rPr lang="fr-FR" sz="1650" spc="0" baseline="7905" dirty="0">
                <a:latin typeface="Times New Roman"/>
                <a:cs typeface="Times New Roman"/>
              </a:rPr>
              <a:t>ê</a:t>
            </a:r>
            <a:r>
              <a:rPr sz="1650" spc="0" baseline="7905" dirty="0" err="1">
                <a:latin typeface="Times New Roman"/>
                <a:cs typeface="Times New Roman"/>
              </a:rPr>
              <a:t>ts</a:t>
            </a:r>
            <a:r>
              <a:rPr sz="1650" spc="0" baseline="7905" dirty="0">
                <a:latin typeface="Times New Roman"/>
                <a:cs typeface="Times New Roman"/>
              </a:rPr>
              <a:t> </a:t>
            </a:r>
            <a:r>
              <a:rPr sz="1650" spc="8" baseline="7905" dirty="0">
                <a:latin typeface="Times New Roman"/>
                <a:cs typeface="Times New Roman"/>
              </a:rPr>
              <a:t> </a:t>
            </a:r>
            <a:r>
              <a:rPr sz="1650" spc="0" baseline="7905" dirty="0">
                <a:latin typeface="Times New Roman"/>
                <a:cs typeface="Times New Roman"/>
              </a:rPr>
              <a:t>com</a:t>
            </a:r>
            <a:r>
              <a:rPr sz="1650" spc="29" baseline="7905" dirty="0">
                <a:latin typeface="Times New Roman"/>
                <a:cs typeface="Times New Roman"/>
              </a:rPr>
              <a:t>p</a:t>
            </a:r>
            <a:r>
              <a:rPr sz="1650" spc="0" baseline="7905" dirty="0">
                <a:latin typeface="Times New Roman"/>
                <a:cs typeface="Times New Roman"/>
              </a:rPr>
              <a:t>os</a:t>
            </a:r>
            <a:r>
              <a:rPr lang="fr-FR" sz="1650" spc="0" baseline="7905" dirty="0">
                <a:latin typeface="Times New Roman"/>
                <a:cs typeface="Times New Roman"/>
              </a:rPr>
              <a:t>é</a:t>
            </a:r>
            <a:r>
              <a:rPr sz="1650" spc="0" baseline="7905" dirty="0">
                <a:latin typeface="Times New Roman"/>
                <a:cs typeface="Times New Roman"/>
              </a:rPr>
              <a:t>s.</a:t>
            </a:r>
            <a:endParaRPr sz="1100" dirty="0">
              <a:latin typeface="Times New Roman"/>
              <a:cs typeface="Times New Roman"/>
            </a:endParaRPr>
          </a:p>
        </p:txBody>
      </p:sp>
      <p:graphicFrame>
        <p:nvGraphicFramePr>
          <p:cNvPr id="8" name="Objet 7"/>
          <p:cNvGraphicFramePr>
            <a:graphicFrameLocks noChangeAspect="1"/>
          </p:cNvGraphicFramePr>
          <p:nvPr>
            <p:extLst>
              <p:ext uri="{D42A27DB-BD31-4B8C-83A1-F6EECF244321}">
                <p14:modId xmlns:p14="http://schemas.microsoft.com/office/powerpoint/2010/main" val="2254927124"/>
              </p:ext>
            </p:extLst>
          </p:nvPr>
        </p:nvGraphicFramePr>
        <p:xfrm>
          <a:off x="1493838" y="1800225"/>
          <a:ext cx="1881187" cy="261410"/>
        </p:xfrm>
        <a:graphic>
          <a:graphicData uri="http://schemas.openxmlformats.org/presentationml/2006/ole">
            <mc:AlternateContent xmlns:mc="http://schemas.openxmlformats.org/markup-compatibility/2006">
              <mc:Choice xmlns:v="urn:schemas-microsoft-com:vml" Requires="v">
                <p:oleObj spid="_x0000_s2052" name="Equation" r:id="rId3" imgW="1295280" imgH="253800" progId="Equation.DSMT4">
                  <p:embed/>
                </p:oleObj>
              </mc:Choice>
              <mc:Fallback>
                <p:oleObj name="Equation" r:id="rId3" imgW="1295280" imgH="253800" progId="Equation.DSMT4">
                  <p:embed/>
                  <p:pic>
                    <p:nvPicPr>
                      <p:cNvPr id="8" name="Objet 7"/>
                      <p:cNvPicPr/>
                      <p:nvPr/>
                    </p:nvPicPr>
                    <p:blipFill>
                      <a:blip r:embed="rId4"/>
                      <a:stretch>
                        <a:fillRect/>
                      </a:stretch>
                    </p:blipFill>
                    <p:spPr>
                      <a:xfrm>
                        <a:off x="1493838" y="1800225"/>
                        <a:ext cx="1881187" cy="26141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95300" y="123091"/>
            <a:ext cx="1572432"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34" dirty="0">
                <a:solidFill>
                  <a:srgbClr val="B23333"/>
                </a:solidFill>
                <a:latin typeface="Times New Roman"/>
                <a:cs typeface="Times New Roman"/>
              </a:rPr>
              <a:t>oy</a:t>
            </a:r>
            <a:r>
              <a:rPr sz="1400" spc="0" dirty="0">
                <a:solidFill>
                  <a:srgbClr val="B23333"/>
                </a:solidFill>
                <a:latin typeface="Times New Roman"/>
                <a:cs typeface="Times New Roman"/>
              </a:rPr>
              <a:t>age</a:t>
            </a:r>
            <a:r>
              <a:rPr sz="1400" spc="-94" dirty="0">
                <a:solidFill>
                  <a:srgbClr val="B23333"/>
                </a:solidFill>
                <a:latin typeface="Times New Roman"/>
                <a:cs typeface="Times New Roman"/>
              </a:rPr>
              <a:t> </a:t>
            </a:r>
            <a:r>
              <a:rPr sz="1400" spc="0" dirty="0">
                <a:solidFill>
                  <a:srgbClr val="B23333"/>
                </a:solidFill>
                <a:latin typeface="Times New Roman"/>
                <a:cs typeface="Times New Roman"/>
              </a:rPr>
              <a:t>dans</a:t>
            </a:r>
            <a:r>
              <a:rPr sz="1400" spc="130"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passé</a:t>
            </a:r>
            <a:endParaRPr sz="1400">
              <a:latin typeface="Times New Roman"/>
              <a:cs typeface="Times New Roman"/>
            </a:endParaRPr>
          </a:p>
        </p:txBody>
      </p:sp>
      <p:sp>
        <p:nvSpPr>
          <p:cNvPr id="10" name="object 10"/>
          <p:cNvSpPr txBox="1"/>
          <p:nvPr/>
        </p:nvSpPr>
        <p:spPr>
          <a:xfrm>
            <a:off x="330201" y="624382"/>
            <a:ext cx="3885018" cy="991256"/>
          </a:xfrm>
          <a:prstGeom prst="rect">
            <a:avLst/>
          </a:prstGeom>
        </p:spPr>
        <p:txBody>
          <a:bodyPr wrap="square" lIns="0" tIns="0" rIns="0" bIns="0" rtlCol="0">
            <a:noAutofit/>
          </a:bodyPr>
          <a:lstStyle/>
          <a:p>
            <a:pPr marL="12700" marR="11396">
              <a:lnSpc>
                <a:spcPts val="1140"/>
              </a:lnSpc>
              <a:spcBef>
                <a:spcPts val="57"/>
              </a:spcBef>
            </a:pPr>
            <a:r>
              <a:rPr sz="1100" spc="0" dirty="0" err="1">
                <a:latin typeface="Times New Roman"/>
                <a:cs typeface="Times New Roman"/>
              </a:rPr>
              <a:t>L'o</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ration</a:t>
            </a:r>
            <a:r>
              <a:rPr sz="1100" spc="165" dirty="0">
                <a:latin typeface="Times New Roman"/>
                <a:cs typeface="Times New Roman"/>
              </a:rPr>
              <a:t> </a:t>
            </a:r>
            <a:r>
              <a:rPr sz="1100" spc="0" dirty="0" err="1">
                <a:latin typeface="Times New Roman"/>
                <a:cs typeface="Times New Roman"/>
              </a:rPr>
              <a:t>visant</a:t>
            </a:r>
            <a:r>
              <a:rPr sz="1100" spc="8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lang="fr-FR" sz="1100" dirty="0">
                <a:latin typeface="Times New Roman"/>
                <a:cs typeface="Times New Roman"/>
              </a:rPr>
              <a:t>exprimer</a:t>
            </a:r>
            <a:r>
              <a:rPr sz="1100" spc="155"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lang="fr-FR" sz="1100" spc="-56" dirty="0">
                <a:latin typeface="Times New Roman"/>
                <a:cs typeface="Times New Roman"/>
              </a:rPr>
              <a:t>futurs </a:t>
            </a:r>
            <a:r>
              <a:rPr lang="fr-FR" sz="1100" dirty="0">
                <a:latin typeface="Times New Roman"/>
                <a:cs typeface="Times New Roman"/>
              </a:rPr>
              <a:t>en valeur</a:t>
            </a:r>
            <a:r>
              <a:rPr lang="fr-FR" sz="1100" spc="29" dirty="0">
                <a:latin typeface="Times New Roman"/>
                <a:cs typeface="Times New Roman"/>
              </a:rPr>
              <a:t> présente</a:t>
            </a:r>
            <a:r>
              <a:rPr sz="1100" spc="84" dirty="0">
                <a:latin typeface="Times New Roman"/>
                <a:cs typeface="Times New Roman"/>
              </a:rPr>
              <a:t> </a:t>
            </a:r>
            <a:r>
              <a:rPr sz="1100" spc="0" dirty="0" err="1">
                <a:latin typeface="Times New Roman"/>
                <a:cs typeface="Times New Roman"/>
              </a:rPr>
              <a:t>est</a:t>
            </a:r>
            <a:r>
              <a:rPr lang="fr-FR" sz="1100" dirty="0">
                <a:latin typeface="Times New Roman"/>
                <a:cs typeface="Times New Roman"/>
              </a:rPr>
              <a:t> </a:t>
            </a:r>
            <a:r>
              <a:rPr sz="1100" spc="0" dirty="0" err="1">
                <a:latin typeface="Times New Roman"/>
                <a:cs typeface="Times New Roman"/>
              </a:rPr>
              <a:t>ap</a:t>
            </a:r>
            <a:r>
              <a:rPr sz="1100" spc="29" dirty="0" err="1">
                <a:latin typeface="Times New Roman"/>
                <a:cs typeface="Times New Roman"/>
              </a:rPr>
              <a:t>p</a:t>
            </a:r>
            <a:r>
              <a:rPr sz="1100" spc="0" dirty="0" err="1">
                <a:latin typeface="Times New Roman"/>
                <a:cs typeface="Times New Roman"/>
              </a:rPr>
              <a:t>el</a:t>
            </a:r>
            <a:r>
              <a:rPr lang="fr-FR" sz="1100" spc="0" dirty="0" err="1">
                <a:latin typeface="Times New Roman"/>
                <a:cs typeface="Times New Roman"/>
              </a:rPr>
              <a:t>ée</a:t>
            </a:r>
            <a:r>
              <a:rPr sz="1100" spc="52" dirty="0">
                <a:latin typeface="Times New Roman"/>
                <a:cs typeface="Times New Roman"/>
              </a:rPr>
              <a:t> </a:t>
            </a:r>
            <a:r>
              <a:rPr sz="1100" spc="0" dirty="0">
                <a:latin typeface="Times New Roman"/>
                <a:cs typeface="Times New Roman"/>
              </a:rPr>
              <a:t>actualisation.</a:t>
            </a:r>
            <a:endParaRPr sz="1100" dirty="0">
              <a:latin typeface="Times New Roman"/>
              <a:cs typeface="Times New Roman"/>
            </a:endParaRPr>
          </a:p>
          <a:p>
            <a:pPr marL="12700" indent="0">
              <a:lnSpc>
                <a:spcPts val="1264"/>
              </a:lnSpc>
              <a:spcBef>
                <a:spcPts val="385"/>
              </a:spcBef>
            </a:pPr>
            <a:r>
              <a:rPr sz="1100" b="1" spc="-34" dirty="0">
                <a:latin typeface="Times New Roman"/>
                <a:cs typeface="Times New Roman"/>
              </a:rPr>
              <a:t>V</a:t>
            </a:r>
            <a:r>
              <a:rPr sz="1100" b="1" spc="0" dirty="0">
                <a:latin typeface="Times New Roman"/>
                <a:cs typeface="Times New Roman"/>
              </a:rPr>
              <a:t>aleur </a:t>
            </a:r>
            <a:r>
              <a:rPr sz="1100" b="1" spc="69" dirty="0">
                <a:latin typeface="Times New Roman"/>
                <a:cs typeface="Times New Roman"/>
              </a:rPr>
              <a:t> </a:t>
            </a:r>
            <a:r>
              <a:rPr sz="1100" b="1" spc="0" dirty="0">
                <a:latin typeface="Times New Roman"/>
                <a:cs typeface="Times New Roman"/>
              </a:rPr>
              <a:t>actuelle</a:t>
            </a:r>
            <a:r>
              <a:rPr sz="1100" spc="-15" dirty="0">
                <a:latin typeface="Times New Roman"/>
                <a:cs typeface="Times New Roman"/>
              </a:rPr>
              <a:t> </a:t>
            </a:r>
            <a:r>
              <a:rPr sz="1100" spc="0" dirty="0">
                <a:latin typeface="Times New Roman"/>
                <a:cs typeface="Times New Roman"/>
              </a:rPr>
              <a:t>d'un</a:t>
            </a:r>
            <a:r>
              <a:rPr sz="1100" spc="160" dirty="0">
                <a:latin typeface="Times New Roman"/>
                <a:cs typeface="Times New Roman"/>
              </a:rPr>
              <a:t> </a:t>
            </a:r>
            <a:r>
              <a:rPr sz="1100" spc="0" dirty="0">
                <a:latin typeface="Times New Roman"/>
                <a:cs typeface="Times New Roman"/>
              </a:rPr>
              <a:t>flux</a:t>
            </a:r>
            <a:r>
              <a:rPr lang="fr-FR" sz="1100" spc="0" dirty="0">
                <a:latin typeface="Times New Roman"/>
                <a:cs typeface="Times New Roman"/>
              </a:rPr>
              <a:t> </a:t>
            </a:r>
            <a:r>
              <a:rPr sz="1100" spc="0" dirty="0">
                <a:latin typeface="Times New Roman"/>
                <a:cs typeface="Times New Roman"/>
              </a:rPr>
              <a:t>:</a:t>
            </a:r>
            <a:r>
              <a:rPr sz="1100" spc="267" dirty="0">
                <a:latin typeface="Times New Roman"/>
                <a:cs typeface="Times New Roman"/>
              </a:rPr>
              <a:t> </a:t>
            </a:r>
            <a:r>
              <a:rPr lang="fr-FR" sz="1100" dirty="0">
                <a:latin typeface="Times New Roman"/>
                <a:cs typeface="Times New Roman"/>
              </a:rPr>
              <a:t>l</a:t>
            </a:r>
            <a:r>
              <a:rPr sz="1100" spc="0" dirty="0">
                <a:latin typeface="Times New Roman"/>
                <a:cs typeface="Times New Roman"/>
              </a:rPr>
              <a:t>a</a:t>
            </a:r>
            <a:r>
              <a:rPr sz="1100" spc="26"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sz="1100" i="1" spc="0" dirty="0">
                <a:latin typeface="Times New Roman"/>
                <a:cs typeface="Times New Roman"/>
              </a:rPr>
              <a:t>f </a:t>
            </a:r>
            <a:r>
              <a:rPr sz="1100" spc="17" dirty="0">
                <a:latin typeface="Times New Roman"/>
                <a:cs typeface="Times New Roman"/>
              </a:rPr>
              <a:t> </a:t>
            </a:r>
            <a:r>
              <a:rPr sz="1100" spc="0" dirty="0">
                <a:latin typeface="Times New Roman"/>
                <a:cs typeface="Times New Roman"/>
              </a:rPr>
              <a:t>qui sera</a:t>
            </a:r>
            <a:r>
              <a:rPr sz="1100" spc="84" dirty="0">
                <a:latin typeface="Times New Roman"/>
                <a:cs typeface="Times New Roman"/>
              </a:rPr>
              <a:t> </a:t>
            </a:r>
            <a:r>
              <a:rPr sz="1100" spc="0" dirty="0">
                <a:latin typeface="Times New Roman"/>
                <a:cs typeface="Times New Roman"/>
              </a:rPr>
              <a:t>reçu</a:t>
            </a:r>
            <a:r>
              <a:rPr sz="1100" spc="66"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n</a:t>
            </a:r>
            <a:r>
              <a:rPr sz="1100" spc="189" dirty="0">
                <a:latin typeface="Times New Roman"/>
                <a:cs typeface="Times New Roman"/>
              </a:rPr>
              <a:t> </a:t>
            </a:r>
            <a:r>
              <a:rPr sz="1100" spc="29" dirty="0">
                <a:latin typeface="Times New Roman"/>
                <a:cs typeface="Times New Roman"/>
              </a:rPr>
              <a:t>p</a:t>
            </a:r>
            <a:r>
              <a:rPr lang="fr-FR" sz="1100" dirty="0" err="1">
                <a:latin typeface="Times New Roman"/>
                <a:cs typeface="Times New Roman"/>
              </a:rPr>
              <a:t>é</a:t>
            </a:r>
            <a:r>
              <a:rPr sz="1100" spc="0" dirty="0" err="1">
                <a:latin typeface="Times New Roman"/>
                <a:cs typeface="Times New Roman"/>
              </a:rPr>
              <a:t>ri</a:t>
            </a:r>
            <a:r>
              <a:rPr sz="1100" spc="29" dirty="0" err="1">
                <a:latin typeface="Times New Roman"/>
                <a:cs typeface="Times New Roman"/>
              </a:rPr>
              <a:t>o</a:t>
            </a:r>
            <a:r>
              <a:rPr sz="1100" spc="0" dirty="0" err="1">
                <a:latin typeface="Times New Roman"/>
                <a:cs typeface="Times New Roman"/>
              </a:rPr>
              <a:t>des</a:t>
            </a:r>
            <a:r>
              <a:rPr sz="1100" spc="7" dirty="0">
                <a:latin typeface="Times New Roman"/>
                <a:cs typeface="Times New Roman"/>
              </a:rPr>
              <a:t> </a:t>
            </a:r>
            <a:r>
              <a:rPr sz="1100" spc="0" dirty="0" err="1">
                <a:latin typeface="Times New Roman"/>
                <a:cs typeface="Times New Roman"/>
              </a:rPr>
              <a:t>est</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5" name="object 5"/>
          <p:cNvSpPr txBox="1"/>
          <p:nvPr/>
        </p:nvSpPr>
        <p:spPr>
          <a:xfrm>
            <a:off x="177800" y="1975260"/>
            <a:ext cx="3616956" cy="1256714"/>
          </a:xfrm>
          <a:prstGeom prst="rect">
            <a:avLst/>
          </a:prstGeom>
        </p:spPr>
        <p:txBody>
          <a:bodyPr wrap="square" lIns="0" tIns="0" rIns="0" bIns="0" rtlCol="0">
            <a:noAutofit/>
          </a:bodyPr>
          <a:lstStyle/>
          <a:p>
            <a:pPr marL="12700">
              <a:spcBef>
                <a:spcPts val="57"/>
              </a:spcBef>
            </a:pPr>
            <a:r>
              <a:rPr lang="fr-FR" sz="1100" dirty="0">
                <a:latin typeface="Times New Roman"/>
                <a:cs typeface="Times New Roman"/>
              </a:rPr>
              <a:t>Ce que vaut aujourd’hui le flux</a:t>
            </a:r>
            <a:r>
              <a:rPr sz="1100" spc="84" dirty="0">
                <a:latin typeface="Times New Roman"/>
                <a:cs typeface="Times New Roman"/>
              </a:rPr>
              <a:t> </a:t>
            </a:r>
            <a:r>
              <a:rPr sz="1100" i="1" spc="0" dirty="0">
                <a:latin typeface="Times New Roman"/>
                <a:cs typeface="Times New Roman"/>
              </a:rPr>
              <a:t>f</a:t>
            </a:r>
            <a:r>
              <a:rPr lang="fr-FR" sz="1100" i="1" spc="0" dirty="0">
                <a:latin typeface="Times New Roman"/>
                <a:cs typeface="Times New Roman"/>
              </a:rPr>
              <a:t> </a:t>
            </a:r>
            <a:r>
              <a:rPr lang="fr-FR" sz="1100" spc="0" dirty="0">
                <a:latin typeface="Times New Roman"/>
                <a:cs typeface="Times New Roman"/>
              </a:rPr>
              <a:t> obtenu </a:t>
            </a:r>
            <a:r>
              <a:rPr sz="1100" spc="0" dirty="0" err="1">
                <a:latin typeface="Times New Roman"/>
                <a:cs typeface="Times New Roman"/>
              </a:rPr>
              <a:t>dans</a:t>
            </a:r>
            <a:r>
              <a:rPr sz="1100" spc="105" dirty="0">
                <a:latin typeface="Times New Roman"/>
                <a:cs typeface="Times New Roman"/>
              </a:rPr>
              <a:t> </a:t>
            </a:r>
            <a:r>
              <a:rPr sz="1100" spc="0" dirty="0">
                <a:latin typeface="Times New Roman"/>
                <a:cs typeface="Times New Roman"/>
              </a:rPr>
              <a:t>n</a:t>
            </a:r>
            <a:r>
              <a:rPr sz="1100" spc="189" dirty="0">
                <a:latin typeface="Times New Roman"/>
                <a:cs typeface="Times New Roman"/>
              </a:rPr>
              <a:t> </a:t>
            </a:r>
            <a:r>
              <a:rPr sz="1100" spc="29" dirty="0">
                <a:latin typeface="Times New Roman"/>
                <a:cs typeface="Times New Roman"/>
              </a:rPr>
              <a:t>p</a:t>
            </a:r>
            <a:r>
              <a:rPr lang="fr-FR" sz="1100" dirty="0" err="1">
                <a:latin typeface="Times New Roman"/>
                <a:cs typeface="Times New Roman"/>
              </a:rPr>
              <a:t>é</a:t>
            </a:r>
            <a:r>
              <a:rPr sz="1100" spc="0" dirty="0" err="1">
                <a:latin typeface="Times New Roman"/>
                <a:cs typeface="Times New Roman"/>
              </a:rPr>
              <a:t>ri</a:t>
            </a:r>
            <a:r>
              <a:rPr sz="1100" spc="29" dirty="0" err="1">
                <a:latin typeface="Times New Roman"/>
                <a:cs typeface="Times New Roman"/>
              </a:rPr>
              <a:t>o</a:t>
            </a:r>
            <a:r>
              <a:rPr sz="1100" spc="0" dirty="0" err="1">
                <a:latin typeface="Times New Roman"/>
                <a:cs typeface="Times New Roman"/>
              </a:rPr>
              <a:t>des</a:t>
            </a:r>
            <a:r>
              <a:rPr sz="1100" spc="0" dirty="0">
                <a:latin typeface="Times New Roman"/>
                <a:cs typeface="Times New Roman"/>
              </a:rPr>
              <a:t>.</a:t>
            </a:r>
            <a:endParaRPr lang="fr-FR" sz="1100" spc="0" dirty="0">
              <a:latin typeface="Times New Roman"/>
              <a:cs typeface="Times New Roman"/>
            </a:endParaRPr>
          </a:p>
          <a:p>
            <a:pPr marL="12700">
              <a:spcBef>
                <a:spcPts val="57"/>
              </a:spcBef>
            </a:pPr>
            <a:endParaRPr sz="500" dirty="0">
              <a:latin typeface="Times New Roman"/>
              <a:cs typeface="Times New Roman"/>
            </a:endParaRPr>
          </a:p>
          <a:p>
            <a:pPr marL="12700" marR="21058">
              <a:spcBef>
                <a:spcPts val="385"/>
              </a:spcBef>
            </a:pPr>
            <a:r>
              <a:rPr sz="1100" i="1" spc="0" dirty="0">
                <a:latin typeface="Times New Roman"/>
                <a:cs typeface="Times New Roman"/>
              </a:rPr>
              <a:t>r</a:t>
            </a:r>
            <a:r>
              <a:rPr sz="1100" spc="21"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0" dirty="0" err="1">
                <a:latin typeface="Times New Roman"/>
                <a:cs typeface="Times New Roman"/>
              </a:rPr>
              <a:t>aussi</a:t>
            </a:r>
            <a:r>
              <a:rPr sz="1100" spc="40" dirty="0">
                <a:latin typeface="Times New Roman"/>
                <a:cs typeface="Times New Roman"/>
              </a:rPr>
              <a:t> </a:t>
            </a:r>
            <a:r>
              <a:rPr sz="1100" spc="0" dirty="0" err="1">
                <a:latin typeface="Times New Roman"/>
                <a:cs typeface="Times New Roman"/>
              </a:rPr>
              <a:t>ap</a:t>
            </a:r>
            <a:r>
              <a:rPr sz="1100" spc="29" dirty="0" err="1">
                <a:latin typeface="Times New Roman"/>
                <a:cs typeface="Times New Roman"/>
              </a:rPr>
              <a:t>p</a:t>
            </a:r>
            <a:r>
              <a:rPr sz="1100" spc="0" dirty="0" err="1">
                <a:latin typeface="Times New Roman"/>
                <a:cs typeface="Times New Roman"/>
              </a:rPr>
              <a:t>el</a:t>
            </a:r>
            <a:r>
              <a:rPr lang="fr-FR" sz="1100" spc="0" dirty="0">
                <a:latin typeface="Times New Roman"/>
                <a:cs typeface="Times New Roman"/>
              </a:rPr>
              <a:t>é</a:t>
            </a:r>
            <a:r>
              <a:rPr sz="1100" spc="52"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taux</a:t>
            </a:r>
            <a:r>
              <a:rPr sz="1100" spc="0" dirty="0">
                <a:latin typeface="Times New Roman"/>
                <a:cs typeface="Times New Roman"/>
              </a:rPr>
              <a:t> </a:t>
            </a:r>
            <a:r>
              <a:rPr sz="1100" spc="114" dirty="0">
                <a:latin typeface="Times New Roman"/>
                <a:cs typeface="Times New Roman"/>
              </a:rPr>
              <a:t> </a:t>
            </a:r>
            <a:r>
              <a:rPr sz="1100" spc="0" dirty="0" err="1">
                <a:latin typeface="Times New Roman"/>
                <a:cs typeface="Times New Roman"/>
              </a:rPr>
              <a:t>d'actualisation</a:t>
            </a:r>
            <a:r>
              <a:rPr lang="fr-FR" sz="1100" spc="0" dirty="0">
                <a:latin typeface="Times New Roman"/>
                <a:cs typeface="Times New Roman"/>
              </a:rPr>
              <a:t> (taux actuariel si les périodes considérées sont des années)</a:t>
            </a:r>
            <a:r>
              <a:rPr sz="1100" spc="0" dirty="0">
                <a:latin typeface="Times New Roman"/>
                <a:cs typeface="Times New Roman"/>
              </a:rPr>
              <a:t>.</a:t>
            </a:r>
            <a:endParaRPr lang="fr-FR" sz="1100" spc="0" dirty="0">
              <a:latin typeface="Times New Roman"/>
              <a:cs typeface="Times New Roman"/>
            </a:endParaRPr>
          </a:p>
          <a:p>
            <a:pPr marL="12700" marR="21058">
              <a:spcBef>
                <a:spcPts val="385"/>
              </a:spcBef>
            </a:pPr>
            <a:endParaRPr lang="fr-FR" sz="1100" dirty="0">
              <a:latin typeface="Times New Roman"/>
              <a:cs typeface="Times New Roman"/>
            </a:endParaRPr>
          </a:p>
          <a:p>
            <a:pPr marL="12700" marR="21058">
              <a:spcBef>
                <a:spcPts val="385"/>
              </a:spcBef>
            </a:pPr>
            <a:r>
              <a:rPr lang="fr-FR" sz="1100" spc="0" dirty="0">
                <a:latin typeface="Times New Roman"/>
                <a:cs typeface="Times New Roman"/>
              </a:rPr>
              <a:t>                est un facteur d’actualisation.</a:t>
            </a:r>
          </a:p>
          <a:p>
            <a:pPr marL="12700" marR="21058">
              <a:lnSpc>
                <a:spcPct val="95825"/>
              </a:lnSpc>
              <a:spcBef>
                <a:spcPts val="385"/>
              </a:spcBef>
            </a:pPr>
            <a:endParaRPr lang="fr-FR" sz="1100" dirty="0">
              <a:latin typeface="Times New Roman"/>
              <a:cs typeface="Times New Roman"/>
            </a:endParaRPr>
          </a:p>
          <a:p>
            <a:pPr marL="12700" marR="21058">
              <a:lnSpc>
                <a:spcPct val="95825"/>
              </a:lnSpc>
              <a:spcBef>
                <a:spcPts val="385"/>
              </a:spcBef>
            </a:pPr>
            <a:endParaRPr sz="1100" dirty="0">
              <a:latin typeface="Times New Roman"/>
              <a:cs typeface="Times New Roman"/>
            </a:endParaRPr>
          </a:p>
        </p:txBody>
      </p:sp>
      <p:sp>
        <p:nvSpPr>
          <p:cNvPr id="2" name="object 2"/>
          <p:cNvSpPr txBox="1"/>
          <p:nvPr/>
        </p:nvSpPr>
        <p:spPr>
          <a:xfrm>
            <a:off x="2531554" y="1719249"/>
            <a:ext cx="484301" cy="152400"/>
          </a:xfrm>
          <a:prstGeom prst="rect">
            <a:avLst/>
          </a:prstGeom>
        </p:spPr>
        <p:txBody>
          <a:bodyPr wrap="square" lIns="0" tIns="0" rIns="0" bIns="0" rtlCol="0">
            <a:noAutofit/>
          </a:bodyPr>
          <a:lstStyle/>
          <a:p>
            <a:pPr marL="25400">
              <a:lnSpc>
                <a:spcPts val="1000"/>
              </a:lnSpc>
            </a:pPr>
            <a:endParaRPr sz="1000"/>
          </a:p>
        </p:txBody>
      </p:sp>
      <p:graphicFrame>
        <p:nvGraphicFramePr>
          <p:cNvPr id="13" name="Objet 12"/>
          <p:cNvGraphicFramePr>
            <a:graphicFrameLocks noChangeAspect="1"/>
          </p:cNvGraphicFramePr>
          <p:nvPr>
            <p:extLst>
              <p:ext uri="{D42A27DB-BD31-4B8C-83A1-F6EECF244321}">
                <p14:modId xmlns:p14="http://schemas.microsoft.com/office/powerpoint/2010/main" val="63773848"/>
              </p:ext>
            </p:extLst>
          </p:nvPr>
        </p:nvGraphicFramePr>
        <p:xfrm>
          <a:off x="1415656" y="1496192"/>
          <a:ext cx="1600199" cy="472308"/>
        </p:xfrm>
        <a:graphic>
          <a:graphicData uri="http://schemas.openxmlformats.org/presentationml/2006/ole">
            <mc:AlternateContent xmlns:mc="http://schemas.openxmlformats.org/markup-compatibility/2006">
              <mc:Choice xmlns:v="urn:schemas-microsoft-com:vml" Requires="v">
                <p:oleObj spid="_x0000_s3078" name="Equation" r:id="rId3" imgW="1117440" imgH="419040" progId="Equation.DSMT4">
                  <p:embed/>
                </p:oleObj>
              </mc:Choice>
              <mc:Fallback>
                <p:oleObj name="Equation" r:id="rId3" imgW="1117440" imgH="419040" progId="Equation.DSMT4">
                  <p:embed/>
                  <p:pic>
                    <p:nvPicPr>
                      <p:cNvPr id="13" name="Objet 12"/>
                      <p:cNvPicPr/>
                      <p:nvPr/>
                    </p:nvPicPr>
                    <p:blipFill>
                      <a:blip r:embed="rId4"/>
                      <a:stretch>
                        <a:fillRect/>
                      </a:stretch>
                    </p:blipFill>
                    <p:spPr>
                      <a:xfrm>
                        <a:off x="1415656" y="1496192"/>
                        <a:ext cx="1600199" cy="472308"/>
                      </a:xfrm>
                      <a:prstGeom prst="rect">
                        <a:avLst/>
                      </a:prstGeom>
                    </p:spPr>
                  </p:pic>
                </p:oleObj>
              </mc:Fallback>
            </mc:AlternateContent>
          </a:graphicData>
        </a:graphic>
      </p:graphicFrame>
      <p:graphicFrame>
        <p:nvGraphicFramePr>
          <p:cNvPr id="14" name="Objet 13"/>
          <p:cNvGraphicFramePr>
            <a:graphicFrameLocks noChangeAspect="1"/>
          </p:cNvGraphicFramePr>
          <p:nvPr>
            <p:extLst>
              <p:ext uri="{D42A27DB-BD31-4B8C-83A1-F6EECF244321}">
                <p14:modId xmlns:p14="http://schemas.microsoft.com/office/powerpoint/2010/main" val="3890402763"/>
              </p:ext>
            </p:extLst>
          </p:nvPr>
        </p:nvGraphicFramePr>
        <p:xfrm>
          <a:off x="101600" y="2806700"/>
          <a:ext cx="571500" cy="393700"/>
        </p:xfrm>
        <a:graphic>
          <a:graphicData uri="http://schemas.openxmlformats.org/presentationml/2006/ole">
            <mc:AlternateContent xmlns:mc="http://schemas.openxmlformats.org/markup-compatibility/2006">
              <mc:Choice xmlns:v="urn:schemas-microsoft-com:vml" Requires="v">
                <p:oleObj spid="_x0000_s3079" name="Equation" r:id="rId5" imgW="571320" imgH="393480" progId="Equation.DSMT4">
                  <p:embed/>
                </p:oleObj>
              </mc:Choice>
              <mc:Fallback>
                <p:oleObj name="Equation" r:id="rId5" imgW="571320" imgH="393480" progId="Equation.DSMT4">
                  <p:embed/>
                  <p:pic>
                    <p:nvPicPr>
                      <p:cNvPr id="14" name="Objet 13"/>
                      <p:cNvPicPr/>
                      <p:nvPr/>
                    </p:nvPicPr>
                    <p:blipFill>
                      <a:blip r:embed="rId6"/>
                      <a:stretch>
                        <a:fillRect/>
                      </a:stretch>
                    </p:blipFill>
                    <p:spPr>
                      <a:xfrm>
                        <a:off x="101600" y="2806700"/>
                        <a:ext cx="571500" cy="393700"/>
                      </a:xfrm>
                      <a:prstGeom prst="rect">
                        <a:avLst/>
                      </a:prstGeom>
                    </p:spPr>
                  </p:pic>
                </p:oleObj>
              </mc:Fallback>
            </mc:AlternateContent>
          </a:graphicData>
        </a:graphic>
      </p:graphicFrame>
      <p:sp>
        <p:nvSpPr>
          <p:cNvPr id="3" name="Espace réservé du numéro de diapositive 2"/>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a:latin typeface="Times New Roman"/>
              <a:cs typeface="Times New Roman"/>
            </a:endParaRPr>
          </a:p>
        </p:txBody>
      </p:sp>
      <p:sp>
        <p:nvSpPr>
          <p:cNvPr id="22" name="object 22"/>
          <p:cNvSpPr txBox="1"/>
          <p:nvPr/>
        </p:nvSpPr>
        <p:spPr>
          <a:xfrm>
            <a:off x="176219" y="448107"/>
            <a:ext cx="3901105" cy="1473725"/>
          </a:xfrm>
          <a:prstGeom prst="rect">
            <a:avLst/>
          </a:prstGeom>
        </p:spPr>
        <p:txBody>
          <a:bodyPr wrap="square" lIns="0" tIns="0" rIns="0" bIns="0" rtlCol="0">
            <a:noAutofit/>
          </a:bodyPr>
          <a:lstStyle/>
          <a:p>
            <a:pPr marL="12700" marR="16247">
              <a:lnSpc>
                <a:spcPts val="1155"/>
              </a:lnSpc>
              <a:spcBef>
                <a:spcPts val="57"/>
              </a:spcBef>
            </a:pPr>
            <a:r>
              <a:rPr sz="1100" spc="0" dirty="0">
                <a:latin typeface="Times New Roman"/>
                <a:cs typeface="Times New Roman"/>
              </a:rPr>
              <a:t>Projet</a:t>
            </a:r>
            <a:r>
              <a:rPr sz="1100" spc="216" dirty="0">
                <a:latin typeface="Times New Roman"/>
                <a:cs typeface="Times New Roman"/>
              </a:rPr>
              <a:t> </a:t>
            </a:r>
            <a:r>
              <a:rPr sz="1100" spc="0" dirty="0">
                <a:latin typeface="Times New Roman"/>
                <a:cs typeface="Times New Roman"/>
              </a:rPr>
              <a:t>(</a:t>
            </a:r>
            <a:r>
              <a:rPr sz="1100" i="1" spc="0" dirty="0">
                <a:latin typeface="Times New Roman"/>
                <a:cs typeface="Times New Roman"/>
              </a:rPr>
              <a:t>P</a:t>
            </a:r>
            <a:r>
              <a:rPr sz="1100" spc="11" dirty="0">
                <a:latin typeface="Times New Roman"/>
                <a:cs typeface="Times New Roman"/>
              </a:rPr>
              <a:t> </a:t>
            </a:r>
            <a:r>
              <a:rPr sz="1100" spc="0" dirty="0">
                <a:latin typeface="Times New Roman"/>
                <a:cs typeface="Times New Roman"/>
              </a:rPr>
              <a:t>)</a:t>
            </a:r>
            <a:r>
              <a:rPr sz="1100" spc="136"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s</a:t>
            </a:r>
            <a:r>
              <a:rPr lang="fr-FR" sz="1100" spc="0" dirty="0">
                <a:latin typeface="Times New Roman"/>
                <a:cs typeface="Times New Roman"/>
              </a:rPr>
              <a:t>é</a:t>
            </a:r>
            <a:r>
              <a:rPr sz="1100" spc="0" dirty="0" err="1">
                <a:latin typeface="Times New Roman"/>
                <a:cs typeface="Times New Roman"/>
              </a:rPr>
              <a:t>quence</a:t>
            </a:r>
            <a:r>
              <a:rPr sz="1100" spc="4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sz="1100" spc="0" dirty="0">
                <a:latin typeface="Times New Roman"/>
                <a:cs typeface="Times New Roman"/>
              </a:rPr>
              <a:t>(</a:t>
            </a:r>
            <a:r>
              <a:rPr sz="1100" spc="29" dirty="0">
                <a:latin typeface="Times New Roman"/>
                <a:cs typeface="Times New Roman"/>
              </a:rPr>
              <a:t>p</a:t>
            </a:r>
            <a:r>
              <a:rPr sz="1100" spc="0" dirty="0">
                <a:latin typeface="Times New Roman"/>
                <a:cs typeface="Times New Roman"/>
              </a:rPr>
              <a:t>ositifs</a:t>
            </a:r>
            <a:r>
              <a:rPr sz="1100" spc="59" dirty="0">
                <a:latin typeface="Times New Roman"/>
                <a:cs typeface="Times New Roman"/>
              </a:rPr>
              <a:t> </a:t>
            </a:r>
            <a:r>
              <a:rPr sz="1100" spc="0" dirty="0" err="1">
                <a:latin typeface="Times New Roman"/>
                <a:cs typeface="Times New Roman"/>
              </a:rPr>
              <a:t>ou</a:t>
            </a:r>
            <a:r>
              <a:rPr sz="1100" spc="73"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gatifs</a:t>
            </a:r>
            <a:r>
              <a:rPr sz="1100" spc="0" dirty="0">
                <a:latin typeface="Times New Roman"/>
                <a:cs typeface="Times New Roman"/>
              </a:rPr>
              <a:t>)</a:t>
            </a:r>
            <a:endParaRPr sz="1100" dirty="0">
              <a:latin typeface="Times New Roman"/>
              <a:cs typeface="Times New Roman"/>
            </a:endParaRPr>
          </a:p>
          <a:p>
            <a:pPr marL="12700" marR="16247">
              <a:lnSpc>
                <a:spcPct val="95825"/>
              </a:lnSpc>
              <a:spcBef>
                <a:spcPts val="32"/>
              </a:spcBef>
            </a:pPr>
            <a:r>
              <a:rPr sz="1100" spc="0" dirty="0">
                <a:latin typeface="Times New Roman"/>
                <a:cs typeface="Times New Roman"/>
              </a:rPr>
              <a:t>re</a:t>
            </a:r>
            <a:r>
              <a:rPr sz="1100" spc="-29" dirty="0">
                <a:latin typeface="Times New Roman"/>
                <a:cs typeface="Times New Roman"/>
              </a:rPr>
              <a:t>p</a:t>
            </a:r>
            <a:r>
              <a:rPr sz="1100" spc="0" dirty="0">
                <a:latin typeface="Times New Roman"/>
                <a:cs typeface="Times New Roman"/>
              </a:rPr>
              <a:t>resent</a:t>
            </a:r>
            <a:r>
              <a:rPr lang="fr-FR" sz="1100" spc="0" dirty="0">
                <a:latin typeface="Times New Roman"/>
                <a:cs typeface="Times New Roman"/>
              </a:rPr>
              <a:t>é</a:t>
            </a:r>
            <a:r>
              <a:rPr sz="1100" spc="0" dirty="0">
                <a:latin typeface="Times New Roman"/>
                <a:cs typeface="Times New Roman"/>
              </a:rPr>
              <a:t>s</a:t>
            </a:r>
            <a:r>
              <a:rPr sz="1100" spc="120"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a:t>
            </a:r>
            <a:r>
              <a:rPr sz="1100" spc="116"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ch</a:t>
            </a:r>
            <a:r>
              <a:rPr lang="fr-FR" sz="1100" spc="0" dirty="0">
                <a:latin typeface="Times New Roman"/>
                <a:cs typeface="Times New Roman"/>
              </a:rPr>
              <a:t>é</a:t>
            </a:r>
            <a:r>
              <a:rPr sz="1100" spc="0" dirty="0" err="1">
                <a:latin typeface="Times New Roman"/>
                <a:cs typeface="Times New Roman"/>
              </a:rPr>
              <a:t>ancier</a:t>
            </a:r>
            <a:r>
              <a:rPr sz="1100" spc="0" dirty="0">
                <a:latin typeface="Times New Roman"/>
                <a:cs typeface="Times New Roman"/>
              </a:rPr>
              <a:t>.</a:t>
            </a:r>
            <a:endParaRPr sz="1100" dirty="0">
              <a:latin typeface="Times New Roman"/>
              <a:cs typeface="Times New Roman"/>
            </a:endParaRPr>
          </a:p>
          <a:p>
            <a:pPr marL="12700" marR="4851">
              <a:lnSpc>
                <a:spcPts val="1264"/>
              </a:lnSpc>
              <a:spcBef>
                <a:spcPts val="385"/>
              </a:spcBef>
            </a:pPr>
            <a:r>
              <a:rPr sz="1100" b="1" spc="-29" dirty="0">
                <a:latin typeface="Times New Roman"/>
                <a:cs typeface="Times New Roman"/>
              </a:rPr>
              <a:t>V</a:t>
            </a:r>
            <a:r>
              <a:rPr sz="1100" b="1" spc="0" dirty="0">
                <a:latin typeface="Times New Roman"/>
                <a:cs typeface="Times New Roman"/>
              </a:rPr>
              <a:t>aleur</a:t>
            </a:r>
            <a:r>
              <a:rPr sz="1100" b="1" spc="-16" dirty="0">
                <a:latin typeface="Times New Roman"/>
                <a:cs typeface="Times New Roman"/>
              </a:rPr>
              <a:t> </a:t>
            </a:r>
            <a:r>
              <a:rPr sz="1100" b="1" spc="0" dirty="0">
                <a:latin typeface="Times New Roman"/>
                <a:cs typeface="Times New Roman"/>
              </a:rPr>
              <a:t>nette</a:t>
            </a:r>
            <a:r>
              <a:rPr sz="1100" spc="255"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somme</a:t>
            </a:r>
            <a:r>
              <a:rPr sz="1100" spc="53"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err="1">
                <a:latin typeface="Times New Roman"/>
                <a:cs typeface="Times New Roman"/>
              </a:rPr>
              <a:t>valeurs</a:t>
            </a:r>
            <a:r>
              <a:rPr sz="1100" spc="-10" dirty="0">
                <a:latin typeface="Times New Roman"/>
                <a:cs typeface="Times New Roman"/>
              </a:rPr>
              <a:t> </a:t>
            </a:r>
            <a:r>
              <a:rPr sz="1100" spc="0" dirty="0">
                <a:latin typeface="Times New Roman"/>
                <a:cs typeface="Times New Roman"/>
              </a:rPr>
              <a:t>de</a:t>
            </a:r>
            <a:r>
              <a:rPr lang="fr-FR" sz="1100" spc="84" dirty="0">
                <a:latin typeface="Times New Roman"/>
                <a:cs typeface="Times New Roman"/>
              </a:rPr>
              <a:t>s</a:t>
            </a:r>
            <a:r>
              <a:rPr sz="1100" spc="116" dirty="0">
                <a:latin typeface="Times New Roman"/>
                <a:cs typeface="Times New Roman"/>
              </a:rPr>
              <a:t> </a:t>
            </a:r>
            <a:r>
              <a:rPr sz="1100" spc="0" dirty="0">
                <a:latin typeface="Times New Roman"/>
                <a:cs typeface="Times New Roman"/>
              </a:rPr>
              <a:t>flux </a:t>
            </a:r>
            <a:r>
              <a:rPr sz="1100" spc="0" dirty="0" err="1">
                <a:latin typeface="Times New Roman"/>
                <a:cs typeface="Times New Roman"/>
              </a:rPr>
              <a:t>ex</a:t>
            </a:r>
            <a:r>
              <a:rPr sz="1100" spc="-29" dirty="0" err="1">
                <a:latin typeface="Times New Roman"/>
                <a:cs typeface="Times New Roman"/>
              </a:rPr>
              <a:t>p</a:t>
            </a:r>
            <a:r>
              <a:rPr sz="1100" spc="0" dirty="0" err="1">
                <a:latin typeface="Times New Roman"/>
                <a:cs typeface="Times New Roman"/>
              </a:rPr>
              <a:t>rim</a:t>
            </a:r>
            <a:r>
              <a:rPr lang="fr-FR" sz="1100" spc="0" dirty="0">
                <a:latin typeface="Times New Roman"/>
                <a:cs typeface="Times New Roman"/>
              </a:rPr>
              <a:t>é</a:t>
            </a:r>
            <a:r>
              <a:rPr sz="1100" spc="0" dirty="0" err="1">
                <a:latin typeface="Times New Roman"/>
                <a:cs typeface="Times New Roman"/>
              </a:rPr>
              <a:t>es</a:t>
            </a:r>
            <a:r>
              <a:rPr sz="1100" spc="-66"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err="1">
                <a:latin typeface="Times New Roman"/>
                <a:cs typeface="Times New Roman"/>
              </a:rPr>
              <a:t>une</a:t>
            </a:r>
            <a:r>
              <a:rPr sz="1100" spc="84"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date.</a:t>
            </a:r>
            <a:endParaRPr sz="1100" dirty="0">
              <a:latin typeface="Times New Roman"/>
              <a:cs typeface="Times New Roman"/>
            </a:endParaRPr>
          </a:p>
          <a:p>
            <a:pPr marL="12700">
              <a:lnSpc>
                <a:spcPts val="1264"/>
              </a:lnSpc>
              <a:spcBef>
                <a:spcPts val="824"/>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rle</a:t>
            </a:r>
            <a:r>
              <a:rPr sz="1100" spc="58"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lang="fr-FR" sz="1100" b="1" spc="0" dirty="0">
                <a:latin typeface="Times New Roman"/>
                <a:cs typeface="Times New Roman"/>
              </a:rPr>
              <a:t>V</a:t>
            </a:r>
            <a:r>
              <a:rPr sz="1100" b="1" spc="0" dirty="0" err="1">
                <a:latin typeface="Times New Roman"/>
                <a:cs typeface="Times New Roman"/>
              </a:rPr>
              <a:t>aleur</a:t>
            </a:r>
            <a:r>
              <a:rPr sz="1100" b="1" spc="2" dirty="0">
                <a:latin typeface="Times New Roman"/>
                <a:cs typeface="Times New Roman"/>
              </a:rPr>
              <a:t> </a:t>
            </a:r>
            <a:r>
              <a:rPr lang="fr-FR" sz="1100" b="1" spc="0" dirty="0">
                <a:latin typeface="Times New Roman"/>
                <a:cs typeface="Times New Roman"/>
              </a:rPr>
              <a:t>A</a:t>
            </a:r>
            <a:r>
              <a:rPr sz="1100" b="1" spc="0" dirty="0" err="1">
                <a:latin typeface="Times New Roman"/>
                <a:cs typeface="Times New Roman"/>
              </a:rPr>
              <a:t>ctuelle</a:t>
            </a:r>
            <a:r>
              <a:rPr sz="1100" b="1" spc="84" dirty="0">
                <a:latin typeface="Times New Roman"/>
                <a:cs typeface="Times New Roman"/>
              </a:rPr>
              <a:t> </a:t>
            </a:r>
            <a:r>
              <a:rPr lang="fr-FR" sz="1100" b="1" spc="0" dirty="0">
                <a:latin typeface="Times New Roman"/>
                <a:cs typeface="Times New Roman"/>
              </a:rPr>
              <a:t>N</a:t>
            </a:r>
            <a:r>
              <a:rPr sz="1100" b="1" spc="0" dirty="0" err="1">
                <a:latin typeface="Times New Roman"/>
                <a:cs typeface="Times New Roman"/>
              </a:rPr>
              <a:t>ette</a:t>
            </a:r>
            <a:r>
              <a:rPr sz="1100" spc="255"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si</a:t>
            </a:r>
            <a:r>
              <a:rPr sz="1100" spc="18" dirty="0">
                <a:latin typeface="Times New Roman"/>
                <a:cs typeface="Times New Roman"/>
              </a:rPr>
              <a:t> </a:t>
            </a:r>
            <a:r>
              <a:rPr sz="1100" spc="0" dirty="0">
                <a:latin typeface="Times New Roman"/>
                <a:cs typeface="Times New Roman"/>
              </a:rPr>
              <a:t>cette</a:t>
            </a:r>
            <a:r>
              <a:rPr sz="1100" spc="229" dirty="0">
                <a:latin typeface="Times New Roman"/>
                <a:cs typeface="Times New Roman"/>
              </a:rPr>
              <a:t> </a:t>
            </a:r>
            <a:r>
              <a:rPr sz="1100" spc="0" dirty="0">
                <a:latin typeface="Times New Roman"/>
                <a:cs typeface="Times New Roman"/>
              </a:rPr>
              <a:t>date</a:t>
            </a:r>
            <a:r>
              <a:rPr sz="1100" spc="194" dirty="0">
                <a:latin typeface="Times New Roman"/>
                <a:cs typeface="Times New Roman"/>
              </a:rPr>
              <a:t> </a:t>
            </a:r>
            <a:r>
              <a:rPr sz="1100" spc="0" dirty="0">
                <a:latin typeface="Times New Roman"/>
                <a:cs typeface="Times New Roman"/>
              </a:rPr>
              <a:t>est </a:t>
            </a:r>
            <a:endParaRPr sz="1100" dirty="0">
              <a:latin typeface="Times New Roman"/>
              <a:cs typeface="Times New Roman"/>
            </a:endParaRPr>
          </a:p>
          <a:p>
            <a:pPr marL="12700">
              <a:lnSpc>
                <a:spcPts val="2133"/>
              </a:lnSpc>
            </a:pPr>
            <a:r>
              <a:rPr sz="1100" spc="0" dirty="0">
                <a:latin typeface="Times New Roman"/>
                <a:cs typeface="Times New Roman"/>
              </a:rPr>
              <a:t>aujourd'hui</a:t>
            </a:r>
            <a:r>
              <a:rPr sz="1100" spc="184" dirty="0">
                <a:latin typeface="Times New Roman"/>
                <a:cs typeface="Times New Roman"/>
              </a:rPr>
              <a:t> </a:t>
            </a:r>
            <a:r>
              <a:rPr sz="1100" spc="0" dirty="0">
                <a:latin typeface="Meiryo"/>
                <a:cs typeface="Meiryo"/>
              </a:rPr>
              <a:t>⇒</a:t>
            </a:r>
            <a:r>
              <a:rPr sz="1100" spc="-20" dirty="0">
                <a:latin typeface="Meiryo"/>
                <a:cs typeface="Meiryo"/>
              </a:rPr>
              <a:t> </a:t>
            </a:r>
            <a:r>
              <a:rPr sz="1100" spc="0" dirty="0" err="1">
                <a:latin typeface="Times New Roman"/>
                <a:cs typeface="Times New Roman"/>
              </a:rPr>
              <a:t>somme</a:t>
            </a:r>
            <a:r>
              <a:rPr sz="1100" spc="53" dirty="0">
                <a:latin typeface="Times New Roman"/>
                <a:cs typeface="Times New Roman"/>
              </a:rPr>
              <a:t> </a:t>
            </a:r>
            <a:r>
              <a:rPr sz="1100" spc="0" dirty="0" err="1">
                <a:latin typeface="Times New Roman"/>
                <a:cs typeface="Times New Roman"/>
              </a:rPr>
              <a:t>actualis</a:t>
            </a:r>
            <a:r>
              <a:rPr lang="fr-FR" sz="1100" spc="0" dirty="0">
                <a:latin typeface="Times New Roman"/>
                <a:cs typeface="Times New Roman"/>
              </a:rPr>
              <a:t>é</a:t>
            </a:r>
            <a:r>
              <a:rPr sz="1100" spc="0" dirty="0">
                <a:latin typeface="Times New Roman"/>
                <a:cs typeface="Times New Roman"/>
              </a:rPr>
              <a:t>e</a:t>
            </a:r>
            <a:r>
              <a:rPr sz="1100" spc="84" dirty="0">
                <a:latin typeface="Times New Roman"/>
                <a:cs typeface="Times New Roman"/>
              </a:rPr>
              <a:t> </a:t>
            </a:r>
            <a:r>
              <a:rPr sz="1100" spc="0" dirty="0">
                <a:latin typeface="Times New Roman"/>
                <a:cs typeface="Times New Roman"/>
              </a:rPr>
              <a:t>de</a:t>
            </a:r>
            <a:r>
              <a:rPr lang="fr-FR" sz="1100" spc="84" dirty="0">
                <a:latin typeface="Times New Roman"/>
                <a:cs typeface="Times New Roman"/>
              </a:rPr>
              <a:t>s différents</a:t>
            </a:r>
            <a:r>
              <a:rPr sz="1100" spc="116" dirty="0">
                <a:latin typeface="Times New Roman"/>
                <a:cs typeface="Times New Roman"/>
              </a:rPr>
              <a:t> </a:t>
            </a:r>
            <a:r>
              <a:rPr sz="1100" spc="0" dirty="0">
                <a:latin typeface="Times New Roman"/>
                <a:cs typeface="Times New Roman"/>
              </a:rPr>
              <a:t>flux.</a:t>
            </a:r>
            <a:endParaRPr sz="1100" dirty="0">
              <a:latin typeface="Times New Roman"/>
              <a:cs typeface="Times New Roman"/>
            </a:endParaRPr>
          </a:p>
          <a:p>
            <a:pPr marL="12700" marR="16247">
              <a:lnSpc>
                <a:spcPct val="95825"/>
              </a:lnSpc>
            </a:pPr>
            <a:endParaRPr lang="fr-FR" sz="1100" spc="-34" dirty="0">
              <a:latin typeface="Times New Roman"/>
              <a:cs typeface="Times New Roman"/>
            </a:endParaRPr>
          </a:p>
          <a:p>
            <a:pPr marL="12700" marR="16247">
              <a:lnSpc>
                <a:spcPct val="95825"/>
              </a:lnSpc>
            </a:pPr>
            <a:r>
              <a:rPr sz="1100" spc="-34" dirty="0" err="1">
                <a:latin typeface="Times New Roman"/>
                <a:cs typeface="Times New Roman"/>
              </a:rPr>
              <a:t>V</a:t>
            </a:r>
            <a:r>
              <a:rPr sz="1100" spc="0" dirty="0" err="1">
                <a:latin typeface="Times New Roman"/>
                <a:cs typeface="Times New Roman"/>
              </a:rPr>
              <a:t>aleur</a:t>
            </a:r>
            <a:r>
              <a:rPr sz="1100" spc="0" dirty="0">
                <a:latin typeface="Times New Roman"/>
                <a:cs typeface="Times New Roman"/>
              </a:rPr>
              <a:t> </a:t>
            </a:r>
            <a:r>
              <a:rPr sz="1100" spc="69" dirty="0">
                <a:latin typeface="Times New Roman"/>
                <a:cs typeface="Times New Roman"/>
              </a:rPr>
              <a:t> </a:t>
            </a:r>
            <a:r>
              <a:rPr sz="1100" spc="0" dirty="0">
                <a:latin typeface="Times New Roman"/>
                <a:cs typeface="Times New Roman"/>
              </a:rPr>
              <a:t>actuelle</a:t>
            </a:r>
            <a:r>
              <a:rPr sz="1100" spc="-89" dirty="0">
                <a:latin typeface="Times New Roman"/>
                <a:cs typeface="Times New Roman"/>
              </a:rPr>
              <a:t> </a:t>
            </a:r>
            <a:r>
              <a:rPr sz="1100" spc="0" dirty="0">
                <a:latin typeface="Times New Roman"/>
                <a:cs typeface="Times New Roman"/>
              </a:rPr>
              <a:t>nette</a:t>
            </a:r>
            <a:r>
              <a:rPr sz="1100" spc="187"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spc="0" dirty="0">
                <a:latin typeface="Times New Roman"/>
                <a:cs typeface="Times New Roman"/>
              </a:rPr>
              <a:t>la</a:t>
            </a:r>
            <a:r>
              <a:rPr sz="1100" spc="188" dirty="0">
                <a:latin typeface="Times New Roman"/>
                <a:cs typeface="Times New Roman"/>
              </a:rPr>
              <a:t> </a:t>
            </a:r>
            <a:r>
              <a:rPr sz="1100" spc="0" dirty="0">
                <a:latin typeface="Times New Roman"/>
                <a:cs typeface="Times New Roman"/>
              </a:rPr>
              <a:t>sequence</a:t>
            </a:r>
            <a:r>
              <a:rPr sz="1100" spc="94"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spc="0" dirty="0">
                <a:latin typeface="Times New Roman"/>
                <a:cs typeface="Times New Roman"/>
              </a:rPr>
              <a:t>flux</a:t>
            </a:r>
            <a:r>
              <a:rPr sz="1100" spc="160" dirty="0">
                <a:latin typeface="Times New Roman"/>
                <a:cs typeface="Times New Roman"/>
              </a:rPr>
              <a:t> </a:t>
            </a:r>
            <a:r>
              <a:rPr sz="1100" i="1" spc="0" dirty="0">
                <a:latin typeface="Times New Roman"/>
                <a:cs typeface="Times New Roman"/>
              </a:rPr>
              <a:t>P</a:t>
            </a:r>
            <a:endParaRPr sz="1100" i="1" dirty="0">
              <a:latin typeface="Times New Roman"/>
              <a:cs typeface="Times New Roman"/>
            </a:endParaRPr>
          </a:p>
          <a:p>
            <a:pPr marR="407529" algn="r">
              <a:lnSpc>
                <a:spcPct val="95825"/>
              </a:lnSpc>
              <a:spcBef>
                <a:spcPts val="375"/>
              </a:spcBef>
            </a:pPr>
            <a:endParaRPr sz="800" dirty="0">
              <a:latin typeface="Times New Roman"/>
              <a:cs typeface="Times New Roman"/>
            </a:endParaRPr>
          </a:p>
        </p:txBody>
      </p:sp>
      <p:sp>
        <p:nvSpPr>
          <p:cNvPr id="11" name="object 11"/>
          <p:cNvSpPr txBox="1"/>
          <p:nvPr/>
        </p:nvSpPr>
        <p:spPr>
          <a:xfrm>
            <a:off x="254000" y="2663692"/>
            <a:ext cx="3941647" cy="336030"/>
          </a:xfrm>
          <a:prstGeom prst="rect">
            <a:avLst/>
          </a:prstGeom>
        </p:spPr>
        <p:txBody>
          <a:bodyPr wrap="square" lIns="0" tIns="0" rIns="0" bIns="0" rtlCol="0">
            <a:noAutofit/>
          </a:bodyPr>
          <a:lstStyle/>
          <a:p>
            <a:pPr marL="12700">
              <a:lnSpc>
                <a:spcPts val="1140"/>
              </a:lnSpc>
              <a:spcBef>
                <a:spcPts val="57"/>
              </a:spcBef>
            </a:pPr>
            <a:endParaRPr lang="fr-FR" sz="1100" spc="0" dirty="0">
              <a:latin typeface="Times New Roman"/>
              <a:cs typeface="Times New Roman"/>
            </a:endParaRPr>
          </a:p>
          <a:p>
            <a:pPr marL="12700">
              <a:lnSpc>
                <a:spcPts val="1140"/>
              </a:lnSpc>
              <a:spcBef>
                <a:spcPts val="57"/>
              </a:spcBef>
            </a:pPr>
            <a:endParaRPr lang="fr-FR" sz="1100" spc="0" dirty="0">
              <a:latin typeface="Times New Roman"/>
              <a:cs typeface="Times New Roman"/>
            </a:endParaRPr>
          </a:p>
          <a:p>
            <a:pPr marL="12700">
              <a:lnSpc>
                <a:spcPts val="1140"/>
              </a:lnSpc>
              <a:spcBef>
                <a:spcPts val="57"/>
              </a:spcBef>
            </a:pPr>
            <a:r>
              <a:rPr lang="fr-FR" sz="1100" spc="0" dirty="0">
                <a:latin typeface="Times New Roman"/>
                <a:cs typeface="Times New Roman"/>
              </a:rPr>
              <a:t>Ce que vaut aujourd’hui la richesse du projet </a:t>
            </a:r>
            <a:r>
              <a:rPr lang="fr-FR" sz="1100" i="1" spc="0" dirty="0">
                <a:latin typeface="Times New Roman"/>
                <a:cs typeface="Times New Roman"/>
              </a:rPr>
              <a:t>P</a:t>
            </a:r>
            <a:r>
              <a:rPr lang="fr-FR" sz="1100" spc="0" dirty="0">
                <a:latin typeface="Times New Roman"/>
                <a:cs typeface="Times New Roman"/>
              </a:rPr>
              <a:t> réalisé sur n périodes.</a:t>
            </a:r>
            <a:endParaRPr sz="1100" dirty="0">
              <a:latin typeface="Times New Roman"/>
              <a:cs typeface="Times New Roman"/>
            </a:endParaRPr>
          </a:p>
        </p:txBody>
      </p:sp>
      <p:sp>
        <p:nvSpPr>
          <p:cNvPr id="9" name="object 9"/>
          <p:cNvSpPr txBox="1"/>
          <p:nvPr/>
        </p:nvSpPr>
        <p:spPr>
          <a:xfrm>
            <a:off x="1397901" y="2060041"/>
            <a:ext cx="88506"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607986" y="2080831"/>
            <a:ext cx="94880"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885391" y="2060041"/>
            <a:ext cx="172440"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79410" y="2080831"/>
            <a:ext cx="1788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854553" y="2060041"/>
            <a:ext cx="172440"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160010" y="2080831"/>
            <a:ext cx="178844"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777157" y="2060041"/>
            <a:ext cx="172440"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053969" y="2080831"/>
            <a:ext cx="178851" cy="152400"/>
          </a:xfrm>
          <a:prstGeom prst="rect">
            <a:avLst/>
          </a:prstGeom>
        </p:spPr>
        <p:txBody>
          <a:bodyPr wrap="square" lIns="0" tIns="0" rIns="0" bIns="0" rtlCol="0">
            <a:noAutofit/>
          </a:bodyPr>
          <a:lstStyle/>
          <a:p>
            <a:pPr marL="25400">
              <a:lnSpc>
                <a:spcPts val="1000"/>
              </a:lnSpc>
            </a:pPr>
            <a:endParaRPr sz="1000"/>
          </a:p>
        </p:txBody>
      </p:sp>
      <p:graphicFrame>
        <p:nvGraphicFramePr>
          <p:cNvPr id="18" name="Objet 17"/>
          <p:cNvGraphicFramePr>
            <a:graphicFrameLocks noChangeAspect="1"/>
          </p:cNvGraphicFramePr>
          <p:nvPr>
            <p:extLst>
              <p:ext uri="{D42A27DB-BD31-4B8C-83A1-F6EECF244321}">
                <p14:modId xmlns:p14="http://schemas.microsoft.com/office/powerpoint/2010/main" val="148430375"/>
              </p:ext>
            </p:extLst>
          </p:nvPr>
        </p:nvGraphicFramePr>
        <p:xfrm>
          <a:off x="206375" y="2373313"/>
          <a:ext cx="3530600" cy="431800"/>
        </p:xfrm>
        <a:graphic>
          <a:graphicData uri="http://schemas.openxmlformats.org/presentationml/2006/ole">
            <mc:AlternateContent xmlns:mc="http://schemas.openxmlformats.org/markup-compatibility/2006">
              <mc:Choice xmlns:v="urn:schemas-microsoft-com:vml" Requires="v">
                <p:oleObj spid="_x0000_s4100" name="Equation" r:id="rId4" imgW="3530520" imgH="431640" progId="Equation.DSMT4">
                  <p:embed/>
                </p:oleObj>
              </mc:Choice>
              <mc:Fallback>
                <p:oleObj name="Equation" r:id="rId4" imgW="3530520" imgH="431640" progId="Equation.DSMT4">
                  <p:embed/>
                  <p:pic>
                    <p:nvPicPr>
                      <p:cNvPr id="18" name="Objet 17"/>
                      <p:cNvPicPr/>
                      <p:nvPr/>
                    </p:nvPicPr>
                    <p:blipFill>
                      <a:blip r:embed="rId5"/>
                      <a:stretch>
                        <a:fillRect/>
                      </a:stretch>
                    </p:blipFill>
                    <p:spPr>
                      <a:xfrm>
                        <a:off x="206375" y="2373313"/>
                        <a:ext cx="3530600" cy="431800"/>
                      </a:xfrm>
                      <a:prstGeom prst="rect">
                        <a:avLst/>
                      </a:prstGeom>
                    </p:spPr>
                  </p:pic>
                </p:oleObj>
              </mc:Fallback>
            </mc:AlternateContent>
          </a:graphicData>
        </a:graphic>
      </p:graphicFrame>
      <p:sp>
        <p:nvSpPr>
          <p:cNvPr id="10" name="Espace réservé du numéro de diapositive 9"/>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a:latin typeface="Times New Roman"/>
              <a:cs typeface="Times New Roman"/>
            </a:endParaRPr>
          </a:p>
        </p:txBody>
      </p:sp>
      <p:sp>
        <p:nvSpPr>
          <p:cNvPr id="3" name="object 3"/>
          <p:cNvSpPr txBox="1"/>
          <p:nvPr/>
        </p:nvSpPr>
        <p:spPr>
          <a:xfrm>
            <a:off x="347294" y="825500"/>
            <a:ext cx="3937959" cy="1477981"/>
          </a:xfrm>
          <a:prstGeom prst="rect">
            <a:avLst/>
          </a:prstGeom>
        </p:spPr>
        <p:txBody>
          <a:bodyPr wrap="square" lIns="0" tIns="0" rIns="0" bIns="0" rtlCol="0">
            <a:noAutofit/>
          </a:bodyPr>
          <a:lstStyle/>
          <a:p>
            <a:pPr marR="144099" indent="0">
              <a:lnSpc>
                <a:spcPts val="1264"/>
              </a:lnSpc>
              <a:spcBef>
                <a:spcPts val="320"/>
              </a:spcBef>
            </a:pPr>
            <a:r>
              <a:rPr sz="1100" spc="0" dirty="0">
                <a:latin typeface="Times New Roman"/>
                <a:cs typeface="Times New Roman"/>
              </a:rPr>
              <a:t>La</a:t>
            </a:r>
            <a:r>
              <a:rPr sz="1100" spc="26"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nette</a:t>
            </a:r>
            <a:r>
              <a:rPr sz="1100" spc="255"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i="1" spc="0" dirty="0">
                <a:latin typeface="Times New Roman"/>
                <a:cs typeface="Times New Roman"/>
              </a:rPr>
              <a:t>P</a:t>
            </a:r>
            <a:r>
              <a:rPr sz="1100" spc="0" dirty="0">
                <a:latin typeface="Times New Roman"/>
                <a:cs typeface="Times New Roman"/>
              </a:rPr>
              <a:t> </a:t>
            </a:r>
            <a:r>
              <a:rPr sz="1100" spc="50" dirty="0">
                <a:latin typeface="Times New Roman"/>
                <a:cs typeface="Times New Roman"/>
              </a:rPr>
              <a:t> </a:t>
            </a:r>
            <a:r>
              <a:rPr sz="1100" spc="29" dirty="0">
                <a:latin typeface="Times New Roman"/>
                <a:cs typeface="Times New Roman"/>
              </a:rPr>
              <a:t>p</a:t>
            </a:r>
            <a:r>
              <a:rPr sz="1100" spc="0" dirty="0">
                <a:latin typeface="Times New Roman"/>
                <a:cs typeface="Times New Roman"/>
              </a:rPr>
              <a:t>eut</a:t>
            </a:r>
            <a:r>
              <a:rPr sz="1100" spc="170" dirty="0">
                <a:latin typeface="Times New Roman"/>
                <a:cs typeface="Times New Roman"/>
              </a:rPr>
              <a:t> </a:t>
            </a:r>
            <a:r>
              <a:rPr sz="1100" spc="0" dirty="0" err="1">
                <a:latin typeface="Times New Roman"/>
                <a:cs typeface="Times New Roman"/>
              </a:rPr>
              <a:t>aussi</a:t>
            </a:r>
            <a:r>
              <a:rPr sz="1100" spc="40" dirty="0">
                <a:latin typeface="Times New Roman"/>
                <a:cs typeface="Times New Roman"/>
              </a:rPr>
              <a:t> </a:t>
            </a:r>
            <a:r>
              <a:rPr lang="fr-FR" sz="1100" dirty="0" err="1">
                <a:latin typeface="Times New Roman"/>
                <a:cs typeface="Times New Roman"/>
              </a:rPr>
              <a:t>ê</a:t>
            </a:r>
            <a:r>
              <a:rPr sz="1100" spc="0" dirty="0" err="1">
                <a:latin typeface="Times New Roman"/>
                <a:cs typeface="Times New Roman"/>
              </a:rPr>
              <a:t>tre</a:t>
            </a:r>
            <a:r>
              <a:rPr sz="1100" spc="150" dirty="0">
                <a:latin typeface="Times New Roman"/>
                <a:cs typeface="Times New Roman"/>
              </a:rPr>
              <a:t> </a:t>
            </a:r>
            <a:r>
              <a:rPr sz="1100" spc="0" dirty="0" err="1">
                <a:latin typeface="Times New Roman"/>
                <a:cs typeface="Times New Roman"/>
              </a:rPr>
              <a:t>ex</a:t>
            </a:r>
            <a:r>
              <a:rPr sz="1100" spc="-29" dirty="0" err="1">
                <a:latin typeface="Times New Roman"/>
                <a:cs typeface="Times New Roman"/>
              </a:rPr>
              <a:t>p</a:t>
            </a:r>
            <a:r>
              <a:rPr sz="1100" spc="0" dirty="0" err="1">
                <a:latin typeface="Times New Roman"/>
                <a:cs typeface="Times New Roman"/>
              </a:rPr>
              <a:t>rim</a:t>
            </a:r>
            <a:r>
              <a:rPr lang="fr-FR" sz="1100" spc="0" dirty="0">
                <a:latin typeface="Times New Roman"/>
                <a:cs typeface="Times New Roman"/>
              </a:rPr>
              <a:t>é</a:t>
            </a:r>
            <a:r>
              <a:rPr sz="1100" spc="0" dirty="0">
                <a:latin typeface="Times New Roman"/>
                <a:cs typeface="Times New Roman"/>
              </a:rPr>
              <a:t>e</a:t>
            </a:r>
            <a:r>
              <a:rPr sz="1100" spc="-53"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le </a:t>
            </a:r>
            <a:endParaRPr sz="1100" dirty="0">
              <a:latin typeface="Times New Roman"/>
              <a:cs typeface="Times New Roman"/>
            </a:endParaRPr>
          </a:p>
          <a:p>
            <a:pPr marR="144099">
              <a:lnSpc>
                <a:spcPts val="2133"/>
              </a:lnSpc>
            </a:pPr>
            <a:r>
              <a:rPr sz="1100" spc="0" dirty="0">
                <a:latin typeface="Times New Roman"/>
                <a:cs typeface="Times New Roman"/>
              </a:rPr>
              <a:t>futur</a:t>
            </a:r>
            <a:r>
              <a:rPr sz="1100" spc="149"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si</a:t>
            </a:r>
            <a:r>
              <a:rPr sz="1100" spc="18"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err="1">
                <a:latin typeface="Times New Roman"/>
                <a:cs typeface="Times New Roman"/>
              </a:rPr>
              <a:t>l'ex</a:t>
            </a:r>
            <a:r>
              <a:rPr sz="1100" spc="-29" dirty="0" err="1">
                <a:latin typeface="Times New Roman"/>
                <a:cs typeface="Times New Roman"/>
              </a:rPr>
              <a:t>p</a:t>
            </a:r>
            <a:r>
              <a:rPr sz="1100" spc="0" dirty="0" err="1">
                <a:latin typeface="Times New Roman"/>
                <a:cs typeface="Times New Roman"/>
              </a:rPr>
              <a:t>rime</a:t>
            </a:r>
            <a:r>
              <a:rPr sz="1100" spc="2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date</a:t>
            </a:r>
            <a:r>
              <a:rPr sz="1100" spc="194" dirty="0">
                <a:latin typeface="Times New Roman"/>
                <a:cs typeface="Times New Roman"/>
              </a:rPr>
              <a:t> </a:t>
            </a:r>
            <a:r>
              <a:rPr sz="1100" spc="0" dirty="0">
                <a:latin typeface="Times New Roman"/>
                <a:cs typeface="Times New Roman"/>
              </a:rPr>
              <a:t>n</a:t>
            </a:r>
            <a:r>
              <a:rPr sz="1100" spc="189" dirty="0">
                <a:latin typeface="Times New Roman"/>
                <a:cs typeface="Times New Roman"/>
              </a:rPr>
              <a:t> </a:t>
            </a:r>
            <a:r>
              <a:rPr sz="1100" spc="0" dirty="0">
                <a:latin typeface="Times New Roman"/>
                <a:cs typeface="Times New Roman"/>
              </a:rPr>
              <a:t>(date</a:t>
            </a:r>
            <a:r>
              <a:rPr sz="1100" spc="26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fin des</a:t>
            </a:r>
            <a:r>
              <a:rPr sz="1100" spc="70" dirty="0">
                <a:latin typeface="Times New Roman"/>
                <a:cs typeface="Times New Roman"/>
              </a:rPr>
              <a:t> </a:t>
            </a:r>
            <a:r>
              <a:rPr sz="1100" spc="0" dirty="0">
                <a:latin typeface="Times New Roman"/>
                <a:cs typeface="Times New Roman"/>
              </a:rPr>
              <a:t>flux</a:t>
            </a:r>
            <a:endParaRPr sz="1100" dirty="0">
              <a:latin typeface="Times New Roman"/>
              <a:cs typeface="Times New Roman"/>
            </a:endParaRPr>
          </a:p>
          <a:p>
            <a:pPr marR="230534">
              <a:lnSpc>
                <a:spcPts val="1264"/>
              </a:lnSpc>
            </a:pP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a:latin typeface="Times New Roman"/>
                <a:cs typeface="Times New Roman"/>
              </a:rPr>
              <a:t>s</a:t>
            </a:r>
            <a:r>
              <a:rPr sz="1100" spc="-19"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85"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a:latin typeface="Times New Roman"/>
                <a:cs typeface="Times New Roman"/>
              </a:rPr>
              <a:t>obtient</a:t>
            </a:r>
            <a:r>
              <a:rPr sz="1100" spc="206"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lang="fr-FR" sz="1100" b="1" spc="0" dirty="0">
                <a:latin typeface="Times New Roman"/>
                <a:cs typeface="Times New Roman"/>
              </a:rPr>
              <a:t>V</a:t>
            </a:r>
            <a:r>
              <a:rPr sz="1100" b="1" spc="0" dirty="0" err="1">
                <a:latin typeface="Times New Roman"/>
                <a:cs typeface="Times New Roman"/>
              </a:rPr>
              <a:t>aleur</a:t>
            </a:r>
            <a:r>
              <a:rPr sz="1100" b="1" spc="0" dirty="0">
                <a:latin typeface="Times New Roman"/>
                <a:cs typeface="Times New Roman"/>
              </a:rPr>
              <a:t> </a:t>
            </a:r>
            <a:r>
              <a:rPr sz="1100" b="1" spc="69" dirty="0">
                <a:latin typeface="Times New Roman"/>
                <a:cs typeface="Times New Roman"/>
              </a:rPr>
              <a:t> </a:t>
            </a:r>
            <a:r>
              <a:rPr lang="fr-FR" sz="1100" b="1" dirty="0">
                <a:latin typeface="Times New Roman"/>
                <a:cs typeface="Times New Roman"/>
              </a:rPr>
              <a:t>F</a:t>
            </a:r>
            <a:r>
              <a:rPr sz="1100" b="1" spc="0" dirty="0" err="1">
                <a:latin typeface="Times New Roman"/>
                <a:cs typeface="Times New Roman"/>
              </a:rPr>
              <a:t>inale</a:t>
            </a:r>
            <a:r>
              <a:rPr sz="1100" b="1" spc="0" dirty="0">
                <a:latin typeface="Times New Roman"/>
                <a:cs typeface="Times New Roman"/>
              </a:rPr>
              <a:t>  </a:t>
            </a:r>
            <a:r>
              <a:rPr lang="fr-FR" sz="1100" b="1" spc="0" dirty="0">
                <a:latin typeface="Times New Roman"/>
                <a:cs typeface="Times New Roman"/>
              </a:rPr>
              <a:t>N</a:t>
            </a:r>
            <a:r>
              <a:rPr sz="1100" b="1" spc="0" dirty="0" err="1">
                <a:latin typeface="Times New Roman"/>
                <a:cs typeface="Times New Roman"/>
              </a:rPr>
              <a:t>ette</a:t>
            </a:r>
            <a:r>
              <a:rPr sz="1100" spc="67"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spc="0" dirty="0">
                <a:latin typeface="Times New Roman"/>
                <a:cs typeface="Times New Roman"/>
              </a:rPr>
              <a:t>la sequence</a:t>
            </a:r>
            <a:r>
              <a:rPr sz="1100" spc="94"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dirty="0">
                <a:latin typeface="Times New Roman"/>
                <a:cs typeface="Times New Roman"/>
              </a:rPr>
              <a:t>flux </a:t>
            </a:r>
            <a:r>
              <a:rPr lang="fr-FR" sz="1100" dirty="0">
                <a:latin typeface="Times New Roman"/>
                <a:cs typeface="Times New Roman"/>
              </a:rPr>
              <a:t>du projet </a:t>
            </a:r>
            <a:r>
              <a:rPr sz="1100" i="1" dirty="0">
                <a:latin typeface="Times New Roman"/>
                <a:cs typeface="Times New Roman"/>
              </a:rPr>
              <a:t>P</a:t>
            </a:r>
          </a:p>
        </p:txBody>
      </p:sp>
      <p:graphicFrame>
        <p:nvGraphicFramePr>
          <p:cNvPr id="5" name="Objet 4"/>
          <p:cNvGraphicFramePr>
            <a:graphicFrameLocks noChangeAspect="1"/>
          </p:cNvGraphicFramePr>
          <p:nvPr>
            <p:extLst>
              <p:ext uri="{D42A27DB-BD31-4B8C-83A1-F6EECF244321}">
                <p14:modId xmlns:p14="http://schemas.microsoft.com/office/powerpoint/2010/main" val="2490444686"/>
              </p:ext>
            </p:extLst>
          </p:nvPr>
        </p:nvGraphicFramePr>
        <p:xfrm>
          <a:off x="175191" y="1739900"/>
          <a:ext cx="4267200" cy="431800"/>
        </p:xfrm>
        <a:graphic>
          <a:graphicData uri="http://schemas.openxmlformats.org/presentationml/2006/ole">
            <mc:AlternateContent xmlns:mc="http://schemas.openxmlformats.org/markup-compatibility/2006">
              <mc:Choice xmlns:v="urn:schemas-microsoft-com:vml" Requires="v">
                <p:oleObj spid="_x0000_s5124" name="Equation" r:id="rId3" imgW="4267080" imgH="431640" progId="Equation.DSMT4">
                  <p:embed/>
                </p:oleObj>
              </mc:Choice>
              <mc:Fallback>
                <p:oleObj name="Equation" r:id="rId3" imgW="4267080" imgH="431640" progId="Equation.DSMT4">
                  <p:embed/>
                  <p:pic>
                    <p:nvPicPr>
                      <p:cNvPr id="5" name="Objet 4"/>
                      <p:cNvPicPr/>
                      <p:nvPr/>
                    </p:nvPicPr>
                    <p:blipFill>
                      <a:blip r:embed="rId4"/>
                      <a:stretch>
                        <a:fillRect/>
                      </a:stretch>
                    </p:blipFill>
                    <p:spPr>
                      <a:xfrm>
                        <a:off x="175191" y="1739900"/>
                        <a:ext cx="4267200" cy="4318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a:latin typeface="Times New Roman"/>
              <a:cs typeface="Times New Roman"/>
            </a:endParaRPr>
          </a:p>
        </p:txBody>
      </p:sp>
      <p:sp>
        <p:nvSpPr>
          <p:cNvPr id="3" name="object 3"/>
          <p:cNvSpPr txBox="1"/>
          <p:nvPr/>
        </p:nvSpPr>
        <p:spPr>
          <a:xfrm>
            <a:off x="347294" y="520700"/>
            <a:ext cx="3937959" cy="2590800"/>
          </a:xfrm>
          <a:prstGeom prst="rect">
            <a:avLst/>
          </a:prstGeom>
        </p:spPr>
        <p:txBody>
          <a:bodyPr wrap="square" lIns="0" tIns="0" rIns="0" bIns="0" rtlCol="0">
            <a:noAutofit/>
          </a:bodyPr>
          <a:lstStyle/>
          <a:p>
            <a:r>
              <a:rPr lang="fr-FR" sz="1100" dirty="0">
                <a:latin typeface="Times New Roman"/>
                <a:cs typeface="Times New Roman"/>
              </a:rPr>
              <a:t>Du point de vue financier, la règle de décision basée sur la VAN est la suivante :</a:t>
            </a:r>
          </a:p>
          <a:p>
            <a:pPr marL="171450" indent="-171450">
              <a:buFont typeface="Arial" panose="020B0604020202020204" pitchFamily="34" charset="0"/>
              <a:buChar char="•"/>
            </a:pPr>
            <a:r>
              <a:rPr lang="fr-FR" sz="1100" b="1" dirty="0">
                <a:latin typeface="Times New Roman"/>
                <a:cs typeface="Times New Roman"/>
              </a:rPr>
              <a:t>VAN &gt; 0 </a:t>
            </a:r>
            <a:r>
              <a:rPr lang="fr-FR" sz="1100" dirty="0">
                <a:latin typeface="Times New Roman"/>
                <a:cs typeface="Times New Roman"/>
              </a:rPr>
              <a:t>: Le projet est rentable. Cela signifie que les revenus actualisés générés par l'investissement dépassent son coût initial. En d'autres termes, le projet crée de la valeur pour l'entreprise ou les investisseurs, et il peut donc être réalisé.</a:t>
            </a:r>
          </a:p>
          <a:p>
            <a:pPr marL="171450" indent="-171450">
              <a:buFont typeface="Arial" panose="020B0604020202020204" pitchFamily="34" charset="0"/>
              <a:buChar char="•"/>
            </a:pPr>
            <a:r>
              <a:rPr lang="fr-FR" sz="1100" b="1" dirty="0">
                <a:latin typeface="Times New Roman"/>
                <a:cs typeface="Times New Roman"/>
              </a:rPr>
              <a:t>VAN = 0 </a:t>
            </a:r>
            <a:r>
              <a:rPr lang="fr-FR" sz="1100" dirty="0">
                <a:latin typeface="Times New Roman"/>
                <a:cs typeface="Times New Roman"/>
              </a:rPr>
              <a:t>: Le projet est à l'équilibre. Les revenus actualisés couvrent exactement les coûts, mais ne génèrent pas de bénéfice net supplémentaire. Dans la plupart des cas, ce type de projet n'est pas retenu, sauf si d'autres critères stratégiques sont en jeu (comme une obligation légale ou un bénéfice indirect).</a:t>
            </a:r>
          </a:p>
          <a:p>
            <a:pPr marL="171450" indent="-171450">
              <a:buFont typeface="Arial" panose="020B0604020202020204" pitchFamily="34" charset="0"/>
              <a:buChar char="•"/>
            </a:pPr>
            <a:r>
              <a:rPr lang="fr-FR" sz="1100" b="1" dirty="0">
                <a:latin typeface="Times New Roman"/>
                <a:cs typeface="Times New Roman"/>
              </a:rPr>
              <a:t>VAN &lt; 0 : </a:t>
            </a:r>
            <a:r>
              <a:rPr lang="fr-FR" sz="1100" dirty="0">
                <a:latin typeface="Times New Roman"/>
                <a:cs typeface="Times New Roman"/>
              </a:rPr>
              <a:t>Le projet n'est pas rentable. Les coûts dépassent les revenus actualisés. Ce type de projet doit être évité car il détruit de la valeur.</a:t>
            </a: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68875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6" name="object 6"/>
          <p:cNvSpPr txBox="1"/>
          <p:nvPr/>
        </p:nvSpPr>
        <p:spPr>
          <a:xfrm>
            <a:off x="95300" y="673100"/>
            <a:ext cx="4273500" cy="2438399"/>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Comment</a:t>
            </a:r>
            <a:r>
              <a:rPr sz="1100" spc="128"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cisions</a:t>
            </a:r>
            <a:r>
              <a:rPr sz="1100" spc="-78" dirty="0">
                <a:latin typeface="Times New Roman"/>
                <a:cs typeface="Times New Roman"/>
              </a:rPr>
              <a:t> </a:t>
            </a:r>
            <a:r>
              <a:rPr sz="1100" spc="0" dirty="0" err="1">
                <a:latin typeface="Times New Roman"/>
                <a:cs typeface="Times New Roman"/>
              </a:rPr>
              <a:t>financi</a:t>
            </a:r>
            <a:r>
              <a:rPr lang="fr-FR" sz="1100" spc="0" dirty="0">
                <a:latin typeface="Times New Roman"/>
                <a:cs typeface="Times New Roman"/>
              </a:rPr>
              <a:t>è</a:t>
            </a:r>
            <a:r>
              <a:rPr sz="1100" spc="0" dirty="0">
                <a:latin typeface="Times New Roman"/>
                <a:cs typeface="Times New Roman"/>
              </a:rPr>
              <a:t>res</a:t>
            </a:r>
            <a:r>
              <a:rPr sz="1100" spc="-59"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err="1">
                <a:latin typeface="Times New Roman"/>
                <a:cs typeface="Times New Roman"/>
              </a:rPr>
              <a:t>entre</a:t>
            </a:r>
            <a:r>
              <a:rPr sz="1100" spc="-29" dirty="0" err="1">
                <a:latin typeface="Times New Roman"/>
                <a:cs typeface="Times New Roman"/>
              </a:rPr>
              <a:t>p</a:t>
            </a:r>
            <a:r>
              <a:rPr sz="1100" spc="0" dirty="0" err="1">
                <a:latin typeface="Times New Roman"/>
                <a:cs typeface="Times New Roman"/>
              </a:rPr>
              <a:t>rise</a:t>
            </a:r>
            <a:r>
              <a:rPr sz="1100" spc="103" dirty="0">
                <a:latin typeface="Times New Roman"/>
                <a:cs typeface="Times New Roman"/>
              </a:rPr>
              <a:t> </a:t>
            </a:r>
            <a:r>
              <a:rPr sz="1100" spc="0" dirty="0" err="1">
                <a:latin typeface="Times New Roman"/>
                <a:cs typeface="Times New Roman"/>
              </a:rPr>
              <a:t>sont-elles</a:t>
            </a:r>
            <a:r>
              <a:rPr lang="fr-FR" sz="110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rises</a:t>
            </a:r>
            <a:r>
              <a:rPr sz="1100" spc="0" dirty="0">
                <a:latin typeface="Times New Roman"/>
                <a:cs typeface="Times New Roman"/>
              </a:rPr>
              <a:t>?</a:t>
            </a:r>
            <a:endParaRPr lang="fr-FR" sz="1100" spc="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85"/>
              </a:spcBef>
            </a:pPr>
            <a:r>
              <a:rPr sz="1100" spc="0" dirty="0" err="1">
                <a:latin typeface="Times New Roman"/>
                <a:cs typeface="Times New Roman"/>
              </a:rPr>
              <a:t>Principales</a:t>
            </a:r>
            <a:r>
              <a:rPr sz="1100" spc="36"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cisions</a:t>
            </a:r>
            <a:r>
              <a:rPr lang="fr-FR" sz="1100" spc="0" dirty="0">
                <a:latin typeface="Times New Roman"/>
                <a:cs typeface="Times New Roman"/>
              </a:rPr>
              <a:t> à considérer </a:t>
            </a:r>
            <a:r>
              <a:rPr sz="1100" spc="0" dirty="0">
                <a:latin typeface="Times New Roman"/>
                <a:cs typeface="Times New Roman"/>
              </a:rPr>
              <a:t>:</a:t>
            </a:r>
            <a:endParaRPr lang="fr-FR" sz="1100" spc="0" dirty="0">
              <a:latin typeface="Times New Roman"/>
              <a:cs typeface="Times New Roman"/>
            </a:endParaRPr>
          </a:p>
          <a:p>
            <a:pPr marL="12700" marR="20781">
              <a:lnSpc>
                <a:spcPct val="95825"/>
              </a:lnSpc>
              <a:spcBef>
                <a:spcPts val="385"/>
              </a:spcBef>
            </a:pPr>
            <a:endParaRPr lang="fr-FR" sz="1100" dirty="0">
              <a:latin typeface="Times New Roman"/>
              <a:cs typeface="Times New Roman"/>
            </a:endParaRPr>
          </a:p>
          <a:p>
            <a:pPr marL="698500" marR="20781" lvl="1" indent="-228600">
              <a:lnSpc>
                <a:spcPct val="95825"/>
              </a:lnSpc>
              <a:spcBef>
                <a:spcPts val="385"/>
              </a:spcBef>
              <a:buFont typeface="+mj-lt"/>
              <a:buAutoNum type="arabicPeriod"/>
            </a:pPr>
            <a:r>
              <a:rPr lang="fr-FR" sz="1100" dirty="0">
                <a:latin typeface="Times New Roman"/>
                <a:cs typeface="Times New Roman"/>
              </a:rPr>
              <a:t>Décisions</a:t>
            </a:r>
            <a:r>
              <a:rPr lang="fr-FR" sz="1100" spc="-88" dirty="0">
                <a:latin typeface="Times New Roman"/>
                <a:cs typeface="Times New Roman"/>
              </a:rPr>
              <a:t> </a:t>
            </a:r>
            <a:r>
              <a:rPr lang="fr-FR" sz="1100" dirty="0">
                <a:latin typeface="Times New Roman"/>
                <a:cs typeface="Times New Roman"/>
              </a:rPr>
              <a:t>d'investissement.</a:t>
            </a:r>
          </a:p>
          <a:p>
            <a:pPr marL="698500" marR="20781" lvl="1" indent="-228600">
              <a:lnSpc>
                <a:spcPct val="95825"/>
              </a:lnSpc>
              <a:spcBef>
                <a:spcPts val="385"/>
              </a:spcBef>
              <a:buFont typeface="+mj-lt"/>
              <a:buAutoNum type="arabicPeriod"/>
            </a:pPr>
            <a:r>
              <a:rPr lang="fr-FR" sz="1100" dirty="0">
                <a:latin typeface="Times New Roman"/>
                <a:cs typeface="Times New Roman"/>
              </a:rPr>
              <a:t>Décisions</a:t>
            </a:r>
            <a:r>
              <a:rPr lang="fr-FR" sz="1100" spc="-88"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financement.</a:t>
            </a:r>
          </a:p>
          <a:p>
            <a:pPr marL="698500" marR="20781" lvl="1" indent="-228600">
              <a:lnSpc>
                <a:spcPct val="95825"/>
              </a:lnSpc>
              <a:spcBef>
                <a:spcPts val="385"/>
              </a:spcBef>
              <a:buFont typeface="+mj-lt"/>
              <a:buAutoNum type="arabicPeriod"/>
            </a:pPr>
            <a:r>
              <a:rPr lang="fr-FR" sz="1100" spc="-29" dirty="0">
                <a:latin typeface="Times New Roman"/>
                <a:cs typeface="Times New Roman"/>
              </a:rPr>
              <a:t>P</a:t>
            </a:r>
            <a:r>
              <a:rPr lang="fr-FR" sz="1100" dirty="0">
                <a:latin typeface="Times New Roman"/>
                <a:cs typeface="Times New Roman"/>
              </a:rPr>
              <a:t>olitique</a:t>
            </a:r>
            <a:r>
              <a:rPr lang="fr-FR" sz="1100" spc="91"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rémunération</a:t>
            </a:r>
            <a:r>
              <a:rPr lang="fr-FR" sz="1100" spc="143"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ap</a:t>
            </a:r>
            <a:r>
              <a:rPr lang="fr-FR" sz="1100" spc="29" dirty="0">
                <a:latin typeface="Times New Roman"/>
                <a:cs typeface="Times New Roman"/>
              </a:rPr>
              <a:t>p</a:t>
            </a:r>
            <a:r>
              <a:rPr lang="fr-FR" sz="1100" spc="-29" dirty="0">
                <a:latin typeface="Times New Roman"/>
                <a:cs typeface="Times New Roman"/>
              </a:rPr>
              <a:t>o</a:t>
            </a:r>
            <a:r>
              <a:rPr lang="fr-FR" sz="1100" dirty="0">
                <a:latin typeface="Times New Roman"/>
                <a:cs typeface="Times New Roman"/>
              </a:rPr>
              <a:t>rteurs</a:t>
            </a:r>
            <a:r>
              <a:rPr lang="fr-FR" sz="1100" spc="180"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capitaux.</a:t>
            </a:r>
          </a:p>
          <a:p>
            <a:pPr marL="12700" marR="20781">
              <a:lnSpc>
                <a:spcPct val="95825"/>
              </a:lnSpc>
              <a:spcBef>
                <a:spcPts val="385"/>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dirty="0">
              <a:latin typeface="Times New Roman"/>
              <a:cs typeface="Times New Roman"/>
            </a:endParaRPr>
          </a:p>
        </p:txBody>
      </p:sp>
      <p:sp>
        <p:nvSpPr>
          <p:cNvPr id="3" name="object 3"/>
          <p:cNvSpPr txBox="1"/>
          <p:nvPr/>
        </p:nvSpPr>
        <p:spPr>
          <a:xfrm>
            <a:off x="347294" y="825500"/>
            <a:ext cx="3937959" cy="1477981"/>
          </a:xfrm>
          <a:prstGeom prst="rect">
            <a:avLst/>
          </a:prstGeom>
        </p:spPr>
        <p:txBody>
          <a:bodyPr wrap="square" lIns="0" tIns="0" rIns="0" bIns="0" rtlCol="0">
            <a:noAutofit/>
          </a:bodyPr>
          <a:lstStyle/>
          <a:p>
            <a:pPr marR="144099" indent="0">
              <a:lnSpc>
                <a:spcPts val="1264"/>
              </a:lnSpc>
              <a:spcBef>
                <a:spcPts val="320"/>
              </a:spcBef>
            </a:pPr>
            <a:endParaRPr sz="1100" i="1" dirty="0">
              <a:latin typeface="Times New Roman"/>
              <a:cs typeface="Times New Roman"/>
            </a:endParaRPr>
          </a:p>
        </p:txBody>
      </p:sp>
      <p:sp>
        <p:nvSpPr>
          <p:cNvPr id="2" name="ZoneTexte 1"/>
          <p:cNvSpPr txBox="1"/>
          <p:nvPr/>
        </p:nvSpPr>
        <p:spPr>
          <a:xfrm>
            <a:off x="177800" y="596900"/>
            <a:ext cx="4343400" cy="1954381"/>
          </a:xfrm>
          <a:prstGeom prst="rect">
            <a:avLst/>
          </a:prstGeom>
          <a:noFill/>
        </p:spPr>
        <p:txBody>
          <a:bodyPr wrap="square" rtlCol="0">
            <a:spAutoFit/>
          </a:bodyPr>
          <a:lstStyle/>
          <a:p>
            <a:r>
              <a:rPr lang="fr-FR" sz="1100" dirty="0">
                <a:latin typeface="Times New Roman"/>
                <a:cs typeface="Times New Roman"/>
              </a:rPr>
              <a:t>Exercice 1 : Le Laboratoire </a:t>
            </a:r>
            <a:r>
              <a:rPr lang="fr-FR" sz="1100" dirty="0" err="1">
                <a:latin typeface="Times New Roman"/>
                <a:cs typeface="Times New Roman"/>
              </a:rPr>
              <a:t>AurelGap</a:t>
            </a:r>
            <a:r>
              <a:rPr lang="fr-FR" sz="1100" dirty="0">
                <a:latin typeface="Times New Roman"/>
                <a:cs typeface="Times New Roman"/>
              </a:rPr>
              <a:t> a développé une nouvelle molécule. Son brevet a une durée de vie de 17 ans. Les bénéfices attendus pour ce nouveau médicament s’élèvent à 2 millions d’euros la première année puis ils augmentent de 5% par an durant la durée de vie du brevet. Au terme des 17 années, un générique pourra être mis en vente sur le marché et les bénéfices obtenus par le médicament original seront alors nuls.</a:t>
            </a:r>
          </a:p>
          <a:p>
            <a:r>
              <a:rPr lang="fr-FR" sz="1100" dirty="0">
                <a:latin typeface="Times New Roman"/>
                <a:cs typeface="Times New Roman"/>
              </a:rPr>
              <a:t> </a:t>
            </a:r>
          </a:p>
          <a:p>
            <a:pPr marL="228600" lvl="0" indent="-228600">
              <a:buFont typeface="+mj-lt"/>
              <a:buAutoNum type="arabicPeriod"/>
            </a:pPr>
            <a:r>
              <a:rPr lang="fr-FR" sz="1100" dirty="0">
                <a:latin typeface="Times New Roman"/>
                <a:cs typeface="Times New Roman"/>
              </a:rPr>
              <a:t>Déterminer la valeur actuelle du médicament si le taux d’actualisation est de 10%.</a:t>
            </a:r>
          </a:p>
          <a:p>
            <a:r>
              <a:rPr lang="fr-FR" sz="1100" dirty="0">
                <a:latin typeface="Times New Roman"/>
                <a:cs typeface="Times New Roman"/>
              </a:rPr>
              <a:t> </a:t>
            </a:r>
          </a:p>
          <a:p>
            <a:pPr marL="228600" lvl="0" indent="-228600">
              <a:buFont typeface="+mj-lt"/>
              <a:buAutoNum type="arabicPeriod"/>
            </a:pPr>
            <a:r>
              <a:rPr lang="fr-FR" sz="1100" dirty="0">
                <a:latin typeface="Times New Roman"/>
                <a:cs typeface="Times New Roman"/>
              </a:rPr>
              <a:t>Même question mais pour un taux d’actualisation de 3%.</a:t>
            </a:r>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758417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dirty="0">
              <a:latin typeface="Times New Roman"/>
              <a:cs typeface="Times New Roman"/>
            </a:endParaRPr>
          </a:p>
        </p:txBody>
      </p:sp>
      <p:sp>
        <p:nvSpPr>
          <p:cNvPr id="3" name="object 3"/>
          <p:cNvSpPr txBox="1"/>
          <p:nvPr/>
        </p:nvSpPr>
        <p:spPr>
          <a:xfrm>
            <a:off x="347294" y="825501"/>
            <a:ext cx="3937959" cy="1219200"/>
          </a:xfrm>
          <a:prstGeom prst="rect">
            <a:avLst/>
          </a:prstGeom>
        </p:spPr>
        <p:txBody>
          <a:bodyPr wrap="square" lIns="0" tIns="0" rIns="0" bIns="0" rtlCol="0">
            <a:noAutofit/>
          </a:bodyPr>
          <a:lstStyle/>
          <a:p>
            <a:pPr marR="144099" indent="0">
              <a:lnSpc>
                <a:spcPts val="1264"/>
              </a:lnSpc>
              <a:spcBef>
                <a:spcPts val="320"/>
              </a:spcBef>
            </a:pPr>
            <a:endParaRPr sz="1100" i="1" dirty="0">
              <a:latin typeface="Times New Roman"/>
              <a:cs typeface="Times New Roman"/>
            </a:endParaRPr>
          </a:p>
        </p:txBody>
      </p:sp>
      <p:sp>
        <p:nvSpPr>
          <p:cNvPr id="2" name="ZoneTexte 1"/>
          <p:cNvSpPr txBox="1"/>
          <p:nvPr/>
        </p:nvSpPr>
        <p:spPr>
          <a:xfrm>
            <a:off x="39935" y="481933"/>
            <a:ext cx="4343400" cy="769441"/>
          </a:xfrm>
          <a:prstGeom prst="rect">
            <a:avLst/>
          </a:prstGeom>
          <a:noFill/>
        </p:spPr>
        <p:txBody>
          <a:bodyPr wrap="square" rtlCol="0">
            <a:spAutoFit/>
          </a:bodyPr>
          <a:lstStyle/>
          <a:p>
            <a:r>
              <a:rPr lang="fr-FR" sz="1100" dirty="0">
                <a:latin typeface="Times New Roman"/>
                <a:cs typeface="Times New Roman"/>
              </a:rPr>
              <a:t>1- Les gains espérés chaque année : </a:t>
            </a:r>
          </a:p>
          <a:p>
            <a:endParaRPr lang="fr-FR" sz="1100" dirty="0">
              <a:latin typeface="Times New Roman"/>
              <a:cs typeface="Times New Roman"/>
            </a:endParaRPr>
          </a:p>
          <a:p>
            <a:endParaRPr lang="fr-FR" sz="1100" dirty="0">
              <a:latin typeface="Times New Roman"/>
              <a:cs typeface="Times New Roman"/>
            </a:endParaRPr>
          </a:p>
          <a:p>
            <a:endParaRPr lang="fr-FR" sz="1100" dirty="0">
              <a:latin typeface="Times New Roman"/>
              <a:cs typeface="Times New Roman"/>
            </a:endParaRPr>
          </a:p>
        </p:txBody>
      </p:sp>
      <p:cxnSp>
        <p:nvCxnSpPr>
          <p:cNvPr id="6" name="Connecteur droit 5"/>
          <p:cNvCxnSpPr/>
          <p:nvPr/>
        </p:nvCxnSpPr>
        <p:spPr>
          <a:xfrm>
            <a:off x="406400" y="1130300"/>
            <a:ext cx="31242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p:cNvCxnSpPr/>
          <p:nvPr/>
        </p:nvCxnSpPr>
        <p:spPr>
          <a:xfrm>
            <a:off x="406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87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168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1549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5306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07144" y="1214735"/>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0</a:t>
            </a:r>
          </a:p>
        </p:txBody>
      </p:sp>
      <p:sp>
        <p:nvSpPr>
          <p:cNvPr id="14" name="ZoneTexte 13"/>
          <p:cNvSpPr txBox="1"/>
          <p:nvPr/>
        </p:nvSpPr>
        <p:spPr>
          <a:xfrm>
            <a:off x="648935" y="1217307"/>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a:t>
            </a:r>
          </a:p>
        </p:txBody>
      </p:sp>
      <p:sp>
        <p:nvSpPr>
          <p:cNvPr id="15" name="ZoneTexte 14"/>
          <p:cNvSpPr txBox="1"/>
          <p:nvPr/>
        </p:nvSpPr>
        <p:spPr>
          <a:xfrm>
            <a:off x="1028067" y="1217308"/>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2</a:t>
            </a:r>
          </a:p>
        </p:txBody>
      </p:sp>
      <p:sp>
        <p:nvSpPr>
          <p:cNvPr id="16" name="ZoneTexte 15"/>
          <p:cNvSpPr txBox="1"/>
          <p:nvPr/>
        </p:nvSpPr>
        <p:spPr>
          <a:xfrm>
            <a:off x="1475418" y="1235790"/>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3</a:t>
            </a:r>
          </a:p>
        </p:txBody>
      </p:sp>
      <p:sp>
        <p:nvSpPr>
          <p:cNvPr id="17" name="ZoneTexte 16"/>
          <p:cNvSpPr txBox="1"/>
          <p:nvPr/>
        </p:nvSpPr>
        <p:spPr>
          <a:xfrm>
            <a:off x="2159000" y="1154499"/>
            <a:ext cx="331459"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p:sp>
        <p:nvSpPr>
          <p:cNvPr id="18" name="ZoneTexte 17"/>
          <p:cNvSpPr txBox="1"/>
          <p:nvPr/>
        </p:nvSpPr>
        <p:spPr>
          <a:xfrm flipH="1">
            <a:off x="3378200" y="1162369"/>
            <a:ext cx="381000"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17</a:t>
            </a:r>
          </a:p>
        </p:txBody>
      </p:sp>
      <p:sp>
        <p:nvSpPr>
          <p:cNvPr id="19" name="ZoneTexte 18"/>
          <p:cNvSpPr txBox="1"/>
          <p:nvPr/>
        </p:nvSpPr>
        <p:spPr>
          <a:xfrm>
            <a:off x="587239" y="824384"/>
            <a:ext cx="352562"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2M</a:t>
            </a:r>
            <a:endParaRPr lang="fr-FR" sz="900" dirty="0">
              <a:latin typeface="Times New Roman" panose="02020603050405020304" pitchFamily="18" charset="0"/>
              <a:cs typeface="Times New Roman" panose="02020603050405020304" pitchFamily="18" charset="0"/>
            </a:endParaRPr>
          </a:p>
        </p:txBody>
      </p:sp>
      <p:sp>
        <p:nvSpPr>
          <p:cNvPr id="20" name="ZoneTexte 19"/>
          <p:cNvSpPr txBox="1"/>
          <p:nvPr/>
        </p:nvSpPr>
        <p:spPr>
          <a:xfrm>
            <a:off x="865033" y="801730"/>
            <a:ext cx="530537"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2*(1,05)</a:t>
            </a:r>
          </a:p>
        </p:txBody>
      </p:sp>
      <mc:AlternateContent xmlns:mc="http://schemas.openxmlformats.org/markup-compatibility/2006" xmlns:a14="http://schemas.microsoft.com/office/drawing/2010/main">
        <mc:Choice Requires="a14">
          <p:sp>
            <p:nvSpPr>
              <p:cNvPr id="21" name="ZoneTexte 20"/>
              <p:cNvSpPr txBox="1"/>
              <p:nvPr/>
            </p:nvSpPr>
            <p:spPr>
              <a:xfrm>
                <a:off x="1320801" y="804231"/>
                <a:ext cx="609600"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a:t>
                </a:r>
                <a14:m>
                  <m:oMath xmlns:m="http://schemas.openxmlformats.org/officeDocument/2006/math">
                    <m:sSup>
                      <m:sSupPr>
                        <m:ctrlPr>
                          <a:rPr lang="fr-FR" sz="800" i="1" smtClean="0">
                            <a:latin typeface="Cambria Math" panose="02040503050406030204" pitchFamily="18" charset="0"/>
                            <a:cs typeface="Times New Roman" panose="02020603050405020304" pitchFamily="18" charset="0"/>
                          </a:rPr>
                        </m:ctrlPr>
                      </m:sSupPr>
                      <m:e>
                        <m:r>
                          <a:rPr lang="fr-FR" sz="800" b="0" i="1" smtClean="0">
                            <a:latin typeface="Cambria Math" panose="02040503050406030204" pitchFamily="18" charset="0"/>
                            <a:cs typeface="Times New Roman" panose="02020603050405020304" pitchFamily="18" charset="0"/>
                          </a:rPr>
                          <m:t>(</m:t>
                        </m:r>
                        <m:r>
                          <m:rPr>
                            <m:nor/>
                          </m:rPr>
                          <a:rPr lang="fr-FR" sz="800" dirty="0">
                            <a:latin typeface="Times New Roman" panose="02020603050405020304" pitchFamily="18" charset="0"/>
                            <a:cs typeface="Times New Roman" panose="02020603050405020304" pitchFamily="18" charset="0"/>
                          </a:rPr>
                          <m:t>1,05)</m:t>
                        </m:r>
                      </m:e>
                      <m:sup>
                        <m:r>
                          <a:rPr lang="fr-FR" sz="800" b="0" i="1" smtClean="0">
                            <a:latin typeface="Cambria Math" panose="02040503050406030204" pitchFamily="18" charset="0"/>
                            <a:cs typeface="Times New Roman" panose="02020603050405020304" pitchFamily="18" charset="0"/>
                          </a:rPr>
                          <m:t>2</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21" name="ZoneTexte 20"/>
              <p:cNvSpPr txBox="1">
                <a:spLocks noRot="1" noChangeAspect="1" noMove="1" noResize="1" noEditPoints="1" noAdjustHandles="1" noChangeArrowheads="1" noChangeShapeType="1" noTextEdit="1"/>
              </p:cNvSpPr>
              <p:nvPr/>
            </p:nvSpPr>
            <p:spPr>
              <a:xfrm>
                <a:off x="1320801" y="804231"/>
                <a:ext cx="609600" cy="215444"/>
              </a:xfrm>
              <a:prstGeom prst="rect">
                <a:avLst/>
              </a:prstGeom>
              <a:blipFill>
                <a:blip r:embed="rId2"/>
                <a:stretch>
                  <a:fillRect b="-857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p:cNvSpPr txBox="1"/>
              <p:nvPr/>
            </p:nvSpPr>
            <p:spPr>
              <a:xfrm>
                <a:off x="3149600" y="786167"/>
                <a:ext cx="685800"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a:t>
                </a:r>
                <a14:m>
                  <m:oMath xmlns:m="http://schemas.openxmlformats.org/officeDocument/2006/math">
                    <m:sSup>
                      <m:sSupPr>
                        <m:ctrlPr>
                          <a:rPr lang="fr-FR" sz="800" i="1" smtClean="0">
                            <a:latin typeface="Cambria Math" panose="02040503050406030204" pitchFamily="18" charset="0"/>
                            <a:cs typeface="Times New Roman" panose="02020603050405020304" pitchFamily="18" charset="0"/>
                          </a:rPr>
                        </m:ctrlPr>
                      </m:sSupPr>
                      <m:e>
                        <m:r>
                          <a:rPr lang="fr-FR" sz="800" b="0" i="1" smtClean="0">
                            <a:latin typeface="Cambria Math" panose="02040503050406030204" pitchFamily="18" charset="0"/>
                            <a:cs typeface="Times New Roman" panose="02020603050405020304" pitchFamily="18" charset="0"/>
                          </a:rPr>
                          <m:t>(</m:t>
                        </m:r>
                        <m:r>
                          <m:rPr>
                            <m:nor/>
                          </m:rPr>
                          <a:rPr lang="fr-FR" sz="800" dirty="0">
                            <a:latin typeface="Times New Roman" panose="02020603050405020304" pitchFamily="18" charset="0"/>
                            <a:cs typeface="Times New Roman" panose="02020603050405020304" pitchFamily="18" charset="0"/>
                          </a:rPr>
                          <m:t>1,05)</m:t>
                        </m:r>
                      </m:e>
                      <m:sup>
                        <m:r>
                          <a:rPr lang="fr-FR" sz="800" b="0" i="1" smtClean="0">
                            <a:latin typeface="Cambria Math" panose="02040503050406030204" pitchFamily="18" charset="0"/>
                            <a:cs typeface="Times New Roman" panose="02020603050405020304" pitchFamily="18" charset="0"/>
                          </a:rPr>
                          <m:t>16</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22" name="ZoneTexte 21"/>
              <p:cNvSpPr txBox="1">
                <a:spLocks noRot="1" noChangeAspect="1" noMove="1" noResize="1" noEditPoints="1" noAdjustHandles="1" noChangeArrowheads="1" noChangeShapeType="1" noTextEdit="1"/>
              </p:cNvSpPr>
              <p:nvPr/>
            </p:nvSpPr>
            <p:spPr>
              <a:xfrm>
                <a:off x="3149600" y="786167"/>
                <a:ext cx="685800" cy="215444"/>
              </a:xfrm>
              <a:prstGeom prst="rect">
                <a:avLst/>
              </a:prstGeom>
              <a:blipFill>
                <a:blip r:embed="rId3"/>
                <a:stretch>
                  <a:fillRect b="-857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286992" y="1598672"/>
                <a:ext cx="4114800" cy="347916"/>
              </a:xfrm>
              <a:prstGeom prst="rect">
                <a:avLst/>
              </a:prstGeom>
              <a:noFill/>
            </p:spPr>
            <p:txBody>
              <a:bodyPr wrap="square" rtlCol="0">
                <a:spAutoFit/>
              </a:bodyPr>
              <a:lstStyle/>
              <a:p>
                <a14:m>
                  <m:oMath xmlns:m="http://schemas.openxmlformats.org/officeDocument/2006/math">
                    <m:r>
                      <a:rPr lang="fr-FR" sz="1100" b="0" i="1" smtClean="0">
                        <a:latin typeface="Cambria Math" panose="02040503050406030204" pitchFamily="18" charset="0"/>
                        <a:cs typeface="Times New Roman"/>
                      </a:rPr>
                      <m:t>𝑉𝐴</m:t>
                    </m:r>
                    <m:r>
                      <a:rPr lang="fr-FR" sz="1100" b="0" i="1" smtClean="0">
                        <a:latin typeface="Cambria Math" panose="02040503050406030204" pitchFamily="18" charset="0"/>
                        <a:cs typeface="Times New Roman"/>
                      </a:rPr>
                      <m:t>=</m:t>
                    </m:r>
                    <m:f>
                      <m:fPr>
                        <m:ctrlPr>
                          <a:rPr lang="fr-FR" sz="1100" b="0" i="1" smtClean="0">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2</m:t>
                        </m:r>
                      </m:num>
                      <m:den>
                        <m:r>
                          <a:rPr lang="fr-FR" sz="1100" b="0" i="1" smtClean="0">
                            <a:latin typeface="Cambria Math" panose="02040503050406030204" pitchFamily="18" charset="0"/>
                            <a:cs typeface="Times New Roman"/>
                          </a:rPr>
                          <m:t>0,1−0,05</m:t>
                        </m:r>
                      </m:den>
                    </m:f>
                    <m:r>
                      <a:rPr lang="fr-FR" sz="1100" b="0" i="1" smtClean="0">
                        <a:latin typeface="Cambria Math" panose="02040503050406030204" pitchFamily="18" charset="0"/>
                        <a:cs typeface="Times New Roman"/>
                      </a:rPr>
                      <m:t>(1−</m:t>
                    </m:r>
                    <m:sSup>
                      <m:sSupPr>
                        <m:ctrlPr>
                          <a:rPr lang="fr-FR" sz="1100" b="0" i="1" smtClean="0">
                            <a:latin typeface="Cambria Math" panose="02040503050406030204" pitchFamily="18" charset="0"/>
                            <a:cs typeface="Times New Roman"/>
                          </a:rPr>
                        </m:ctrlPr>
                      </m:sSupPr>
                      <m:e>
                        <m:r>
                          <a:rPr lang="fr-FR" sz="1100" b="0" i="1" smtClean="0">
                            <a:latin typeface="Cambria Math" panose="02040503050406030204" pitchFamily="18" charset="0"/>
                            <a:cs typeface="Times New Roman"/>
                          </a:rPr>
                          <m:t>(</m:t>
                        </m:r>
                        <m:f>
                          <m:fPr>
                            <m:ctrlPr>
                              <a:rPr lang="fr-FR" sz="1100" b="0" i="1" smtClean="0">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1,05</m:t>
                            </m:r>
                          </m:num>
                          <m:den>
                            <m:r>
                              <a:rPr lang="fr-FR" sz="1100" b="0" i="1" smtClean="0">
                                <a:latin typeface="Cambria Math" panose="02040503050406030204" pitchFamily="18" charset="0"/>
                                <a:cs typeface="Times New Roman"/>
                              </a:rPr>
                              <m:t>1,1</m:t>
                            </m:r>
                          </m:den>
                        </m:f>
                        <m:r>
                          <a:rPr lang="fr-FR" sz="1100" b="0" i="1" smtClean="0">
                            <a:latin typeface="Cambria Math" panose="02040503050406030204" pitchFamily="18" charset="0"/>
                            <a:cs typeface="Times New Roman"/>
                          </a:rPr>
                          <m:t>)</m:t>
                        </m:r>
                      </m:e>
                      <m:sup>
                        <m:r>
                          <a:rPr lang="fr-FR" sz="1100" b="0" i="1" smtClean="0">
                            <a:latin typeface="Cambria Math" panose="02040503050406030204" pitchFamily="18" charset="0"/>
                            <a:cs typeface="Times New Roman"/>
                          </a:rPr>
                          <m:t>16</m:t>
                        </m:r>
                      </m:sup>
                    </m:sSup>
                  </m:oMath>
                </a14:m>
                <a:r>
                  <a:rPr lang="fr-FR" sz="1100" dirty="0">
                    <a:latin typeface="Times New Roman"/>
                    <a:cs typeface="Times New Roman"/>
                  </a:rPr>
                  <a:t>)=20,99</a:t>
                </a:r>
              </a:p>
            </p:txBody>
          </p:sp>
        </mc:Choice>
        <mc:Fallback xmlns="">
          <p:sp>
            <p:nvSpPr>
              <p:cNvPr id="23" name="ZoneTexte 22"/>
              <p:cNvSpPr txBox="1">
                <a:spLocks noRot="1" noChangeAspect="1" noMove="1" noResize="1" noEditPoints="1" noAdjustHandles="1" noChangeArrowheads="1" noChangeShapeType="1" noTextEdit="1"/>
              </p:cNvSpPr>
              <p:nvPr/>
            </p:nvSpPr>
            <p:spPr>
              <a:xfrm>
                <a:off x="286992" y="1598672"/>
                <a:ext cx="4114800" cy="34791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ZoneTexte 23"/>
              <p:cNvSpPr txBox="1"/>
              <p:nvPr/>
            </p:nvSpPr>
            <p:spPr>
              <a:xfrm>
                <a:off x="177800" y="2230184"/>
                <a:ext cx="4267200" cy="517193"/>
              </a:xfrm>
              <a:prstGeom prst="rect">
                <a:avLst/>
              </a:prstGeom>
              <a:noFill/>
            </p:spPr>
            <p:txBody>
              <a:bodyPr wrap="square" rtlCol="0">
                <a:spAutoFit/>
              </a:bodyPr>
              <a:lstStyle/>
              <a:p>
                <a14:m>
                  <m:oMath xmlns:m="http://schemas.openxmlformats.org/officeDocument/2006/math">
                    <m:r>
                      <a:rPr lang="fr-FR" sz="1100" b="0" i="1" smtClean="0">
                        <a:latin typeface="Cambria Math" panose="02040503050406030204" pitchFamily="18" charset="0"/>
                        <a:cs typeface="Times New Roman"/>
                      </a:rPr>
                      <m:t>2−</m:t>
                    </m:r>
                    <m:r>
                      <a:rPr lang="fr-FR" sz="1100" i="1" smtClean="0">
                        <a:latin typeface="Cambria Math" panose="02040503050406030204" pitchFamily="18" charset="0"/>
                        <a:cs typeface="Times New Roman"/>
                      </a:rPr>
                      <m:t>𝑉𝐴</m:t>
                    </m:r>
                    <m:r>
                      <a:rPr lang="fr-FR" sz="1100" i="1" smtClean="0">
                        <a:latin typeface="Cambria Math" panose="02040503050406030204" pitchFamily="18" charset="0"/>
                        <a:cs typeface="Times New Roman"/>
                      </a:rPr>
                      <m:t>=</m:t>
                    </m:r>
                    <m:f>
                      <m:fPr>
                        <m:ctrlPr>
                          <a:rPr lang="fr-FR" sz="1100" i="1">
                            <a:latin typeface="Cambria Math" panose="02040503050406030204" pitchFamily="18" charset="0"/>
                            <a:cs typeface="Times New Roman"/>
                          </a:rPr>
                        </m:ctrlPr>
                      </m:fPr>
                      <m:num>
                        <m:r>
                          <a:rPr lang="fr-FR" sz="1100" i="1">
                            <a:latin typeface="Cambria Math" panose="02040503050406030204" pitchFamily="18" charset="0"/>
                            <a:cs typeface="Times New Roman"/>
                          </a:rPr>
                          <m:t>2</m:t>
                        </m:r>
                      </m:num>
                      <m:den>
                        <m:r>
                          <a:rPr lang="fr-FR" sz="1100" i="1">
                            <a:latin typeface="Cambria Math" panose="02040503050406030204" pitchFamily="18" charset="0"/>
                            <a:cs typeface="Times New Roman"/>
                          </a:rPr>
                          <m:t>0,</m:t>
                        </m:r>
                        <m:r>
                          <a:rPr lang="fr-FR" sz="1100" b="0" i="1" smtClean="0">
                            <a:latin typeface="Cambria Math" panose="02040503050406030204" pitchFamily="18" charset="0"/>
                            <a:cs typeface="Times New Roman"/>
                          </a:rPr>
                          <m:t>03</m:t>
                        </m:r>
                        <m:r>
                          <a:rPr lang="fr-FR" sz="1100" i="1">
                            <a:latin typeface="Cambria Math" panose="02040503050406030204" pitchFamily="18" charset="0"/>
                            <a:cs typeface="Times New Roman"/>
                          </a:rPr>
                          <m:t>−0,05</m:t>
                        </m:r>
                      </m:den>
                    </m:f>
                    <m:r>
                      <a:rPr lang="fr-FR" sz="1100" i="1">
                        <a:latin typeface="Cambria Math" panose="02040503050406030204" pitchFamily="18" charset="0"/>
                        <a:cs typeface="Times New Roman"/>
                      </a:rPr>
                      <m:t>(1−</m:t>
                    </m:r>
                    <m:sSup>
                      <m:sSupPr>
                        <m:ctrlPr>
                          <a:rPr lang="fr-FR" sz="1100" i="1">
                            <a:latin typeface="Cambria Math" panose="02040503050406030204" pitchFamily="18" charset="0"/>
                            <a:cs typeface="Times New Roman"/>
                          </a:rPr>
                        </m:ctrlPr>
                      </m:sSupPr>
                      <m:e>
                        <m:r>
                          <a:rPr lang="fr-FR" sz="1100" i="1">
                            <a:latin typeface="Cambria Math" panose="02040503050406030204" pitchFamily="18" charset="0"/>
                            <a:cs typeface="Times New Roman"/>
                          </a:rPr>
                          <m:t>(</m:t>
                        </m:r>
                        <m:f>
                          <m:fPr>
                            <m:ctrlPr>
                              <a:rPr lang="fr-FR" sz="1100" i="1">
                                <a:latin typeface="Cambria Math" panose="02040503050406030204" pitchFamily="18" charset="0"/>
                                <a:cs typeface="Times New Roman"/>
                              </a:rPr>
                            </m:ctrlPr>
                          </m:fPr>
                          <m:num>
                            <m:r>
                              <a:rPr lang="fr-FR" sz="1100" i="1">
                                <a:latin typeface="Cambria Math" panose="02040503050406030204" pitchFamily="18" charset="0"/>
                                <a:cs typeface="Times New Roman"/>
                              </a:rPr>
                              <m:t>1,05</m:t>
                            </m:r>
                          </m:num>
                          <m:den>
                            <m:r>
                              <a:rPr lang="fr-FR" sz="1100" i="1">
                                <a:latin typeface="Cambria Math" panose="02040503050406030204" pitchFamily="18" charset="0"/>
                                <a:cs typeface="Times New Roman"/>
                              </a:rPr>
                              <m:t>1,</m:t>
                            </m:r>
                            <m:r>
                              <a:rPr lang="fr-FR" sz="1100" b="0" i="1" smtClean="0">
                                <a:latin typeface="Cambria Math" panose="02040503050406030204" pitchFamily="18" charset="0"/>
                                <a:cs typeface="Times New Roman"/>
                              </a:rPr>
                              <m:t>03</m:t>
                            </m:r>
                          </m:den>
                        </m:f>
                        <m:r>
                          <a:rPr lang="fr-FR" sz="1100" i="1">
                            <a:latin typeface="Cambria Math" panose="02040503050406030204" pitchFamily="18" charset="0"/>
                            <a:cs typeface="Times New Roman"/>
                          </a:rPr>
                          <m:t>)</m:t>
                        </m:r>
                      </m:e>
                      <m:sup>
                        <m:r>
                          <a:rPr lang="fr-FR" sz="1100" i="1">
                            <a:latin typeface="Cambria Math" panose="02040503050406030204" pitchFamily="18" charset="0"/>
                            <a:cs typeface="Times New Roman"/>
                          </a:rPr>
                          <m:t>16</m:t>
                        </m:r>
                      </m:sup>
                    </m:sSup>
                  </m:oMath>
                </a14:m>
                <a:r>
                  <a:rPr lang="fr-FR" sz="1100" dirty="0">
                    <a:latin typeface="Times New Roman"/>
                    <a:cs typeface="Times New Roman"/>
                  </a:rPr>
                  <a:t>)=36,02</a:t>
                </a:r>
              </a:p>
              <a:p>
                <a:r>
                  <a:rPr lang="fr-FR" sz="1100" dirty="0">
                    <a:latin typeface="Times New Roman"/>
                    <a:cs typeface="Times New Roman"/>
                  </a:rPr>
                  <a:t>Plus le taux d’actualisation st faible, plus les gains sont élevés. </a:t>
                </a:r>
              </a:p>
            </p:txBody>
          </p:sp>
        </mc:Choice>
        <mc:Fallback xmlns="">
          <p:sp>
            <p:nvSpPr>
              <p:cNvPr id="24" name="ZoneTexte 23"/>
              <p:cNvSpPr txBox="1">
                <a:spLocks noRot="1" noChangeAspect="1" noMove="1" noResize="1" noEditPoints="1" noAdjustHandles="1" noChangeArrowheads="1" noChangeShapeType="1" noTextEdit="1"/>
              </p:cNvSpPr>
              <p:nvPr/>
            </p:nvSpPr>
            <p:spPr>
              <a:xfrm>
                <a:off x="177800" y="2230184"/>
                <a:ext cx="4267200" cy="517193"/>
              </a:xfrm>
              <a:prstGeom prst="rect">
                <a:avLst/>
              </a:prstGeom>
              <a:blipFill>
                <a:blip r:embed="rId5"/>
                <a:stretch>
                  <a:fillRect b="-8235"/>
                </a:stretch>
              </a:blipFill>
            </p:spPr>
            <p:txBody>
              <a:bodyPr/>
              <a:lstStyle/>
              <a:p>
                <a:r>
                  <a:rPr lang="fr-FR">
                    <a:noFill/>
                  </a:rPr>
                  <a:t> </a:t>
                </a:r>
              </a:p>
            </p:txBody>
          </p:sp>
        </mc:Fallback>
      </mc:AlternateContent>
      <p:sp>
        <p:nvSpPr>
          <p:cNvPr id="25" name="Espace réservé du numéro de diapositive 2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6709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1682700" cy="207596"/>
          </a:xfrm>
          <a:prstGeom prst="rect">
            <a:avLst/>
          </a:prstGeom>
        </p:spPr>
        <p:txBody>
          <a:bodyPr wrap="square" lIns="0" tIns="0" rIns="0" bIns="0" rtlCol="0">
            <a:noAutofit/>
          </a:bodyPr>
          <a:lstStyle/>
          <a:p>
            <a:pPr marL="12700">
              <a:lnSpc>
                <a:spcPts val="1455"/>
              </a:lnSpc>
              <a:spcBef>
                <a:spcPts val="72"/>
              </a:spcBef>
            </a:pPr>
            <a:r>
              <a:rPr sz="1400" spc="0" dirty="0" err="1">
                <a:solidFill>
                  <a:srgbClr val="B23333"/>
                </a:solidFill>
                <a:latin typeface="Times New Roman"/>
                <a:cs typeface="Times New Roman"/>
              </a:rPr>
              <a:t>Cas</a:t>
            </a:r>
            <a:r>
              <a:rPr sz="1400" spc="41" dirty="0">
                <a:solidFill>
                  <a:srgbClr val="B23333"/>
                </a:solidFill>
                <a:latin typeface="Times New Roman"/>
                <a:cs typeface="Times New Roman"/>
              </a:rPr>
              <a:t> </a:t>
            </a:r>
            <a:r>
              <a:rPr lang="fr-FR" sz="1400" dirty="0">
                <a:solidFill>
                  <a:srgbClr val="B23333"/>
                </a:solidFill>
                <a:latin typeface="Times New Roman"/>
                <a:cs typeface="Times New Roman"/>
              </a:rPr>
              <a:t>les plus usuels</a:t>
            </a:r>
            <a:endParaRPr sz="1400" dirty="0">
              <a:latin typeface="Times New Roman"/>
              <a:cs typeface="Times New Roman"/>
            </a:endParaRPr>
          </a:p>
        </p:txBody>
      </p:sp>
      <p:sp>
        <p:nvSpPr>
          <p:cNvPr id="3" name="object 3"/>
          <p:cNvSpPr txBox="1"/>
          <p:nvPr/>
        </p:nvSpPr>
        <p:spPr>
          <a:xfrm>
            <a:off x="448056" y="1278935"/>
            <a:ext cx="153277" cy="794043"/>
          </a:xfrm>
          <a:prstGeom prst="rect">
            <a:avLst/>
          </a:prstGeom>
        </p:spPr>
        <p:txBody>
          <a:bodyPr wrap="square" lIns="0" tIns="0" rIns="0" bIns="0" rtlCol="0">
            <a:noAutofit/>
          </a:bodyPr>
          <a:lstStyle/>
          <a:p>
            <a:pPr marL="12700">
              <a:lnSpc>
                <a:spcPts val="1140"/>
              </a:lnSpc>
              <a:spcBef>
                <a:spcPts val="57"/>
              </a:spcBef>
            </a:pPr>
            <a:r>
              <a:rPr sz="1100" spc="0" dirty="0">
                <a:solidFill>
                  <a:srgbClr val="B23333"/>
                </a:solidFill>
                <a:latin typeface="Times New Roman"/>
                <a:cs typeface="Times New Roman"/>
              </a:rPr>
              <a:t>1.</a:t>
            </a:r>
            <a:endParaRPr sz="1100">
              <a:latin typeface="Times New Roman"/>
              <a:cs typeface="Times New Roman"/>
            </a:endParaRPr>
          </a:p>
          <a:p>
            <a:pPr marL="12700">
              <a:lnSpc>
                <a:spcPct val="95825"/>
              </a:lnSpc>
              <a:spcBef>
                <a:spcPts val="328"/>
              </a:spcBef>
            </a:pPr>
            <a:r>
              <a:rPr sz="1100" spc="0" dirty="0">
                <a:solidFill>
                  <a:srgbClr val="B23333"/>
                </a:solidFill>
                <a:latin typeface="Times New Roman"/>
                <a:cs typeface="Times New Roman"/>
              </a:rPr>
              <a:t>2.</a:t>
            </a:r>
            <a:endParaRPr sz="1100">
              <a:latin typeface="Times New Roman"/>
              <a:cs typeface="Times New Roman"/>
            </a:endParaRPr>
          </a:p>
          <a:p>
            <a:pPr marL="12700">
              <a:lnSpc>
                <a:spcPct val="95825"/>
              </a:lnSpc>
              <a:spcBef>
                <a:spcPts val="385"/>
              </a:spcBef>
            </a:pPr>
            <a:r>
              <a:rPr sz="1100" spc="0" dirty="0">
                <a:solidFill>
                  <a:srgbClr val="B23333"/>
                </a:solidFill>
                <a:latin typeface="Times New Roman"/>
                <a:cs typeface="Times New Roman"/>
              </a:rPr>
              <a:t>3.</a:t>
            </a:r>
            <a:endParaRPr sz="1100">
              <a:latin typeface="Times New Roman"/>
              <a:cs typeface="Times New Roman"/>
            </a:endParaRPr>
          </a:p>
          <a:p>
            <a:pPr marL="12700">
              <a:lnSpc>
                <a:spcPct val="95825"/>
              </a:lnSpc>
              <a:spcBef>
                <a:spcPts val="385"/>
              </a:spcBef>
            </a:pPr>
            <a:r>
              <a:rPr sz="1100" spc="0" dirty="0">
                <a:solidFill>
                  <a:srgbClr val="B23333"/>
                </a:solidFill>
                <a:latin typeface="Times New Roman"/>
                <a:cs typeface="Times New Roman"/>
              </a:rPr>
              <a:t>4.</a:t>
            </a:r>
            <a:endParaRPr sz="1100">
              <a:latin typeface="Times New Roman"/>
              <a:cs typeface="Times New Roman"/>
            </a:endParaRPr>
          </a:p>
        </p:txBody>
      </p:sp>
      <p:sp>
        <p:nvSpPr>
          <p:cNvPr id="2" name="object 2"/>
          <p:cNvSpPr txBox="1"/>
          <p:nvPr/>
        </p:nvSpPr>
        <p:spPr>
          <a:xfrm>
            <a:off x="624396" y="1278935"/>
            <a:ext cx="2009358" cy="794043"/>
          </a:xfrm>
          <a:prstGeom prst="rect">
            <a:avLst/>
          </a:prstGeom>
        </p:spPr>
        <p:txBody>
          <a:bodyPr wrap="square" lIns="0" tIns="0" rIns="0" bIns="0" rtlCol="0">
            <a:noAutofit/>
          </a:bodyPr>
          <a:lstStyle/>
          <a:p>
            <a:pPr marL="12700" marR="20781">
              <a:lnSpc>
                <a:spcPts val="1140"/>
              </a:lnSpc>
              <a:spcBef>
                <a:spcPts val="57"/>
              </a:spcBef>
            </a:pPr>
            <a:r>
              <a:rPr sz="1100" spc="0" dirty="0">
                <a:latin typeface="Times New Roman"/>
                <a:cs typeface="Times New Roman"/>
              </a:rPr>
              <a:t>Les</a:t>
            </a:r>
            <a:r>
              <a:rPr sz="1100" spc="-25" dirty="0">
                <a:latin typeface="Times New Roman"/>
                <a:cs typeface="Times New Roman"/>
              </a:rPr>
              <a:t> </a:t>
            </a:r>
            <a:r>
              <a:rPr sz="1100" spc="0" dirty="0" err="1">
                <a:latin typeface="Times New Roman"/>
                <a:cs typeface="Times New Roman"/>
              </a:rPr>
              <a:t>annuit</a:t>
            </a:r>
            <a:r>
              <a:rPr lang="fr-FR" sz="1100" spc="0" dirty="0">
                <a:latin typeface="Times New Roman"/>
                <a:cs typeface="Times New Roman"/>
              </a:rPr>
              <a:t>é</a:t>
            </a:r>
            <a:r>
              <a:rPr sz="1100" spc="0" dirty="0">
                <a:latin typeface="Times New Roman"/>
                <a:cs typeface="Times New Roman"/>
              </a:rPr>
              <a:t>s</a:t>
            </a:r>
            <a:r>
              <a:rPr sz="1100" spc="158" dirty="0">
                <a:latin typeface="Times New Roman"/>
                <a:cs typeface="Times New Roman"/>
              </a:rPr>
              <a:t> </a:t>
            </a:r>
            <a:r>
              <a:rPr sz="1100" spc="0" dirty="0">
                <a:latin typeface="Times New Roman"/>
                <a:cs typeface="Times New Roman"/>
              </a:rPr>
              <a:t>constantes</a:t>
            </a:r>
            <a:endParaRPr sz="1100" dirty="0">
              <a:latin typeface="Times New Roman"/>
              <a:cs typeface="Times New Roman"/>
            </a:endParaRPr>
          </a:p>
          <a:p>
            <a:pPr marL="12700" marR="20781">
              <a:lnSpc>
                <a:spcPct val="95825"/>
              </a:lnSpc>
              <a:spcBef>
                <a:spcPts val="328"/>
              </a:spcBef>
            </a:pPr>
            <a:r>
              <a:rPr sz="1100" spc="0" dirty="0">
                <a:latin typeface="Times New Roman"/>
                <a:cs typeface="Times New Roman"/>
              </a:rPr>
              <a:t>Les</a:t>
            </a:r>
            <a:r>
              <a:rPr sz="1100" spc="-25" dirty="0">
                <a:latin typeface="Times New Roman"/>
                <a:cs typeface="Times New Roman"/>
              </a:rPr>
              <a:t> </a:t>
            </a:r>
            <a:r>
              <a:rPr sz="1100" spc="0" dirty="0" err="1">
                <a:latin typeface="Times New Roman"/>
                <a:cs typeface="Times New Roman"/>
              </a:rPr>
              <a:t>rentes</a:t>
            </a:r>
            <a:r>
              <a:rPr sz="1100" spc="137" dirty="0">
                <a:latin typeface="Times New Roman"/>
                <a:cs typeface="Times New Roman"/>
              </a:rPr>
              <a:t> </a:t>
            </a:r>
            <a:r>
              <a:rPr sz="1100" spc="29" dirty="0">
                <a:latin typeface="Times New Roman"/>
                <a:cs typeface="Times New Roman"/>
              </a:rPr>
              <a:t>p</a:t>
            </a:r>
            <a:r>
              <a:rPr sz="1100" spc="0" dirty="0">
                <a:latin typeface="Times New Roman"/>
                <a:cs typeface="Times New Roman"/>
              </a:rPr>
              <a:t>er</a:t>
            </a:r>
            <a:r>
              <a:rPr sz="1100" spc="2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tuelles</a:t>
            </a:r>
            <a:r>
              <a:rPr sz="1100" spc="56" dirty="0">
                <a:latin typeface="Times New Roman"/>
                <a:cs typeface="Times New Roman"/>
              </a:rPr>
              <a:t> </a:t>
            </a:r>
            <a:r>
              <a:rPr sz="1100" spc="0" dirty="0">
                <a:latin typeface="Times New Roman"/>
                <a:cs typeface="Times New Roman"/>
              </a:rPr>
              <a:t>constantes</a:t>
            </a:r>
            <a:endParaRPr sz="1100" dirty="0">
              <a:latin typeface="Times New Roman"/>
              <a:cs typeface="Times New Roman"/>
            </a:endParaRPr>
          </a:p>
          <a:p>
            <a:pPr marL="12700" marR="20781">
              <a:lnSpc>
                <a:spcPct val="95825"/>
              </a:lnSpc>
              <a:spcBef>
                <a:spcPts val="385"/>
              </a:spcBef>
            </a:pPr>
            <a:r>
              <a:rPr sz="1100" spc="0" dirty="0">
                <a:latin typeface="Times New Roman"/>
                <a:cs typeface="Times New Roman"/>
              </a:rPr>
              <a:t>Les</a:t>
            </a:r>
            <a:r>
              <a:rPr sz="1100" spc="-25" dirty="0">
                <a:latin typeface="Times New Roman"/>
                <a:cs typeface="Times New Roman"/>
              </a:rPr>
              <a:t> </a:t>
            </a:r>
            <a:r>
              <a:rPr sz="1100" spc="0" dirty="0" err="1">
                <a:latin typeface="Times New Roman"/>
                <a:cs typeface="Times New Roman"/>
              </a:rPr>
              <a:t>annuit</a:t>
            </a:r>
            <a:r>
              <a:rPr lang="fr-FR" sz="1100" spc="0" dirty="0">
                <a:latin typeface="Times New Roman"/>
                <a:cs typeface="Times New Roman"/>
              </a:rPr>
              <a:t>é</a:t>
            </a:r>
            <a:r>
              <a:rPr sz="1100" spc="0" dirty="0">
                <a:latin typeface="Times New Roman"/>
                <a:cs typeface="Times New Roman"/>
              </a:rPr>
              <a:t>s</a:t>
            </a:r>
            <a:r>
              <a:rPr sz="1100" spc="158" dirty="0">
                <a:latin typeface="Times New Roman"/>
                <a:cs typeface="Times New Roman"/>
              </a:rPr>
              <a:t> </a:t>
            </a:r>
            <a:r>
              <a:rPr sz="1100" spc="0" dirty="0">
                <a:latin typeface="Times New Roman"/>
                <a:cs typeface="Times New Roman"/>
              </a:rPr>
              <a:t>croissantes</a:t>
            </a:r>
            <a:endParaRPr sz="1100" dirty="0">
              <a:latin typeface="Times New Roman"/>
              <a:cs typeface="Times New Roman"/>
            </a:endParaRPr>
          </a:p>
          <a:p>
            <a:pPr marL="12700">
              <a:lnSpc>
                <a:spcPct val="95825"/>
              </a:lnSpc>
              <a:spcBef>
                <a:spcPts val="385"/>
              </a:spcBef>
            </a:pPr>
            <a:r>
              <a:rPr sz="1100" spc="0" dirty="0">
                <a:latin typeface="Times New Roman"/>
                <a:cs typeface="Times New Roman"/>
              </a:rPr>
              <a:t>Les</a:t>
            </a:r>
            <a:r>
              <a:rPr sz="1100" spc="-25" dirty="0">
                <a:latin typeface="Times New Roman"/>
                <a:cs typeface="Times New Roman"/>
              </a:rPr>
              <a:t> </a:t>
            </a:r>
            <a:r>
              <a:rPr sz="1100" spc="0" dirty="0" err="1">
                <a:latin typeface="Times New Roman"/>
                <a:cs typeface="Times New Roman"/>
              </a:rPr>
              <a:t>rentes</a:t>
            </a:r>
            <a:r>
              <a:rPr sz="1100" spc="137" dirty="0">
                <a:latin typeface="Times New Roman"/>
                <a:cs typeface="Times New Roman"/>
              </a:rPr>
              <a:t> </a:t>
            </a:r>
            <a:r>
              <a:rPr sz="1100" spc="29" dirty="0">
                <a:latin typeface="Times New Roman"/>
                <a:cs typeface="Times New Roman"/>
              </a:rPr>
              <a:t>p</a:t>
            </a:r>
            <a:r>
              <a:rPr sz="1100" spc="0" dirty="0">
                <a:latin typeface="Times New Roman"/>
                <a:cs typeface="Times New Roman"/>
              </a:rPr>
              <a:t>er</a:t>
            </a:r>
            <a:r>
              <a:rPr sz="1100" spc="2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tuelles</a:t>
            </a:r>
            <a:r>
              <a:rPr sz="1100" spc="56" dirty="0">
                <a:latin typeface="Times New Roman"/>
                <a:cs typeface="Times New Roman"/>
              </a:rPr>
              <a:t> </a:t>
            </a:r>
            <a:r>
              <a:rPr sz="1100" spc="0" dirty="0">
                <a:latin typeface="Times New Roman"/>
                <a:cs typeface="Times New Roman"/>
              </a:rPr>
              <a:t>croissantes</a:t>
            </a:r>
            <a:endParaRPr sz="1100" dirty="0">
              <a:latin typeface="Times New Roman"/>
              <a:cs typeface="Times New Roman"/>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97641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857710" y="1613622"/>
            <a:ext cx="1452729" cy="0"/>
          </a:xfrm>
          <a:custGeom>
            <a:avLst/>
            <a:gdLst/>
            <a:ahLst/>
            <a:cxnLst/>
            <a:rect l="l" t="t" r="r" b="b"/>
            <a:pathLst>
              <a:path w="1452729">
                <a:moveTo>
                  <a:pt x="0" y="0"/>
                </a:moveTo>
                <a:lnTo>
                  <a:pt x="1452729" y="0"/>
                </a:lnTo>
              </a:path>
            </a:pathLst>
          </a:custGeom>
          <a:ln w="2718">
            <a:solidFill>
              <a:srgbClr val="000000"/>
            </a:solidFill>
          </a:ln>
        </p:spPr>
        <p:txBody>
          <a:bodyPr wrap="square" lIns="0" tIns="0" rIns="0" bIns="0" rtlCol="0">
            <a:noAutofit/>
          </a:bodyPr>
          <a:lstStyle/>
          <a:p>
            <a:endParaRPr/>
          </a:p>
        </p:txBody>
      </p:sp>
      <p:sp>
        <p:nvSpPr>
          <p:cNvPr id="34" name="object 34"/>
          <p:cNvSpPr/>
          <p:nvPr/>
        </p:nvSpPr>
        <p:spPr>
          <a:xfrm>
            <a:off x="857710" y="151806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35" name="object 35"/>
          <p:cNvSpPr/>
          <p:nvPr/>
        </p:nvSpPr>
        <p:spPr>
          <a:xfrm>
            <a:off x="1437429" y="151806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36" name="object 36"/>
          <p:cNvSpPr/>
          <p:nvPr/>
        </p:nvSpPr>
        <p:spPr>
          <a:xfrm>
            <a:off x="2017142" y="1518067"/>
            <a:ext cx="0" cy="197916"/>
          </a:xfrm>
          <a:custGeom>
            <a:avLst/>
            <a:gdLst/>
            <a:ahLst/>
            <a:cxnLst/>
            <a:rect l="l" t="t" r="r" b="b"/>
            <a:pathLst>
              <a:path h="197916">
                <a:moveTo>
                  <a:pt x="0" y="0"/>
                </a:moveTo>
                <a:lnTo>
                  <a:pt x="0" y="197916"/>
                </a:lnTo>
              </a:path>
            </a:pathLst>
          </a:custGeom>
          <a:ln w="2718">
            <a:solidFill>
              <a:srgbClr val="000000"/>
            </a:solidFill>
          </a:ln>
        </p:spPr>
        <p:txBody>
          <a:bodyPr wrap="square" lIns="0" tIns="0" rIns="0" bIns="0" rtlCol="0">
            <a:noAutofit/>
          </a:bodyPr>
          <a:lstStyle/>
          <a:p>
            <a:endParaRPr/>
          </a:p>
        </p:txBody>
      </p:sp>
      <p:sp>
        <p:nvSpPr>
          <p:cNvPr id="30" name="object 30"/>
          <p:cNvSpPr/>
          <p:nvPr/>
        </p:nvSpPr>
        <p:spPr>
          <a:xfrm>
            <a:off x="2692384" y="1613622"/>
            <a:ext cx="777531" cy="0"/>
          </a:xfrm>
          <a:custGeom>
            <a:avLst/>
            <a:gdLst/>
            <a:ahLst/>
            <a:cxnLst/>
            <a:rect l="l" t="t" r="r" b="b"/>
            <a:pathLst>
              <a:path w="777531">
                <a:moveTo>
                  <a:pt x="0" y="0"/>
                </a:moveTo>
                <a:lnTo>
                  <a:pt x="777531" y="0"/>
                </a:lnTo>
              </a:path>
            </a:pathLst>
          </a:custGeom>
          <a:ln w="2718">
            <a:solidFill>
              <a:srgbClr val="000000"/>
            </a:solidFill>
          </a:ln>
        </p:spPr>
        <p:txBody>
          <a:bodyPr wrap="square" lIns="0" tIns="0" rIns="0" bIns="0" rtlCol="0">
            <a:noAutofit/>
          </a:bodyPr>
          <a:lstStyle/>
          <a:p>
            <a:endParaRPr/>
          </a:p>
        </p:txBody>
      </p:sp>
      <p:sp>
        <p:nvSpPr>
          <p:cNvPr id="31" name="object 31"/>
          <p:cNvSpPr/>
          <p:nvPr/>
        </p:nvSpPr>
        <p:spPr>
          <a:xfrm>
            <a:off x="3469915" y="151806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32" name="object 32"/>
          <p:cNvSpPr/>
          <p:nvPr/>
        </p:nvSpPr>
        <p:spPr>
          <a:xfrm>
            <a:off x="2890157" y="151806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29" name="object 29"/>
          <p:cNvSpPr txBox="1"/>
          <p:nvPr/>
        </p:nvSpPr>
        <p:spPr>
          <a:xfrm>
            <a:off x="95300" y="123091"/>
            <a:ext cx="176798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Les</a:t>
            </a:r>
            <a:r>
              <a:rPr sz="1400" spc="-56" dirty="0">
                <a:solidFill>
                  <a:srgbClr val="B23333"/>
                </a:solidFill>
                <a:latin typeface="Times New Roman"/>
                <a:cs typeface="Times New Roman"/>
              </a:rPr>
              <a:t> </a:t>
            </a:r>
            <a:r>
              <a:rPr sz="1400" spc="0" dirty="0">
                <a:solidFill>
                  <a:srgbClr val="B23333"/>
                </a:solidFill>
                <a:latin typeface="Times New Roman"/>
                <a:cs typeface="Times New Roman"/>
              </a:rPr>
              <a:t>annuités</a:t>
            </a:r>
            <a:r>
              <a:rPr sz="1400" spc="149" dirty="0">
                <a:solidFill>
                  <a:srgbClr val="B23333"/>
                </a:solidFill>
                <a:latin typeface="Times New Roman"/>
                <a:cs typeface="Times New Roman"/>
              </a:rPr>
              <a:t> </a:t>
            </a:r>
            <a:r>
              <a:rPr sz="1400" spc="0" dirty="0">
                <a:solidFill>
                  <a:srgbClr val="B23333"/>
                </a:solidFill>
                <a:latin typeface="Times New Roman"/>
                <a:cs typeface="Times New Roman"/>
              </a:rPr>
              <a:t>constantes</a:t>
            </a:r>
            <a:endParaRPr sz="1400">
              <a:latin typeface="Times New Roman"/>
              <a:cs typeface="Times New Roman"/>
            </a:endParaRPr>
          </a:p>
        </p:txBody>
      </p:sp>
      <p:sp>
        <p:nvSpPr>
          <p:cNvPr id="28" name="object 28"/>
          <p:cNvSpPr txBox="1"/>
          <p:nvPr/>
        </p:nvSpPr>
        <p:spPr>
          <a:xfrm>
            <a:off x="330200" y="446607"/>
            <a:ext cx="3607987" cy="781975"/>
          </a:xfrm>
          <a:prstGeom prst="rect">
            <a:avLst/>
          </a:prstGeom>
        </p:spPr>
        <p:txBody>
          <a:bodyPr wrap="square" lIns="0" tIns="0" rIns="0" bIns="0" rtlCol="0">
            <a:noAutofit/>
          </a:bodyPr>
          <a:lstStyle/>
          <a:p>
            <a:pPr marL="12700" marR="20781">
              <a:lnSpc>
                <a:spcPts val="1400"/>
              </a:lnSpc>
              <a:spcBef>
                <a:spcPts val="57"/>
              </a:spcBef>
            </a:pPr>
            <a:r>
              <a:rPr sz="1100" spc="0" dirty="0" err="1">
                <a:latin typeface="Times New Roman"/>
                <a:cs typeface="Times New Roman"/>
              </a:rPr>
              <a:t>Annuit</a:t>
            </a:r>
            <a:r>
              <a:rPr lang="fr-FR" sz="1100" spc="0" dirty="0" err="1">
                <a:latin typeface="Times New Roman"/>
                <a:cs typeface="Times New Roman"/>
              </a:rPr>
              <a:t>és</a:t>
            </a:r>
            <a:r>
              <a:rPr lang="fr-FR" sz="1100" spc="0" dirty="0">
                <a:latin typeface="Times New Roman"/>
                <a:cs typeface="Times New Roman"/>
              </a:rPr>
              <a:t> </a:t>
            </a:r>
            <a:r>
              <a:rPr sz="1100" spc="0" dirty="0">
                <a:latin typeface="Times New Roman"/>
                <a:cs typeface="Times New Roman"/>
              </a:rPr>
              <a:t>:</a:t>
            </a:r>
            <a:r>
              <a:rPr sz="1100" spc="177" dirty="0">
                <a:latin typeface="Times New Roman"/>
                <a:cs typeface="Times New Roman"/>
              </a:rPr>
              <a:t> </a:t>
            </a:r>
            <a:r>
              <a:rPr sz="1100" spc="0" dirty="0">
                <a:latin typeface="Times New Roman"/>
                <a:cs typeface="Times New Roman"/>
              </a:rPr>
              <a:t>s</a:t>
            </a:r>
            <a:r>
              <a:rPr lang="fr-FR" sz="1100" spc="0" dirty="0">
                <a:latin typeface="Times New Roman"/>
                <a:cs typeface="Times New Roman"/>
              </a:rPr>
              <a:t>é</a:t>
            </a:r>
            <a:r>
              <a:rPr sz="1100" spc="0" dirty="0" err="1">
                <a:latin typeface="Times New Roman"/>
                <a:cs typeface="Times New Roman"/>
              </a:rPr>
              <a:t>quence</a:t>
            </a:r>
            <a:r>
              <a:rPr sz="1100" spc="4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n</a:t>
            </a:r>
            <a:r>
              <a:rPr sz="1100" spc="189"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sz="1100" spc="0" dirty="0" err="1">
                <a:latin typeface="Times New Roman"/>
                <a:cs typeface="Times New Roman"/>
              </a:rPr>
              <a:t>vers</a:t>
            </a:r>
            <a:r>
              <a:rPr lang="fr-FR" sz="1100" spc="0" dirty="0">
                <a:latin typeface="Times New Roman"/>
                <a:cs typeface="Times New Roman"/>
              </a:rPr>
              <a:t>é</a:t>
            </a:r>
            <a:r>
              <a:rPr sz="1100" spc="0" dirty="0">
                <a:latin typeface="Times New Roman"/>
                <a:cs typeface="Times New Roman"/>
              </a:rPr>
              <a:t>s</a:t>
            </a:r>
            <a:r>
              <a:rPr sz="1100" spc="-2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err="1">
                <a:latin typeface="Times New Roman"/>
                <a:cs typeface="Times New Roman"/>
              </a:rPr>
              <a:t>intervalle</a:t>
            </a:r>
            <a:r>
              <a:rPr lang="fr-FR" sz="1100" spc="0" dirty="0">
                <a:latin typeface="Times New Roman"/>
                <a:cs typeface="Times New Roman"/>
              </a:rPr>
              <a:t>s</a:t>
            </a:r>
            <a:r>
              <a:rPr sz="1100" spc="1" dirty="0">
                <a:latin typeface="Times New Roman"/>
                <a:cs typeface="Times New Roman"/>
              </a:rPr>
              <a:t> </a:t>
            </a:r>
            <a:r>
              <a:rPr sz="1100" spc="0" dirty="0" err="1">
                <a:latin typeface="Times New Roman"/>
                <a:cs typeface="Times New Roman"/>
              </a:rPr>
              <a:t>reguliers</a:t>
            </a:r>
            <a:r>
              <a:rPr lang="fr-FR" sz="1100" dirty="0">
                <a:latin typeface="Times New Roman"/>
                <a:cs typeface="Times New Roman"/>
              </a:rPr>
              <a:t> </a:t>
            </a:r>
            <a:r>
              <a:rPr sz="1100" spc="0" dirty="0">
                <a:latin typeface="Times New Roman"/>
                <a:cs typeface="Times New Roman"/>
              </a:rPr>
              <a:t>(</a:t>
            </a:r>
            <a:r>
              <a:rPr sz="1100" spc="0" dirty="0" err="1">
                <a:latin typeface="Times New Roman"/>
                <a:cs typeface="Times New Roman"/>
              </a:rPr>
              <a:t>souvent</a:t>
            </a:r>
            <a:r>
              <a:rPr sz="1100" spc="160" dirty="0">
                <a:latin typeface="Times New Roman"/>
                <a:cs typeface="Times New Roman"/>
              </a:rPr>
              <a:t> </a:t>
            </a:r>
            <a:r>
              <a:rPr sz="1100" spc="0" dirty="0">
                <a:latin typeface="Times New Roman"/>
                <a:cs typeface="Times New Roman"/>
              </a:rPr>
              <a:t>tous</a:t>
            </a:r>
            <a:r>
              <a:rPr sz="1100" spc="158"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ans</a:t>
            </a:r>
            <a:r>
              <a:rPr sz="1100" spc="0" dirty="0">
                <a:latin typeface="Times New Roman"/>
                <a:cs typeface="Times New Roman"/>
              </a:rPr>
              <a:t>).</a:t>
            </a:r>
            <a:r>
              <a:rPr lang="fr-FR" sz="1100" spc="0" dirty="0">
                <a:latin typeface="Times New Roman"/>
                <a:cs typeface="Times New Roman"/>
              </a:rPr>
              <a:t> </a:t>
            </a:r>
          </a:p>
          <a:p>
            <a:pPr marL="12700" marR="20781">
              <a:lnSpc>
                <a:spcPts val="1400"/>
              </a:lnSpc>
              <a:spcBef>
                <a:spcPts val="57"/>
              </a:spcBef>
            </a:pPr>
            <a:r>
              <a:rPr sz="1100" spc="0" dirty="0" err="1">
                <a:latin typeface="Times New Roman"/>
                <a:cs typeface="Times New Roman"/>
              </a:rPr>
              <a:t>L</a:t>
            </a:r>
            <a:r>
              <a:rPr sz="1100" spc="-29" dirty="0" err="1">
                <a:latin typeface="Times New Roman"/>
                <a:cs typeface="Times New Roman"/>
              </a:rPr>
              <a:t>o</a:t>
            </a:r>
            <a:r>
              <a:rPr sz="1100" spc="0" dirty="0" err="1">
                <a:latin typeface="Times New Roman"/>
                <a:cs typeface="Times New Roman"/>
              </a:rPr>
              <a:t>rsque</a:t>
            </a:r>
            <a:r>
              <a:rPr sz="1100" spc="-36"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sz="1100" spc="0" dirty="0" err="1">
                <a:latin typeface="Times New Roman"/>
                <a:cs typeface="Times New Roman"/>
              </a:rPr>
              <a:t>sont</a:t>
            </a:r>
            <a:r>
              <a:rPr sz="1100" spc="158"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gaux</a:t>
            </a:r>
            <a:r>
              <a:rPr sz="1100" spc="32"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err="1">
                <a:latin typeface="Times New Roman"/>
                <a:cs typeface="Times New Roman"/>
              </a:rPr>
              <a:t>p</a:t>
            </a:r>
            <a:r>
              <a:rPr sz="1100" spc="-29" dirty="0" err="1">
                <a:latin typeface="Times New Roman"/>
                <a:cs typeface="Times New Roman"/>
              </a:rPr>
              <a:t>a</a:t>
            </a:r>
            <a:r>
              <a:rPr sz="1100" spc="0" dirty="0" err="1">
                <a:latin typeface="Times New Roman"/>
                <a:cs typeface="Times New Roman"/>
              </a:rPr>
              <a:t>rle</a:t>
            </a:r>
            <a:r>
              <a:rPr sz="1100" spc="58" dirty="0">
                <a:latin typeface="Times New Roman"/>
                <a:cs typeface="Times New Roman"/>
              </a:rPr>
              <a:t> </a:t>
            </a:r>
            <a:r>
              <a:rPr sz="1100" spc="0" dirty="0" err="1">
                <a:latin typeface="Times New Roman"/>
                <a:cs typeface="Times New Roman"/>
              </a:rPr>
              <a:t>d'annuit</a:t>
            </a:r>
            <a:r>
              <a:rPr lang="fr-FR" sz="1100" spc="0" dirty="0" err="1">
                <a:latin typeface="Times New Roman"/>
                <a:cs typeface="Times New Roman"/>
              </a:rPr>
              <a:t>és</a:t>
            </a:r>
            <a:r>
              <a:rPr sz="1100" spc="244" dirty="0">
                <a:latin typeface="Times New Roman"/>
                <a:cs typeface="Times New Roman"/>
              </a:rPr>
              <a:t> </a:t>
            </a:r>
            <a:r>
              <a:rPr sz="1100" spc="0" dirty="0" err="1">
                <a:latin typeface="Times New Roman"/>
                <a:cs typeface="Times New Roman"/>
              </a:rPr>
              <a:t>constante</a:t>
            </a:r>
            <a:r>
              <a:rPr lang="fr-FR" sz="1100" spc="0" dirty="0">
                <a:latin typeface="Times New Roman"/>
                <a:cs typeface="Times New Roman"/>
              </a:rPr>
              <a:t>s</a:t>
            </a:r>
            <a:r>
              <a:rPr sz="1100" spc="0" dirty="0">
                <a:latin typeface="Times New Roman"/>
                <a:cs typeface="Times New Roman"/>
              </a:rPr>
              <a:t>.</a:t>
            </a:r>
            <a:endParaRPr lang="fr-FR" sz="1100" spc="0" dirty="0">
              <a:latin typeface="Times New Roman"/>
              <a:cs typeface="Times New Roman"/>
            </a:endParaRPr>
          </a:p>
          <a:p>
            <a:pPr marL="12700" marR="20781">
              <a:lnSpc>
                <a:spcPts val="1400"/>
              </a:lnSpc>
              <a:spcBef>
                <a:spcPts val="57"/>
              </a:spcBef>
            </a:pPr>
            <a:r>
              <a:rPr lang="fr-FR" sz="1100" dirty="0">
                <a:latin typeface="Times New Roman"/>
                <a:cs typeface="Times New Roman"/>
              </a:rPr>
              <a:t>Exemple : Emprunts à remboursements fixes à taux fixes  </a:t>
            </a:r>
          </a:p>
          <a:p>
            <a:pPr marL="12700" marR="20781">
              <a:lnSpc>
                <a:spcPts val="1155"/>
              </a:lnSpc>
              <a:spcBef>
                <a:spcPts val="57"/>
              </a:spcBef>
            </a:pPr>
            <a:endParaRPr sz="1100" dirty="0">
              <a:latin typeface="Times New Roman"/>
              <a:cs typeface="Times New Roman"/>
            </a:endParaRPr>
          </a:p>
        </p:txBody>
      </p:sp>
      <p:sp>
        <p:nvSpPr>
          <p:cNvPr id="25" name="object 25"/>
          <p:cNvSpPr txBox="1"/>
          <p:nvPr/>
        </p:nvSpPr>
        <p:spPr>
          <a:xfrm>
            <a:off x="2720293" y="1284800"/>
            <a:ext cx="368055" cy="208700"/>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n</a:t>
            </a:r>
            <a:r>
              <a:rPr sz="1050" spc="85" dirty="0">
                <a:latin typeface="Times New Roman"/>
                <a:cs typeface="Times New Roman"/>
              </a:rPr>
              <a:t> </a:t>
            </a:r>
            <a:r>
              <a:rPr sz="1050" spc="0" dirty="0">
                <a:latin typeface="Times New Roman"/>
                <a:cs typeface="Times New Roman"/>
              </a:rPr>
              <a:t>−</a:t>
            </a:r>
            <a:r>
              <a:rPr sz="1050" spc="40" dirty="0">
                <a:latin typeface="Times New Roman"/>
                <a:cs typeface="Times New Roman"/>
              </a:rPr>
              <a:t> </a:t>
            </a:r>
            <a:r>
              <a:rPr sz="1050" spc="0" dirty="0">
                <a:latin typeface="Times New Roman"/>
                <a:cs typeface="Times New Roman"/>
              </a:rPr>
              <a:t>1</a:t>
            </a:r>
            <a:endParaRPr sz="1050">
              <a:latin typeface="Times New Roman"/>
              <a:cs typeface="Times New Roman"/>
            </a:endParaRPr>
          </a:p>
        </p:txBody>
      </p:sp>
      <p:sp>
        <p:nvSpPr>
          <p:cNvPr id="24" name="object 24"/>
          <p:cNvSpPr txBox="1"/>
          <p:nvPr/>
        </p:nvSpPr>
        <p:spPr>
          <a:xfrm>
            <a:off x="3416282" y="1282777"/>
            <a:ext cx="127335"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n</a:t>
            </a:r>
            <a:endParaRPr sz="1050">
              <a:latin typeface="Times New Roman"/>
              <a:cs typeface="Times New Roman"/>
            </a:endParaRPr>
          </a:p>
        </p:txBody>
      </p:sp>
      <p:sp>
        <p:nvSpPr>
          <p:cNvPr id="23" name="object 23"/>
          <p:cNvSpPr txBox="1"/>
          <p:nvPr/>
        </p:nvSpPr>
        <p:spPr>
          <a:xfrm>
            <a:off x="396215" y="1289713"/>
            <a:ext cx="528903" cy="166222"/>
          </a:xfrm>
          <a:prstGeom prst="rect">
            <a:avLst/>
          </a:prstGeom>
        </p:spPr>
        <p:txBody>
          <a:bodyPr wrap="square" lIns="0" tIns="0" rIns="0" bIns="0" rtlCol="0">
            <a:noAutofit/>
          </a:bodyPr>
          <a:lstStyle/>
          <a:p>
            <a:pPr marL="12700">
              <a:lnSpc>
                <a:spcPts val="1215"/>
              </a:lnSpc>
              <a:spcBef>
                <a:spcPts val="60"/>
              </a:spcBef>
            </a:pPr>
            <a:r>
              <a:rPr sz="1050" dirty="0">
                <a:latin typeface="Times New Roman"/>
                <a:cs typeface="Times New Roman"/>
              </a:rPr>
              <a:t>d</a:t>
            </a:r>
            <a:r>
              <a:rPr sz="1050" spc="4" dirty="0">
                <a:latin typeface="Times New Roman"/>
                <a:cs typeface="Times New Roman"/>
              </a:rPr>
              <a:t>a</a:t>
            </a:r>
            <a:r>
              <a:rPr sz="1050" spc="-4" dirty="0">
                <a:latin typeface="Times New Roman"/>
                <a:cs typeface="Times New Roman"/>
              </a:rPr>
              <a:t>t</a:t>
            </a:r>
            <a:r>
              <a:rPr sz="1050" spc="0" dirty="0">
                <a:latin typeface="Times New Roman"/>
                <a:cs typeface="Times New Roman"/>
              </a:rPr>
              <a:t>es  </a:t>
            </a:r>
            <a:r>
              <a:rPr sz="1050" spc="29" dirty="0">
                <a:latin typeface="Times New Roman"/>
                <a:cs typeface="Times New Roman"/>
              </a:rPr>
              <a:t> </a:t>
            </a:r>
            <a:r>
              <a:rPr sz="1050" spc="0" dirty="0">
                <a:latin typeface="Times New Roman"/>
                <a:cs typeface="Times New Roman"/>
              </a:rPr>
              <a:t>0</a:t>
            </a:r>
            <a:endParaRPr sz="1050">
              <a:latin typeface="Times New Roman"/>
              <a:cs typeface="Times New Roman"/>
            </a:endParaRPr>
          </a:p>
        </p:txBody>
      </p:sp>
      <p:sp>
        <p:nvSpPr>
          <p:cNvPr id="22" name="object 22"/>
          <p:cNvSpPr txBox="1"/>
          <p:nvPr/>
        </p:nvSpPr>
        <p:spPr>
          <a:xfrm>
            <a:off x="1390358" y="1289713"/>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1</a:t>
            </a:r>
            <a:endParaRPr sz="1050">
              <a:latin typeface="Times New Roman"/>
              <a:cs typeface="Times New Roman"/>
            </a:endParaRPr>
          </a:p>
        </p:txBody>
      </p:sp>
      <p:sp>
        <p:nvSpPr>
          <p:cNvPr id="21" name="object 21"/>
          <p:cNvSpPr txBox="1"/>
          <p:nvPr/>
        </p:nvSpPr>
        <p:spPr>
          <a:xfrm>
            <a:off x="1970074" y="1289714"/>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2</a:t>
            </a:r>
            <a:endParaRPr sz="1050">
              <a:latin typeface="Times New Roman"/>
              <a:cs typeface="Times New Roman"/>
            </a:endParaRPr>
          </a:p>
        </p:txBody>
      </p:sp>
      <p:sp>
        <p:nvSpPr>
          <p:cNvPr id="20" name="object 20"/>
          <p:cNvSpPr txBox="1"/>
          <p:nvPr/>
        </p:nvSpPr>
        <p:spPr>
          <a:xfrm>
            <a:off x="2410111" y="1505537"/>
            <a:ext cx="204771"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endParaRPr sz="1050">
              <a:latin typeface="Times New Roman"/>
              <a:cs typeface="Times New Roman"/>
            </a:endParaRPr>
          </a:p>
        </p:txBody>
      </p:sp>
      <p:sp>
        <p:nvSpPr>
          <p:cNvPr id="19" name="object 19"/>
          <p:cNvSpPr txBox="1"/>
          <p:nvPr/>
        </p:nvSpPr>
        <p:spPr>
          <a:xfrm>
            <a:off x="1383806" y="177220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dirty="0">
              <a:latin typeface="Times New Roman"/>
              <a:cs typeface="Times New Roman"/>
            </a:endParaRPr>
          </a:p>
        </p:txBody>
      </p:sp>
      <p:sp>
        <p:nvSpPr>
          <p:cNvPr id="18" name="object 18"/>
          <p:cNvSpPr txBox="1"/>
          <p:nvPr/>
        </p:nvSpPr>
        <p:spPr>
          <a:xfrm>
            <a:off x="1963581" y="177220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17" name="object 17"/>
          <p:cNvSpPr txBox="1"/>
          <p:nvPr/>
        </p:nvSpPr>
        <p:spPr>
          <a:xfrm>
            <a:off x="2836640" y="177220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16" name="object 16"/>
          <p:cNvSpPr txBox="1"/>
          <p:nvPr/>
        </p:nvSpPr>
        <p:spPr>
          <a:xfrm>
            <a:off x="3416454" y="177220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15" name="object 15"/>
          <p:cNvSpPr txBox="1"/>
          <p:nvPr/>
        </p:nvSpPr>
        <p:spPr>
          <a:xfrm>
            <a:off x="460872" y="1779132"/>
            <a:ext cx="268281" cy="161313"/>
          </a:xfrm>
          <a:prstGeom prst="rect">
            <a:avLst/>
          </a:prstGeom>
        </p:spPr>
        <p:txBody>
          <a:bodyPr wrap="square" lIns="0" tIns="0" rIns="0" bIns="0" rtlCol="0">
            <a:noAutofit/>
          </a:bodyPr>
          <a:lstStyle/>
          <a:p>
            <a:pPr marL="12700">
              <a:lnSpc>
                <a:spcPts val="1180"/>
              </a:lnSpc>
              <a:spcBef>
                <a:spcPts val="59"/>
              </a:spcBef>
            </a:pPr>
            <a:r>
              <a:rPr sz="1050" dirty="0">
                <a:latin typeface="Times New Roman"/>
                <a:cs typeface="Times New Roman"/>
              </a:rPr>
              <a:t>flux</a:t>
            </a:r>
            <a:endParaRPr sz="1050">
              <a:latin typeface="Times New Roman"/>
              <a:cs typeface="Times New Roman"/>
            </a:endParaRPr>
          </a:p>
        </p:txBody>
      </p:sp>
      <p:sp>
        <p:nvSpPr>
          <p:cNvPr id="14" name="object 14"/>
          <p:cNvSpPr txBox="1"/>
          <p:nvPr/>
        </p:nvSpPr>
        <p:spPr>
          <a:xfrm>
            <a:off x="401677" y="2318272"/>
            <a:ext cx="2558101" cy="687050"/>
          </a:xfrm>
          <a:prstGeom prst="rect">
            <a:avLst/>
          </a:prstGeom>
        </p:spPr>
        <p:txBody>
          <a:bodyPr wrap="square" lIns="0" tIns="0" rIns="0" bIns="0" rtlCol="0">
            <a:noAutofit/>
          </a:bodyPr>
          <a:lstStyle/>
          <a:p>
            <a:pPr marL="12700" marR="34840">
              <a:lnSpc>
                <a:spcPts val="1140"/>
              </a:lnSpc>
              <a:spcBef>
                <a:spcPts val="57"/>
              </a:spcBef>
            </a:pPr>
            <a:r>
              <a:rPr sz="1100" spc="-29" dirty="0">
                <a:latin typeface="Times New Roman"/>
                <a:cs typeface="Times New Roman"/>
              </a:rPr>
              <a:t>V</a:t>
            </a:r>
            <a:r>
              <a:rPr sz="1100" spc="0" dirty="0">
                <a:latin typeface="Times New Roman"/>
                <a:cs typeface="Times New Roman"/>
              </a:rPr>
              <a:t>aleur</a:t>
            </a:r>
            <a:r>
              <a:rPr sz="1100" spc="-16"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nette</a:t>
            </a:r>
            <a:r>
              <a:rPr sz="1100" spc="25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ce</a:t>
            </a:r>
            <a:r>
              <a:rPr lang="fr-FR" sz="1100" spc="0" dirty="0">
                <a:latin typeface="Times New Roman"/>
                <a:cs typeface="Times New Roman"/>
              </a:rPr>
              <a:t>s</a:t>
            </a:r>
            <a:r>
              <a:rPr sz="1100" spc="229" dirty="0">
                <a:latin typeface="Times New Roman"/>
                <a:cs typeface="Times New Roman"/>
              </a:rPr>
              <a:t> </a:t>
            </a:r>
            <a:r>
              <a:rPr sz="1100" spc="0" dirty="0" err="1">
                <a:latin typeface="Times New Roman"/>
                <a:cs typeface="Times New Roman"/>
              </a:rPr>
              <a:t>annuit</a:t>
            </a:r>
            <a:r>
              <a:rPr lang="fr-FR" sz="1100" spc="0" dirty="0" err="1">
                <a:latin typeface="Times New Roman"/>
                <a:cs typeface="Times New Roman"/>
              </a:rPr>
              <a:t>és</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8" name="object 8"/>
          <p:cNvSpPr txBox="1"/>
          <p:nvPr/>
        </p:nvSpPr>
        <p:spPr>
          <a:xfrm>
            <a:off x="2692384" y="1613622"/>
            <a:ext cx="197773" cy="95560"/>
          </a:xfrm>
          <a:prstGeom prst="rect">
            <a:avLst/>
          </a:prstGeom>
        </p:spPr>
        <p:txBody>
          <a:bodyPr wrap="square" lIns="0" tIns="0" rIns="0" bIns="0" rtlCol="0">
            <a:noAutofit/>
          </a:bodyPr>
          <a:lstStyle/>
          <a:p>
            <a:pPr marL="25400">
              <a:lnSpc>
                <a:spcPts val="750"/>
              </a:lnSpc>
              <a:spcBef>
                <a:spcPts val="2"/>
              </a:spcBef>
            </a:pPr>
            <a:endParaRPr sz="750"/>
          </a:p>
        </p:txBody>
      </p:sp>
      <p:sp>
        <p:nvSpPr>
          <p:cNvPr id="7" name="object 7"/>
          <p:cNvSpPr txBox="1"/>
          <p:nvPr/>
        </p:nvSpPr>
        <p:spPr>
          <a:xfrm>
            <a:off x="2890157" y="1613622"/>
            <a:ext cx="579758" cy="95560"/>
          </a:xfrm>
          <a:prstGeom prst="rect">
            <a:avLst/>
          </a:prstGeom>
        </p:spPr>
        <p:txBody>
          <a:bodyPr wrap="square" lIns="0" tIns="0" rIns="0" bIns="0" rtlCol="0">
            <a:noAutofit/>
          </a:bodyPr>
          <a:lstStyle/>
          <a:p>
            <a:pPr marL="25400">
              <a:lnSpc>
                <a:spcPts val="750"/>
              </a:lnSpc>
              <a:spcBef>
                <a:spcPts val="2"/>
              </a:spcBef>
            </a:pPr>
            <a:endParaRPr sz="750"/>
          </a:p>
        </p:txBody>
      </p:sp>
      <p:sp>
        <p:nvSpPr>
          <p:cNvPr id="6" name="object 6"/>
          <p:cNvSpPr txBox="1"/>
          <p:nvPr/>
        </p:nvSpPr>
        <p:spPr>
          <a:xfrm>
            <a:off x="857710" y="1613622"/>
            <a:ext cx="579718" cy="102361"/>
          </a:xfrm>
          <a:prstGeom prst="rect">
            <a:avLst/>
          </a:prstGeom>
        </p:spPr>
        <p:txBody>
          <a:bodyPr wrap="square" lIns="0" tIns="0" rIns="0" bIns="0" rtlCol="0">
            <a:noAutofit/>
          </a:bodyPr>
          <a:lstStyle/>
          <a:p>
            <a:pPr marL="25400">
              <a:lnSpc>
                <a:spcPts val="800"/>
              </a:lnSpc>
              <a:spcBef>
                <a:spcPts val="5"/>
              </a:spcBef>
            </a:pPr>
            <a:endParaRPr sz="800"/>
          </a:p>
        </p:txBody>
      </p:sp>
      <p:sp>
        <p:nvSpPr>
          <p:cNvPr id="5" name="object 5"/>
          <p:cNvSpPr txBox="1"/>
          <p:nvPr/>
        </p:nvSpPr>
        <p:spPr>
          <a:xfrm>
            <a:off x="1437429" y="1613622"/>
            <a:ext cx="579713" cy="102361"/>
          </a:xfrm>
          <a:prstGeom prst="rect">
            <a:avLst/>
          </a:prstGeom>
        </p:spPr>
        <p:txBody>
          <a:bodyPr wrap="square" lIns="0" tIns="0" rIns="0" bIns="0" rtlCol="0">
            <a:noAutofit/>
          </a:bodyPr>
          <a:lstStyle/>
          <a:p>
            <a:pPr marL="25400">
              <a:lnSpc>
                <a:spcPts val="800"/>
              </a:lnSpc>
              <a:spcBef>
                <a:spcPts val="5"/>
              </a:spcBef>
            </a:pPr>
            <a:endParaRPr sz="800"/>
          </a:p>
        </p:txBody>
      </p:sp>
      <p:sp>
        <p:nvSpPr>
          <p:cNvPr id="4" name="object 4"/>
          <p:cNvSpPr txBox="1"/>
          <p:nvPr/>
        </p:nvSpPr>
        <p:spPr>
          <a:xfrm>
            <a:off x="2017142" y="1613622"/>
            <a:ext cx="293296" cy="102361"/>
          </a:xfrm>
          <a:prstGeom prst="rect">
            <a:avLst/>
          </a:prstGeom>
        </p:spPr>
        <p:txBody>
          <a:bodyPr wrap="square" lIns="0" tIns="0" rIns="0" bIns="0" rtlCol="0">
            <a:noAutofit/>
          </a:bodyPr>
          <a:lstStyle/>
          <a:p>
            <a:pPr marL="25400">
              <a:lnSpc>
                <a:spcPts val="800"/>
              </a:lnSpc>
              <a:spcBef>
                <a:spcPts val="5"/>
              </a:spcBef>
            </a:pPr>
            <a:endParaRPr sz="800"/>
          </a:p>
        </p:txBody>
      </p:sp>
      <p:sp>
        <p:nvSpPr>
          <p:cNvPr id="3" name="object 3"/>
          <p:cNvSpPr txBox="1"/>
          <p:nvPr/>
        </p:nvSpPr>
        <p:spPr>
          <a:xfrm>
            <a:off x="2451112" y="2758947"/>
            <a:ext cx="18644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705310" y="2758947"/>
            <a:ext cx="201465" cy="152400"/>
          </a:xfrm>
          <a:prstGeom prst="rect">
            <a:avLst/>
          </a:prstGeom>
        </p:spPr>
        <p:txBody>
          <a:bodyPr wrap="square" lIns="0" tIns="0" rIns="0" bIns="0" rtlCol="0">
            <a:noAutofit/>
          </a:bodyPr>
          <a:lstStyle/>
          <a:p>
            <a:pPr marL="25400">
              <a:lnSpc>
                <a:spcPts val="1000"/>
              </a:lnSpc>
            </a:pPr>
            <a:endParaRPr sz="1000"/>
          </a:p>
        </p:txBody>
      </p:sp>
      <p:graphicFrame>
        <p:nvGraphicFramePr>
          <p:cNvPr id="37" name="Objet 36"/>
          <p:cNvGraphicFramePr>
            <a:graphicFrameLocks noChangeAspect="1"/>
          </p:cNvGraphicFramePr>
          <p:nvPr>
            <p:extLst>
              <p:ext uri="{D42A27DB-BD31-4B8C-83A1-F6EECF244321}">
                <p14:modId xmlns:p14="http://schemas.microsoft.com/office/powerpoint/2010/main" val="3333093771"/>
              </p:ext>
            </p:extLst>
          </p:nvPr>
        </p:nvGraphicFramePr>
        <p:xfrm>
          <a:off x="1206385" y="2643027"/>
          <a:ext cx="1641119" cy="431800"/>
        </p:xfrm>
        <a:graphic>
          <a:graphicData uri="http://schemas.openxmlformats.org/presentationml/2006/ole">
            <mc:AlternateContent xmlns:mc="http://schemas.openxmlformats.org/markup-compatibility/2006">
              <mc:Choice xmlns:v="urn:schemas-microsoft-com:vml" Requires="v">
                <p:oleObj spid="_x0000_s6148" name="Equation" r:id="rId3" imgW="1104840" imgH="431640" progId="Equation.DSMT4">
                  <p:embed/>
                </p:oleObj>
              </mc:Choice>
              <mc:Fallback>
                <p:oleObj name="Equation" r:id="rId3" imgW="1104840" imgH="431640" progId="Equation.DSMT4">
                  <p:embed/>
                  <p:pic>
                    <p:nvPicPr>
                      <p:cNvPr id="37" name="Objet 36"/>
                      <p:cNvPicPr/>
                      <p:nvPr/>
                    </p:nvPicPr>
                    <p:blipFill>
                      <a:blip r:embed="rId4"/>
                      <a:stretch>
                        <a:fillRect/>
                      </a:stretch>
                    </p:blipFill>
                    <p:spPr>
                      <a:xfrm>
                        <a:off x="1206385" y="2643027"/>
                        <a:ext cx="1641119" cy="431800"/>
                      </a:xfrm>
                      <a:prstGeom prst="rect">
                        <a:avLst/>
                      </a:prstGeom>
                    </p:spPr>
                  </p:pic>
                </p:oleObj>
              </mc:Fallback>
            </mc:AlternateContent>
          </a:graphicData>
        </a:graphic>
      </p:graphicFrame>
      <p:sp>
        <p:nvSpPr>
          <p:cNvPr id="9" name="Espace réservé du numéro de diapositive 8"/>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35"/>
          <p:cNvSpPr/>
          <p:nvPr/>
        </p:nvSpPr>
        <p:spPr>
          <a:xfrm>
            <a:off x="4298846" y="817708"/>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36" name="object 36"/>
          <p:cNvSpPr/>
          <p:nvPr/>
        </p:nvSpPr>
        <p:spPr>
          <a:xfrm>
            <a:off x="4298846" y="805008"/>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37" name="object 37"/>
          <p:cNvSpPr/>
          <p:nvPr/>
        </p:nvSpPr>
        <p:spPr>
          <a:xfrm>
            <a:off x="4298846" y="792308"/>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5" name="object 25"/>
          <p:cNvSpPr txBox="1"/>
          <p:nvPr/>
        </p:nvSpPr>
        <p:spPr>
          <a:xfrm>
            <a:off x="95300" y="123091"/>
            <a:ext cx="176798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Les</a:t>
            </a:r>
            <a:r>
              <a:rPr sz="1400" spc="-56" dirty="0">
                <a:solidFill>
                  <a:srgbClr val="B23333"/>
                </a:solidFill>
                <a:latin typeface="Times New Roman"/>
                <a:cs typeface="Times New Roman"/>
              </a:rPr>
              <a:t> </a:t>
            </a:r>
            <a:r>
              <a:rPr sz="1400" spc="0" dirty="0">
                <a:solidFill>
                  <a:srgbClr val="B23333"/>
                </a:solidFill>
                <a:latin typeface="Times New Roman"/>
                <a:cs typeface="Times New Roman"/>
              </a:rPr>
              <a:t>annuités</a:t>
            </a:r>
            <a:r>
              <a:rPr sz="1400" spc="149" dirty="0">
                <a:solidFill>
                  <a:srgbClr val="B23333"/>
                </a:solidFill>
                <a:latin typeface="Times New Roman"/>
                <a:cs typeface="Times New Roman"/>
              </a:rPr>
              <a:t> </a:t>
            </a:r>
            <a:r>
              <a:rPr sz="1400" spc="0" dirty="0">
                <a:solidFill>
                  <a:srgbClr val="B23333"/>
                </a:solidFill>
                <a:latin typeface="Times New Roman"/>
                <a:cs typeface="Times New Roman"/>
              </a:rPr>
              <a:t>constantes</a:t>
            </a:r>
            <a:endParaRPr sz="1400" dirty="0">
              <a:latin typeface="Times New Roman"/>
              <a:cs typeface="Times New Roman"/>
            </a:endParaRPr>
          </a:p>
        </p:txBody>
      </p:sp>
      <p:sp>
        <p:nvSpPr>
          <p:cNvPr id="24" name="object 24"/>
          <p:cNvSpPr txBox="1"/>
          <p:nvPr/>
        </p:nvSpPr>
        <p:spPr>
          <a:xfrm>
            <a:off x="128290" y="345006"/>
            <a:ext cx="4021506" cy="2923490"/>
          </a:xfrm>
          <a:prstGeom prst="rect">
            <a:avLst/>
          </a:prstGeom>
        </p:spPr>
        <p:txBody>
          <a:bodyPr wrap="square" lIns="0" tIns="0" rIns="0" bIns="0" rtlCol="0">
            <a:noAutofit/>
          </a:bodyPr>
          <a:lstStyle/>
          <a:p>
            <a:pPr marL="12700" marR="25841">
              <a:lnSpc>
                <a:spcPts val="1155"/>
              </a:lnSpc>
              <a:spcBef>
                <a:spcPts val="57"/>
              </a:spcBef>
            </a:pPr>
            <a:r>
              <a:rPr sz="1100" spc="0" dirty="0">
                <a:solidFill>
                  <a:srgbClr val="FFFFFF"/>
                </a:solidFill>
                <a:latin typeface="Times New Roman"/>
                <a:cs typeface="Times New Roman"/>
              </a:rPr>
              <a:t>Suite</a:t>
            </a:r>
            <a:r>
              <a:rPr sz="1100" spc="107" dirty="0">
                <a:solidFill>
                  <a:srgbClr val="FFFFFF"/>
                </a:solidFill>
                <a:latin typeface="Times New Roman"/>
                <a:cs typeface="Times New Roman"/>
              </a:rPr>
              <a:t> </a:t>
            </a:r>
            <a:r>
              <a:rPr sz="1100" spc="0" dirty="0">
                <a:solidFill>
                  <a:srgbClr val="FFFFFF"/>
                </a:solidFill>
                <a:latin typeface="Times New Roman"/>
                <a:cs typeface="Times New Roman"/>
              </a:rPr>
              <a:t>geometrique</a:t>
            </a:r>
            <a:r>
              <a:rPr sz="1100" spc="79" dirty="0">
                <a:solidFill>
                  <a:srgbClr val="FFFFFF"/>
                </a:solidFill>
                <a:latin typeface="Times New Roman"/>
                <a:cs typeface="Times New Roman"/>
              </a:rPr>
              <a:t> </a:t>
            </a:r>
            <a:r>
              <a:rPr sz="1100" spc="0" dirty="0">
                <a:solidFill>
                  <a:srgbClr val="FFFFFF"/>
                </a:solidFill>
                <a:latin typeface="Times New Roman"/>
                <a:cs typeface="Times New Roman"/>
              </a:rPr>
              <a:t>de</a:t>
            </a:r>
            <a:r>
              <a:rPr sz="1100" spc="84" dirty="0">
                <a:solidFill>
                  <a:srgbClr val="FFFFFF"/>
                </a:solidFill>
                <a:latin typeface="Times New Roman"/>
                <a:cs typeface="Times New Roman"/>
              </a:rPr>
              <a:t> </a:t>
            </a:r>
            <a:r>
              <a:rPr sz="1100" spc="0" dirty="0">
                <a:solidFill>
                  <a:srgbClr val="FFFFFF"/>
                </a:solidFill>
                <a:latin typeface="Times New Roman"/>
                <a:cs typeface="Times New Roman"/>
              </a:rPr>
              <a:t>raison</a:t>
            </a:r>
            <a:r>
              <a:rPr sz="1100" spc="58" dirty="0">
                <a:solidFill>
                  <a:srgbClr val="FFFFFF"/>
                </a:solidFill>
                <a:latin typeface="Times New Roman"/>
                <a:cs typeface="Times New Roman"/>
              </a:rPr>
              <a:t> </a:t>
            </a:r>
            <a:r>
              <a:rPr sz="1100" spc="0" dirty="0">
                <a:solidFill>
                  <a:srgbClr val="FFFFFF"/>
                </a:solidFill>
                <a:latin typeface="Times New Roman"/>
                <a:cs typeface="Times New Roman"/>
              </a:rPr>
              <a:t>q</a:t>
            </a:r>
            <a:endParaRPr sz="1100" dirty="0">
              <a:latin typeface="Times New Roman"/>
              <a:cs typeface="Times New Roman"/>
            </a:endParaRPr>
          </a:p>
          <a:p>
            <a:pPr marL="12700">
              <a:lnSpc>
                <a:spcPts val="1319"/>
              </a:lnSpc>
              <a:spcBef>
                <a:spcPts val="332"/>
              </a:spcBef>
            </a:pPr>
            <a:r>
              <a:rPr sz="1100" dirty="0">
                <a:latin typeface="Times New Roman"/>
                <a:cs typeface="Times New Roman"/>
              </a:rPr>
              <a:t>Soit la suite dont le n</a:t>
            </a:r>
            <a:r>
              <a:rPr sz="1200" baseline="28987" dirty="0">
                <a:latin typeface="Times New Roman"/>
                <a:cs typeface="Times New Roman"/>
              </a:rPr>
              <a:t>ème   </a:t>
            </a:r>
            <a:r>
              <a:rPr sz="1100" dirty="0" err="1">
                <a:latin typeface="Times New Roman"/>
                <a:cs typeface="Times New Roman"/>
              </a:rPr>
              <a:t>terme</a:t>
            </a:r>
            <a:r>
              <a:rPr sz="1100" dirty="0">
                <a:latin typeface="Times New Roman"/>
                <a:cs typeface="Times New Roman"/>
              </a:rPr>
              <a:t> </a:t>
            </a:r>
            <a:r>
              <a:rPr sz="1100" dirty="0" err="1">
                <a:latin typeface="Times New Roman"/>
                <a:cs typeface="Times New Roman"/>
              </a:rPr>
              <a:t>est</a:t>
            </a:r>
            <a:r>
              <a:rPr lang="fr-FR" sz="1100" dirty="0">
                <a:latin typeface="Times New Roman"/>
                <a:cs typeface="Times New Roman"/>
              </a:rPr>
              <a:t> </a:t>
            </a:r>
            <a:r>
              <a:rPr sz="1100" dirty="0">
                <a:latin typeface="Times New Roman"/>
                <a:cs typeface="Times New Roman"/>
              </a:rPr>
              <a:t>:</a:t>
            </a:r>
            <a:r>
              <a:rPr lang="fr-FR" sz="1100" dirty="0">
                <a:latin typeface="Times New Roman"/>
                <a:cs typeface="Times New Roman"/>
              </a:rPr>
              <a:t>                    </a:t>
            </a:r>
            <a:r>
              <a:rPr sz="1100" dirty="0">
                <a:latin typeface="Times New Roman"/>
                <a:cs typeface="Times New Roman"/>
              </a:rPr>
              <a:t>.  La somme de ses</a:t>
            </a:r>
          </a:p>
          <a:p>
            <a:pPr marL="12700" marR="25841">
              <a:lnSpc>
                <a:spcPct val="95825"/>
              </a:lnSpc>
              <a:spcBef>
                <a:spcPts val="155"/>
              </a:spcBef>
            </a:pPr>
            <a:r>
              <a:rPr sz="1100" i="1" dirty="0">
                <a:latin typeface="Times New Roman"/>
                <a:cs typeface="Times New Roman"/>
              </a:rPr>
              <a:t>n</a:t>
            </a:r>
            <a:r>
              <a:rPr sz="1100" dirty="0">
                <a:latin typeface="Times New Roman"/>
                <a:cs typeface="Times New Roman"/>
              </a:rPr>
              <a:t> premiers </a:t>
            </a:r>
            <a:r>
              <a:rPr sz="1100" dirty="0" err="1">
                <a:latin typeface="Times New Roman"/>
                <a:cs typeface="Times New Roman"/>
              </a:rPr>
              <a:t>termes</a:t>
            </a:r>
            <a:r>
              <a:rPr lang="fr-FR" sz="1100" dirty="0">
                <a:latin typeface="Times New Roman"/>
                <a:cs typeface="Times New Roman"/>
              </a:rPr>
              <a:t>,</a:t>
            </a:r>
            <a:r>
              <a:rPr sz="1100" dirty="0">
                <a:latin typeface="Times New Roman"/>
                <a:cs typeface="Times New Roman"/>
              </a:rPr>
              <a:t> </a:t>
            </a:r>
            <a:r>
              <a:rPr lang="fr-FR" sz="1100" dirty="0">
                <a:latin typeface="Times New Roman"/>
                <a:cs typeface="Times New Roman"/>
              </a:rPr>
              <a:t>en partant du </a:t>
            </a:r>
            <a:r>
              <a:rPr lang="fr-FR" sz="1100" i="1" dirty="0" err="1">
                <a:latin typeface="Times New Roman"/>
                <a:cs typeface="Times New Roman"/>
              </a:rPr>
              <a:t>m</a:t>
            </a:r>
            <a:r>
              <a:rPr lang="fr-FR" sz="1100" baseline="30000" dirty="0" err="1">
                <a:latin typeface="Times New Roman"/>
                <a:cs typeface="Times New Roman"/>
              </a:rPr>
              <a:t>ème</a:t>
            </a:r>
            <a:r>
              <a:rPr lang="fr-FR" sz="1100" dirty="0">
                <a:latin typeface="Times New Roman"/>
                <a:cs typeface="Times New Roman"/>
              </a:rPr>
              <a:t> terme (</a:t>
            </a:r>
            <a:r>
              <a:rPr lang="fr-FR" sz="1100" i="1" dirty="0">
                <a:latin typeface="Times New Roman"/>
                <a:cs typeface="Times New Roman"/>
              </a:rPr>
              <a:t>m&gt;n</a:t>
            </a:r>
            <a:r>
              <a:rPr lang="fr-FR" sz="1100" dirty="0">
                <a:latin typeface="Times New Roman"/>
                <a:cs typeface="Times New Roman"/>
              </a:rPr>
              <a:t>) </a:t>
            </a:r>
            <a:r>
              <a:rPr sz="1100" dirty="0">
                <a:latin typeface="Times New Roman"/>
                <a:cs typeface="Times New Roman"/>
              </a:rPr>
              <a:t>s'</a:t>
            </a:r>
            <a:r>
              <a:rPr lang="fr-FR" sz="1100" dirty="0" err="1">
                <a:latin typeface="Times New Roman"/>
                <a:cs typeface="Times New Roman"/>
              </a:rPr>
              <a:t>éc</a:t>
            </a:r>
            <a:r>
              <a:rPr sz="1100" dirty="0" err="1">
                <a:latin typeface="Times New Roman"/>
                <a:cs typeface="Times New Roman"/>
              </a:rPr>
              <a:t>rit</a:t>
            </a:r>
            <a:r>
              <a:rPr sz="1100" dirty="0">
                <a:latin typeface="Times New Roman"/>
                <a:cs typeface="Times New Roman"/>
              </a:rPr>
              <a:t>:</a:t>
            </a: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r>
              <a:rPr lang="fr-FR" sz="1100" dirty="0">
                <a:latin typeface="Times New Roman"/>
                <a:cs typeface="Times New Roman"/>
              </a:rPr>
              <a:t>On peut donc en déduire,</a:t>
            </a: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endParaRPr lang="fr-FR" sz="1100" dirty="0">
              <a:latin typeface="Times New Roman"/>
              <a:cs typeface="Times New Roman"/>
            </a:endParaRPr>
          </a:p>
          <a:p>
            <a:pPr marL="12700" marR="25841">
              <a:lnSpc>
                <a:spcPct val="95825"/>
              </a:lnSpc>
              <a:spcBef>
                <a:spcPts val="155"/>
              </a:spcBef>
            </a:pPr>
            <a:r>
              <a:rPr lang="fr-FR" sz="1100" dirty="0">
                <a:latin typeface="Times New Roman"/>
                <a:cs typeface="Times New Roman"/>
              </a:rPr>
              <a:t>Attention ici :</a:t>
            </a:r>
            <a:endParaRPr sz="1100" dirty="0">
              <a:latin typeface="Times New Roman"/>
              <a:cs typeface="Times New Roman"/>
            </a:endParaRPr>
          </a:p>
        </p:txBody>
      </p:sp>
      <p:sp>
        <p:nvSpPr>
          <p:cNvPr id="20" name="object 20"/>
          <p:cNvSpPr txBox="1"/>
          <p:nvPr/>
        </p:nvSpPr>
        <p:spPr>
          <a:xfrm>
            <a:off x="624395" y="2064862"/>
            <a:ext cx="686179" cy="163945"/>
          </a:xfrm>
          <a:prstGeom prst="rect">
            <a:avLst/>
          </a:prstGeom>
        </p:spPr>
        <p:txBody>
          <a:bodyPr wrap="square" lIns="0" tIns="0" rIns="0" bIns="0" rtlCol="0">
            <a:noAutofit/>
          </a:bodyPr>
          <a:lstStyle/>
          <a:p>
            <a:pPr marL="12700">
              <a:lnSpc>
                <a:spcPts val="1140"/>
              </a:lnSpc>
              <a:spcBef>
                <a:spcPts val="57"/>
              </a:spcBef>
            </a:pPr>
            <a:endParaRPr sz="1100" dirty="0">
              <a:latin typeface="Times New Roman"/>
              <a:cs typeface="Times New Roman"/>
            </a:endParaRPr>
          </a:p>
        </p:txBody>
      </p:sp>
      <p:sp>
        <p:nvSpPr>
          <p:cNvPr id="14" name="object 14"/>
          <p:cNvSpPr txBox="1"/>
          <p:nvPr/>
        </p:nvSpPr>
        <p:spPr>
          <a:xfrm>
            <a:off x="3494455" y="2262103"/>
            <a:ext cx="119195" cy="163945"/>
          </a:xfrm>
          <a:prstGeom prst="rect">
            <a:avLst/>
          </a:prstGeom>
        </p:spPr>
        <p:txBody>
          <a:bodyPr wrap="square" lIns="0" tIns="0" rIns="0" bIns="0" rtlCol="0">
            <a:noAutofit/>
          </a:bodyPr>
          <a:lstStyle/>
          <a:p>
            <a:pPr marL="12700">
              <a:lnSpc>
                <a:spcPts val="600"/>
              </a:lnSpc>
            </a:pPr>
            <a:r>
              <a:rPr sz="1650" baseline="6834" dirty="0">
                <a:latin typeface="Segoe UI"/>
                <a:cs typeface="Segoe UI"/>
              </a:rPr>
              <a:t> </a:t>
            </a:r>
            <a:endParaRPr sz="1100">
              <a:latin typeface="Segoe UI"/>
              <a:cs typeface="Segoe UI"/>
            </a:endParaRPr>
          </a:p>
        </p:txBody>
      </p:sp>
      <p:sp>
        <p:nvSpPr>
          <p:cNvPr id="3" name="object 3"/>
          <p:cNvSpPr txBox="1"/>
          <p:nvPr/>
        </p:nvSpPr>
        <p:spPr>
          <a:xfrm>
            <a:off x="3013443" y="2265387"/>
            <a:ext cx="117843"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200559" y="2265387"/>
            <a:ext cx="117849" cy="152400"/>
          </a:xfrm>
          <a:prstGeom prst="rect">
            <a:avLst/>
          </a:prstGeom>
        </p:spPr>
        <p:txBody>
          <a:bodyPr wrap="square" lIns="0" tIns="0" rIns="0" bIns="0" rtlCol="0">
            <a:noAutofit/>
          </a:bodyPr>
          <a:lstStyle/>
          <a:p>
            <a:pPr marL="25400">
              <a:lnSpc>
                <a:spcPts val="1000"/>
              </a:lnSpc>
            </a:pPr>
            <a:endParaRPr sz="1000"/>
          </a:p>
        </p:txBody>
      </p:sp>
      <p:graphicFrame>
        <p:nvGraphicFramePr>
          <p:cNvPr id="39" name="Objet 38"/>
          <p:cNvGraphicFramePr>
            <a:graphicFrameLocks noChangeAspect="1"/>
          </p:cNvGraphicFramePr>
          <p:nvPr>
            <p:extLst>
              <p:ext uri="{D42A27DB-BD31-4B8C-83A1-F6EECF244321}">
                <p14:modId xmlns:p14="http://schemas.microsoft.com/office/powerpoint/2010/main" val="560695126"/>
              </p:ext>
            </p:extLst>
          </p:nvPr>
        </p:nvGraphicFramePr>
        <p:xfrm>
          <a:off x="1398893" y="1252310"/>
          <a:ext cx="1673471" cy="421306"/>
        </p:xfrm>
        <a:graphic>
          <a:graphicData uri="http://schemas.openxmlformats.org/presentationml/2006/ole">
            <mc:AlternateContent xmlns:mc="http://schemas.openxmlformats.org/markup-compatibility/2006">
              <mc:Choice xmlns:v="urn:schemas-microsoft-com:vml" Requires="v">
                <p:oleObj spid="_x0000_s7180" name="Equation" r:id="rId3" imgW="1295280" imgH="444240" progId="Equation.DSMT4">
                  <p:embed/>
                </p:oleObj>
              </mc:Choice>
              <mc:Fallback>
                <p:oleObj name="Equation" r:id="rId3" imgW="1295280" imgH="444240" progId="Equation.DSMT4">
                  <p:embed/>
                  <p:pic>
                    <p:nvPicPr>
                      <p:cNvPr id="39" name="Objet 38"/>
                      <p:cNvPicPr/>
                      <p:nvPr/>
                    </p:nvPicPr>
                    <p:blipFill>
                      <a:blip r:embed="rId4"/>
                      <a:stretch>
                        <a:fillRect/>
                      </a:stretch>
                    </p:blipFill>
                    <p:spPr>
                      <a:xfrm>
                        <a:off x="1398893" y="1252310"/>
                        <a:ext cx="1673471" cy="421306"/>
                      </a:xfrm>
                      <a:prstGeom prst="rect">
                        <a:avLst/>
                      </a:prstGeom>
                    </p:spPr>
                  </p:pic>
                </p:oleObj>
              </mc:Fallback>
            </mc:AlternateContent>
          </a:graphicData>
        </a:graphic>
      </p:graphicFrame>
      <p:graphicFrame>
        <p:nvGraphicFramePr>
          <p:cNvPr id="40" name="Objet 39"/>
          <p:cNvGraphicFramePr>
            <a:graphicFrameLocks noChangeAspect="1"/>
          </p:cNvGraphicFramePr>
          <p:nvPr>
            <p:extLst>
              <p:ext uri="{D42A27DB-BD31-4B8C-83A1-F6EECF244321}">
                <p14:modId xmlns:p14="http://schemas.microsoft.com/office/powerpoint/2010/main" val="1552029246"/>
              </p:ext>
            </p:extLst>
          </p:nvPr>
        </p:nvGraphicFramePr>
        <p:xfrm>
          <a:off x="2159000" y="520883"/>
          <a:ext cx="660400" cy="241300"/>
        </p:xfrm>
        <a:graphic>
          <a:graphicData uri="http://schemas.openxmlformats.org/presentationml/2006/ole">
            <mc:AlternateContent xmlns:mc="http://schemas.openxmlformats.org/markup-compatibility/2006">
              <mc:Choice xmlns:v="urn:schemas-microsoft-com:vml" Requires="v">
                <p:oleObj spid="_x0000_s7181" name="Equation" r:id="rId5" imgW="660240" imgH="241200" progId="Equation.DSMT4">
                  <p:embed/>
                </p:oleObj>
              </mc:Choice>
              <mc:Fallback>
                <p:oleObj name="Equation" r:id="rId5" imgW="660240" imgH="241200" progId="Equation.DSMT4">
                  <p:embed/>
                  <p:pic>
                    <p:nvPicPr>
                      <p:cNvPr id="40" name="Objet 39"/>
                      <p:cNvPicPr/>
                      <p:nvPr/>
                    </p:nvPicPr>
                    <p:blipFill>
                      <a:blip r:embed="rId6"/>
                      <a:stretch>
                        <a:fillRect/>
                      </a:stretch>
                    </p:blipFill>
                    <p:spPr>
                      <a:xfrm>
                        <a:off x="2159000" y="520883"/>
                        <a:ext cx="660400" cy="241300"/>
                      </a:xfrm>
                      <a:prstGeom prst="rect">
                        <a:avLst/>
                      </a:prstGeom>
                    </p:spPr>
                  </p:pic>
                </p:oleObj>
              </mc:Fallback>
            </mc:AlternateContent>
          </a:graphicData>
        </a:graphic>
      </p:graphicFrame>
      <p:graphicFrame>
        <p:nvGraphicFramePr>
          <p:cNvPr id="41" name="Objet 40"/>
          <p:cNvGraphicFramePr>
            <a:graphicFrameLocks noChangeAspect="1"/>
          </p:cNvGraphicFramePr>
          <p:nvPr>
            <p:extLst>
              <p:ext uri="{D42A27DB-BD31-4B8C-83A1-F6EECF244321}">
                <p14:modId xmlns:p14="http://schemas.microsoft.com/office/powerpoint/2010/main" val="4065029063"/>
              </p:ext>
            </p:extLst>
          </p:nvPr>
        </p:nvGraphicFramePr>
        <p:xfrm>
          <a:off x="1244600" y="2253408"/>
          <a:ext cx="2222500" cy="398815"/>
        </p:xfrm>
        <a:graphic>
          <a:graphicData uri="http://schemas.openxmlformats.org/presentationml/2006/ole">
            <mc:AlternateContent xmlns:mc="http://schemas.openxmlformats.org/markup-compatibility/2006">
              <mc:Choice xmlns:v="urn:schemas-microsoft-com:vml" Requires="v">
                <p:oleObj spid="_x0000_s7182" name="Equation" r:id="rId7" imgW="2222280" imgH="507960" progId="Equation.DSMT4">
                  <p:embed/>
                </p:oleObj>
              </mc:Choice>
              <mc:Fallback>
                <p:oleObj name="Equation" r:id="rId7" imgW="2222280" imgH="507960" progId="Equation.DSMT4">
                  <p:embed/>
                  <p:pic>
                    <p:nvPicPr>
                      <p:cNvPr id="41" name="Objet 40"/>
                      <p:cNvPicPr/>
                      <p:nvPr/>
                    </p:nvPicPr>
                    <p:blipFill>
                      <a:blip r:embed="rId8"/>
                      <a:stretch>
                        <a:fillRect/>
                      </a:stretch>
                    </p:blipFill>
                    <p:spPr>
                      <a:xfrm>
                        <a:off x="1244600" y="2253408"/>
                        <a:ext cx="2222500" cy="398815"/>
                      </a:xfrm>
                      <a:prstGeom prst="rect">
                        <a:avLst/>
                      </a:prstGeom>
                    </p:spPr>
                  </p:pic>
                </p:oleObj>
              </mc:Fallback>
            </mc:AlternateContent>
          </a:graphicData>
        </a:graphic>
      </p:graphicFrame>
      <p:graphicFrame>
        <p:nvGraphicFramePr>
          <p:cNvPr id="42" name="Objet 41"/>
          <p:cNvGraphicFramePr>
            <a:graphicFrameLocks noChangeAspect="1"/>
          </p:cNvGraphicFramePr>
          <p:nvPr>
            <p:extLst>
              <p:ext uri="{D42A27DB-BD31-4B8C-83A1-F6EECF244321}">
                <p14:modId xmlns:p14="http://schemas.microsoft.com/office/powerpoint/2010/main" val="1316586409"/>
              </p:ext>
            </p:extLst>
          </p:nvPr>
        </p:nvGraphicFramePr>
        <p:xfrm>
          <a:off x="5530850" y="2790825"/>
          <a:ext cx="114300" cy="177800"/>
        </p:xfrm>
        <a:graphic>
          <a:graphicData uri="http://schemas.openxmlformats.org/presentationml/2006/ole">
            <mc:AlternateContent xmlns:mc="http://schemas.openxmlformats.org/markup-compatibility/2006">
              <mc:Choice xmlns:v="urn:schemas-microsoft-com:vml" Requires="v">
                <p:oleObj spid="_x0000_s7183" name="Equation" r:id="rId9" imgW="114120" imgH="177480" progId="Equation.DSMT4">
                  <p:embed/>
                </p:oleObj>
              </mc:Choice>
              <mc:Fallback>
                <p:oleObj name="Equation" r:id="rId9" imgW="114120" imgH="177480" progId="Equation.DSMT4">
                  <p:embed/>
                  <p:pic>
                    <p:nvPicPr>
                      <p:cNvPr id="42" name="Objet 41"/>
                      <p:cNvPicPr/>
                      <p:nvPr/>
                    </p:nvPicPr>
                    <p:blipFill>
                      <a:blip r:embed="rId10"/>
                      <a:stretch>
                        <a:fillRect/>
                      </a:stretch>
                    </p:blipFill>
                    <p:spPr>
                      <a:xfrm>
                        <a:off x="5530850" y="2790825"/>
                        <a:ext cx="114300" cy="177800"/>
                      </a:xfrm>
                      <a:prstGeom prst="rect">
                        <a:avLst/>
                      </a:prstGeom>
                    </p:spPr>
                  </p:pic>
                </p:oleObj>
              </mc:Fallback>
            </mc:AlternateContent>
          </a:graphicData>
        </a:graphic>
      </p:graphicFrame>
      <p:graphicFrame>
        <p:nvGraphicFramePr>
          <p:cNvPr id="43" name="Objet 42"/>
          <p:cNvGraphicFramePr>
            <a:graphicFrameLocks noChangeAspect="1"/>
          </p:cNvGraphicFramePr>
          <p:nvPr>
            <p:extLst>
              <p:ext uri="{D42A27DB-BD31-4B8C-83A1-F6EECF244321}">
                <p14:modId xmlns:p14="http://schemas.microsoft.com/office/powerpoint/2010/main" val="3741896937"/>
              </p:ext>
            </p:extLst>
          </p:nvPr>
        </p:nvGraphicFramePr>
        <p:xfrm>
          <a:off x="1310574" y="2887365"/>
          <a:ext cx="889000" cy="228600"/>
        </p:xfrm>
        <a:graphic>
          <a:graphicData uri="http://schemas.openxmlformats.org/presentationml/2006/ole">
            <mc:AlternateContent xmlns:mc="http://schemas.openxmlformats.org/markup-compatibility/2006">
              <mc:Choice xmlns:v="urn:schemas-microsoft-com:vml" Requires="v">
                <p:oleObj spid="_x0000_s7184" name="Equation" r:id="rId11" imgW="888840" imgH="228600" progId="Equation.DSMT4">
                  <p:embed/>
                </p:oleObj>
              </mc:Choice>
              <mc:Fallback>
                <p:oleObj name="Equation" r:id="rId11" imgW="888840" imgH="228600" progId="Equation.DSMT4">
                  <p:embed/>
                  <p:pic>
                    <p:nvPicPr>
                      <p:cNvPr id="43" name="Objet 42"/>
                      <p:cNvPicPr/>
                      <p:nvPr/>
                    </p:nvPicPr>
                    <p:blipFill>
                      <a:blip r:embed="rId12"/>
                      <a:stretch>
                        <a:fillRect/>
                      </a:stretch>
                    </p:blipFill>
                    <p:spPr>
                      <a:xfrm>
                        <a:off x="1310574" y="2887365"/>
                        <a:ext cx="889000" cy="228600"/>
                      </a:xfrm>
                      <a:prstGeom prst="rect">
                        <a:avLst/>
                      </a:prstGeom>
                    </p:spPr>
                  </p:pic>
                </p:oleObj>
              </mc:Fallback>
            </mc:AlternateContent>
          </a:graphicData>
        </a:graphic>
      </p:graphicFrame>
      <p:sp>
        <p:nvSpPr>
          <p:cNvPr id="4" name="Espace réservé du numéro de diapositive 3"/>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857710" y="156458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39" name="object 39"/>
          <p:cNvSpPr/>
          <p:nvPr/>
        </p:nvSpPr>
        <p:spPr>
          <a:xfrm>
            <a:off x="1437429" y="156458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0" name="object 40"/>
          <p:cNvSpPr/>
          <p:nvPr/>
        </p:nvSpPr>
        <p:spPr>
          <a:xfrm>
            <a:off x="2017142" y="1564587"/>
            <a:ext cx="0" cy="197916"/>
          </a:xfrm>
          <a:custGeom>
            <a:avLst/>
            <a:gdLst/>
            <a:ahLst/>
            <a:cxnLst/>
            <a:rect l="l" t="t" r="r" b="b"/>
            <a:pathLst>
              <a:path h="197916">
                <a:moveTo>
                  <a:pt x="0" y="0"/>
                </a:moveTo>
                <a:lnTo>
                  <a:pt x="0" y="197916"/>
                </a:lnTo>
              </a:path>
            </a:pathLst>
          </a:custGeom>
          <a:ln w="2718">
            <a:solidFill>
              <a:srgbClr val="000000"/>
            </a:solidFill>
          </a:ln>
        </p:spPr>
        <p:txBody>
          <a:bodyPr wrap="square" lIns="0" tIns="0" rIns="0" bIns="0" rtlCol="0">
            <a:noAutofit/>
          </a:bodyPr>
          <a:lstStyle/>
          <a:p>
            <a:endParaRPr/>
          </a:p>
        </p:txBody>
      </p:sp>
      <p:sp>
        <p:nvSpPr>
          <p:cNvPr id="41" name="object 41"/>
          <p:cNvSpPr/>
          <p:nvPr/>
        </p:nvSpPr>
        <p:spPr>
          <a:xfrm>
            <a:off x="857710" y="1656737"/>
            <a:ext cx="2032446" cy="0"/>
          </a:xfrm>
          <a:custGeom>
            <a:avLst/>
            <a:gdLst/>
            <a:ahLst/>
            <a:cxnLst/>
            <a:rect l="l" t="t" r="r" b="b"/>
            <a:pathLst>
              <a:path w="2032446">
                <a:moveTo>
                  <a:pt x="0" y="0"/>
                </a:moveTo>
                <a:lnTo>
                  <a:pt x="2032446" y="0"/>
                </a:lnTo>
              </a:path>
            </a:pathLst>
          </a:custGeom>
          <a:ln w="2718">
            <a:solidFill>
              <a:srgbClr val="000000"/>
            </a:solidFill>
          </a:ln>
        </p:spPr>
        <p:txBody>
          <a:bodyPr wrap="square" lIns="0" tIns="0" rIns="0" bIns="0" rtlCol="0">
            <a:noAutofit/>
          </a:bodyPr>
          <a:lstStyle/>
          <a:p>
            <a:endParaRPr/>
          </a:p>
        </p:txBody>
      </p:sp>
      <p:sp>
        <p:nvSpPr>
          <p:cNvPr id="42" name="object 42"/>
          <p:cNvSpPr/>
          <p:nvPr/>
        </p:nvSpPr>
        <p:spPr>
          <a:xfrm>
            <a:off x="2596915" y="1561571"/>
            <a:ext cx="0" cy="197142"/>
          </a:xfrm>
          <a:custGeom>
            <a:avLst/>
            <a:gdLst/>
            <a:ahLst/>
            <a:cxnLst/>
            <a:rect l="l" t="t" r="r" b="b"/>
            <a:pathLst>
              <a:path h="197142">
                <a:moveTo>
                  <a:pt x="0" y="0"/>
                </a:moveTo>
                <a:lnTo>
                  <a:pt x="0" y="197142"/>
                </a:lnTo>
              </a:path>
            </a:pathLst>
          </a:custGeom>
          <a:ln w="2718">
            <a:solidFill>
              <a:srgbClr val="000000"/>
            </a:solidFill>
          </a:ln>
        </p:spPr>
        <p:txBody>
          <a:bodyPr wrap="square" lIns="0" tIns="0" rIns="0" bIns="0" rtlCol="0">
            <a:noAutofit/>
          </a:bodyPr>
          <a:lstStyle/>
          <a:p>
            <a:endParaRPr/>
          </a:p>
        </p:txBody>
      </p:sp>
      <p:sp>
        <p:nvSpPr>
          <p:cNvPr id="37" name="object 37"/>
          <p:cNvSpPr txBox="1"/>
          <p:nvPr/>
        </p:nvSpPr>
        <p:spPr>
          <a:xfrm>
            <a:off x="95300" y="123091"/>
            <a:ext cx="169650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Les</a:t>
            </a:r>
            <a:r>
              <a:rPr sz="1400" spc="-56" dirty="0">
                <a:solidFill>
                  <a:srgbClr val="B23333"/>
                </a:solidFill>
                <a:latin typeface="Times New Roman"/>
                <a:cs typeface="Times New Roman"/>
              </a:rPr>
              <a:t> </a:t>
            </a:r>
            <a:r>
              <a:rPr sz="1400" spc="0" dirty="0">
                <a:solidFill>
                  <a:srgbClr val="B23333"/>
                </a:solidFill>
                <a:latin typeface="Times New Roman"/>
                <a:cs typeface="Times New Roman"/>
              </a:rPr>
              <a:t>rentes</a:t>
            </a:r>
            <a:r>
              <a:rPr sz="1400" spc="166" dirty="0">
                <a:solidFill>
                  <a:srgbClr val="B23333"/>
                </a:solidFill>
                <a:latin typeface="Times New Roman"/>
                <a:cs typeface="Times New Roman"/>
              </a:rPr>
              <a:t> </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er</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étuelles</a:t>
            </a:r>
            <a:endParaRPr sz="1400">
              <a:latin typeface="Times New Roman"/>
              <a:cs typeface="Times New Roman"/>
            </a:endParaRPr>
          </a:p>
        </p:txBody>
      </p:sp>
      <p:sp>
        <p:nvSpPr>
          <p:cNvPr id="36" name="object 36"/>
          <p:cNvSpPr txBox="1"/>
          <p:nvPr/>
        </p:nvSpPr>
        <p:spPr>
          <a:xfrm>
            <a:off x="177801" y="466237"/>
            <a:ext cx="4094290" cy="680175"/>
          </a:xfrm>
          <a:prstGeom prst="rect">
            <a:avLst/>
          </a:prstGeom>
        </p:spPr>
        <p:txBody>
          <a:bodyPr wrap="square" lIns="0" tIns="0" rIns="0" bIns="0" rtlCol="0">
            <a:noAutofit/>
          </a:bodyPr>
          <a:lstStyle/>
          <a:p>
            <a:pPr marL="12700" marR="241286" indent="0">
              <a:lnSpc>
                <a:spcPts val="1264"/>
              </a:lnSpc>
              <a:spcBef>
                <a:spcPts val="309"/>
              </a:spcBef>
            </a:pPr>
            <a:r>
              <a:rPr sz="1100" spc="0" dirty="0" err="1">
                <a:latin typeface="Times New Roman"/>
                <a:cs typeface="Times New Roman"/>
              </a:rPr>
              <a:t>Rente</a:t>
            </a:r>
            <a:r>
              <a:rPr sz="1100" spc="143" dirty="0">
                <a:latin typeface="Times New Roman"/>
                <a:cs typeface="Times New Roman"/>
              </a:rPr>
              <a:t> </a:t>
            </a:r>
            <a:r>
              <a:rPr sz="1100" spc="39" dirty="0" err="1">
                <a:latin typeface="Times New Roman"/>
                <a:cs typeface="Times New Roman"/>
              </a:rPr>
              <a:t>p</a:t>
            </a:r>
            <a:r>
              <a:rPr sz="1100" spc="0" dirty="0" err="1">
                <a:latin typeface="Times New Roman"/>
                <a:cs typeface="Times New Roman"/>
              </a:rPr>
              <a:t>er</a:t>
            </a:r>
            <a:r>
              <a:rPr sz="1100" spc="39" dirty="0" err="1">
                <a:latin typeface="Times New Roman"/>
                <a:cs typeface="Times New Roman"/>
              </a:rPr>
              <a:t>p</a:t>
            </a:r>
            <a:r>
              <a:rPr sz="1100" spc="0" dirty="0" err="1">
                <a:latin typeface="Times New Roman"/>
                <a:cs typeface="Times New Roman"/>
              </a:rPr>
              <a:t>etuelle</a:t>
            </a:r>
            <a:r>
              <a:rPr lang="fr-FR" sz="1100" spc="0" dirty="0">
                <a:latin typeface="Times New Roman"/>
                <a:cs typeface="Times New Roman"/>
              </a:rPr>
              <a:t> </a:t>
            </a:r>
            <a:r>
              <a:rPr sz="1100" spc="0" dirty="0">
                <a:latin typeface="Times New Roman"/>
                <a:cs typeface="Times New Roman"/>
              </a:rPr>
              <a:t>:</a:t>
            </a:r>
            <a:r>
              <a:rPr sz="1100" spc="131" dirty="0">
                <a:latin typeface="Times New Roman"/>
                <a:cs typeface="Times New Roman"/>
              </a:rPr>
              <a:t> </a:t>
            </a:r>
            <a:r>
              <a:rPr sz="1100" spc="0" dirty="0">
                <a:latin typeface="Times New Roman"/>
                <a:cs typeface="Times New Roman"/>
              </a:rPr>
              <a:t>titre</a:t>
            </a:r>
            <a:r>
              <a:rPr sz="1100" spc="19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dette</a:t>
            </a:r>
            <a:r>
              <a:rPr sz="1100" spc="255" dirty="0">
                <a:latin typeface="Times New Roman"/>
                <a:cs typeface="Times New Roman"/>
              </a:rPr>
              <a:t> </a:t>
            </a:r>
            <a:r>
              <a:rPr sz="1100" spc="0" dirty="0">
                <a:latin typeface="Times New Roman"/>
                <a:cs typeface="Times New Roman"/>
              </a:rPr>
              <a:t>qui</a:t>
            </a:r>
            <a:r>
              <a:rPr sz="1100" spc="42" dirty="0">
                <a:latin typeface="Times New Roman"/>
                <a:cs typeface="Times New Roman"/>
              </a:rPr>
              <a:t> </a:t>
            </a:r>
            <a:r>
              <a:rPr sz="1100" spc="-29" dirty="0">
                <a:latin typeface="Times New Roman"/>
                <a:cs typeface="Times New Roman"/>
              </a:rPr>
              <a:t>p</a:t>
            </a:r>
            <a:r>
              <a:rPr sz="1100" spc="0" dirty="0">
                <a:latin typeface="Times New Roman"/>
                <a:cs typeface="Times New Roman"/>
              </a:rPr>
              <a:t>revoit</a:t>
            </a:r>
            <a:r>
              <a:rPr sz="1100" spc="6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paiement </a:t>
            </a:r>
            <a:endParaRPr sz="1100" dirty="0">
              <a:latin typeface="Times New Roman"/>
              <a:cs typeface="Times New Roman"/>
            </a:endParaRPr>
          </a:p>
          <a:p>
            <a:pPr marL="12700" marR="241286">
              <a:lnSpc>
                <a:spcPts val="2133"/>
              </a:lnSpc>
            </a:pP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gulier</a:t>
            </a:r>
            <a:r>
              <a:rPr sz="1100" spc="-17" dirty="0">
                <a:latin typeface="Times New Roman"/>
                <a:cs typeface="Times New Roman"/>
              </a:rPr>
              <a:t> </a:t>
            </a:r>
            <a:r>
              <a:rPr sz="1100" spc="0" dirty="0" err="1">
                <a:latin typeface="Times New Roman"/>
                <a:cs typeface="Times New Roman"/>
              </a:rPr>
              <a:t>d'int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a:latin typeface="Times New Roman"/>
                <a:cs typeface="Times New Roman"/>
              </a:rPr>
              <a:t>t</a:t>
            </a:r>
            <a:r>
              <a:rPr lang="fr-FR" sz="1100" spc="0" dirty="0">
                <a:latin typeface="Times New Roman"/>
                <a:cs typeface="Times New Roman"/>
              </a:rPr>
              <a:t>s</a:t>
            </a:r>
            <a:r>
              <a:rPr sz="1100" spc="0" dirty="0">
                <a:latin typeface="Times New Roman"/>
                <a:cs typeface="Times New Roman"/>
              </a:rPr>
              <a:t> </a:t>
            </a:r>
            <a:r>
              <a:rPr sz="1100" spc="23" dirty="0">
                <a:latin typeface="Times New Roman"/>
                <a:cs typeface="Times New Roman"/>
              </a:rPr>
              <a:t> </a:t>
            </a:r>
            <a:r>
              <a:rPr sz="1100" spc="0" dirty="0">
                <a:latin typeface="Times New Roman"/>
                <a:cs typeface="Times New Roman"/>
              </a:rPr>
              <a:t>mais</a:t>
            </a:r>
            <a:r>
              <a:rPr sz="1100" spc="43"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rem</a:t>
            </a:r>
            <a:r>
              <a:rPr sz="1100" spc="29" dirty="0">
                <a:latin typeface="Times New Roman"/>
                <a:cs typeface="Times New Roman"/>
              </a:rPr>
              <a:t>b</a:t>
            </a:r>
            <a:r>
              <a:rPr sz="1100" spc="0" dirty="0">
                <a:latin typeface="Times New Roman"/>
                <a:cs typeface="Times New Roman"/>
              </a:rPr>
              <a:t>oursement</a:t>
            </a:r>
            <a:r>
              <a:rPr sz="1100" spc="13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sz="1100" spc="114" dirty="0">
                <a:latin typeface="Times New Roman"/>
                <a:cs typeface="Times New Roman"/>
              </a:rPr>
              <a:t> </a:t>
            </a:r>
            <a:r>
              <a:rPr lang="fr-FR" sz="1100" dirty="0">
                <a:latin typeface="Meiryo"/>
                <a:ea typeface="Times New Roman Uni" panose="02020603050405020304" pitchFamily="18" charset="-128"/>
                <a:cs typeface="Meiryo"/>
              </a:rPr>
              <a:t>⇔</a:t>
            </a:r>
            <a:endParaRPr sz="1100" dirty="0">
              <a:latin typeface="Meiryo"/>
              <a:cs typeface="Meiryo"/>
            </a:endParaRPr>
          </a:p>
          <a:p>
            <a:pPr marL="12700">
              <a:lnSpc>
                <a:spcPts val="1264"/>
              </a:lnSpc>
            </a:pPr>
            <a:r>
              <a:rPr sz="1100" spc="0" dirty="0" err="1">
                <a:latin typeface="Times New Roman"/>
                <a:cs typeface="Times New Roman"/>
              </a:rPr>
              <a:t>annuit</a:t>
            </a:r>
            <a:r>
              <a:rPr lang="fr-FR" sz="1100" spc="0" dirty="0">
                <a:latin typeface="Times New Roman"/>
                <a:cs typeface="Times New Roman"/>
              </a:rPr>
              <a:t>é</a:t>
            </a:r>
            <a:r>
              <a:rPr sz="1100" spc="144" dirty="0">
                <a:latin typeface="Times New Roman"/>
                <a:cs typeface="Times New Roman"/>
              </a:rPr>
              <a:t> </a:t>
            </a:r>
            <a:r>
              <a:rPr sz="1100" spc="0" dirty="0">
                <a:latin typeface="Times New Roman"/>
                <a:cs typeface="Times New Roman"/>
              </a:rPr>
              <a:t>constante</a:t>
            </a:r>
            <a:r>
              <a:rPr sz="1100" spc="240" dirty="0">
                <a:latin typeface="Times New Roman"/>
                <a:cs typeface="Times New Roman"/>
              </a:rPr>
              <a:t> </a:t>
            </a:r>
            <a:r>
              <a:rPr sz="1100" spc="0" dirty="0">
                <a:latin typeface="Times New Roman"/>
                <a:cs typeface="Times New Roman"/>
              </a:rPr>
              <a:t>qui</a:t>
            </a:r>
            <a:r>
              <a:rPr sz="1100" spc="37" dirty="0">
                <a:latin typeface="Times New Roman"/>
                <a:cs typeface="Times New Roman"/>
              </a:rPr>
              <a:t> </a:t>
            </a:r>
            <a:r>
              <a:rPr sz="1100" spc="0" dirty="0" err="1">
                <a:latin typeface="Times New Roman"/>
                <a:cs typeface="Times New Roman"/>
              </a:rPr>
              <a:t>n'aurait</a:t>
            </a:r>
            <a:r>
              <a:rPr sz="1100" spc="274" dirty="0">
                <a:latin typeface="Times New Roman"/>
                <a:cs typeface="Times New Roman"/>
              </a:rPr>
              <a:t> </a:t>
            </a:r>
            <a:r>
              <a:rPr sz="1100" spc="0" dirty="0" err="1">
                <a:latin typeface="Times New Roman"/>
                <a:cs typeface="Times New Roman"/>
              </a:rPr>
              <a:t>th</a:t>
            </a:r>
            <a:r>
              <a:rPr lang="fr-FR" sz="1100" spc="0" dirty="0">
                <a:latin typeface="Times New Roman"/>
                <a:cs typeface="Times New Roman"/>
              </a:rPr>
              <a:t>é</a:t>
            </a:r>
            <a:r>
              <a:rPr sz="1100" spc="-29" dirty="0" err="1">
                <a:latin typeface="Times New Roman"/>
                <a:cs typeface="Times New Roman"/>
              </a:rPr>
              <a:t>o</a:t>
            </a:r>
            <a:r>
              <a:rPr sz="1100" spc="0" dirty="0" err="1">
                <a:latin typeface="Times New Roman"/>
                <a:cs typeface="Times New Roman"/>
              </a:rPr>
              <a:t>riquement</a:t>
            </a:r>
            <a:r>
              <a:rPr sz="1100" spc="195" dirty="0">
                <a:latin typeface="Times New Roman"/>
                <a:cs typeface="Times New Roman"/>
              </a:rPr>
              <a:t> </a:t>
            </a:r>
            <a:r>
              <a:rPr sz="1100" spc="0" dirty="0">
                <a:latin typeface="Times New Roman"/>
                <a:cs typeface="Times New Roman"/>
              </a:rPr>
              <a:t>pas de</a:t>
            </a:r>
            <a:r>
              <a:rPr sz="1100" spc="84" dirty="0">
                <a:latin typeface="Times New Roman"/>
                <a:cs typeface="Times New Roman"/>
              </a:rPr>
              <a:t> </a:t>
            </a:r>
            <a:r>
              <a:rPr sz="1100" spc="0" dirty="0">
                <a:latin typeface="Times New Roman"/>
                <a:cs typeface="Times New Roman"/>
              </a:rPr>
              <a:t>fin</a:t>
            </a:r>
            <a:r>
              <a:rPr lang="fr-FR" sz="1100" spc="0" dirty="0">
                <a:latin typeface="Times New Roman"/>
                <a:cs typeface="Times New Roman"/>
              </a:rPr>
              <a:t> (rente viagère)</a:t>
            </a:r>
            <a:r>
              <a:rPr sz="1100" spc="0" dirty="0">
                <a:latin typeface="Times New Roman"/>
                <a:cs typeface="Times New Roman"/>
              </a:rPr>
              <a:t>.</a:t>
            </a:r>
            <a:endParaRPr sz="1100" dirty="0">
              <a:latin typeface="Times New Roman"/>
              <a:cs typeface="Times New Roman"/>
            </a:endParaRPr>
          </a:p>
        </p:txBody>
      </p:sp>
      <p:sp>
        <p:nvSpPr>
          <p:cNvPr id="34" name="object 34"/>
          <p:cNvSpPr txBox="1"/>
          <p:nvPr/>
        </p:nvSpPr>
        <p:spPr>
          <a:xfrm>
            <a:off x="396209" y="1336233"/>
            <a:ext cx="528903" cy="166222"/>
          </a:xfrm>
          <a:prstGeom prst="rect">
            <a:avLst/>
          </a:prstGeom>
        </p:spPr>
        <p:txBody>
          <a:bodyPr wrap="square" lIns="0" tIns="0" rIns="0" bIns="0" rtlCol="0">
            <a:noAutofit/>
          </a:bodyPr>
          <a:lstStyle/>
          <a:p>
            <a:pPr marL="12700">
              <a:lnSpc>
                <a:spcPts val="1215"/>
              </a:lnSpc>
              <a:spcBef>
                <a:spcPts val="60"/>
              </a:spcBef>
            </a:pPr>
            <a:r>
              <a:rPr sz="1050" dirty="0">
                <a:latin typeface="Times New Roman"/>
                <a:cs typeface="Times New Roman"/>
              </a:rPr>
              <a:t>d</a:t>
            </a:r>
            <a:r>
              <a:rPr sz="1050" spc="4" dirty="0">
                <a:latin typeface="Times New Roman"/>
                <a:cs typeface="Times New Roman"/>
              </a:rPr>
              <a:t>a</a:t>
            </a:r>
            <a:r>
              <a:rPr sz="1050" spc="-4" dirty="0">
                <a:latin typeface="Times New Roman"/>
                <a:cs typeface="Times New Roman"/>
              </a:rPr>
              <a:t>t</a:t>
            </a:r>
            <a:r>
              <a:rPr sz="1050" spc="0" dirty="0">
                <a:latin typeface="Times New Roman"/>
                <a:cs typeface="Times New Roman"/>
              </a:rPr>
              <a:t>es  </a:t>
            </a:r>
            <a:r>
              <a:rPr sz="1050" spc="29" dirty="0">
                <a:latin typeface="Times New Roman"/>
                <a:cs typeface="Times New Roman"/>
              </a:rPr>
              <a:t> </a:t>
            </a:r>
            <a:r>
              <a:rPr sz="1050" spc="0" dirty="0">
                <a:latin typeface="Times New Roman"/>
                <a:cs typeface="Times New Roman"/>
              </a:rPr>
              <a:t>0</a:t>
            </a:r>
            <a:endParaRPr sz="1050">
              <a:latin typeface="Times New Roman"/>
              <a:cs typeface="Times New Roman"/>
            </a:endParaRPr>
          </a:p>
        </p:txBody>
      </p:sp>
      <p:sp>
        <p:nvSpPr>
          <p:cNvPr id="33" name="object 33"/>
          <p:cNvSpPr txBox="1"/>
          <p:nvPr/>
        </p:nvSpPr>
        <p:spPr>
          <a:xfrm>
            <a:off x="1390352" y="1336233"/>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1</a:t>
            </a:r>
            <a:endParaRPr sz="1050">
              <a:latin typeface="Times New Roman"/>
              <a:cs typeface="Times New Roman"/>
            </a:endParaRPr>
          </a:p>
        </p:txBody>
      </p:sp>
      <p:sp>
        <p:nvSpPr>
          <p:cNvPr id="32" name="object 32"/>
          <p:cNvSpPr txBox="1"/>
          <p:nvPr/>
        </p:nvSpPr>
        <p:spPr>
          <a:xfrm>
            <a:off x="1970072" y="1336233"/>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2</a:t>
            </a:r>
            <a:endParaRPr sz="1050">
              <a:latin typeface="Times New Roman"/>
              <a:cs typeface="Times New Roman"/>
            </a:endParaRPr>
          </a:p>
        </p:txBody>
      </p:sp>
      <p:sp>
        <p:nvSpPr>
          <p:cNvPr id="31" name="object 31"/>
          <p:cNvSpPr txBox="1"/>
          <p:nvPr/>
        </p:nvSpPr>
        <p:spPr>
          <a:xfrm>
            <a:off x="2549822" y="1333719"/>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3</a:t>
            </a:r>
            <a:endParaRPr sz="1050">
              <a:latin typeface="Times New Roman"/>
              <a:cs typeface="Times New Roman"/>
            </a:endParaRPr>
          </a:p>
        </p:txBody>
      </p:sp>
      <p:sp>
        <p:nvSpPr>
          <p:cNvPr id="30" name="object 30"/>
          <p:cNvSpPr txBox="1"/>
          <p:nvPr/>
        </p:nvSpPr>
        <p:spPr>
          <a:xfrm>
            <a:off x="2989863" y="1548652"/>
            <a:ext cx="204771"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endParaRPr sz="1050">
              <a:latin typeface="Times New Roman"/>
              <a:cs typeface="Times New Roman"/>
            </a:endParaRPr>
          </a:p>
        </p:txBody>
      </p:sp>
      <p:sp>
        <p:nvSpPr>
          <p:cNvPr id="29" name="object 29"/>
          <p:cNvSpPr txBox="1"/>
          <p:nvPr/>
        </p:nvSpPr>
        <p:spPr>
          <a:xfrm>
            <a:off x="1383803" y="181872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28" name="object 28"/>
          <p:cNvSpPr txBox="1"/>
          <p:nvPr/>
        </p:nvSpPr>
        <p:spPr>
          <a:xfrm>
            <a:off x="1963579" y="181872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27" name="object 27"/>
          <p:cNvSpPr txBox="1"/>
          <p:nvPr/>
        </p:nvSpPr>
        <p:spPr>
          <a:xfrm>
            <a:off x="2543278" y="1821275"/>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26" name="object 26"/>
          <p:cNvSpPr txBox="1"/>
          <p:nvPr/>
        </p:nvSpPr>
        <p:spPr>
          <a:xfrm>
            <a:off x="460866" y="1825652"/>
            <a:ext cx="268281" cy="161313"/>
          </a:xfrm>
          <a:prstGeom prst="rect">
            <a:avLst/>
          </a:prstGeom>
        </p:spPr>
        <p:txBody>
          <a:bodyPr wrap="square" lIns="0" tIns="0" rIns="0" bIns="0" rtlCol="0">
            <a:noAutofit/>
          </a:bodyPr>
          <a:lstStyle/>
          <a:p>
            <a:pPr marL="12700">
              <a:lnSpc>
                <a:spcPts val="1180"/>
              </a:lnSpc>
              <a:spcBef>
                <a:spcPts val="59"/>
              </a:spcBef>
            </a:pPr>
            <a:r>
              <a:rPr sz="1050" dirty="0">
                <a:latin typeface="Times New Roman"/>
                <a:cs typeface="Times New Roman"/>
              </a:rPr>
              <a:t>flux</a:t>
            </a:r>
            <a:endParaRPr sz="1050">
              <a:latin typeface="Times New Roman"/>
              <a:cs typeface="Times New Roman"/>
            </a:endParaRPr>
          </a:p>
        </p:txBody>
      </p:sp>
      <p:sp>
        <p:nvSpPr>
          <p:cNvPr id="25" name="object 25"/>
          <p:cNvSpPr txBox="1"/>
          <p:nvPr/>
        </p:nvSpPr>
        <p:spPr>
          <a:xfrm>
            <a:off x="254001" y="2392718"/>
            <a:ext cx="3153392" cy="250771"/>
          </a:xfrm>
          <a:prstGeom prst="rect">
            <a:avLst/>
          </a:prstGeom>
        </p:spPr>
        <p:txBody>
          <a:bodyPr wrap="square" lIns="0" tIns="0" rIns="0" bIns="0" rtlCol="0">
            <a:noAutofit/>
          </a:bodyPr>
          <a:lstStyle/>
          <a:p>
            <a:pPr marL="12700">
              <a:lnSpc>
                <a:spcPts val="1140"/>
              </a:lnSpc>
              <a:spcBef>
                <a:spcPts val="57"/>
              </a:spcBef>
            </a:pPr>
            <a:r>
              <a:rPr sz="1100" spc="-29" dirty="0">
                <a:latin typeface="Times New Roman"/>
                <a:cs typeface="Times New Roman"/>
              </a:rPr>
              <a:t>V</a:t>
            </a:r>
            <a:r>
              <a:rPr sz="1100" spc="0" dirty="0">
                <a:latin typeface="Times New Roman"/>
                <a:cs typeface="Times New Roman"/>
              </a:rPr>
              <a:t>aleur</a:t>
            </a:r>
            <a:r>
              <a:rPr sz="1100" spc="-16"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nette</a:t>
            </a:r>
            <a:r>
              <a:rPr sz="1100" spc="25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lang="fr-FR" sz="1100" dirty="0">
                <a:latin typeface="Times New Roman"/>
                <a:cs typeface="Times New Roman"/>
              </a:rPr>
              <a:t>la</a:t>
            </a:r>
            <a:r>
              <a:rPr sz="1100" spc="229" dirty="0">
                <a:latin typeface="Times New Roman"/>
                <a:cs typeface="Times New Roman"/>
              </a:rPr>
              <a:t> </a:t>
            </a:r>
            <a:r>
              <a:rPr sz="1100" spc="0" dirty="0">
                <a:latin typeface="Times New Roman"/>
                <a:cs typeface="Times New Roman"/>
              </a:rPr>
              <a:t>rente</a:t>
            </a:r>
            <a:r>
              <a:rPr sz="1100" spc="150" dirty="0">
                <a:latin typeface="Times New Roman"/>
                <a:cs typeface="Times New Roman"/>
              </a:rPr>
              <a:t> </a:t>
            </a:r>
            <a:r>
              <a:rPr sz="1100" spc="29" dirty="0">
                <a:latin typeface="Times New Roman"/>
                <a:cs typeface="Times New Roman"/>
              </a:rPr>
              <a:t>p</a:t>
            </a:r>
            <a:r>
              <a:rPr sz="1100" spc="0" dirty="0">
                <a:latin typeface="Times New Roman"/>
                <a:cs typeface="Times New Roman"/>
              </a:rPr>
              <a:t>er</a:t>
            </a:r>
            <a:r>
              <a:rPr sz="1100" spc="29" dirty="0">
                <a:latin typeface="Times New Roman"/>
                <a:cs typeface="Times New Roman"/>
              </a:rPr>
              <a:t>p</a:t>
            </a:r>
            <a:r>
              <a:rPr sz="1100" spc="0" dirty="0">
                <a:latin typeface="Times New Roman"/>
                <a:cs typeface="Times New Roman"/>
              </a:rPr>
              <a:t>etuelle:</a:t>
            </a:r>
            <a:endParaRPr sz="1100" dirty="0">
              <a:latin typeface="Times New Roman"/>
              <a:cs typeface="Times New Roman"/>
            </a:endParaRPr>
          </a:p>
        </p:txBody>
      </p:sp>
      <p:sp>
        <p:nvSpPr>
          <p:cNvPr id="9" name="object 9"/>
          <p:cNvSpPr txBox="1"/>
          <p:nvPr/>
        </p:nvSpPr>
        <p:spPr>
          <a:xfrm>
            <a:off x="857710" y="1656737"/>
            <a:ext cx="579718"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8" name="object 8"/>
          <p:cNvSpPr txBox="1"/>
          <p:nvPr/>
        </p:nvSpPr>
        <p:spPr>
          <a:xfrm>
            <a:off x="1437429" y="1656737"/>
            <a:ext cx="579713"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7" name="object 7"/>
          <p:cNvSpPr txBox="1"/>
          <p:nvPr/>
        </p:nvSpPr>
        <p:spPr>
          <a:xfrm>
            <a:off x="2017142" y="1656737"/>
            <a:ext cx="579772"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6" name="object 6"/>
          <p:cNvSpPr txBox="1"/>
          <p:nvPr/>
        </p:nvSpPr>
        <p:spPr>
          <a:xfrm>
            <a:off x="2596915" y="1656737"/>
            <a:ext cx="293242"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5" name="object 5"/>
          <p:cNvSpPr txBox="1"/>
          <p:nvPr/>
        </p:nvSpPr>
        <p:spPr>
          <a:xfrm>
            <a:off x="1450314" y="2849968"/>
            <a:ext cx="18646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704524" y="2849968"/>
            <a:ext cx="201453"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058071" y="2849968"/>
            <a:ext cx="117843"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245187" y="2849968"/>
            <a:ext cx="117849" cy="152400"/>
          </a:xfrm>
          <a:prstGeom prst="rect">
            <a:avLst/>
          </a:prstGeom>
        </p:spPr>
        <p:txBody>
          <a:bodyPr wrap="square" lIns="0" tIns="0" rIns="0" bIns="0" rtlCol="0">
            <a:noAutofit/>
          </a:bodyPr>
          <a:lstStyle/>
          <a:p>
            <a:pPr marL="25400">
              <a:lnSpc>
                <a:spcPts val="1000"/>
              </a:lnSpc>
            </a:pPr>
            <a:endParaRPr sz="1000"/>
          </a:p>
        </p:txBody>
      </p:sp>
      <p:graphicFrame>
        <p:nvGraphicFramePr>
          <p:cNvPr id="43" name="Objet 42"/>
          <p:cNvGraphicFramePr>
            <a:graphicFrameLocks noChangeAspect="1"/>
          </p:cNvGraphicFramePr>
          <p:nvPr>
            <p:extLst>
              <p:ext uri="{D42A27DB-BD31-4B8C-83A1-F6EECF244321}">
                <p14:modId xmlns:p14="http://schemas.microsoft.com/office/powerpoint/2010/main" val="1050867594"/>
              </p:ext>
            </p:extLst>
          </p:nvPr>
        </p:nvGraphicFramePr>
        <p:xfrm>
          <a:off x="271463" y="2622550"/>
          <a:ext cx="2730500" cy="508000"/>
        </p:xfrm>
        <a:graphic>
          <a:graphicData uri="http://schemas.openxmlformats.org/presentationml/2006/ole">
            <mc:AlternateContent xmlns:mc="http://schemas.openxmlformats.org/markup-compatibility/2006">
              <mc:Choice xmlns:v="urn:schemas-microsoft-com:vml" Requires="v">
                <p:oleObj spid="_x0000_s8196" name="Equation" r:id="rId3" imgW="2730240" imgH="507960" progId="Equation.DSMT4">
                  <p:embed/>
                </p:oleObj>
              </mc:Choice>
              <mc:Fallback>
                <p:oleObj name="Equation" r:id="rId3" imgW="2730240" imgH="507960" progId="Equation.DSMT4">
                  <p:embed/>
                  <p:pic>
                    <p:nvPicPr>
                      <p:cNvPr id="43" name="Objet 42"/>
                      <p:cNvPicPr/>
                      <p:nvPr/>
                    </p:nvPicPr>
                    <p:blipFill>
                      <a:blip r:embed="rId4"/>
                      <a:stretch>
                        <a:fillRect/>
                      </a:stretch>
                    </p:blipFill>
                    <p:spPr>
                      <a:xfrm>
                        <a:off x="271463" y="2622550"/>
                        <a:ext cx="2730500" cy="508000"/>
                      </a:xfrm>
                      <a:prstGeom prst="rect">
                        <a:avLst/>
                      </a:prstGeom>
                    </p:spPr>
                  </p:pic>
                </p:oleObj>
              </mc:Fallback>
            </mc:AlternateContent>
          </a:graphicData>
        </a:graphic>
      </p:graphicFrame>
      <p:sp>
        <p:nvSpPr>
          <p:cNvPr id="10" name="Espace réservé du numéro de diapositive 9"/>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857710" y="1618245"/>
            <a:ext cx="1452729" cy="0"/>
          </a:xfrm>
          <a:custGeom>
            <a:avLst/>
            <a:gdLst/>
            <a:ahLst/>
            <a:cxnLst/>
            <a:rect l="l" t="t" r="r" b="b"/>
            <a:pathLst>
              <a:path w="1452729">
                <a:moveTo>
                  <a:pt x="0" y="0"/>
                </a:moveTo>
                <a:lnTo>
                  <a:pt x="1452729" y="0"/>
                </a:lnTo>
              </a:path>
            </a:pathLst>
          </a:custGeom>
          <a:ln w="2718">
            <a:solidFill>
              <a:srgbClr val="000000"/>
            </a:solidFill>
          </a:ln>
        </p:spPr>
        <p:txBody>
          <a:bodyPr wrap="square" lIns="0" tIns="0" rIns="0" bIns="0" rtlCol="0">
            <a:noAutofit/>
          </a:bodyPr>
          <a:lstStyle/>
          <a:p>
            <a:endParaRPr/>
          </a:p>
        </p:txBody>
      </p:sp>
      <p:sp>
        <p:nvSpPr>
          <p:cNvPr id="47" name="object 47"/>
          <p:cNvSpPr/>
          <p:nvPr/>
        </p:nvSpPr>
        <p:spPr>
          <a:xfrm>
            <a:off x="857710" y="1522690"/>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8" name="object 48"/>
          <p:cNvSpPr/>
          <p:nvPr/>
        </p:nvSpPr>
        <p:spPr>
          <a:xfrm>
            <a:off x="1437429" y="1522690"/>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9" name="object 49"/>
          <p:cNvSpPr/>
          <p:nvPr/>
        </p:nvSpPr>
        <p:spPr>
          <a:xfrm>
            <a:off x="2017142" y="1522690"/>
            <a:ext cx="0" cy="197916"/>
          </a:xfrm>
          <a:custGeom>
            <a:avLst/>
            <a:gdLst/>
            <a:ahLst/>
            <a:cxnLst/>
            <a:rect l="l" t="t" r="r" b="b"/>
            <a:pathLst>
              <a:path h="197916">
                <a:moveTo>
                  <a:pt x="0" y="0"/>
                </a:moveTo>
                <a:lnTo>
                  <a:pt x="0" y="197916"/>
                </a:lnTo>
              </a:path>
            </a:pathLst>
          </a:custGeom>
          <a:ln w="2718">
            <a:solidFill>
              <a:srgbClr val="000000"/>
            </a:solidFill>
          </a:ln>
        </p:spPr>
        <p:txBody>
          <a:bodyPr wrap="square" lIns="0" tIns="0" rIns="0" bIns="0" rtlCol="0">
            <a:noAutofit/>
          </a:bodyPr>
          <a:lstStyle/>
          <a:p>
            <a:endParaRPr/>
          </a:p>
        </p:txBody>
      </p:sp>
      <p:sp>
        <p:nvSpPr>
          <p:cNvPr id="43" name="object 43"/>
          <p:cNvSpPr/>
          <p:nvPr/>
        </p:nvSpPr>
        <p:spPr>
          <a:xfrm>
            <a:off x="2692384" y="1618245"/>
            <a:ext cx="777531" cy="0"/>
          </a:xfrm>
          <a:custGeom>
            <a:avLst/>
            <a:gdLst/>
            <a:ahLst/>
            <a:cxnLst/>
            <a:rect l="l" t="t" r="r" b="b"/>
            <a:pathLst>
              <a:path w="777531">
                <a:moveTo>
                  <a:pt x="0" y="0"/>
                </a:moveTo>
                <a:lnTo>
                  <a:pt x="777531" y="0"/>
                </a:lnTo>
              </a:path>
            </a:pathLst>
          </a:custGeom>
          <a:ln w="2718">
            <a:solidFill>
              <a:srgbClr val="000000"/>
            </a:solidFill>
          </a:ln>
        </p:spPr>
        <p:txBody>
          <a:bodyPr wrap="square" lIns="0" tIns="0" rIns="0" bIns="0" rtlCol="0">
            <a:noAutofit/>
          </a:bodyPr>
          <a:lstStyle/>
          <a:p>
            <a:endParaRPr/>
          </a:p>
        </p:txBody>
      </p:sp>
      <p:sp>
        <p:nvSpPr>
          <p:cNvPr id="44" name="object 44"/>
          <p:cNvSpPr/>
          <p:nvPr/>
        </p:nvSpPr>
        <p:spPr>
          <a:xfrm>
            <a:off x="3469915" y="1522690"/>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5" name="object 45"/>
          <p:cNvSpPr/>
          <p:nvPr/>
        </p:nvSpPr>
        <p:spPr>
          <a:xfrm>
            <a:off x="2890157" y="1522690"/>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2" name="object 42"/>
          <p:cNvSpPr txBox="1"/>
          <p:nvPr/>
        </p:nvSpPr>
        <p:spPr>
          <a:xfrm>
            <a:off x="95300" y="123091"/>
            <a:ext cx="1782742"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Les</a:t>
            </a:r>
            <a:r>
              <a:rPr sz="1400" spc="-56" dirty="0">
                <a:solidFill>
                  <a:srgbClr val="B23333"/>
                </a:solidFill>
                <a:latin typeface="Times New Roman"/>
                <a:cs typeface="Times New Roman"/>
              </a:rPr>
              <a:t> </a:t>
            </a:r>
            <a:r>
              <a:rPr sz="1400" spc="0" dirty="0">
                <a:solidFill>
                  <a:srgbClr val="B23333"/>
                </a:solidFill>
                <a:latin typeface="Times New Roman"/>
                <a:cs typeface="Times New Roman"/>
              </a:rPr>
              <a:t>annuités</a:t>
            </a:r>
            <a:r>
              <a:rPr sz="1400" spc="149" dirty="0">
                <a:solidFill>
                  <a:srgbClr val="B23333"/>
                </a:solidFill>
                <a:latin typeface="Times New Roman"/>
                <a:cs typeface="Times New Roman"/>
              </a:rPr>
              <a:t> </a:t>
            </a:r>
            <a:r>
              <a:rPr sz="1400" spc="0" dirty="0">
                <a:solidFill>
                  <a:srgbClr val="B23333"/>
                </a:solidFill>
                <a:latin typeface="Times New Roman"/>
                <a:cs typeface="Times New Roman"/>
              </a:rPr>
              <a:t>croissantes</a:t>
            </a:r>
            <a:endParaRPr sz="1400">
              <a:latin typeface="Times New Roman"/>
              <a:cs typeface="Times New Roman"/>
            </a:endParaRPr>
          </a:p>
        </p:txBody>
      </p:sp>
      <p:sp>
        <p:nvSpPr>
          <p:cNvPr id="41" name="object 41"/>
          <p:cNvSpPr txBox="1"/>
          <p:nvPr/>
        </p:nvSpPr>
        <p:spPr>
          <a:xfrm>
            <a:off x="177800" y="521997"/>
            <a:ext cx="3934643" cy="547897"/>
          </a:xfrm>
          <a:prstGeom prst="rect">
            <a:avLst/>
          </a:prstGeom>
        </p:spPr>
        <p:txBody>
          <a:bodyPr wrap="square" lIns="0" tIns="0" rIns="0" bIns="0" rtlCol="0">
            <a:noAutofit/>
          </a:bodyPr>
          <a:lstStyle/>
          <a:p>
            <a:pPr marL="12700">
              <a:lnSpc>
                <a:spcPts val="1155"/>
              </a:lnSpc>
              <a:spcBef>
                <a:spcPts val="57"/>
              </a:spcBef>
            </a:pPr>
            <a:r>
              <a:rPr sz="1100" spc="0" dirty="0" err="1">
                <a:latin typeface="Times New Roman"/>
                <a:cs typeface="Times New Roman"/>
              </a:rPr>
              <a:t>Annuit</a:t>
            </a:r>
            <a:r>
              <a:rPr lang="fr-FR" sz="1100" spc="0" dirty="0">
                <a:latin typeface="Times New Roman"/>
                <a:cs typeface="Times New Roman"/>
              </a:rPr>
              <a:t>é</a:t>
            </a:r>
            <a:r>
              <a:rPr sz="1100" spc="97" dirty="0">
                <a:latin typeface="Times New Roman"/>
                <a:cs typeface="Times New Roman"/>
              </a:rPr>
              <a:t> </a:t>
            </a:r>
            <a:r>
              <a:rPr sz="1100" spc="0" dirty="0" err="1">
                <a:latin typeface="Times New Roman"/>
                <a:cs typeface="Times New Roman"/>
              </a:rPr>
              <a:t>croissante</a:t>
            </a:r>
            <a:r>
              <a:rPr lang="fr-FR" sz="1100" spc="0" dirty="0">
                <a:latin typeface="Times New Roman"/>
                <a:cs typeface="Times New Roman"/>
              </a:rPr>
              <a:t> </a:t>
            </a:r>
            <a:r>
              <a:rPr sz="1100" spc="0" dirty="0">
                <a:latin typeface="Times New Roman"/>
                <a:cs typeface="Times New Roman"/>
              </a:rPr>
              <a:t>:</a:t>
            </a:r>
            <a:r>
              <a:rPr sz="1100" spc="224" dirty="0">
                <a:latin typeface="Times New Roman"/>
                <a:cs typeface="Times New Roman"/>
              </a:rPr>
              <a:t> </a:t>
            </a:r>
            <a:r>
              <a:rPr lang="fr-FR" sz="1100" dirty="0">
                <a:latin typeface="Times New Roman"/>
                <a:cs typeface="Times New Roman"/>
              </a:rPr>
              <a:t>une séquence de flux de trésorerie qui augmente de manière constante à chaque période. Ces flux sont versés à intervalles réguliers et le taux de croissance des flux, noté 𝑔g, reste constant sur toute la durée de l'annuité.</a:t>
            </a:r>
            <a:endParaRPr sz="1100" dirty="0">
              <a:latin typeface="Times New Roman"/>
              <a:cs typeface="Times New Roman"/>
            </a:endParaRPr>
          </a:p>
        </p:txBody>
      </p:sp>
      <p:sp>
        <p:nvSpPr>
          <p:cNvPr id="38" name="object 38"/>
          <p:cNvSpPr txBox="1"/>
          <p:nvPr/>
        </p:nvSpPr>
        <p:spPr>
          <a:xfrm>
            <a:off x="2720293" y="1289422"/>
            <a:ext cx="368055" cy="208700"/>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n</a:t>
            </a:r>
            <a:r>
              <a:rPr sz="1050" spc="85" dirty="0">
                <a:latin typeface="Times New Roman"/>
                <a:cs typeface="Times New Roman"/>
              </a:rPr>
              <a:t> </a:t>
            </a:r>
            <a:r>
              <a:rPr sz="1050" spc="0" dirty="0">
                <a:latin typeface="Times New Roman"/>
                <a:cs typeface="Times New Roman"/>
              </a:rPr>
              <a:t>−</a:t>
            </a:r>
            <a:r>
              <a:rPr sz="1050" spc="40" dirty="0">
                <a:latin typeface="Times New Roman"/>
                <a:cs typeface="Times New Roman"/>
              </a:rPr>
              <a:t> </a:t>
            </a:r>
            <a:r>
              <a:rPr sz="1050" spc="0" dirty="0">
                <a:latin typeface="Times New Roman"/>
                <a:cs typeface="Times New Roman"/>
              </a:rPr>
              <a:t>1</a:t>
            </a:r>
            <a:endParaRPr sz="1050">
              <a:latin typeface="Times New Roman"/>
              <a:cs typeface="Times New Roman"/>
            </a:endParaRPr>
          </a:p>
        </p:txBody>
      </p:sp>
      <p:sp>
        <p:nvSpPr>
          <p:cNvPr id="37" name="object 37"/>
          <p:cNvSpPr txBox="1"/>
          <p:nvPr/>
        </p:nvSpPr>
        <p:spPr>
          <a:xfrm>
            <a:off x="3416282" y="1287400"/>
            <a:ext cx="127335"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n</a:t>
            </a:r>
            <a:endParaRPr sz="1050">
              <a:latin typeface="Times New Roman"/>
              <a:cs typeface="Times New Roman"/>
            </a:endParaRPr>
          </a:p>
        </p:txBody>
      </p:sp>
      <p:sp>
        <p:nvSpPr>
          <p:cNvPr id="36" name="object 36"/>
          <p:cNvSpPr txBox="1"/>
          <p:nvPr/>
        </p:nvSpPr>
        <p:spPr>
          <a:xfrm>
            <a:off x="810639" y="1294336"/>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0</a:t>
            </a:r>
            <a:endParaRPr sz="1050">
              <a:latin typeface="Times New Roman"/>
              <a:cs typeface="Times New Roman"/>
            </a:endParaRPr>
          </a:p>
        </p:txBody>
      </p:sp>
      <p:sp>
        <p:nvSpPr>
          <p:cNvPr id="35" name="object 35"/>
          <p:cNvSpPr txBox="1"/>
          <p:nvPr/>
        </p:nvSpPr>
        <p:spPr>
          <a:xfrm>
            <a:off x="1390358" y="1294336"/>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1</a:t>
            </a:r>
            <a:endParaRPr sz="1050">
              <a:latin typeface="Times New Roman"/>
              <a:cs typeface="Times New Roman"/>
            </a:endParaRPr>
          </a:p>
        </p:txBody>
      </p:sp>
      <p:sp>
        <p:nvSpPr>
          <p:cNvPr id="34" name="object 34"/>
          <p:cNvSpPr txBox="1"/>
          <p:nvPr/>
        </p:nvSpPr>
        <p:spPr>
          <a:xfrm>
            <a:off x="1970068" y="1294336"/>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2</a:t>
            </a:r>
            <a:endParaRPr sz="1050">
              <a:latin typeface="Times New Roman"/>
              <a:cs typeface="Times New Roman"/>
            </a:endParaRPr>
          </a:p>
        </p:txBody>
      </p:sp>
      <p:sp>
        <p:nvSpPr>
          <p:cNvPr id="33" name="object 33"/>
          <p:cNvSpPr txBox="1"/>
          <p:nvPr/>
        </p:nvSpPr>
        <p:spPr>
          <a:xfrm>
            <a:off x="396215" y="1299244"/>
            <a:ext cx="356374" cy="161313"/>
          </a:xfrm>
          <a:prstGeom prst="rect">
            <a:avLst/>
          </a:prstGeom>
        </p:spPr>
        <p:txBody>
          <a:bodyPr wrap="square" lIns="0" tIns="0" rIns="0" bIns="0" rtlCol="0">
            <a:noAutofit/>
          </a:bodyPr>
          <a:lstStyle/>
          <a:p>
            <a:pPr marL="12700">
              <a:lnSpc>
                <a:spcPts val="1180"/>
              </a:lnSpc>
              <a:spcBef>
                <a:spcPts val="59"/>
              </a:spcBef>
            </a:pPr>
            <a:r>
              <a:rPr sz="1050" dirty="0">
                <a:latin typeface="Times New Roman"/>
                <a:cs typeface="Times New Roman"/>
              </a:rPr>
              <a:t>d</a:t>
            </a:r>
            <a:r>
              <a:rPr sz="1050" spc="4" dirty="0">
                <a:latin typeface="Times New Roman"/>
                <a:cs typeface="Times New Roman"/>
              </a:rPr>
              <a:t>a</a:t>
            </a:r>
            <a:r>
              <a:rPr sz="1050" spc="-4" dirty="0">
                <a:latin typeface="Times New Roman"/>
                <a:cs typeface="Times New Roman"/>
              </a:rPr>
              <a:t>t</a:t>
            </a:r>
            <a:r>
              <a:rPr sz="1050" spc="0" dirty="0">
                <a:latin typeface="Times New Roman"/>
                <a:cs typeface="Times New Roman"/>
              </a:rPr>
              <a:t>es</a:t>
            </a:r>
            <a:endParaRPr sz="1050" dirty="0">
              <a:latin typeface="Times New Roman"/>
              <a:cs typeface="Times New Roman"/>
            </a:endParaRPr>
          </a:p>
        </p:txBody>
      </p:sp>
      <p:sp>
        <p:nvSpPr>
          <p:cNvPr id="32" name="object 32"/>
          <p:cNvSpPr txBox="1"/>
          <p:nvPr/>
        </p:nvSpPr>
        <p:spPr>
          <a:xfrm>
            <a:off x="2410111" y="1510159"/>
            <a:ext cx="204771"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endParaRPr sz="1050">
              <a:latin typeface="Times New Roman"/>
              <a:cs typeface="Times New Roman"/>
            </a:endParaRPr>
          </a:p>
        </p:txBody>
      </p:sp>
      <p:sp>
        <p:nvSpPr>
          <p:cNvPr id="31" name="object 31"/>
          <p:cNvSpPr txBox="1"/>
          <p:nvPr/>
        </p:nvSpPr>
        <p:spPr>
          <a:xfrm>
            <a:off x="2430001" y="1761592"/>
            <a:ext cx="737879" cy="184011"/>
          </a:xfrm>
          <a:prstGeom prst="rect">
            <a:avLst/>
          </a:prstGeom>
        </p:spPr>
        <p:txBody>
          <a:bodyPr wrap="square" lIns="0" tIns="0" rIns="0" bIns="0" rtlCol="0">
            <a:noAutofit/>
          </a:bodyPr>
          <a:lstStyle/>
          <a:p>
            <a:pPr marL="12700">
              <a:lnSpc>
                <a:spcPts val="1310"/>
              </a:lnSpc>
              <a:spcBef>
                <a:spcPts val="65"/>
              </a:spcBef>
            </a:pPr>
            <a:r>
              <a:rPr sz="1575" spc="-4" baseline="-2760" dirty="0">
                <a:latin typeface="Times New Roman"/>
                <a:cs typeface="Times New Roman"/>
              </a:rPr>
              <a:t>(</a:t>
            </a:r>
            <a:r>
              <a:rPr sz="1575" spc="0" baseline="-2760" dirty="0">
                <a:latin typeface="Times New Roman"/>
                <a:cs typeface="Times New Roman"/>
              </a:rPr>
              <a:t>1</a:t>
            </a:r>
            <a:r>
              <a:rPr sz="1575" spc="46" baseline="-2760" dirty="0">
                <a:latin typeface="Times New Roman"/>
                <a:cs typeface="Times New Roman"/>
              </a:rPr>
              <a:t> </a:t>
            </a:r>
            <a:r>
              <a:rPr sz="1575" spc="0" baseline="-2760" dirty="0">
                <a:latin typeface="Times New Roman"/>
                <a:cs typeface="Times New Roman"/>
              </a:rPr>
              <a:t>+</a:t>
            </a:r>
            <a:r>
              <a:rPr sz="1575" spc="-129" baseline="-2760" dirty="0">
                <a:latin typeface="Times New Roman"/>
                <a:cs typeface="Times New Roman"/>
              </a:rPr>
              <a:t> </a:t>
            </a:r>
            <a:r>
              <a:rPr sz="1575" spc="44" baseline="-2760" dirty="0">
                <a:latin typeface="Times New Roman"/>
                <a:cs typeface="Times New Roman"/>
              </a:rPr>
              <a:t>g</a:t>
            </a:r>
            <a:r>
              <a:rPr sz="1575" spc="-4" baseline="-2760" dirty="0">
                <a:latin typeface="Times New Roman"/>
                <a:cs typeface="Times New Roman"/>
              </a:rPr>
              <a:t>)</a:t>
            </a:r>
            <a:r>
              <a:rPr sz="1125" spc="0" baseline="27055" dirty="0">
                <a:latin typeface="Times New Roman"/>
                <a:cs typeface="Times New Roman"/>
              </a:rPr>
              <a:t>n−2</a:t>
            </a:r>
            <a:r>
              <a:rPr sz="1125" spc="-134" baseline="27055" dirty="0">
                <a:latin typeface="Times New Roman"/>
                <a:cs typeface="Times New Roman"/>
              </a:rPr>
              <a:t> </a:t>
            </a:r>
            <a:r>
              <a:rPr sz="1575" spc="0" baseline="-2760" dirty="0">
                <a:latin typeface="Times New Roman"/>
                <a:cs typeface="Times New Roman"/>
              </a:rPr>
              <a:t>f</a:t>
            </a:r>
            <a:endParaRPr sz="1050">
              <a:latin typeface="Times New Roman"/>
              <a:cs typeface="Times New Roman"/>
            </a:endParaRPr>
          </a:p>
        </p:txBody>
      </p:sp>
      <p:sp>
        <p:nvSpPr>
          <p:cNvPr id="30" name="object 30"/>
          <p:cNvSpPr txBox="1"/>
          <p:nvPr/>
        </p:nvSpPr>
        <p:spPr>
          <a:xfrm>
            <a:off x="3307836" y="1761592"/>
            <a:ext cx="737879" cy="184011"/>
          </a:xfrm>
          <a:prstGeom prst="rect">
            <a:avLst/>
          </a:prstGeom>
        </p:spPr>
        <p:txBody>
          <a:bodyPr wrap="square" lIns="0" tIns="0" rIns="0" bIns="0" rtlCol="0">
            <a:noAutofit/>
          </a:bodyPr>
          <a:lstStyle/>
          <a:p>
            <a:pPr marL="12700">
              <a:lnSpc>
                <a:spcPts val="1310"/>
              </a:lnSpc>
              <a:spcBef>
                <a:spcPts val="65"/>
              </a:spcBef>
            </a:pPr>
            <a:r>
              <a:rPr sz="1575" spc="-4" baseline="-2760" dirty="0">
                <a:latin typeface="Times New Roman"/>
                <a:cs typeface="Times New Roman"/>
              </a:rPr>
              <a:t>(</a:t>
            </a:r>
            <a:r>
              <a:rPr sz="1575" spc="0" baseline="-2760" dirty="0">
                <a:latin typeface="Times New Roman"/>
                <a:cs typeface="Times New Roman"/>
              </a:rPr>
              <a:t>1</a:t>
            </a:r>
            <a:r>
              <a:rPr sz="1575" spc="46" baseline="-2760" dirty="0">
                <a:latin typeface="Times New Roman"/>
                <a:cs typeface="Times New Roman"/>
              </a:rPr>
              <a:t> </a:t>
            </a:r>
            <a:r>
              <a:rPr sz="1575" spc="0" baseline="-2760" dirty="0">
                <a:latin typeface="Times New Roman"/>
                <a:cs typeface="Times New Roman"/>
              </a:rPr>
              <a:t>+</a:t>
            </a:r>
            <a:r>
              <a:rPr sz="1575" spc="-129" baseline="-2760" dirty="0">
                <a:latin typeface="Times New Roman"/>
                <a:cs typeface="Times New Roman"/>
              </a:rPr>
              <a:t> </a:t>
            </a:r>
            <a:r>
              <a:rPr sz="1575" spc="44" baseline="-2760" dirty="0">
                <a:latin typeface="Times New Roman"/>
                <a:cs typeface="Times New Roman"/>
              </a:rPr>
              <a:t>g</a:t>
            </a:r>
            <a:r>
              <a:rPr sz="1575" spc="-4" baseline="-2760" dirty="0">
                <a:latin typeface="Times New Roman"/>
                <a:cs typeface="Times New Roman"/>
              </a:rPr>
              <a:t>)</a:t>
            </a:r>
            <a:r>
              <a:rPr sz="1125" spc="0" baseline="27055" dirty="0">
                <a:latin typeface="Times New Roman"/>
                <a:cs typeface="Times New Roman"/>
              </a:rPr>
              <a:t>n−1</a:t>
            </a:r>
            <a:r>
              <a:rPr sz="1125" spc="-134" baseline="27055" dirty="0">
                <a:latin typeface="Times New Roman"/>
                <a:cs typeface="Times New Roman"/>
              </a:rPr>
              <a:t> </a:t>
            </a:r>
            <a:r>
              <a:rPr sz="1575" spc="0" baseline="-2760" dirty="0">
                <a:latin typeface="Times New Roman"/>
                <a:cs typeface="Times New Roman"/>
              </a:rPr>
              <a:t>f</a:t>
            </a:r>
            <a:endParaRPr sz="1050">
              <a:latin typeface="Times New Roman"/>
              <a:cs typeface="Times New Roman"/>
            </a:endParaRPr>
          </a:p>
        </p:txBody>
      </p:sp>
      <p:sp>
        <p:nvSpPr>
          <p:cNvPr id="29" name="object 29"/>
          <p:cNvSpPr txBox="1"/>
          <p:nvPr/>
        </p:nvSpPr>
        <p:spPr>
          <a:xfrm>
            <a:off x="1758889" y="1770661"/>
            <a:ext cx="524215" cy="167476"/>
          </a:xfrm>
          <a:prstGeom prst="rect">
            <a:avLst/>
          </a:prstGeom>
        </p:spPr>
        <p:txBody>
          <a:bodyPr wrap="square" lIns="0" tIns="0" rIns="0" bIns="0" rtlCol="0">
            <a:noAutofit/>
          </a:bodyPr>
          <a:lstStyle/>
          <a:p>
            <a:pPr marL="12700">
              <a:lnSpc>
                <a:spcPts val="1180"/>
              </a:lnSpc>
              <a:spcBef>
                <a:spcPts val="59"/>
              </a:spcBef>
            </a:pPr>
            <a:r>
              <a:rPr sz="1050" spc="-4" dirty="0">
                <a:latin typeface="Times New Roman"/>
                <a:cs typeface="Times New Roman"/>
              </a:rPr>
              <a:t>(</a:t>
            </a:r>
            <a:r>
              <a:rPr sz="1050" spc="0" dirty="0">
                <a:latin typeface="Times New Roman"/>
                <a:cs typeface="Times New Roman"/>
              </a:rPr>
              <a:t>1</a:t>
            </a:r>
            <a:r>
              <a:rPr sz="1050" spc="46" dirty="0">
                <a:latin typeface="Times New Roman"/>
                <a:cs typeface="Times New Roman"/>
              </a:rPr>
              <a:t> </a:t>
            </a:r>
            <a:r>
              <a:rPr sz="1050" spc="0" dirty="0">
                <a:latin typeface="Times New Roman"/>
                <a:cs typeface="Times New Roman"/>
              </a:rPr>
              <a:t>+</a:t>
            </a:r>
            <a:r>
              <a:rPr sz="1050" spc="-114" dirty="0">
                <a:latin typeface="Times New Roman"/>
                <a:cs typeface="Times New Roman"/>
              </a:rPr>
              <a:t> </a:t>
            </a:r>
            <a:r>
              <a:rPr sz="1050" spc="44" dirty="0">
                <a:latin typeface="Times New Roman"/>
                <a:cs typeface="Times New Roman"/>
              </a:rPr>
              <a:t>g</a:t>
            </a:r>
            <a:r>
              <a:rPr sz="1050" spc="-4" dirty="0">
                <a:latin typeface="Times New Roman"/>
                <a:cs typeface="Times New Roman"/>
              </a:rPr>
              <a:t>)</a:t>
            </a:r>
            <a:r>
              <a:rPr sz="1050" spc="0" dirty="0">
                <a:latin typeface="Times New Roman"/>
                <a:cs typeface="Times New Roman"/>
              </a:rPr>
              <a:t>f</a:t>
            </a:r>
            <a:endParaRPr sz="1050">
              <a:latin typeface="Times New Roman"/>
              <a:cs typeface="Times New Roman"/>
            </a:endParaRPr>
          </a:p>
        </p:txBody>
      </p:sp>
      <p:sp>
        <p:nvSpPr>
          <p:cNvPr id="28" name="object 28"/>
          <p:cNvSpPr txBox="1"/>
          <p:nvPr/>
        </p:nvSpPr>
        <p:spPr>
          <a:xfrm>
            <a:off x="1383806" y="1776824"/>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27" name="object 27"/>
          <p:cNvSpPr txBox="1"/>
          <p:nvPr/>
        </p:nvSpPr>
        <p:spPr>
          <a:xfrm>
            <a:off x="460872" y="1783755"/>
            <a:ext cx="268281" cy="161313"/>
          </a:xfrm>
          <a:prstGeom prst="rect">
            <a:avLst/>
          </a:prstGeom>
        </p:spPr>
        <p:txBody>
          <a:bodyPr wrap="square" lIns="0" tIns="0" rIns="0" bIns="0" rtlCol="0">
            <a:noAutofit/>
          </a:bodyPr>
          <a:lstStyle/>
          <a:p>
            <a:pPr marL="12700">
              <a:lnSpc>
                <a:spcPts val="1180"/>
              </a:lnSpc>
              <a:spcBef>
                <a:spcPts val="59"/>
              </a:spcBef>
            </a:pPr>
            <a:r>
              <a:rPr sz="1050" dirty="0">
                <a:latin typeface="Times New Roman"/>
                <a:cs typeface="Times New Roman"/>
              </a:rPr>
              <a:t>flux</a:t>
            </a:r>
            <a:endParaRPr sz="1050">
              <a:latin typeface="Times New Roman"/>
              <a:cs typeface="Times New Roman"/>
            </a:endParaRPr>
          </a:p>
        </p:txBody>
      </p:sp>
      <p:sp>
        <p:nvSpPr>
          <p:cNvPr id="26" name="object 26"/>
          <p:cNvSpPr txBox="1"/>
          <p:nvPr/>
        </p:nvSpPr>
        <p:spPr>
          <a:xfrm>
            <a:off x="253317" y="2363171"/>
            <a:ext cx="4344083" cy="214214"/>
          </a:xfrm>
          <a:prstGeom prst="rect">
            <a:avLst/>
          </a:prstGeom>
        </p:spPr>
        <p:txBody>
          <a:bodyPr wrap="square" lIns="0" tIns="0" rIns="0" bIns="0" rtlCol="0">
            <a:noAutofit/>
          </a:bodyPr>
          <a:lstStyle/>
          <a:p>
            <a:pPr marL="12700">
              <a:lnSpc>
                <a:spcPts val="1140"/>
              </a:lnSpc>
              <a:spcBef>
                <a:spcPts val="57"/>
              </a:spcBef>
            </a:pPr>
            <a:r>
              <a:rPr sz="1100" spc="-29" dirty="0">
                <a:latin typeface="Times New Roman"/>
                <a:cs typeface="Times New Roman"/>
              </a:rPr>
              <a:t>V</a:t>
            </a:r>
            <a:r>
              <a:rPr sz="1100" spc="0" dirty="0">
                <a:latin typeface="Times New Roman"/>
                <a:cs typeface="Times New Roman"/>
              </a:rPr>
              <a:t>aleur</a:t>
            </a:r>
            <a:r>
              <a:rPr sz="1100" spc="-16"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nette</a:t>
            </a:r>
            <a:r>
              <a:rPr sz="1100" spc="25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cette</a:t>
            </a:r>
            <a:r>
              <a:rPr sz="1100" spc="229" dirty="0">
                <a:latin typeface="Times New Roman"/>
                <a:cs typeface="Times New Roman"/>
              </a:rPr>
              <a:t> </a:t>
            </a:r>
            <a:r>
              <a:rPr sz="1100" spc="0" dirty="0" err="1">
                <a:latin typeface="Times New Roman"/>
                <a:cs typeface="Times New Roman"/>
              </a:rPr>
              <a:t>annuit</a:t>
            </a:r>
            <a:r>
              <a:rPr lang="fr-FR" sz="1100" spc="0" dirty="0">
                <a:latin typeface="Times New Roman"/>
                <a:cs typeface="Times New Roman"/>
              </a:rPr>
              <a:t>é  (premier terme               ) </a:t>
            </a:r>
            <a:r>
              <a:rPr sz="1100" spc="0" dirty="0">
                <a:latin typeface="Times New Roman"/>
                <a:cs typeface="Times New Roman"/>
              </a:rPr>
              <a:t>:</a:t>
            </a:r>
            <a:endParaRPr sz="1100" dirty="0">
              <a:latin typeface="Times New Roman"/>
              <a:cs typeface="Times New Roman"/>
            </a:endParaRPr>
          </a:p>
        </p:txBody>
      </p:sp>
      <p:sp>
        <p:nvSpPr>
          <p:cNvPr id="10" name="object 10"/>
          <p:cNvSpPr txBox="1"/>
          <p:nvPr/>
        </p:nvSpPr>
        <p:spPr>
          <a:xfrm>
            <a:off x="2692384" y="1618245"/>
            <a:ext cx="197773" cy="95560"/>
          </a:xfrm>
          <a:prstGeom prst="rect">
            <a:avLst/>
          </a:prstGeom>
        </p:spPr>
        <p:txBody>
          <a:bodyPr wrap="square" lIns="0" tIns="0" rIns="0" bIns="0" rtlCol="0">
            <a:noAutofit/>
          </a:bodyPr>
          <a:lstStyle/>
          <a:p>
            <a:pPr marL="25400">
              <a:lnSpc>
                <a:spcPts val="750"/>
              </a:lnSpc>
              <a:spcBef>
                <a:spcPts val="2"/>
              </a:spcBef>
            </a:pPr>
            <a:endParaRPr sz="750"/>
          </a:p>
        </p:txBody>
      </p:sp>
      <p:sp>
        <p:nvSpPr>
          <p:cNvPr id="9" name="object 9"/>
          <p:cNvSpPr txBox="1"/>
          <p:nvPr/>
        </p:nvSpPr>
        <p:spPr>
          <a:xfrm>
            <a:off x="2890157" y="1618245"/>
            <a:ext cx="579758" cy="95560"/>
          </a:xfrm>
          <a:prstGeom prst="rect">
            <a:avLst/>
          </a:prstGeom>
        </p:spPr>
        <p:txBody>
          <a:bodyPr wrap="square" lIns="0" tIns="0" rIns="0" bIns="0" rtlCol="0">
            <a:noAutofit/>
          </a:bodyPr>
          <a:lstStyle/>
          <a:p>
            <a:pPr marL="25400">
              <a:lnSpc>
                <a:spcPts val="750"/>
              </a:lnSpc>
              <a:spcBef>
                <a:spcPts val="2"/>
              </a:spcBef>
            </a:pPr>
            <a:endParaRPr sz="750"/>
          </a:p>
        </p:txBody>
      </p:sp>
      <p:sp>
        <p:nvSpPr>
          <p:cNvPr id="8" name="object 8"/>
          <p:cNvSpPr txBox="1"/>
          <p:nvPr/>
        </p:nvSpPr>
        <p:spPr>
          <a:xfrm>
            <a:off x="857710" y="1618245"/>
            <a:ext cx="579718" cy="102361"/>
          </a:xfrm>
          <a:prstGeom prst="rect">
            <a:avLst/>
          </a:prstGeom>
        </p:spPr>
        <p:txBody>
          <a:bodyPr wrap="square" lIns="0" tIns="0" rIns="0" bIns="0" rtlCol="0">
            <a:noAutofit/>
          </a:bodyPr>
          <a:lstStyle/>
          <a:p>
            <a:pPr marL="25400">
              <a:lnSpc>
                <a:spcPts val="800"/>
              </a:lnSpc>
              <a:spcBef>
                <a:spcPts val="5"/>
              </a:spcBef>
            </a:pPr>
            <a:endParaRPr sz="800"/>
          </a:p>
        </p:txBody>
      </p:sp>
      <p:sp>
        <p:nvSpPr>
          <p:cNvPr id="7" name="object 7"/>
          <p:cNvSpPr txBox="1"/>
          <p:nvPr/>
        </p:nvSpPr>
        <p:spPr>
          <a:xfrm>
            <a:off x="1437429" y="1618245"/>
            <a:ext cx="579713" cy="102361"/>
          </a:xfrm>
          <a:prstGeom prst="rect">
            <a:avLst/>
          </a:prstGeom>
        </p:spPr>
        <p:txBody>
          <a:bodyPr wrap="square" lIns="0" tIns="0" rIns="0" bIns="0" rtlCol="0">
            <a:noAutofit/>
          </a:bodyPr>
          <a:lstStyle/>
          <a:p>
            <a:pPr marL="25400">
              <a:lnSpc>
                <a:spcPts val="800"/>
              </a:lnSpc>
              <a:spcBef>
                <a:spcPts val="5"/>
              </a:spcBef>
            </a:pPr>
            <a:endParaRPr sz="800"/>
          </a:p>
        </p:txBody>
      </p:sp>
      <p:sp>
        <p:nvSpPr>
          <p:cNvPr id="6" name="object 6"/>
          <p:cNvSpPr txBox="1"/>
          <p:nvPr/>
        </p:nvSpPr>
        <p:spPr>
          <a:xfrm>
            <a:off x="2017142" y="1618245"/>
            <a:ext cx="293296" cy="102361"/>
          </a:xfrm>
          <a:prstGeom prst="rect">
            <a:avLst/>
          </a:prstGeom>
        </p:spPr>
        <p:txBody>
          <a:bodyPr wrap="square" lIns="0" tIns="0" rIns="0" bIns="0" rtlCol="0">
            <a:noAutofit/>
          </a:bodyPr>
          <a:lstStyle/>
          <a:p>
            <a:pPr marL="25400">
              <a:lnSpc>
                <a:spcPts val="800"/>
              </a:lnSpc>
              <a:spcBef>
                <a:spcPts val="5"/>
              </a:spcBef>
            </a:pPr>
            <a:endParaRPr sz="800"/>
          </a:p>
        </p:txBody>
      </p:sp>
      <p:sp>
        <p:nvSpPr>
          <p:cNvPr id="5" name="object 5"/>
          <p:cNvSpPr txBox="1"/>
          <p:nvPr/>
        </p:nvSpPr>
        <p:spPr>
          <a:xfrm>
            <a:off x="1446428" y="2763570"/>
            <a:ext cx="113449"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627626" y="2763570"/>
            <a:ext cx="12846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81198" y="2763570"/>
            <a:ext cx="1120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760948" y="2763570"/>
            <a:ext cx="126993" cy="152400"/>
          </a:xfrm>
          <a:prstGeom prst="rect">
            <a:avLst/>
          </a:prstGeom>
        </p:spPr>
        <p:txBody>
          <a:bodyPr wrap="square" lIns="0" tIns="0" rIns="0" bIns="0" rtlCol="0">
            <a:noAutofit/>
          </a:bodyPr>
          <a:lstStyle/>
          <a:p>
            <a:pPr marL="25400">
              <a:lnSpc>
                <a:spcPts val="1000"/>
              </a:lnSpc>
            </a:pPr>
            <a:endParaRPr sz="1000"/>
          </a:p>
        </p:txBody>
      </p:sp>
      <p:graphicFrame>
        <p:nvGraphicFramePr>
          <p:cNvPr id="50" name="Objet 49"/>
          <p:cNvGraphicFramePr>
            <a:graphicFrameLocks noChangeAspect="1"/>
          </p:cNvGraphicFramePr>
          <p:nvPr>
            <p:extLst>
              <p:ext uri="{D42A27DB-BD31-4B8C-83A1-F6EECF244321}">
                <p14:modId xmlns:p14="http://schemas.microsoft.com/office/powerpoint/2010/main" val="2578629355"/>
              </p:ext>
            </p:extLst>
          </p:nvPr>
        </p:nvGraphicFramePr>
        <p:xfrm>
          <a:off x="682904" y="2660040"/>
          <a:ext cx="3200400" cy="609044"/>
        </p:xfrm>
        <a:graphic>
          <a:graphicData uri="http://schemas.openxmlformats.org/presentationml/2006/ole">
            <mc:AlternateContent xmlns:mc="http://schemas.openxmlformats.org/markup-compatibility/2006">
              <mc:Choice xmlns:v="urn:schemas-microsoft-com:vml" Requires="v">
                <p:oleObj spid="_x0000_s9222" name="Equation" r:id="rId3" imgW="2831760" imgH="507960" progId="Equation.DSMT4">
                  <p:embed/>
                </p:oleObj>
              </mc:Choice>
              <mc:Fallback>
                <p:oleObj name="Equation" r:id="rId3" imgW="2831760" imgH="507960" progId="Equation.DSMT4">
                  <p:embed/>
                  <p:pic>
                    <p:nvPicPr>
                      <p:cNvPr id="50" name="Objet 49"/>
                      <p:cNvPicPr/>
                      <p:nvPr/>
                    </p:nvPicPr>
                    <p:blipFill>
                      <a:blip r:embed="rId4"/>
                      <a:stretch>
                        <a:fillRect/>
                      </a:stretch>
                    </p:blipFill>
                    <p:spPr>
                      <a:xfrm>
                        <a:off x="682904" y="2660040"/>
                        <a:ext cx="3200400" cy="609044"/>
                      </a:xfrm>
                      <a:prstGeom prst="rect">
                        <a:avLst/>
                      </a:prstGeom>
                    </p:spPr>
                  </p:pic>
                </p:oleObj>
              </mc:Fallback>
            </mc:AlternateContent>
          </a:graphicData>
        </a:graphic>
      </p:graphicFrame>
      <p:graphicFrame>
        <p:nvGraphicFramePr>
          <p:cNvPr id="12" name="Objet 11"/>
          <p:cNvGraphicFramePr>
            <a:graphicFrameLocks noChangeAspect="1"/>
          </p:cNvGraphicFramePr>
          <p:nvPr>
            <p:extLst>
              <p:ext uri="{D42A27DB-BD31-4B8C-83A1-F6EECF244321}">
                <p14:modId xmlns:p14="http://schemas.microsoft.com/office/powerpoint/2010/main" val="200429434"/>
              </p:ext>
            </p:extLst>
          </p:nvPr>
        </p:nvGraphicFramePr>
        <p:xfrm>
          <a:off x="3323457" y="2242719"/>
          <a:ext cx="444500" cy="368300"/>
        </p:xfrm>
        <a:graphic>
          <a:graphicData uri="http://schemas.openxmlformats.org/presentationml/2006/ole">
            <mc:AlternateContent xmlns:mc="http://schemas.openxmlformats.org/markup-compatibility/2006">
              <mc:Choice xmlns:v="urn:schemas-microsoft-com:vml" Requires="v">
                <p:oleObj spid="_x0000_s9223" name="Equation" r:id="rId5" imgW="444240" imgH="368280" progId="Equation.DSMT4">
                  <p:embed/>
                </p:oleObj>
              </mc:Choice>
              <mc:Fallback>
                <p:oleObj name="Equation" r:id="rId5" imgW="444240" imgH="368280" progId="Equation.DSMT4">
                  <p:embed/>
                  <p:pic>
                    <p:nvPicPr>
                      <p:cNvPr id="12" name="Objet 11"/>
                      <p:cNvPicPr/>
                      <p:nvPr/>
                    </p:nvPicPr>
                    <p:blipFill>
                      <a:blip r:embed="rId6"/>
                      <a:stretch>
                        <a:fillRect/>
                      </a:stretch>
                    </p:blipFill>
                    <p:spPr>
                      <a:xfrm>
                        <a:off x="3323457" y="2242719"/>
                        <a:ext cx="444500" cy="368300"/>
                      </a:xfrm>
                      <a:prstGeom prst="rect">
                        <a:avLst/>
                      </a:prstGeom>
                    </p:spPr>
                  </p:pic>
                </p:oleObj>
              </mc:Fallback>
            </mc:AlternateContent>
          </a:graphicData>
        </a:graphic>
      </p:graphicFrame>
      <p:sp>
        <p:nvSpPr>
          <p:cNvPr id="11" name="Espace réservé du numéro de diapositive 10"/>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857710" y="125263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2" name="object 42"/>
          <p:cNvSpPr/>
          <p:nvPr/>
        </p:nvSpPr>
        <p:spPr>
          <a:xfrm>
            <a:off x="1437429" y="1252637"/>
            <a:ext cx="0" cy="191115"/>
          </a:xfrm>
          <a:custGeom>
            <a:avLst/>
            <a:gdLst/>
            <a:ahLst/>
            <a:cxnLst/>
            <a:rect l="l" t="t" r="r" b="b"/>
            <a:pathLst>
              <a:path h="191115">
                <a:moveTo>
                  <a:pt x="0" y="0"/>
                </a:moveTo>
                <a:lnTo>
                  <a:pt x="0" y="191115"/>
                </a:lnTo>
              </a:path>
            </a:pathLst>
          </a:custGeom>
          <a:ln w="2718">
            <a:solidFill>
              <a:srgbClr val="000000"/>
            </a:solidFill>
          </a:ln>
        </p:spPr>
        <p:txBody>
          <a:bodyPr wrap="square" lIns="0" tIns="0" rIns="0" bIns="0" rtlCol="0">
            <a:noAutofit/>
          </a:bodyPr>
          <a:lstStyle/>
          <a:p>
            <a:endParaRPr/>
          </a:p>
        </p:txBody>
      </p:sp>
      <p:sp>
        <p:nvSpPr>
          <p:cNvPr id="43" name="object 43"/>
          <p:cNvSpPr/>
          <p:nvPr/>
        </p:nvSpPr>
        <p:spPr>
          <a:xfrm>
            <a:off x="2017142" y="1252637"/>
            <a:ext cx="0" cy="197916"/>
          </a:xfrm>
          <a:custGeom>
            <a:avLst/>
            <a:gdLst/>
            <a:ahLst/>
            <a:cxnLst/>
            <a:rect l="l" t="t" r="r" b="b"/>
            <a:pathLst>
              <a:path h="197916">
                <a:moveTo>
                  <a:pt x="0" y="0"/>
                </a:moveTo>
                <a:lnTo>
                  <a:pt x="0" y="197916"/>
                </a:lnTo>
              </a:path>
            </a:pathLst>
          </a:custGeom>
          <a:ln w="2718">
            <a:solidFill>
              <a:srgbClr val="000000"/>
            </a:solidFill>
          </a:ln>
        </p:spPr>
        <p:txBody>
          <a:bodyPr wrap="square" lIns="0" tIns="0" rIns="0" bIns="0" rtlCol="0">
            <a:noAutofit/>
          </a:bodyPr>
          <a:lstStyle/>
          <a:p>
            <a:endParaRPr/>
          </a:p>
        </p:txBody>
      </p:sp>
      <p:sp>
        <p:nvSpPr>
          <p:cNvPr id="44" name="object 44"/>
          <p:cNvSpPr/>
          <p:nvPr/>
        </p:nvSpPr>
        <p:spPr>
          <a:xfrm>
            <a:off x="857710" y="1344787"/>
            <a:ext cx="2032446" cy="0"/>
          </a:xfrm>
          <a:custGeom>
            <a:avLst/>
            <a:gdLst/>
            <a:ahLst/>
            <a:cxnLst/>
            <a:rect l="l" t="t" r="r" b="b"/>
            <a:pathLst>
              <a:path w="2032446">
                <a:moveTo>
                  <a:pt x="0" y="0"/>
                </a:moveTo>
                <a:lnTo>
                  <a:pt x="2032446" y="0"/>
                </a:lnTo>
              </a:path>
            </a:pathLst>
          </a:custGeom>
          <a:ln w="2718">
            <a:solidFill>
              <a:srgbClr val="000000"/>
            </a:solidFill>
          </a:ln>
        </p:spPr>
        <p:txBody>
          <a:bodyPr wrap="square" lIns="0" tIns="0" rIns="0" bIns="0" rtlCol="0">
            <a:noAutofit/>
          </a:bodyPr>
          <a:lstStyle/>
          <a:p>
            <a:endParaRPr/>
          </a:p>
        </p:txBody>
      </p:sp>
      <p:sp>
        <p:nvSpPr>
          <p:cNvPr id="45" name="object 45"/>
          <p:cNvSpPr/>
          <p:nvPr/>
        </p:nvSpPr>
        <p:spPr>
          <a:xfrm>
            <a:off x="2596915" y="1249621"/>
            <a:ext cx="0" cy="197142"/>
          </a:xfrm>
          <a:custGeom>
            <a:avLst/>
            <a:gdLst/>
            <a:ahLst/>
            <a:cxnLst/>
            <a:rect l="l" t="t" r="r" b="b"/>
            <a:pathLst>
              <a:path h="197142">
                <a:moveTo>
                  <a:pt x="0" y="0"/>
                </a:moveTo>
                <a:lnTo>
                  <a:pt x="0" y="197142"/>
                </a:lnTo>
              </a:path>
            </a:pathLst>
          </a:custGeom>
          <a:ln w="2718">
            <a:solidFill>
              <a:srgbClr val="000000"/>
            </a:solidFill>
          </a:ln>
        </p:spPr>
        <p:txBody>
          <a:bodyPr wrap="square" lIns="0" tIns="0" rIns="0" bIns="0" rtlCol="0">
            <a:noAutofit/>
          </a:bodyPr>
          <a:lstStyle/>
          <a:p>
            <a:endParaRPr/>
          </a:p>
        </p:txBody>
      </p:sp>
      <p:sp>
        <p:nvSpPr>
          <p:cNvPr id="40" name="object 40"/>
          <p:cNvSpPr txBox="1"/>
          <p:nvPr/>
        </p:nvSpPr>
        <p:spPr>
          <a:xfrm>
            <a:off x="95300" y="123091"/>
            <a:ext cx="2531370"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Les</a:t>
            </a:r>
            <a:r>
              <a:rPr sz="1400" spc="-56" dirty="0">
                <a:solidFill>
                  <a:srgbClr val="B23333"/>
                </a:solidFill>
                <a:latin typeface="Times New Roman"/>
                <a:cs typeface="Times New Roman"/>
              </a:rPr>
              <a:t> </a:t>
            </a:r>
            <a:r>
              <a:rPr sz="1400" spc="0" dirty="0">
                <a:solidFill>
                  <a:srgbClr val="B23333"/>
                </a:solidFill>
                <a:latin typeface="Times New Roman"/>
                <a:cs typeface="Times New Roman"/>
              </a:rPr>
              <a:t>rentes</a:t>
            </a:r>
            <a:r>
              <a:rPr sz="1400" spc="166" dirty="0">
                <a:solidFill>
                  <a:srgbClr val="B23333"/>
                </a:solidFill>
                <a:latin typeface="Times New Roman"/>
                <a:cs typeface="Times New Roman"/>
              </a:rPr>
              <a:t> </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er</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étuelles</a:t>
            </a:r>
            <a:r>
              <a:rPr sz="1400" spc="6" dirty="0">
                <a:solidFill>
                  <a:srgbClr val="B23333"/>
                </a:solidFill>
                <a:latin typeface="Times New Roman"/>
                <a:cs typeface="Times New Roman"/>
              </a:rPr>
              <a:t> </a:t>
            </a:r>
            <a:r>
              <a:rPr sz="1400" spc="0" dirty="0">
                <a:solidFill>
                  <a:srgbClr val="B23333"/>
                </a:solidFill>
                <a:latin typeface="Times New Roman"/>
                <a:cs typeface="Times New Roman"/>
              </a:rPr>
              <a:t>croissantes</a:t>
            </a:r>
            <a:endParaRPr sz="1400">
              <a:latin typeface="Times New Roman"/>
              <a:cs typeface="Times New Roman"/>
            </a:endParaRPr>
          </a:p>
        </p:txBody>
      </p:sp>
      <p:sp>
        <p:nvSpPr>
          <p:cNvPr id="39" name="object 39"/>
          <p:cNvSpPr txBox="1"/>
          <p:nvPr/>
        </p:nvSpPr>
        <p:spPr>
          <a:xfrm>
            <a:off x="177800" y="535535"/>
            <a:ext cx="4033433" cy="298939"/>
          </a:xfrm>
          <a:prstGeom prst="rect">
            <a:avLst/>
          </a:prstGeom>
        </p:spPr>
        <p:txBody>
          <a:bodyPr wrap="square" lIns="0" tIns="0" rIns="0" bIns="0" rtlCol="0">
            <a:noAutofit/>
          </a:bodyPr>
          <a:lstStyle/>
          <a:p>
            <a:pPr marL="12700">
              <a:lnSpc>
                <a:spcPts val="1140"/>
              </a:lnSpc>
              <a:spcBef>
                <a:spcPts val="57"/>
              </a:spcBef>
            </a:pPr>
            <a:r>
              <a:rPr lang="fr-FR" sz="1100" spc="0" dirty="0">
                <a:latin typeface="Times New Roman"/>
                <a:cs typeface="Times New Roman"/>
              </a:rPr>
              <a:t>Rente</a:t>
            </a:r>
            <a:r>
              <a:rPr lang="fr-FR" sz="1100" spc="143" dirty="0">
                <a:latin typeface="Times New Roman"/>
                <a:cs typeface="Times New Roman"/>
              </a:rPr>
              <a:t> </a:t>
            </a:r>
            <a:r>
              <a:rPr sz="1100" spc="39" dirty="0">
                <a:latin typeface="Times New Roman"/>
                <a:cs typeface="Times New Roman"/>
              </a:rPr>
              <a:t>p</a:t>
            </a:r>
            <a:r>
              <a:rPr sz="1100" spc="0" dirty="0">
                <a:latin typeface="Times New Roman"/>
                <a:cs typeface="Times New Roman"/>
              </a:rPr>
              <a:t>er</a:t>
            </a:r>
            <a:r>
              <a:rPr sz="1100" spc="3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tuelle</a:t>
            </a:r>
            <a:r>
              <a:rPr sz="1100" spc="54" dirty="0">
                <a:latin typeface="Times New Roman"/>
                <a:cs typeface="Times New Roman"/>
              </a:rPr>
              <a:t> </a:t>
            </a:r>
            <a:r>
              <a:rPr sz="1100" spc="0" dirty="0" err="1">
                <a:latin typeface="Times New Roman"/>
                <a:cs typeface="Times New Roman"/>
              </a:rPr>
              <a:t>croissante</a:t>
            </a:r>
            <a:r>
              <a:rPr lang="fr-FR" sz="1100" spc="0" dirty="0">
                <a:latin typeface="Times New Roman"/>
                <a:cs typeface="Times New Roman"/>
              </a:rPr>
              <a:t> </a:t>
            </a:r>
            <a:r>
              <a:rPr sz="1100" spc="0" dirty="0">
                <a:latin typeface="Times New Roman"/>
                <a:cs typeface="Times New Roman"/>
              </a:rPr>
              <a:t>:</a:t>
            </a:r>
            <a:r>
              <a:rPr sz="1100" spc="120" dirty="0">
                <a:latin typeface="Times New Roman"/>
                <a:cs typeface="Times New Roman"/>
              </a:rPr>
              <a:t> </a:t>
            </a:r>
            <a:r>
              <a:rPr sz="1100" spc="0" dirty="0" err="1">
                <a:latin typeface="Times New Roman"/>
                <a:cs typeface="Times New Roman"/>
              </a:rPr>
              <a:t>annuit</a:t>
            </a:r>
            <a:r>
              <a:rPr lang="fr-FR" sz="1100" spc="0" dirty="0">
                <a:latin typeface="Times New Roman"/>
                <a:cs typeface="Times New Roman"/>
              </a:rPr>
              <a:t>é</a:t>
            </a:r>
            <a:r>
              <a:rPr sz="1100" spc="0" dirty="0">
                <a:latin typeface="Times New Roman"/>
                <a:cs typeface="Times New Roman"/>
              </a:rPr>
              <a:t>s</a:t>
            </a:r>
            <a:r>
              <a:rPr sz="1100" spc="158" dirty="0">
                <a:latin typeface="Times New Roman"/>
                <a:cs typeface="Times New Roman"/>
              </a:rPr>
              <a:t> </a:t>
            </a:r>
            <a:r>
              <a:rPr sz="1100" spc="0" dirty="0" err="1">
                <a:latin typeface="Times New Roman"/>
                <a:cs typeface="Times New Roman"/>
              </a:rPr>
              <a:t>croissantes</a:t>
            </a:r>
            <a:r>
              <a:rPr sz="1100" spc="84" dirty="0">
                <a:latin typeface="Times New Roman"/>
                <a:cs typeface="Times New Roman"/>
              </a:rPr>
              <a:t> </a:t>
            </a:r>
            <a:r>
              <a:rPr sz="1100" spc="0" dirty="0" err="1">
                <a:latin typeface="Times New Roman"/>
                <a:cs typeface="Times New Roman"/>
              </a:rPr>
              <a:t>vers</a:t>
            </a:r>
            <a:r>
              <a:rPr lang="fr-FR" sz="1100" spc="0" dirty="0">
                <a:latin typeface="Times New Roman"/>
                <a:cs typeface="Times New Roman"/>
              </a:rPr>
              <a:t>é</a:t>
            </a:r>
            <a:r>
              <a:rPr sz="1100" spc="0" dirty="0" err="1">
                <a:latin typeface="Times New Roman"/>
                <a:cs typeface="Times New Roman"/>
              </a:rPr>
              <a:t>es</a:t>
            </a:r>
            <a:r>
              <a:rPr lang="fr-FR" sz="1100" dirty="0">
                <a:latin typeface="Times New Roman"/>
                <a:cs typeface="Times New Roman"/>
              </a:rPr>
              <a:t> à</a:t>
            </a:r>
            <a:r>
              <a:rPr sz="1100" spc="114" dirty="0">
                <a:latin typeface="Times New Roman"/>
                <a:cs typeface="Times New Roman"/>
              </a:rPr>
              <a:t> </a:t>
            </a:r>
            <a:r>
              <a:rPr sz="1100" spc="0" dirty="0">
                <a:latin typeface="Times New Roman"/>
                <a:cs typeface="Times New Roman"/>
              </a:rPr>
              <a:t>l'infini.</a:t>
            </a:r>
            <a:endParaRPr sz="1100" dirty="0">
              <a:latin typeface="Times New Roman"/>
              <a:cs typeface="Times New Roman"/>
            </a:endParaRPr>
          </a:p>
        </p:txBody>
      </p:sp>
      <p:sp>
        <p:nvSpPr>
          <p:cNvPr id="37" name="object 37"/>
          <p:cNvSpPr txBox="1"/>
          <p:nvPr/>
        </p:nvSpPr>
        <p:spPr>
          <a:xfrm>
            <a:off x="396209" y="1024283"/>
            <a:ext cx="528903" cy="166222"/>
          </a:xfrm>
          <a:prstGeom prst="rect">
            <a:avLst/>
          </a:prstGeom>
        </p:spPr>
        <p:txBody>
          <a:bodyPr wrap="square" lIns="0" tIns="0" rIns="0" bIns="0" rtlCol="0">
            <a:noAutofit/>
          </a:bodyPr>
          <a:lstStyle/>
          <a:p>
            <a:pPr marL="12700">
              <a:lnSpc>
                <a:spcPts val="1215"/>
              </a:lnSpc>
              <a:spcBef>
                <a:spcPts val="60"/>
              </a:spcBef>
            </a:pPr>
            <a:r>
              <a:rPr sz="1050" dirty="0">
                <a:latin typeface="Times New Roman"/>
                <a:cs typeface="Times New Roman"/>
              </a:rPr>
              <a:t>d</a:t>
            </a:r>
            <a:r>
              <a:rPr sz="1050" spc="4" dirty="0">
                <a:latin typeface="Times New Roman"/>
                <a:cs typeface="Times New Roman"/>
              </a:rPr>
              <a:t>a</a:t>
            </a:r>
            <a:r>
              <a:rPr sz="1050" spc="-4" dirty="0">
                <a:latin typeface="Times New Roman"/>
                <a:cs typeface="Times New Roman"/>
              </a:rPr>
              <a:t>t</a:t>
            </a:r>
            <a:r>
              <a:rPr sz="1050" spc="0" dirty="0">
                <a:latin typeface="Times New Roman"/>
                <a:cs typeface="Times New Roman"/>
              </a:rPr>
              <a:t>es  </a:t>
            </a:r>
            <a:r>
              <a:rPr sz="1050" spc="29" dirty="0">
                <a:latin typeface="Times New Roman"/>
                <a:cs typeface="Times New Roman"/>
              </a:rPr>
              <a:t> </a:t>
            </a:r>
            <a:r>
              <a:rPr sz="1050" spc="0" dirty="0">
                <a:latin typeface="Times New Roman"/>
                <a:cs typeface="Times New Roman"/>
              </a:rPr>
              <a:t>0</a:t>
            </a:r>
            <a:endParaRPr sz="1050" dirty="0">
              <a:latin typeface="Times New Roman"/>
              <a:cs typeface="Times New Roman"/>
            </a:endParaRPr>
          </a:p>
        </p:txBody>
      </p:sp>
      <p:sp>
        <p:nvSpPr>
          <p:cNvPr id="36" name="object 36"/>
          <p:cNvSpPr txBox="1"/>
          <p:nvPr/>
        </p:nvSpPr>
        <p:spPr>
          <a:xfrm>
            <a:off x="1390352" y="1024283"/>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1</a:t>
            </a:r>
            <a:endParaRPr sz="1050">
              <a:latin typeface="Times New Roman"/>
              <a:cs typeface="Times New Roman"/>
            </a:endParaRPr>
          </a:p>
        </p:txBody>
      </p:sp>
      <p:sp>
        <p:nvSpPr>
          <p:cNvPr id="35" name="object 35"/>
          <p:cNvSpPr txBox="1"/>
          <p:nvPr/>
        </p:nvSpPr>
        <p:spPr>
          <a:xfrm>
            <a:off x="1970072" y="1024283"/>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2</a:t>
            </a:r>
            <a:endParaRPr sz="1050">
              <a:latin typeface="Times New Roman"/>
              <a:cs typeface="Times New Roman"/>
            </a:endParaRPr>
          </a:p>
        </p:txBody>
      </p:sp>
      <p:sp>
        <p:nvSpPr>
          <p:cNvPr id="34" name="object 34"/>
          <p:cNvSpPr txBox="1"/>
          <p:nvPr/>
        </p:nvSpPr>
        <p:spPr>
          <a:xfrm>
            <a:off x="2549822" y="1021769"/>
            <a:ext cx="113743" cy="161313"/>
          </a:xfrm>
          <a:prstGeom prst="rect">
            <a:avLst/>
          </a:prstGeom>
        </p:spPr>
        <p:txBody>
          <a:bodyPr wrap="square" lIns="0" tIns="0" rIns="0" bIns="0" rtlCol="0">
            <a:noAutofit/>
          </a:bodyPr>
          <a:lstStyle/>
          <a:p>
            <a:pPr marL="12700">
              <a:lnSpc>
                <a:spcPts val="1180"/>
              </a:lnSpc>
              <a:spcBef>
                <a:spcPts val="59"/>
              </a:spcBef>
            </a:pPr>
            <a:r>
              <a:rPr sz="1050" spc="0" dirty="0">
                <a:latin typeface="Times New Roman"/>
                <a:cs typeface="Times New Roman"/>
              </a:rPr>
              <a:t>3</a:t>
            </a:r>
            <a:endParaRPr sz="1050">
              <a:latin typeface="Times New Roman"/>
              <a:cs typeface="Times New Roman"/>
            </a:endParaRPr>
          </a:p>
        </p:txBody>
      </p:sp>
      <p:sp>
        <p:nvSpPr>
          <p:cNvPr id="33" name="object 33"/>
          <p:cNvSpPr txBox="1"/>
          <p:nvPr/>
        </p:nvSpPr>
        <p:spPr>
          <a:xfrm>
            <a:off x="2989863" y="1236701"/>
            <a:ext cx="204771"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r>
              <a:rPr sz="1050" spc="-50" dirty="0">
                <a:latin typeface="Times New Roman"/>
                <a:cs typeface="Times New Roman"/>
              </a:rPr>
              <a:t> </a:t>
            </a:r>
            <a:r>
              <a:rPr sz="1050" spc="0" dirty="0">
                <a:latin typeface="Times New Roman"/>
                <a:cs typeface="Times New Roman"/>
              </a:rPr>
              <a:t>.</a:t>
            </a:r>
            <a:endParaRPr sz="1050">
              <a:latin typeface="Times New Roman"/>
              <a:cs typeface="Times New Roman"/>
            </a:endParaRPr>
          </a:p>
        </p:txBody>
      </p:sp>
      <p:sp>
        <p:nvSpPr>
          <p:cNvPr id="32" name="object 32"/>
          <p:cNvSpPr txBox="1"/>
          <p:nvPr/>
        </p:nvSpPr>
        <p:spPr>
          <a:xfrm>
            <a:off x="2309174" y="1491541"/>
            <a:ext cx="585629" cy="184011"/>
          </a:xfrm>
          <a:prstGeom prst="rect">
            <a:avLst/>
          </a:prstGeom>
        </p:spPr>
        <p:txBody>
          <a:bodyPr wrap="square" lIns="0" tIns="0" rIns="0" bIns="0" rtlCol="0">
            <a:noAutofit/>
          </a:bodyPr>
          <a:lstStyle/>
          <a:p>
            <a:pPr marL="12700">
              <a:lnSpc>
                <a:spcPts val="1310"/>
              </a:lnSpc>
              <a:spcBef>
                <a:spcPts val="65"/>
              </a:spcBef>
            </a:pPr>
            <a:r>
              <a:rPr sz="1575" spc="-4" baseline="-2760" dirty="0">
                <a:latin typeface="Times New Roman"/>
                <a:cs typeface="Times New Roman"/>
              </a:rPr>
              <a:t>(</a:t>
            </a:r>
            <a:r>
              <a:rPr sz="1575" spc="0" baseline="-2760" dirty="0">
                <a:latin typeface="Times New Roman"/>
                <a:cs typeface="Times New Roman"/>
              </a:rPr>
              <a:t>1</a:t>
            </a:r>
            <a:r>
              <a:rPr sz="1575" spc="46" baseline="-2760" dirty="0">
                <a:latin typeface="Times New Roman"/>
                <a:cs typeface="Times New Roman"/>
              </a:rPr>
              <a:t> </a:t>
            </a:r>
            <a:r>
              <a:rPr sz="1575" spc="0" baseline="-2760" dirty="0">
                <a:latin typeface="Times New Roman"/>
                <a:cs typeface="Times New Roman"/>
              </a:rPr>
              <a:t>+</a:t>
            </a:r>
            <a:r>
              <a:rPr sz="1575" spc="-129" baseline="-2760" dirty="0">
                <a:latin typeface="Times New Roman"/>
                <a:cs typeface="Times New Roman"/>
              </a:rPr>
              <a:t> </a:t>
            </a:r>
            <a:r>
              <a:rPr sz="1575" spc="44" baseline="-2760" dirty="0">
                <a:latin typeface="Times New Roman"/>
                <a:cs typeface="Times New Roman"/>
              </a:rPr>
              <a:t>g</a:t>
            </a:r>
            <a:r>
              <a:rPr sz="1575" spc="-4" baseline="-2760" dirty="0">
                <a:latin typeface="Times New Roman"/>
                <a:cs typeface="Times New Roman"/>
              </a:rPr>
              <a:t>)</a:t>
            </a:r>
            <a:r>
              <a:rPr sz="1125" spc="0" baseline="27055" dirty="0">
                <a:latin typeface="Times New Roman"/>
                <a:cs typeface="Times New Roman"/>
              </a:rPr>
              <a:t>2</a:t>
            </a:r>
            <a:r>
              <a:rPr sz="1125" spc="-35" baseline="27055" dirty="0">
                <a:latin typeface="Times New Roman"/>
                <a:cs typeface="Times New Roman"/>
              </a:rPr>
              <a:t> </a:t>
            </a:r>
            <a:r>
              <a:rPr sz="1575" spc="0" baseline="-2760" dirty="0">
                <a:latin typeface="Times New Roman"/>
                <a:cs typeface="Times New Roman"/>
              </a:rPr>
              <a:t>f</a:t>
            </a:r>
            <a:endParaRPr sz="1050">
              <a:latin typeface="Times New Roman"/>
              <a:cs typeface="Times New Roman"/>
            </a:endParaRPr>
          </a:p>
        </p:txBody>
      </p:sp>
      <p:sp>
        <p:nvSpPr>
          <p:cNvPr id="31" name="object 31"/>
          <p:cNvSpPr txBox="1"/>
          <p:nvPr/>
        </p:nvSpPr>
        <p:spPr>
          <a:xfrm>
            <a:off x="1758887" y="1500608"/>
            <a:ext cx="524215" cy="167476"/>
          </a:xfrm>
          <a:prstGeom prst="rect">
            <a:avLst/>
          </a:prstGeom>
        </p:spPr>
        <p:txBody>
          <a:bodyPr wrap="square" lIns="0" tIns="0" rIns="0" bIns="0" rtlCol="0">
            <a:noAutofit/>
          </a:bodyPr>
          <a:lstStyle/>
          <a:p>
            <a:pPr marL="12700">
              <a:lnSpc>
                <a:spcPts val="1180"/>
              </a:lnSpc>
              <a:spcBef>
                <a:spcPts val="59"/>
              </a:spcBef>
            </a:pPr>
            <a:r>
              <a:rPr sz="1050" spc="-4" dirty="0">
                <a:latin typeface="Times New Roman"/>
                <a:cs typeface="Times New Roman"/>
              </a:rPr>
              <a:t>(</a:t>
            </a:r>
            <a:r>
              <a:rPr sz="1050" spc="0" dirty="0">
                <a:latin typeface="Times New Roman"/>
                <a:cs typeface="Times New Roman"/>
              </a:rPr>
              <a:t>1</a:t>
            </a:r>
            <a:r>
              <a:rPr sz="1050" spc="46" dirty="0">
                <a:latin typeface="Times New Roman"/>
                <a:cs typeface="Times New Roman"/>
              </a:rPr>
              <a:t> </a:t>
            </a:r>
            <a:r>
              <a:rPr sz="1050" spc="0" dirty="0">
                <a:latin typeface="Times New Roman"/>
                <a:cs typeface="Times New Roman"/>
              </a:rPr>
              <a:t>+</a:t>
            </a:r>
            <a:r>
              <a:rPr sz="1050" spc="-114" dirty="0">
                <a:latin typeface="Times New Roman"/>
                <a:cs typeface="Times New Roman"/>
              </a:rPr>
              <a:t> </a:t>
            </a:r>
            <a:r>
              <a:rPr sz="1050" spc="44" dirty="0">
                <a:latin typeface="Times New Roman"/>
                <a:cs typeface="Times New Roman"/>
              </a:rPr>
              <a:t>g</a:t>
            </a:r>
            <a:r>
              <a:rPr sz="1050" spc="-4" dirty="0">
                <a:latin typeface="Times New Roman"/>
                <a:cs typeface="Times New Roman"/>
              </a:rPr>
              <a:t>)</a:t>
            </a:r>
            <a:r>
              <a:rPr sz="1050" spc="0" dirty="0">
                <a:latin typeface="Times New Roman"/>
                <a:cs typeface="Times New Roman"/>
              </a:rPr>
              <a:t>f</a:t>
            </a:r>
            <a:endParaRPr sz="1050">
              <a:latin typeface="Times New Roman"/>
              <a:cs typeface="Times New Roman"/>
            </a:endParaRPr>
          </a:p>
        </p:txBody>
      </p:sp>
      <p:sp>
        <p:nvSpPr>
          <p:cNvPr id="30" name="object 30"/>
          <p:cNvSpPr txBox="1"/>
          <p:nvPr/>
        </p:nvSpPr>
        <p:spPr>
          <a:xfrm>
            <a:off x="1383803" y="1506771"/>
            <a:ext cx="112384" cy="161313"/>
          </a:xfrm>
          <a:prstGeom prst="rect">
            <a:avLst/>
          </a:prstGeom>
        </p:spPr>
        <p:txBody>
          <a:bodyPr wrap="square" lIns="0" tIns="0" rIns="0" bIns="0" rtlCol="0">
            <a:noAutofit/>
          </a:bodyPr>
          <a:lstStyle/>
          <a:p>
            <a:pPr marL="12700">
              <a:lnSpc>
                <a:spcPts val="1130"/>
              </a:lnSpc>
              <a:spcBef>
                <a:spcPts val="56"/>
              </a:spcBef>
            </a:pPr>
            <a:r>
              <a:rPr sz="1050" spc="0" dirty="0">
                <a:latin typeface="Times New Roman"/>
                <a:cs typeface="Times New Roman"/>
              </a:rPr>
              <a:t>f</a:t>
            </a:r>
            <a:endParaRPr sz="1050">
              <a:latin typeface="Times New Roman"/>
              <a:cs typeface="Times New Roman"/>
            </a:endParaRPr>
          </a:p>
        </p:txBody>
      </p:sp>
      <p:sp>
        <p:nvSpPr>
          <p:cNvPr id="29" name="object 29"/>
          <p:cNvSpPr txBox="1"/>
          <p:nvPr/>
        </p:nvSpPr>
        <p:spPr>
          <a:xfrm>
            <a:off x="460866" y="1513702"/>
            <a:ext cx="268281" cy="161313"/>
          </a:xfrm>
          <a:prstGeom prst="rect">
            <a:avLst/>
          </a:prstGeom>
        </p:spPr>
        <p:txBody>
          <a:bodyPr wrap="square" lIns="0" tIns="0" rIns="0" bIns="0" rtlCol="0">
            <a:noAutofit/>
          </a:bodyPr>
          <a:lstStyle/>
          <a:p>
            <a:pPr marL="12700">
              <a:lnSpc>
                <a:spcPts val="1180"/>
              </a:lnSpc>
              <a:spcBef>
                <a:spcPts val="59"/>
              </a:spcBef>
            </a:pPr>
            <a:r>
              <a:rPr sz="1050" dirty="0">
                <a:latin typeface="Times New Roman"/>
                <a:cs typeface="Times New Roman"/>
              </a:rPr>
              <a:t>flux</a:t>
            </a:r>
            <a:endParaRPr sz="1050">
              <a:latin typeface="Times New Roman"/>
              <a:cs typeface="Times New Roman"/>
            </a:endParaRPr>
          </a:p>
        </p:txBody>
      </p:sp>
      <p:sp>
        <p:nvSpPr>
          <p:cNvPr id="28" name="object 28"/>
          <p:cNvSpPr txBox="1"/>
          <p:nvPr/>
        </p:nvSpPr>
        <p:spPr>
          <a:xfrm>
            <a:off x="254001" y="1800242"/>
            <a:ext cx="3761662" cy="254839"/>
          </a:xfrm>
          <a:prstGeom prst="rect">
            <a:avLst/>
          </a:prstGeom>
        </p:spPr>
        <p:txBody>
          <a:bodyPr wrap="square" lIns="0" tIns="0" rIns="0" bIns="0" rtlCol="0">
            <a:noAutofit/>
          </a:bodyPr>
          <a:lstStyle/>
          <a:p>
            <a:pPr marL="12700">
              <a:lnSpc>
                <a:spcPts val="1140"/>
              </a:lnSpc>
              <a:spcBef>
                <a:spcPts val="57"/>
              </a:spcBef>
            </a:pPr>
            <a:r>
              <a:rPr sz="1100" spc="-29" dirty="0">
                <a:latin typeface="Times New Roman"/>
                <a:cs typeface="Times New Roman"/>
              </a:rPr>
              <a:t>V</a:t>
            </a:r>
            <a:r>
              <a:rPr sz="1100" spc="0" dirty="0">
                <a:latin typeface="Times New Roman"/>
                <a:cs typeface="Times New Roman"/>
              </a:rPr>
              <a:t>aleur</a:t>
            </a:r>
            <a:r>
              <a:rPr sz="1100" spc="-16"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nette</a:t>
            </a:r>
            <a:r>
              <a:rPr sz="1100" spc="25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lang="fr-FR" sz="1100" spc="0" dirty="0">
                <a:latin typeface="Times New Roman"/>
                <a:cs typeface="Times New Roman"/>
              </a:rPr>
              <a:t>cette</a:t>
            </a:r>
            <a:r>
              <a:rPr lang="fr-FR" sz="1100" spc="229" dirty="0">
                <a:latin typeface="Times New Roman"/>
                <a:cs typeface="Times New Roman"/>
              </a:rPr>
              <a:t> </a:t>
            </a:r>
            <a:r>
              <a:rPr lang="fr-FR" sz="1100" spc="0" dirty="0">
                <a:latin typeface="Times New Roman"/>
                <a:cs typeface="Times New Roman"/>
              </a:rPr>
              <a:t>rente</a:t>
            </a:r>
            <a:r>
              <a:rPr sz="1100" spc="150" dirty="0">
                <a:latin typeface="Times New Roman"/>
                <a:cs typeface="Times New Roman"/>
              </a:rPr>
              <a:t> </a:t>
            </a:r>
            <a:r>
              <a:rPr sz="1200" spc="29" dirty="0">
                <a:latin typeface="Times New Roman"/>
                <a:cs typeface="Times New Roman"/>
              </a:rPr>
              <a:t>p</a:t>
            </a:r>
            <a:r>
              <a:rPr sz="1200" spc="0" dirty="0">
                <a:latin typeface="Times New Roman"/>
                <a:cs typeface="Times New Roman"/>
              </a:rPr>
              <a:t>er</a:t>
            </a:r>
            <a:r>
              <a:rPr sz="1200" spc="29" dirty="0">
                <a:latin typeface="Times New Roman"/>
                <a:cs typeface="Times New Roman"/>
              </a:rPr>
              <a:t>p</a:t>
            </a:r>
            <a:r>
              <a:rPr lang="fr-FR" sz="1200" dirty="0" err="1">
                <a:latin typeface="Times New Roman"/>
                <a:cs typeface="Times New Roman"/>
              </a:rPr>
              <a:t>é</a:t>
            </a:r>
            <a:r>
              <a:rPr sz="1200" spc="0" dirty="0" err="1">
                <a:latin typeface="Times New Roman"/>
                <a:cs typeface="Times New Roman"/>
              </a:rPr>
              <a:t>tue</a:t>
            </a:r>
            <a:r>
              <a:rPr sz="1100" spc="0" dirty="0" err="1">
                <a:latin typeface="Times New Roman"/>
                <a:cs typeface="Times New Roman"/>
              </a:rPr>
              <a:t>lle</a:t>
            </a:r>
            <a:r>
              <a:rPr sz="1100" spc="61" dirty="0">
                <a:latin typeface="Times New Roman"/>
                <a:cs typeface="Times New Roman"/>
              </a:rPr>
              <a:t> </a:t>
            </a:r>
            <a:r>
              <a:rPr lang="fr-FR" sz="1100" spc="0" dirty="0">
                <a:latin typeface="Times New Roman"/>
                <a:cs typeface="Times New Roman"/>
              </a:rPr>
              <a:t>croissante </a:t>
            </a:r>
            <a:r>
              <a:rPr sz="1100" spc="0" dirty="0">
                <a:latin typeface="Times New Roman"/>
                <a:cs typeface="Times New Roman"/>
              </a:rPr>
              <a:t>:</a:t>
            </a:r>
            <a:endParaRPr sz="1100" dirty="0">
              <a:latin typeface="Times New Roman"/>
              <a:cs typeface="Times New Roman"/>
            </a:endParaRPr>
          </a:p>
        </p:txBody>
      </p:sp>
      <p:sp>
        <p:nvSpPr>
          <p:cNvPr id="11" name="object 11"/>
          <p:cNvSpPr txBox="1"/>
          <p:nvPr/>
        </p:nvSpPr>
        <p:spPr>
          <a:xfrm>
            <a:off x="857710" y="1344787"/>
            <a:ext cx="579718"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10" name="object 10"/>
          <p:cNvSpPr txBox="1"/>
          <p:nvPr/>
        </p:nvSpPr>
        <p:spPr>
          <a:xfrm>
            <a:off x="1437429" y="1344787"/>
            <a:ext cx="579713"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9" name="object 9"/>
          <p:cNvSpPr txBox="1"/>
          <p:nvPr/>
        </p:nvSpPr>
        <p:spPr>
          <a:xfrm>
            <a:off x="2017142" y="1344787"/>
            <a:ext cx="579772"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8" name="object 8"/>
          <p:cNvSpPr txBox="1"/>
          <p:nvPr/>
        </p:nvSpPr>
        <p:spPr>
          <a:xfrm>
            <a:off x="2596915" y="1344787"/>
            <a:ext cx="293242" cy="105766"/>
          </a:xfrm>
          <a:prstGeom prst="rect">
            <a:avLst/>
          </a:prstGeom>
        </p:spPr>
        <p:txBody>
          <a:bodyPr wrap="square" lIns="0" tIns="0" rIns="0" bIns="0" rtlCol="0">
            <a:noAutofit/>
          </a:bodyPr>
          <a:lstStyle/>
          <a:p>
            <a:pPr marL="25400">
              <a:lnSpc>
                <a:spcPts val="800"/>
              </a:lnSpc>
              <a:spcBef>
                <a:spcPts val="32"/>
              </a:spcBef>
            </a:pPr>
            <a:endParaRPr sz="800"/>
          </a:p>
        </p:txBody>
      </p:sp>
      <p:sp>
        <p:nvSpPr>
          <p:cNvPr id="7" name="object 7"/>
          <p:cNvSpPr txBox="1"/>
          <p:nvPr/>
        </p:nvSpPr>
        <p:spPr>
          <a:xfrm>
            <a:off x="1409407" y="2507106"/>
            <a:ext cx="64693"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525724" y="2507106"/>
            <a:ext cx="75923"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3032772" y="2507106"/>
            <a:ext cx="6357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147971" y="2507106"/>
            <a:ext cx="74780"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736999" y="2740621"/>
            <a:ext cx="74780" cy="152400"/>
          </a:xfrm>
          <a:prstGeom prst="rect">
            <a:avLst/>
          </a:prstGeom>
        </p:spPr>
        <p:txBody>
          <a:bodyPr wrap="square" lIns="0" tIns="0" rIns="0" bIns="0" rtlCol="0">
            <a:noAutofit/>
          </a:bodyPr>
          <a:lstStyle/>
          <a:p>
            <a:pPr marL="25400">
              <a:lnSpc>
                <a:spcPts val="1000"/>
              </a:lnSpc>
            </a:pPr>
            <a:endParaRPr sz="1000"/>
          </a:p>
        </p:txBody>
      </p:sp>
      <p:graphicFrame>
        <p:nvGraphicFramePr>
          <p:cNvPr id="46" name="Objet 45"/>
          <p:cNvGraphicFramePr>
            <a:graphicFrameLocks noChangeAspect="1"/>
          </p:cNvGraphicFramePr>
          <p:nvPr>
            <p:extLst>
              <p:ext uri="{D42A27DB-BD31-4B8C-83A1-F6EECF244321}">
                <p14:modId xmlns:p14="http://schemas.microsoft.com/office/powerpoint/2010/main" val="3397671783"/>
              </p:ext>
            </p:extLst>
          </p:nvPr>
        </p:nvGraphicFramePr>
        <p:xfrm>
          <a:off x="582613" y="2024575"/>
          <a:ext cx="3459162" cy="1315525"/>
        </p:xfrm>
        <a:graphic>
          <a:graphicData uri="http://schemas.openxmlformats.org/presentationml/2006/ole">
            <mc:AlternateContent xmlns:mc="http://schemas.openxmlformats.org/markup-compatibility/2006">
              <mc:Choice xmlns:v="urn:schemas-microsoft-com:vml" Requires="v">
                <p:oleObj spid="_x0000_s10244" name="Equation" r:id="rId3" imgW="3060360" imgH="1218960" progId="Equation.DSMT4">
                  <p:embed/>
                </p:oleObj>
              </mc:Choice>
              <mc:Fallback>
                <p:oleObj name="Equation" r:id="rId3" imgW="3060360" imgH="1218960" progId="Equation.DSMT4">
                  <p:embed/>
                  <p:pic>
                    <p:nvPicPr>
                      <p:cNvPr id="46" name="Objet 45"/>
                      <p:cNvPicPr/>
                      <p:nvPr/>
                    </p:nvPicPr>
                    <p:blipFill>
                      <a:blip r:embed="rId4"/>
                      <a:stretch>
                        <a:fillRect/>
                      </a:stretch>
                    </p:blipFill>
                    <p:spPr>
                      <a:xfrm>
                        <a:off x="582613" y="2024575"/>
                        <a:ext cx="3459162" cy="1315525"/>
                      </a:xfrm>
                      <a:prstGeom prst="rect">
                        <a:avLst/>
                      </a:prstGeom>
                    </p:spPr>
                  </p:pic>
                </p:oleObj>
              </mc:Fallback>
            </mc:AlternateContent>
          </a:graphicData>
        </a:graphic>
      </p:graphicFrame>
      <p:sp>
        <p:nvSpPr>
          <p:cNvPr id="3" name="Espace réservé du numéro de diapositive 2"/>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a:latin typeface="Times New Roman"/>
              <a:cs typeface="Times New Roman"/>
            </a:endParaRPr>
          </a:p>
        </p:txBody>
      </p:sp>
      <mc:AlternateContent xmlns:mc="http://schemas.openxmlformats.org/markup-compatibility/2006" xmlns:a14="http://schemas.microsoft.com/office/drawing/2010/main">
        <mc:Choice Requires="a14">
          <p:sp>
            <p:nvSpPr>
              <p:cNvPr id="3" name="object 3"/>
              <p:cNvSpPr txBox="1"/>
              <p:nvPr/>
            </p:nvSpPr>
            <p:spPr>
              <a:xfrm>
                <a:off x="95300" y="520700"/>
                <a:ext cx="4189953" cy="2590800"/>
              </a:xfrm>
              <a:prstGeom prst="rect">
                <a:avLst/>
              </a:prstGeom>
            </p:spPr>
            <p:txBody>
              <a:bodyPr wrap="square" lIns="0" tIns="0" rIns="0" bIns="0" rtlCol="0">
                <a:noAutofit/>
              </a:bodyPr>
              <a:lstStyle/>
              <a:p>
                <a:r>
                  <a:rPr lang="fr-FR" sz="1100" b="1" dirty="0">
                    <a:latin typeface="Times New Roman"/>
                    <a:cs typeface="Times New Roman"/>
                  </a:rPr>
                  <a:t>Exemple :</a:t>
                </a:r>
              </a:p>
              <a:p>
                <a:r>
                  <a:rPr lang="fr-FR" sz="1100" dirty="0">
                    <a:latin typeface="Times New Roman"/>
                    <a:cs typeface="Times New Roman"/>
                  </a:rPr>
                  <a:t>Supposons qu'une entreprise envisage un projet nécessitant un investissement initial de 100 000 €. Les flux de trésorerie générés sur les 3 prochaines années sont estimés à 40 000 €, 50 000 € et 60 000 € respectivement. Si le taux d'actualisation (reflétant le coût du capital ou le risque) est de 10 %, la VAN serait calculée ainsi :</a:t>
                </a:r>
              </a:p>
              <a:p>
                <a:endParaRPr lang="fr-FR" sz="1100" dirty="0">
                  <a:latin typeface="Times New Roman"/>
                  <a:cs typeface="Times New Roman"/>
                </a:endParaRPr>
              </a:p>
              <a:p>
                <a:r>
                  <a:rPr lang="fr-FR" sz="1100" dirty="0">
                    <a:latin typeface="Times New Roman"/>
                    <a:cs typeface="Times New Roman"/>
                  </a:rPr>
                  <a:t>VAN= -100000+</a:t>
                </a:r>
                <a14:m>
                  <m:oMath xmlns:m="http://schemas.openxmlformats.org/officeDocument/2006/math">
                    <m:f>
                      <m:fPr>
                        <m:ctrlPr>
                          <a:rPr lang="fr-FR" sz="1100" i="1" smtClean="0">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40000</m:t>
                        </m:r>
                      </m:num>
                      <m:den>
                        <m:r>
                          <a:rPr lang="fr-FR" sz="1100" b="0" i="1" smtClean="0">
                            <a:latin typeface="Cambria Math" panose="02040503050406030204" pitchFamily="18" charset="0"/>
                            <a:cs typeface="Times New Roman"/>
                          </a:rPr>
                          <m:t>(</m:t>
                        </m:r>
                        <m:r>
                          <a:rPr lang="fr-FR" sz="1100" b="0" i="1" smtClean="0">
                            <a:latin typeface="Cambria Math" panose="02040503050406030204" pitchFamily="18" charset="0"/>
                            <a:cs typeface="Times New Roman"/>
                          </a:rPr>
                          <m:t>1</m:t>
                        </m:r>
                        <m:r>
                          <a:rPr lang="fr-FR" sz="1100" b="0" i="1" smtClean="0">
                            <a:latin typeface="Cambria Math" panose="02040503050406030204" pitchFamily="18" charset="0"/>
                            <a:cs typeface="Times New Roman"/>
                          </a:rPr>
                          <m:t>+</m:t>
                        </m:r>
                        <m:r>
                          <a:rPr lang="fr-FR" sz="1100" b="0" i="1" smtClean="0">
                            <a:latin typeface="Cambria Math" panose="02040503050406030204" pitchFamily="18" charset="0"/>
                            <a:cs typeface="Times New Roman"/>
                          </a:rPr>
                          <m:t>0</m:t>
                        </m:r>
                        <m:r>
                          <a:rPr lang="fr-FR" sz="1100" b="0" i="1" smtClean="0">
                            <a:latin typeface="Cambria Math" panose="02040503050406030204" pitchFamily="18" charset="0"/>
                            <a:cs typeface="Times New Roman"/>
                          </a:rPr>
                          <m:t>,</m:t>
                        </m:r>
                        <m:r>
                          <a:rPr lang="fr-FR" sz="1100" b="0" i="1" smtClean="0">
                            <a:latin typeface="Cambria Math" panose="02040503050406030204" pitchFamily="18" charset="0"/>
                            <a:cs typeface="Times New Roman"/>
                          </a:rPr>
                          <m:t>1</m:t>
                        </m:r>
                        <m:r>
                          <a:rPr lang="fr-FR" sz="1100" b="0" i="1" smtClean="0">
                            <a:latin typeface="Cambria Math" panose="02040503050406030204" pitchFamily="18" charset="0"/>
                            <a:cs typeface="Times New Roman"/>
                          </a:rPr>
                          <m:t>)</m:t>
                        </m:r>
                      </m:den>
                    </m:f>
                    <m:r>
                      <a:rPr lang="fr-FR" sz="1100" b="0" i="1" smtClean="0">
                        <a:latin typeface="Cambria Math" panose="02040503050406030204" pitchFamily="18" charset="0"/>
                        <a:cs typeface="Times New Roman"/>
                      </a:rPr>
                      <m:t>+</m:t>
                    </m:r>
                    <m:f>
                      <m:fPr>
                        <m:ctrlPr>
                          <a:rPr lang="fr-FR" sz="1100" i="1">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5</m:t>
                        </m:r>
                        <m:r>
                          <a:rPr lang="fr-FR" sz="1100" i="1">
                            <a:latin typeface="Cambria Math" panose="02040503050406030204" pitchFamily="18" charset="0"/>
                            <a:cs typeface="Times New Roman"/>
                          </a:rPr>
                          <m:t>0000</m:t>
                        </m:r>
                      </m:num>
                      <m:den>
                        <m:sSup>
                          <m:sSupPr>
                            <m:ctrlPr>
                              <a:rPr lang="fr-FR" sz="1100" i="1" smtClean="0">
                                <a:latin typeface="Cambria Math" panose="02040503050406030204" pitchFamily="18" charset="0"/>
                                <a:cs typeface="Times New Roman"/>
                              </a:rPr>
                            </m:ctrlPr>
                          </m:sSupPr>
                          <m:e>
                            <m:r>
                              <a:rPr lang="fr-FR" sz="1100" i="1">
                                <a:latin typeface="Cambria Math" panose="02040503050406030204" pitchFamily="18" charset="0"/>
                                <a:cs typeface="Times New Roman"/>
                              </a:rPr>
                              <m:t>(</m:t>
                            </m:r>
                            <m:r>
                              <a:rPr lang="fr-FR" sz="1100" i="1">
                                <a:latin typeface="Cambria Math" panose="02040503050406030204" pitchFamily="18" charset="0"/>
                                <a:cs typeface="Times New Roman"/>
                              </a:rPr>
                              <m:t>1</m:t>
                            </m:r>
                            <m:r>
                              <a:rPr lang="fr-FR" sz="1100" i="1">
                                <a:latin typeface="Cambria Math" panose="02040503050406030204" pitchFamily="18" charset="0"/>
                                <a:cs typeface="Times New Roman"/>
                              </a:rPr>
                              <m:t>+</m:t>
                            </m:r>
                            <m:r>
                              <a:rPr lang="fr-FR" sz="1100" i="1">
                                <a:latin typeface="Cambria Math" panose="02040503050406030204" pitchFamily="18" charset="0"/>
                                <a:cs typeface="Times New Roman"/>
                              </a:rPr>
                              <m:t>0</m:t>
                            </m:r>
                            <m:r>
                              <a:rPr lang="fr-FR" sz="1100" i="1">
                                <a:latin typeface="Cambria Math" panose="02040503050406030204" pitchFamily="18" charset="0"/>
                                <a:cs typeface="Times New Roman"/>
                              </a:rPr>
                              <m:t>,</m:t>
                            </m:r>
                            <m:r>
                              <a:rPr lang="fr-FR" sz="1100" i="1">
                                <a:latin typeface="Cambria Math" panose="02040503050406030204" pitchFamily="18" charset="0"/>
                                <a:cs typeface="Times New Roman"/>
                              </a:rPr>
                              <m:t>1</m:t>
                            </m:r>
                            <m:r>
                              <a:rPr lang="fr-FR" sz="1100" i="1">
                                <a:latin typeface="Cambria Math" panose="02040503050406030204" pitchFamily="18" charset="0"/>
                                <a:cs typeface="Times New Roman"/>
                              </a:rPr>
                              <m:t>)</m:t>
                            </m:r>
                          </m:e>
                          <m:sup>
                            <m:r>
                              <a:rPr lang="fr-FR" sz="1100" b="0" i="1" smtClean="0">
                                <a:latin typeface="Cambria Math" panose="02040503050406030204" pitchFamily="18" charset="0"/>
                                <a:cs typeface="Times New Roman"/>
                              </a:rPr>
                              <m:t>2</m:t>
                            </m:r>
                          </m:sup>
                        </m:sSup>
                      </m:den>
                    </m:f>
                    <m:r>
                      <a:rPr lang="fr-FR" sz="1100" b="0" i="1" smtClean="0">
                        <a:latin typeface="Cambria Math" panose="02040503050406030204" pitchFamily="18" charset="0"/>
                        <a:cs typeface="Times New Roman"/>
                      </a:rPr>
                      <m:t>+</m:t>
                    </m:r>
                    <m:f>
                      <m:fPr>
                        <m:ctrlPr>
                          <a:rPr lang="fr-FR" sz="1100" i="1">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6</m:t>
                        </m:r>
                        <m:r>
                          <a:rPr lang="fr-FR" sz="1100" i="1">
                            <a:latin typeface="Cambria Math" panose="02040503050406030204" pitchFamily="18" charset="0"/>
                            <a:cs typeface="Times New Roman"/>
                          </a:rPr>
                          <m:t>0000</m:t>
                        </m:r>
                      </m:num>
                      <m:den>
                        <m:sSup>
                          <m:sSupPr>
                            <m:ctrlPr>
                              <a:rPr lang="fr-FR" sz="1100" i="1">
                                <a:latin typeface="Cambria Math" panose="02040503050406030204" pitchFamily="18" charset="0"/>
                                <a:cs typeface="Times New Roman"/>
                              </a:rPr>
                            </m:ctrlPr>
                          </m:sSupPr>
                          <m:e>
                            <m:r>
                              <a:rPr lang="fr-FR" sz="1100" i="1">
                                <a:latin typeface="Cambria Math" panose="02040503050406030204" pitchFamily="18" charset="0"/>
                                <a:cs typeface="Times New Roman"/>
                              </a:rPr>
                              <m:t>(</m:t>
                            </m:r>
                            <m:r>
                              <a:rPr lang="fr-FR" sz="1100" i="1">
                                <a:latin typeface="Cambria Math" panose="02040503050406030204" pitchFamily="18" charset="0"/>
                                <a:cs typeface="Times New Roman"/>
                              </a:rPr>
                              <m:t>1</m:t>
                            </m:r>
                            <m:r>
                              <a:rPr lang="fr-FR" sz="1100" i="1">
                                <a:latin typeface="Cambria Math" panose="02040503050406030204" pitchFamily="18" charset="0"/>
                                <a:cs typeface="Times New Roman"/>
                              </a:rPr>
                              <m:t>+</m:t>
                            </m:r>
                            <m:r>
                              <a:rPr lang="fr-FR" sz="1100" i="1">
                                <a:latin typeface="Cambria Math" panose="02040503050406030204" pitchFamily="18" charset="0"/>
                                <a:cs typeface="Times New Roman"/>
                              </a:rPr>
                              <m:t>0</m:t>
                            </m:r>
                            <m:r>
                              <a:rPr lang="fr-FR" sz="1100" i="1">
                                <a:latin typeface="Cambria Math" panose="02040503050406030204" pitchFamily="18" charset="0"/>
                                <a:cs typeface="Times New Roman"/>
                              </a:rPr>
                              <m:t>,</m:t>
                            </m:r>
                            <m:r>
                              <a:rPr lang="fr-FR" sz="1100" i="1">
                                <a:latin typeface="Cambria Math" panose="02040503050406030204" pitchFamily="18" charset="0"/>
                                <a:cs typeface="Times New Roman"/>
                              </a:rPr>
                              <m:t>1</m:t>
                            </m:r>
                            <m:r>
                              <a:rPr lang="fr-FR" sz="1100" i="1">
                                <a:latin typeface="Cambria Math" panose="02040503050406030204" pitchFamily="18" charset="0"/>
                                <a:cs typeface="Times New Roman"/>
                              </a:rPr>
                              <m:t>)</m:t>
                            </m:r>
                          </m:e>
                          <m:sup>
                            <m:r>
                              <a:rPr lang="fr-FR" sz="1100" b="0" i="1" smtClean="0">
                                <a:latin typeface="Cambria Math" panose="02040503050406030204" pitchFamily="18" charset="0"/>
                                <a:cs typeface="Times New Roman"/>
                              </a:rPr>
                              <m:t>3</m:t>
                            </m:r>
                          </m:sup>
                        </m:sSup>
                      </m:den>
                    </m:f>
                  </m:oMath>
                </a14:m>
                <a:r>
                  <a:rPr lang="fr-FR" sz="1100" dirty="0">
                    <a:latin typeface="Times New Roman"/>
                    <a:cs typeface="Times New Roman"/>
                  </a:rPr>
                  <a:t>=22764,84 </a:t>
                </a:r>
              </a:p>
              <a:p>
                <a:r>
                  <a:rPr lang="fr-FR" sz="1100" dirty="0">
                    <a:latin typeface="Times New Roman"/>
                    <a:cs typeface="Times New Roman"/>
                    <a:sym typeface="Wingdings" panose="05000000000000000000" pitchFamily="2" charset="2"/>
                  </a:rPr>
                  <a:t></a:t>
                </a:r>
                <a:r>
                  <a:rPr lang="fr-FR" sz="1100" dirty="0">
                    <a:latin typeface="Times New Roman"/>
                    <a:cs typeface="Times New Roman"/>
                  </a:rPr>
                  <a:t>Projet rentable</a:t>
                </a:r>
              </a:p>
            </p:txBody>
          </p:sp>
        </mc:Choice>
        <mc:Fallback xmlns="">
          <p:sp>
            <p:nvSpPr>
              <p:cNvPr id="3" name="object 3"/>
              <p:cNvSpPr txBox="1">
                <a:spLocks noRot="1" noChangeAspect="1" noMove="1" noResize="1" noEditPoints="1" noAdjustHandles="1" noChangeArrowheads="1" noChangeShapeType="1" noTextEdit="1"/>
              </p:cNvSpPr>
              <p:nvPr/>
            </p:nvSpPr>
            <p:spPr>
              <a:xfrm>
                <a:off x="95300" y="520700"/>
                <a:ext cx="4189953" cy="2590800"/>
              </a:xfrm>
              <a:prstGeom prst="rect">
                <a:avLst/>
              </a:prstGeom>
              <a:blipFill>
                <a:blip r:embed="rId2"/>
                <a:stretch>
                  <a:fillRect l="-2183" t="-1647" r="-1892"/>
                </a:stretch>
              </a:blipFill>
            </p:spPr>
            <p:txBody>
              <a:bodyPr/>
              <a:lstStyle/>
              <a:p>
                <a:r>
                  <a:rPr lang="fr-FR">
                    <a:noFill/>
                  </a:rPr>
                  <a:t> </a:t>
                </a:r>
              </a:p>
            </p:txBody>
          </p:sp>
        </mc:Fallback>
      </mc:AlternateContent>
      <p:sp>
        <p:nvSpPr>
          <p:cNvPr id="2" name="Espace réservé du numéro de diapositive 1"/>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4292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95300" y="123091"/>
            <a:ext cx="32172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Calculer</a:t>
            </a:r>
            <a:r>
              <a:rPr sz="1400" spc="-84"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taux</a:t>
            </a:r>
            <a:r>
              <a:rPr sz="1400" spc="17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rentabilité</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interne</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(TRI)</a:t>
            </a:r>
            <a:endParaRPr sz="1400" dirty="0">
              <a:latin typeface="Times New Roman"/>
              <a:cs typeface="Times New Roman"/>
            </a:endParaRPr>
          </a:p>
        </p:txBody>
      </p:sp>
      <p:sp>
        <p:nvSpPr>
          <p:cNvPr id="16" name="object 16"/>
          <p:cNvSpPr txBox="1"/>
          <p:nvPr/>
        </p:nvSpPr>
        <p:spPr>
          <a:xfrm>
            <a:off x="177800" y="444500"/>
            <a:ext cx="4123507" cy="2057399"/>
          </a:xfrm>
          <a:prstGeom prst="rect">
            <a:avLst/>
          </a:prstGeom>
        </p:spPr>
        <p:txBody>
          <a:bodyPr wrap="square" lIns="0" tIns="0" rIns="0" bIns="0" rtlCol="0">
            <a:noAutofit/>
          </a:bodyPr>
          <a:lstStyle/>
          <a:p>
            <a:pPr marL="12700" marR="40528">
              <a:lnSpc>
                <a:spcPct val="110000"/>
              </a:lnSpc>
              <a:spcBef>
                <a:spcPts val="57"/>
              </a:spcBef>
            </a:pPr>
            <a:r>
              <a:rPr lang="fr-FR" sz="1100" spc="0" dirty="0">
                <a:latin typeface="Times New Roman"/>
                <a:cs typeface="Times New Roman"/>
              </a:rPr>
              <a:t>Jusqu’à présent on a supposé un taux d’intérêt constant </a:t>
            </a:r>
            <a:r>
              <a:rPr lang="fr-FR" sz="1100" i="1" spc="0" dirty="0">
                <a:latin typeface="Times New Roman"/>
                <a:cs typeface="Times New Roman"/>
              </a:rPr>
              <a:t>r</a:t>
            </a:r>
            <a:r>
              <a:rPr lang="fr-FR" sz="1100" spc="0" dirty="0">
                <a:latin typeface="Times New Roman"/>
                <a:cs typeface="Times New Roman"/>
              </a:rPr>
              <a:t>. </a:t>
            </a:r>
            <a:r>
              <a:rPr sz="1100" spc="0" dirty="0">
                <a:latin typeface="Times New Roman"/>
                <a:cs typeface="Times New Roman"/>
              </a:rPr>
              <a:t>A</a:t>
            </a:r>
            <a:r>
              <a:rPr sz="1100" spc="5"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rtir</a:t>
            </a:r>
            <a:r>
              <a:rPr sz="1100" spc="15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ch</a:t>
            </a:r>
            <a:r>
              <a:rPr lang="fr-FR" sz="1100" spc="0" dirty="0">
                <a:latin typeface="Times New Roman"/>
                <a:cs typeface="Times New Roman"/>
              </a:rPr>
              <a:t>é</a:t>
            </a:r>
            <a:r>
              <a:rPr sz="1100" spc="0" dirty="0" err="1">
                <a:latin typeface="Times New Roman"/>
                <a:cs typeface="Times New Roman"/>
              </a:rPr>
              <a:t>ancier</a:t>
            </a:r>
            <a:r>
              <a:rPr sz="1100" spc="79"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2"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eut</a:t>
            </a:r>
            <a:r>
              <a:rPr sz="1100" spc="170" dirty="0">
                <a:latin typeface="Times New Roman"/>
                <a:cs typeface="Times New Roman"/>
              </a:rPr>
              <a:t> </a:t>
            </a:r>
            <a:r>
              <a:rPr lang="fr-FR" sz="1100" dirty="0" err="1">
                <a:latin typeface="Times New Roman"/>
                <a:cs typeface="Times New Roman"/>
              </a:rPr>
              <a:t>é</a:t>
            </a:r>
            <a:r>
              <a:rPr sz="1100" spc="0" dirty="0" err="1">
                <a:latin typeface="Times New Roman"/>
                <a:cs typeface="Times New Roman"/>
              </a:rPr>
              <a:t>galement</a:t>
            </a:r>
            <a:r>
              <a:rPr lang="fr-FR" sz="1100" dirty="0">
                <a:latin typeface="Times New Roman"/>
                <a:cs typeface="Times New Roman"/>
              </a:rPr>
              <a:t> </a:t>
            </a:r>
            <a:r>
              <a:rPr sz="1100" spc="0" dirty="0" err="1">
                <a:latin typeface="Times New Roman"/>
                <a:cs typeface="Times New Roman"/>
              </a:rPr>
              <a:t>calcule</a:t>
            </a:r>
            <a:r>
              <a:rPr lang="fr-FR" sz="1100" spc="0" dirty="0">
                <a:latin typeface="Times New Roman"/>
                <a:cs typeface="Times New Roman"/>
              </a:rPr>
              <a:t>r</a:t>
            </a:r>
            <a:r>
              <a:rPr sz="1100" spc="-8"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rendement</a:t>
            </a:r>
            <a:r>
              <a:rPr sz="1100" spc="177" dirty="0">
                <a:latin typeface="Times New Roman"/>
                <a:cs typeface="Times New Roman"/>
              </a:rPr>
              <a:t> </a:t>
            </a:r>
            <a:r>
              <a:rPr sz="1100" spc="0" dirty="0">
                <a:latin typeface="Times New Roman"/>
                <a:cs typeface="Times New Roman"/>
              </a:rPr>
              <a:t>interne</a:t>
            </a:r>
            <a:r>
              <a:rPr sz="1100" spc="115"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2"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endParaRPr sz="1100" dirty="0">
              <a:latin typeface="Times New Roman"/>
              <a:cs typeface="Times New Roman"/>
            </a:endParaRPr>
          </a:p>
          <a:p>
            <a:pPr marL="12700" marR="29132" indent="0">
              <a:lnSpc>
                <a:spcPct val="110000"/>
              </a:lnSpc>
              <a:spcBef>
                <a:spcPts val="385"/>
              </a:spcBef>
            </a:pPr>
            <a:r>
              <a:rPr lang="fr-FR" sz="1100" i="1" dirty="0">
                <a:solidFill>
                  <a:schemeClr val="accent1"/>
                </a:solidFill>
                <a:latin typeface="Times New Roman" panose="02020603050405020304" pitchFamily="18" charset="0"/>
                <a:cs typeface="Times New Roman" panose="02020603050405020304" pitchFamily="18" charset="0"/>
              </a:rPr>
              <a:t>Définition</a:t>
            </a:r>
            <a:r>
              <a:rPr lang="fr-FR" sz="1100" spc="-100" dirty="0">
                <a:solidFill>
                  <a:schemeClr val="accent1"/>
                </a:solidFill>
                <a:latin typeface="Times New Roman" panose="02020603050405020304" pitchFamily="18" charset="0"/>
                <a:cs typeface="Times New Roman" panose="02020603050405020304" pitchFamily="18" charset="0"/>
              </a:rPr>
              <a:t>  </a:t>
            </a:r>
          </a:p>
          <a:p>
            <a:pPr marL="12700" marR="29132" indent="0">
              <a:lnSpc>
                <a:spcPct val="110000"/>
              </a:lnSpc>
              <a:spcBef>
                <a:spcPts val="385"/>
              </a:spcBef>
            </a:pPr>
            <a:r>
              <a:rPr sz="1100" spc="-100" dirty="0" err="1">
                <a:solidFill>
                  <a:schemeClr val="accent1"/>
                </a:solidFill>
                <a:latin typeface="Times New Roman"/>
                <a:cs typeface="Times New Roman"/>
              </a:rPr>
              <a:t>T</a:t>
            </a:r>
            <a:r>
              <a:rPr sz="1100" spc="0" dirty="0" err="1">
                <a:solidFill>
                  <a:schemeClr val="accent1"/>
                </a:solidFill>
                <a:latin typeface="Times New Roman"/>
                <a:cs typeface="Times New Roman"/>
              </a:rPr>
              <a:t>aux</a:t>
            </a:r>
            <a:r>
              <a:rPr sz="1100" spc="0" dirty="0">
                <a:solidFill>
                  <a:schemeClr val="accent1"/>
                </a:solidFill>
                <a:latin typeface="Times New Roman"/>
                <a:cs typeface="Times New Roman"/>
              </a:rPr>
              <a:t> </a:t>
            </a:r>
            <a:r>
              <a:rPr sz="1100" spc="133" dirty="0">
                <a:solidFill>
                  <a:schemeClr val="accent1"/>
                </a:solidFill>
                <a:latin typeface="Times New Roman"/>
                <a:cs typeface="Times New Roman"/>
              </a:rPr>
              <a:t> </a:t>
            </a:r>
            <a:r>
              <a:rPr sz="1100" spc="0" dirty="0">
                <a:solidFill>
                  <a:schemeClr val="accent1"/>
                </a:solidFill>
                <a:latin typeface="Times New Roman"/>
                <a:cs typeface="Times New Roman"/>
              </a:rPr>
              <a:t>de</a:t>
            </a:r>
            <a:r>
              <a:rPr sz="1100" spc="249" dirty="0">
                <a:solidFill>
                  <a:schemeClr val="accent1"/>
                </a:solidFill>
                <a:latin typeface="Times New Roman"/>
                <a:cs typeface="Times New Roman"/>
              </a:rPr>
              <a:t> </a:t>
            </a:r>
            <a:r>
              <a:rPr sz="1100" spc="0" dirty="0" err="1">
                <a:solidFill>
                  <a:schemeClr val="accent1"/>
                </a:solidFill>
                <a:latin typeface="Times New Roman"/>
                <a:cs typeface="Times New Roman"/>
              </a:rPr>
              <a:t>rentabilit</a:t>
            </a:r>
            <a:r>
              <a:rPr lang="fr-FR" sz="1100" spc="0" dirty="0">
                <a:solidFill>
                  <a:schemeClr val="accent1"/>
                </a:solidFill>
                <a:latin typeface="Times New Roman"/>
                <a:cs typeface="Times New Roman"/>
              </a:rPr>
              <a:t>é</a:t>
            </a:r>
            <a:r>
              <a:rPr sz="1100" spc="91" dirty="0">
                <a:solidFill>
                  <a:schemeClr val="accent1"/>
                </a:solidFill>
                <a:latin typeface="Times New Roman"/>
                <a:cs typeface="Times New Roman"/>
              </a:rPr>
              <a:t> </a:t>
            </a:r>
            <a:r>
              <a:rPr sz="1100" spc="0" dirty="0">
                <a:solidFill>
                  <a:schemeClr val="accent1"/>
                </a:solidFill>
                <a:latin typeface="Times New Roman"/>
                <a:cs typeface="Times New Roman"/>
              </a:rPr>
              <a:t>interne</a:t>
            </a:r>
            <a:r>
              <a:rPr sz="1100" spc="122" dirty="0">
                <a:solidFill>
                  <a:schemeClr val="accent1"/>
                </a:solidFill>
                <a:latin typeface="Times New Roman"/>
                <a:cs typeface="Times New Roman"/>
              </a:rPr>
              <a:t> </a:t>
            </a:r>
            <a:r>
              <a:rPr sz="1100" spc="0" dirty="0">
                <a:solidFill>
                  <a:schemeClr val="accent1"/>
                </a:solidFill>
                <a:latin typeface="Times New Roman"/>
                <a:cs typeface="Times New Roman"/>
              </a:rPr>
              <a:t>(TRI)</a:t>
            </a:r>
            <a:r>
              <a:rPr lang="fr-FR" sz="1100" spc="0" dirty="0">
                <a:solidFill>
                  <a:schemeClr val="accent1"/>
                </a:solidFill>
                <a:latin typeface="Times New Roman"/>
                <a:cs typeface="Times New Roman"/>
              </a:rPr>
              <a:t> </a:t>
            </a:r>
            <a:r>
              <a:rPr sz="1100" spc="0" dirty="0">
                <a:solidFill>
                  <a:schemeClr val="accent1"/>
                </a:solidFill>
                <a:latin typeface="Times New Roman"/>
                <a:cs typeface="Times New Roman"/>
              </a:rPr>
              <a:t>:</a:t>
            </a:r>
            <a:r>
              <a:rPr sz="1100" spc="79" dirty="0">
                <a:solidFill>
                  <a:schemeClr val="accent1"/>
                </a:solidFill>
                <a:latin typeface="Times New Roman"/>
                <a:cs typeface="Times New Roman"/>
              </a:rPr>
              <a:t> </a:t>
            </a:r>
            <a:r>
              <a:rPr sz="1100" spc="0" dirty="0">
                <a:solidFill>
                  <a:schemeClr val="accent1"/>
                </a:solidFill>
                <a:latin typeface="Times New Roman"/>
                <a:cs typeface="Times New Roman"/>
              </a:rPr>
              <a:t>valeur</a:t>
            </a:r>
            <a:r>
              <a:rPr sz="1100" spc="2" dirty="0">
                <a:solidFill>
                  <a:schemeClr val="accent1"/>
                </a:solidFill>
                <a:latin typeface="Times New Roman"/>
                <a:cs typeface="Times New Roman"/>
              </a:rPr>
              <a:t> </a:t>
            </a:r>
            <a:r>
              <a:rPr sz="1100" spc="0" dirty="0">
                <a:solidFill>
                  <a:schemeClr val="accent1"/>
                </a:solidFill>
                <a:latin typeface="Times New Roman"/>
                <a:cs typeface="Times New Roman"/>
              </a:rPr>
              <a:t>du</a:t>
            </a:r>
            <a:r>
              <a:rPr sz="1100" spc="95" dirty="0">
                <a:solidFill>
                  <a:schemeClr val="accent1"/>
                </a:solidFill>
                <a:latin typeface="Times New Roman"/>
                <a:cs typeface="Times New Roman"/>
              </a:rPr>
              <a:t> </a:t>
            </a:r>
            <a:r>
              <a:rPr sz="1100" spc="0" dirty="0" err="1">
                <a:solidFill>
                  <a:schemeClr val="accent1"/>
                </a:solidFill>
                <a:latin typeface="Times New Roman"/>
                <a:cs typeface="Times New Roman"/>
              </a:rPr>
              <a:t>taux</a:t>
            </a:r>
            <a:r>
              <a:rPr sz="1100" spc="141" dirty="0">
                <a:solidFill>
                  <a:schemeClr val="accent1"/>
                </a:solidFill>
                <a:latin typeface="Times New Roman"/>
                <a:cs typeface="Times New Roman"/>
              </a:rPr>
              <a:t> </a:t>
            </a:r>
            <a:r>
              <a:rPr sz="1100" spc="0" dirty="0" err="1">
                <a:solidFill>
                  <a:schemeClr val="accent1"/>
                </a:solidFill>
                <a:latin typeface="Times New Roman"/>
                <a:cs typeface="Times New Roman"/>
              </a:rPr>
              <a:t>d'int</a:t>
            </a:r>
            <a:r>
              <a:rPr lang="fr-FR" sz="1100" spc="0" dirty="0">
                <a:solidFill>
                  <a:schemeClr val="accent1"/>
                </a:solidFill>
                <a:latin typeface="Times New Roman"/>
                <a:cs typeface="Times New Roman"/>
              </a:rPr>
              <a:t>é</a:t>
            </a:r>
            <a:r>
              <a:rPr sz="1100" spc="0" dirty="0">
                <a:solidFill>
                  <a:schemeClr val="accent1"/>
                </a:solidFill>
                <a:latin typeface="Times New Roman"/>
                <a:cs typeface="Times New Roman"/>
              </a:rPr>
              <a:t>r</a:t>
            </a:r>
            <a:r>
              <a:rPr lang="fr-FR" sz="1100" spc="0" dirty="0">
                <a:solidFill>
                  <a:schemeClr val="accent1"/>
                </a:solidFill>
                <a:latin typeface="Times New Roman"/>
                <a:cs typeface="Times New Roman"/>
              </a:rPr>
              <a:t>ê</a:t>
            </a:r>
            <a:r>
              <a:rPr sz="1100" spc="0" dirty="0">
                <a:solidFill>
                  <a:schemeClr val="accent1"/>
                </a:solidFill>
                <a:latin typeface="Times New Roman"/>
                <a:cs typeface="Times New Roman"/>
              </a:rPr>
              <a:t>t tel</a:t>
            </a:r>
            <a:r>
              <a:rPr sz="1100" spc="97" dirty="0">
                <a:solidFill>
                  <a:schemeClr val="accent1"/>
                </a:solidFill>
                <a:latin typeface="Times New Roman"/>
                <a:cs typeface="Times New Roman"/>
              </a:rPr>
              <a:t> </a:t>
            </a:r>
            <a:r>
              <a:rPr sz="1100" spc="0" dirty="0">
                <a:solidFill>
                  <a:schemeClr val="accent1"/>
                </a:solidFill>
                <a:latin typeface="Times New Roman"/>
                <a:cs typeface="Times New Roman"/>
              </a:rPr>
              <a:t>que</a:t>
            </a:r>
            <a:r>
              <a:rPr sz="1100" spc="64" dirty="0">
                <a:solidFill>
                  <a:schemeClr val="accent1"/>
                </a:solidFill>
                <a:latin typeface="Times New Roman"/>
                <a:cs typeface="Times New Roman"/>
              </a:rPr>
              <a:t> </a:t>
            </a:r>
            <a:r>
              <a:rPr sz="1100" spc="0" dirty="0">
                <a:solidFill>
                  <a:schemeClr val="accent1"/>
                </a:solidFill>
                <a:latin typeface="Times New Roman"/>
                <a:cs typeface="Times New Roman"/>
              </a:rPr>
              <a:t>la</a:t>
            </a:r>
            <a:r>
              <a:rPr sz="1100" spc="41" dirty="0">
                <a:solidFill>
                  <a:schemeClr val="accent1"/>
                </a:solidFill>
                <a:latin typeface="Times New Roman"/>
                <a:cs typeface="Times New Roman"/>
              </a:rPr>
              <a:t> </a:t>
            </a:r>
            <a:r>
              <a:rPr sz="1100" spc="0" dirty="0" err="1">
                <a:solidFill>
                  <a:schemeClr val="accent1"/>
                </a:solidFill>
                <a:latin typeface="Times New Roman" panose="02020603050405020304" pitchFamily="18" charset="0"/>
                <a:cs typeface="Times New Roman" panose="02020603050405020304" pitchFamily="18" charset="0"/>
              </a:rPr>
              <a:t>somme</a:t>
            </a:r>
            <a:r>
              <a:rPr sz="1100" spc="33" dirty="0">
                <a:solidFill>
                  <a:schemeClr val="accent1"/>
                </a:solidFill>
                <a:latin typeface="Times New Roman" panose="02020603050405020304" pitchFamily="18" charset="0"/>
                <a:cs typeface="Times New Roman" panose="02020603050405020304" pitchFamily="18" charset="0"/>
              </a:rPr>
              <a:t> </a:t>
            </a:r>
            <a:r>
              <a:rPr sz="1100" spc="0" dirty="0" err="1">
                <a:solidFill>
                  <a:schemeClr val="accent1"/>
                </a:solidFill>
                <a:latin typeface="Times New Roman" panose="02020603050405020304" pitchFamily="18" charset="0"/>
                <a:cs typeface="Times New Roman" panose="02020603050405020304" pitchFamily="18" charset="0"/>
              </a:rPr>
              <a:t>actualis</a:t>
            </a:r>
            <a:r>
              <a:rPr lang="fr-FR" sz="1100" spc="0" dirty="0">
                <a:solidFill>
                  <a:schemeClr val="accent1"/>
                </a:solidFill>
                <a:latin typeface="Times New Roman" panose="02020603050405020304" pitchFamily="18" charset="0"/>
                <a:cs typeface="Times New Roman" panose="02020603050405020304" pitchFamily="18" charset="0"/>
              </a:rPr>
              <a:t>é</a:t>
            </a:r>
            <a:r>
              <a:rPr sz="1100" spc="0" dirty="0">
                <a:solidFill>
                  <a:schemeClr val="accent1"/>
                </a:solidFill>
                <a:latin typeface="Times New Roman" panose="02020603050405020304" pitchFamily="18" charset="0"/>
                <a:cs typeface="Times New Roman" panose="02020603050405020304" pitchFamily="18" charset="0"/>
              </a:rPr>
              <a:t>e</a:t>
            </a:r>
            <a:r>
              <a:rPr sz="1100" spc="6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de</a:t>
            </a:r>
            <a:r>
              <a:rPr sz="1100" spc="6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flux</a:t>
            </a:r>
            <a:r>
              <a:rPr sz="1100" spc="-76" dirty="0">
                <a:solidFill>
                  <a:schemeClr val="accent1"/>
                </a:solidFill>
                <a:latin typeface="Times New Roman" panose="02020603050405020304" pitchFamily="18" charset="0"/>
                <a:cs typeface="Times New Roman" panose="02020603050405020304" pitchFamily="18" charset="0"/>
              </a:rPr>
              <a:t> </a:t>
            </a:r>
            <a:r>
              <a:rPr sz="1100" spc="29" dirty="0" err="1">
                <a:solidFill>
                  <a:schemeClr val="accent1"/>
                </a:solidFill>
                <a:latin typeface="Times New Roman" panose="02020603050405020304" pitchFamily="18" charset="0"/>
                <a:cs typeface="Times New Roman" panose="02020603050405020304" pitchFamily="18" charset="0"/>
              </a:rPr>
              <a:t>p</a:t>
            </a:r>
            <a:r>
              <a:rPr sz="1100" spc="0" dirty="0" err="1">
                <a:solidFill>
                  <a:schemeClr val="accent1"/>
                </a:solidFill>
                <a:latin typeface="Times New Roman" panose="02020603050405020304" pitchFamily="18" charset="0"/>
                <a:cs typeface="Times New Roman" panose="02020603050405020304" pitchFamily="18" charset="0"/>
              </a:rPr>
              <a:t>ositif</a:t>
            </a:r>
            <a:r>
              <a:rPr lang="fr-FR" sz="1100" spc="0" dirty="0">
                <a:solidFill>
                  <a:schemeClr val="accent1"/>
                </a:solidFill>
                <a:latin typeface="Times New Roman" panose="02020603050405020304" pitchFamily="18" charset="0"/>
                <a:cs typeface="Times New Roman" panose="02020603050405020304" pitchFamily="18" charset="0"/>
              </a:rPr>
              <a:t>s</a:t>
            </a:r>
            <a:r>
              <a:rPr sz="1100" spc="2" dirty="0">
                <a:solidFill>
                  <a:schemeClr val="accent1"/>
                </a:solidFill>
                <a:latin typeface="Times New Roman" panose="02020603050405020304" pitchFamily="18" charset="0"/>
                <a:cs typeface="Times New Roman" panose="02020603050405020304" pitchFamily="18" charset="0"/>
              </a:rPr>
              <a:t> </a:t>
            </a:r>
            <a:r>
              <a:rPr sz="1100" spc="0" dirty="0" err="1">
                <a:solidFill>
                  <a:schemeClr val="accent1"/>
                </a:solidFill>
                <a:latin typeface="Times New Roman" panose="02020603050405020304" pitchFamily="18" charset="0"/>
                <a:cs typeface="Times New Roman" panose="02020603050405020304" pitchFamily="18" charset="0"/>
              </a:rPr>
              <a:t>soit</a:t>
            </a:r>
            <a:r>
              <a:rPr sz="1100" spc="80" dirty="0">
                <a:solidFill>
                  <a:schemeClr val="accent1"/>
                </a:solidFill>
                <a:latin typeface="Times New Roman" panose="02020603050405020304" pitchFamily="18" charset="0"/>
                <a:cs typeface="Times New Roman" panose="02020603050405020304" pitchFamily="18" charset="0"/>
              </a:rPr>
              <a:t> </a:t>
            </a:r>
            <a:r>
              <a:rPr lang="fr-FR" sz="1100" dirty="0" err="1">
                <a:solidFill>
                  <a:schemeClr val="accent1"/>
                </a:solidFill>
                <a:latin typeface="Times New Roman" panose="02020603050405020304" pitchFamily="18" charset="0"/>
                <a:cs typeface="Times New Roman" panose="02020603050405020304" pitchFamily="18" charset="0"/>
              </a:rPr>
              <a:t>é</a:t>
            </a:r>
            <a:r>
              <a:rPr sz="1100" spc="0" dirty="0">
                <a:solidFill>
                  <a:schemeClr val="accent1"/>
                </a:solidFill>
                <a:latin typeface="Times New Roman" panose="02020603050405020304" pitchFamily="18" charset="0"/>
                <a:cs typeface="Times New Roman" panose="02020603050405020304" pitchFamily="18" charset="0"/>
              </a:rPr>
              <a:t>gale</a:t>
            </a:r>
            <a:r>
              <a:rPr sz="1100" spc="18" dirty="0">
                <a:solidFill>
                  <a:schemeClr val="accent1"/>
                </a:solidFill>
                <a:latin typeface="Times New Roman" panose="02020603050405020304" pitchFamily="18" charset="0"/>
                <a:cs typeface="Times New Roman" panose="02020603050405020304" pitchFamily="18" charset="0"/>
              </a:rPr>
              <a:t> </a:t>
            </a:r>
            <a:r>
              <a:rPr lang="fr-FR" sz="1100" dirty="0">
                <a:solidFill>
                  <a:schemeClr val="accent1"/>
                </a:solidFill>
                <a:latin typeface="Times New Roman" panose="02020603050405020304" pitchFamily="18" charset="0"/>
                <a:cs typeface="Times New Roman" panose="02020603050405020304" pitchFamily="18" charset="0"/>
              </a:rPr>
              <a:t>à</a:t>
            </a:r>
            <a:r>
              <a:rPr sz="1100" spc="9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la</a:t>
            </a:r>
            <a:r>
              <a:rPr sz="1100" spc="41" dirty="0">
                <a:solidFill>
                  <a:schemeClr val="accent1"/>
                </a:solidFill>
                <a:latin typeface="Times New Roman" panose="02020603050405020304" pitchFamily="18" charset="0"/>
                <a:cs typeface="Times New Roman" panose="02020603050405020304" pitchFamily="18" charset="0"/>
              </a:rPr>
              <a:t> </a:t>
            </a:r>
            <a:r>
              <a:rPr sz="1100" spc="0" dirty="0" err="1">
                <a:solidFill>
                  <a:schemeClr val="accent1"/>
                </a:solidFill>
                <a:latin typeface="Times New Roman" panose="02020603050405020304" pitchFamily="18" charset="0"/>
                <a:cs typeface="Times New Roman" panose="02020603050405020304" pitchFamily="18" charset="0"/>
              </a:rPr>
              <a:t>valeur</a:t>
            </a:r>
            <a:r>
              <a:rPr lang="fr-FR" sz="1100" dirty="0">
                <a:solidFill>
                  <a:schemeClr val="accent1"/>
                </a:solidFill>
                <a:latin typeface="Times New Roman" panose="02020603050405020304" pitchFamily="18" charset="0"/>
                <a:cs typeface="Times New Roman" panose="02020603050405020304" pitchFamily="18" charset="0"/>
              </a:rPr>
              <a:t> </a:t>
            </a:r>
            <a:r>
              <a:rPr sz="1100" spc="0" dirty="0" err="1">
                <a:solidFill>
                  <a:schemeClr val="accent1"/>
                </a:solidFill>
                <a:latin typeface="Times New Roman" panose="02020603050405020304" pitchFamily="18" charset="0"/>
                <a:cs typeface="Times New Roman" panose="02020603050405020304" pitchFamily="18" charset="0"/>
              </a:rPr>
              <a:t>actualis</a:t>
            </a:r>
            <a:r>
              <a:rPr lang="fr-FR" sz="1100" spc="0" dirty="0">
                <a:solidFill>
                  <a:schemeClr val="accent1"/>
                </a:solidFill>
                <a:latin typeface="Times New Roman" panose="02020603050405020304" pitchFamily="18" charset="0"/>
                <a:cs typeface="Times New Roman" panose="02020603050405020304" pitchFamily="18" charset="0"/>
              </a:rPr>
              <a:t>é</a:t>
            </a:r>
            <a:r>
              <a:rPr sz="1100" spc="0" dirty="0">
                <a:solidFill>
                  <a:schemeClr val="accent1"/>
                </a:solidFill>
                <a:latin typeface="Times New Roman" panose="02020603050405020304" pitchFamily="18" charset="0"/>
                <a:cs typeface="Times New Roman" panose="02020603050405020304" pitchFamily="18" charset="0"/>
              </a:rPr>
              <a:t>e</a:t>
            </a:r>
            <a:r>
              <a:rPr sz="1100" spc="8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des</a:t>
            </a:r>
            <a:r>
              <a:rPr sz="1100" spc="70"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flux</a:t>
            </a:r>
            <a:r>
              <a:rPr sz="1100" spc="-51"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n</a:t>
            </a:r>
            <a:r>
              <a:rPr lang="fr-FR" sz="1100" spc="0" dirty="0">
                <a:solidFill>
                  <a:schemeClr val="accent1"/>
                </a:solidFill>
                <a:latin typeface="Times New Roman" panose="02020603050405020304" pitchFamily="18" charset="0"/>
                <a:cs typeface="Times New Roman" panose="02020603050405020304" pitchFamily="18" charset="0"/>
              </a:rPr>
              <a:t>é</a:t>
            </a:r>
            <a:r>
              <a:rPr sz="1100" spc="0" dirty="0" err="1">
                <a:solidFill>
                  <a:schemeClr val="accent1"/>
                </a:solidFill>
                <a:latin typeface="Times New Roman" panose="02020603050405020304" pitchFamily="18" charset="0"/>
                <a:cs typeface="Times New Roman" panose="02020603050405020304" pitchFamily="18" charset="0"/>
              </a:rPr>
              <a:t>gatif</a:t>
            </a:r>
            <a:r>
              <a:rPr lang="fr-FR" sz="1100" spc="0" dirty="0">
                <a:solidFill>
                  <a:schemeClr val="accent1"/>
                </a:solidFill>
                <a:latin typeface="Times New Roman" panose="02020603050405020304" pitchFamily="18" charset="0"/>
                <a:cs typeface="Times New Roman" panose="02020603050405020304" pitchFamily="18" charset="0"/>
              </a:rPr>
              <a:t>s</a:t>
            </a:r>
            <a:r>
              <a:rPr sz="1100" spc="8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a:t>
            </a:r>
            <a:r>
              <a:rPr sz="1100" spc="-20"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qui</a:t>
            </a:r>
            <a:r>
              <a:rPr sz="1100" spc="42" dirty="0">
                <a:solidFill>
                  <a:schemeClr val="accent1"/>
                </a:solidFill>
                <a:latin typeface="Times New Roman" panose="02020603050405020304" pitchFamily="18" charset="0"/>
                <a:cs typeface="Times New Roman" panose="02020603050405020304" pitchFamily="18" charset="0"/>
              </a:rPr>
              <a:t> </a:t>
            </a:r>
            <a:r>
              <a:rPr sz="1100" spc="0" dirty="0" err="1">
                <a:solidFill>
                  <a:schemeClr val="accent1"/>
                </a:solidFill>
                <a:latin typeface="Times New Roman" panose="02020603050405020304" pitchFamily="18" charset="0"/>
                <a:cs typeface="Times New Roman" panose="02020603050405020304" pitchFamily="18" charset="0"/>
              </a:rPr>
              <a:t>annule</a:t>
            </a:r>
            <a:r>
              <a:rPr lang="fr-FR" sz="1100" spc="0" dirty="0">
                <a:solidFill>
                  <a:schemeClr val="accent1"/>
                </a:solidFill>
                <a:latin typeface="Times New Roman" panose="02020603050405020304" pitchFamily="18" charset="0"/>
                <a:cs typeface="Times New Roman" panose="02020603050405020304" pitchFamily="18" charset="0"/>
              </a:rPr>
              <a:t>nt</a:t>
            </a:r>
            <a:r>
              <a:rPr sz="1100" spc="8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la</a:t>
            </a:r>
            <a:r>
              <a:rPr sz="1100" spc="61" dirty="0">
                <a:solidFill>
                  <a:schemeClr val="accent1"/>
                </a:solidFill>
                <a:latin typeface="Times New Roman" panose="02020603050405020304" pitchFamily="18" charset="0"/>
                <a:cs typeface="Times New Roman" panose="02020603050405020304" pitchFamily="18" charset="0"/>
              </a:rPr>
              <a:t> </a:t>
            </a:r>
            <a:r>
              <a:rPr sz="1100" spc="-89" dirty="0">
                <a:solidFill>
                  <a:schemeClr val="accent1"/>
                </a:solidFill>
                <a:latin typeface="Times New Roman" panose="02020603050405020304" pitchFamily="18" charset="0"/>
                <a:cs typeface="Times New Roman" panose="02020603050405020304" pitchFamily="18" charset="0"/>
              </a:rPr>
              <a:t>V</a:t>
            </a:r>
            <a:r>
              <a:rPr sz="1100" spc="0" dirty="0">
                <a:solidFill>
                  <a:schemeClr val="accent1"/>
                </a:solidFill>
                <a:latin typeface="Times New Roman" panose="02020603050405020304" pitchFamily="18" charset="0"/>
                <a:cs typeface="Times New Roman" panose="02020603050405020304" pitchFamily="18" charset="0"/>
              </a:rPr>
              <a:t>AN</a:t>
            </a:r>
            <a:r>
              <a:rPr sz="1100" spc="-105" dirty="0">
                <a:solidFill>
                  <a:schemeClr val="accent1"/>
                </a:solidFill>
                <a:latin typeface="Times New Roman" panose="02020603050405020304" pitchFamily="18" charset="0"/>
                <a:cs typeface="Times New Roman" panose="02020603050405020304" pitchFamily="18" charset="0"/>
              </a:rPr>
              <a:t> </a:t>
            </a:r>
            <a:r>
              <a:rPr sz="1100" spc="0" dirty="0" err="1">
                <a:solidFill>
                  <a:schemeClr val="accent1"/>
                </a:solidFill>
                <a:latin typeface="Times New Roman" panose="02020603050405020304" pitchFamily="18" charset="0"/>
                <a:cs typeface="Times New Roman" panose="02020603050405020304" pitchFamily="18" charset="0"/>
              </a:rPr>
              <a:t>ass</a:t>
            </a:r>
            <a:r>
              <a:rPr sz="1100" spc="29" dirty="0" err="1">
                <a:solidFill>
                  <a:schemeClr val="accent1"/>
                </a:solidFill>
                <a:latin typeface="Times New Roman" panose="02020603050405020304" pitchFamily="18" charset="0"/>
                <a:cs typeface="Times New Roman" panose="02020603050405020304" pitchFamily="18" charset="0"/>
              </a:rPr>
              <a:t>o</a:t>
            </a:r>
            <a:r>
              <a:rPr sz="1100" spc="0" dirty="0" err="1">
                <a:solidFill>
                  <a:schemeClr val="accent1"/>
                </a:solidFill>
                <a:latin typeface="Times New Roman" panose="02020603050405020304" pitchFamily="18" charset="0"/>
                <a:cs typeface="Times New Roman" panose="02020603050405020304" pitchFamily="18" charset="0"/>
              </a:rPr>
              <a:t>ci</a:t>
            </a:r>
            <a:r>
              <a:rPr lang="fr-FR" sz="1100" spc="0" dirty="0">
                <a:solidFill>
                  <a:schemeClr val="accent1"/>
                </a:solidFill>
                <a:latin typeface="Times New Roman" panose="02020603050405020304" pitchFamily="18" charset="0"/>
                <a:cs typeface="Times New Roman" panose="02020603050405020304" pitchFamily="18" charset="0"/>
              </a:rPr>
              <a:t>é</a:t>
            </a:r>
            <a:r>
              <a:rPr sz="1100" spc="0" dirty="0">
                <a:solidFill>
                  <a:schemeClr val="accent1"/>
                </a:solidFill>
                <a:latin typeface="Times New Roman" panose="02020603050405020304" pitchFamily="18" charset="0"/>
                <a:cs typeface="Times New Roman" panose="02020603050405020304" pitchFamily="18" charset="0"/>
              </a:rPr>
              <a:t>e</a:t>
            </a:r>
            <a:r>
              <a:rPr sz="1100" spc="-4" dirty="0">
                <a:solidFill>
                  <a:schemeClr val="accent1"/>
                </a:solidFill>
                <a:latin typeface="Times New Roman" panose="02020603050405020304" pitchFamily="18" charset="0"/>
                <a:cs typeface="Times New Roman" panose="02020603050405020304" pitchFamily="18" charset="0"/>
              </a:rPr>
              <a:t> </a:t>
            </a:r>
            <a:r>
              <a:rPr sz="1100" spc="0" dirty="0">
                <a:solidFill>
                  <a:schemeClr val="accent1"/>
                </a:solidFill>
                <a:latin typeface="Times New Roman" panose="02020603050405020304" pitchFamily="18" charset="0"/>
                <a:cs typeface="Times New Roman" panose="02020603050405020304" pitchFamily="18" charset="0"/>
              </a:rPr>
              <a:t>au</a:t>
            </a:r>
            <a:r>
              <a:rPr lang="fr-FR" sz="1100" dirty="0">
                <a:solidFill>
                  <a:schemeClr val="accent1"/>
                </a:solidFill>
                <a:latin typeface="Times New Roman" panose="02020603050405020304" pitchFamily="18" charset="0"/>
                <a:cs typeface="Times New Roman" panose="02020603050405020304" pitchFamily="18" charset="0"/>
              </a:rPr>
              <a:t> </a:t>
            </a:r>
            <a:r>
              <a:rPr sz="1100" spc="-29" dirty="0" err="1">
                <a:solidFill>
                  <a:schemeClr val="accent1"/>
                </a:solidFill>
                <a:latin typeface="Times New Roman" panose="02020603050405020304" pitchFamily="18" charset="0"/>
                <a:cs typeface="Times New Roman" panose="02020603050405020304" pitchFamily="18" charset="0"/>
              </a:rPr>
              <a:t>p</a:t>
            </a:r>
            <a:r>
              <a:rPr sz="1100" spc="0" dirty="0" err="1">
                <a:solidFill>
                  <a:schemeClr val="accent1"/>
                </a:solidFill>
                <a:latin typeface="Times New Roman" panose="02020603050405020304" pitchFamily="18" charset="0"/>
                <a:cs typeface="Times New Roman" panose="02020603050405020304" pitchFamily="18" charset="0"/>
              </a:rPr>
              <a:t>rojet</a:t>
            </a:r>
            <a:r>
              <a:rPr sz="1100" spc="0" dirty="0">
                <a:solidFill>
                  <a:schemeClr val="accent1"/>
                </a:solidFill>
                <a:latin typeface="Times New Roman" panose="02020603050405020304" pitchFamily="18" charset="0"/>
                <a:cs typeface="Times New Roman" panose="02020603050405020304" pitchFamily="18" charset="0"/>
              </a:rPr>
              <a:t>.</a:t>
            </a:r>
            <a:endParaRPr lang="fr-FR" sz="1100" spc="0" dirty="0">
              <a:solidFill>
                <a:schemeClr val="accent1"/>
              </a:solidFill>
              <a:latin typeface="Times New Roman" panose="02020603050405020304" pitchFamily="18" charset="0"/>
              <a:cs typeface="Times New Roman" panose="02020603050405020304" pitchFamily="18" charset="0"/>
            </a:endParaRPr>
          </a:p>
          <a:p>
            <a:pPr marL="12700" marR="29132" indent="0">
              <a:lnSpc>
                <a:spcPct val="110000"/>
              </a:lnSpc>
              <a:spcBef>
                <a:spcPts val="385"/>
              </a:spcBef>
            </a:pPr>
            <a:endParaRPr sz="1100" dirty="0">
              <a:latin typeface="Times New Roman" panose="02020603050405020304" pitchFamily="18" charset="0"/>
              <a:cs typeface="Times New Roman" panose="02020603050405020304" pitchFamily="18" charset="0"/>
            </a:endParaRPr>
          </a:p>
          <a:p>
            <a:pPr marL="12700">
              <a:lnSpc>
                <a:spcPct val="110000"/>
              </a:lnSpc>
              <a:spcBef>
                <a:spcPts val="329"/>
              </a:spcBef>
            </a:pPr>
            <a:r>
              <a:rPr sz="1100" spc="0" dirty="0" err="1">
                <a:latin typeface="Times New Roman"/>
                <a:cs typeface="Times New Roman"/>
              </a:rPr>
              <a:t>Consid</a:t>
            </a:r>
            <a:r>
              <a:rPr lang="fr-FR" sz="1100" spc="0" dirty="0">
                <a:latin typeface="Times New Roman"/>
                <a:cs typeface="Times New Roman"/>
              </a:rPr>
              <a:t>é</a:t>
            </a:r>
            <a:r>
              <a:rPr sz="1100" spc="0" dirty="0" err="1">
                <a:latin typeface="Times New Roman"/>
                <a:cs typeface="Times New Roman"/>
              </a:rPr>
              <a:t>rons</a:t>
            </a:r>
            <a:r>
              <a:rPr sz="1100" spc="-44" dirty="0">
                <a:latin typeface="Times New Roman"/>
                <a:cs typeface="Times New Roman"/>
              </a:rPr>
              <a:t> </a:t>
            </a:r>
            <a:r>
              <a:rPr sz="1100" spc="0" dirty="0">
                <a:latin typeface="Times New Roman"/>
                <a:cs typeface="Times New Roman"/>
              </a:rPr>
              <a:t>un</a:t>
            </a:r>
            <a:r>
              <a:rPr sz="1100" spc="80"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15" dirty="0">
                <a:latin typeface="Times New Roman"/>
                <a:cs typeface="Times New Roman"/>
              </a:rPr>
              <a:t> </a:t>
            </a:r>
            <a:r>
              <a:rPr sz="1100" spc="0" dirty="0">
                <a:latin typeface="Times New Roman"/>
                <a:cs typeface="Times New Roman"/>
              </a:rPr>
              <a:t>dont</a:t>
            </a:r>
            <a:r>
              <a:rPr sz="1100" spc="143" dirty="0">
                <a:latin typeface="Times New Roman"/>
                <a:cs typeface="Times New Roman"/>
              </a:rPr>
              <a:t> </a:t>
            </a:r>
            <a:r>
              <a:rPr sz="1100" spc="0" dirty="0">
                <a:latin typeface="Times New Roman"/>
                <a:cs typeface="Times New Roman"/>
              </a:rPr>
              <a:t>le</a:t>
            </a:r>
            <a:r>
              <a:rPr sz="1100" spc="14"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40" dirty="0">
                <a:latin typeface="Times New Roman"/>
                <a:cs typeface="Times New Roman"/>
              </a:rPr>
              <a:t> </a:t>
            </a:r>
            <a:r>
              <a:rPr sz="1100" spc="0" dirty="0">
                <a:latin typeface="Times New Roman"/>
                <a:cs typeface="Times New Roman"/>
              </a:rPr>
              <a:t>initial</a:t>
            </a:r>
            <a:r>
              <a:rPr sz="1100" spc="-11" dirty="0">
                <a:latin typeface="Times New Roman"/>
                <a:cs typeface="Times New Roman"/>
              </a:rPr>
              <a:t> </a:t>
            </a:r>
            <a:r>
              <a:rPr sz="1100" spc="0" dirty="0">
                <a:latin typeface="Times New Roman"/>
                <a:cs typeface="Times New Roman"/>
              </a:rPr>
              <a:t>est</a:t>
            </a:r>
            <a:r>
              <a:rPr sz="1100" spc="130" dirty="0">
                <a:latin typeface="Times New Roman"/>
                <a:cs typeface="Times New Roman"/>
              </a:rPr>
              <a:t> </a:t>
            </a:r>
            <a:r>
              <a:rPr sz="1100" i="1" spc="0" dirty="0">
                <a:latin typeface="Times New Roman"/>
                <a:cs typeface="Times New Roman"/>
              </a:rPr>
              <a:t>C</a:t>
            </a:r>
            <a:r>
              <a:rPr sz="1100" spc="193" dirty="0">
                <a:latin typeface="Times New Roman"/>
                <a:cs typeface="Times New Roman"/>
              </a:rPr>
              <a:t> </a:t>
            </a:r>
            <a:r>
              <a:rPr sz="1100" spc="0" dirty="0">
                <a:latin typeface="Times New Roman"/>
                <a:cs typeface="Times New Roman"/>
              </a:rPr>
              <a:t>et</a:t>
            </a:r>
            <a:r>
              <a:rPr sz="1100" spc="149" dirty="0">
                <a:latin typeface="Times New Roman"/>
                <a:cs typeface="Times New Roman"/>
              </a:rPr>
              <a:t> </a:t>
            </a:r>
            <a:r>
              <a:rPr sz="1100" spc="0" dirty="0">
                <a:latin typeface="Times New Roman"/>
                <a:cs typeface="Times New Roman"/>
              </a:rPr>
              <a:t>qui</a:t>
            </a:r>
            <a:r>
              <a:rPr sz="1100" spc="27" dirty="0">
                <a:latin typeface="Times New Roman"/>
                <a:cs typeface="Times New Roman"/>
              </a:rPr>
              <a:t> </a:t>
            </a:r>
            <a:r>
              <a:rPr sz="1100" spc="0" dirty="0">
                <a:latin typeface="Times New Roman"/>
                <a:cs typeface="Times New Roman"/>
              </a:rPr>
              <a:t>g</a:t>
            </a:r>
            <a:r>
              <a:rPr lang="fr-FR" sz="1100" spc="0" dirty="0">
                <a:latin typeface="Times New Roman"/>
                <a:cs typeface="Times New Roman"/>
              </a:rPr>
              <a:t>é</a:t>
            </a:r>
            <a:r>
              <a:rPr sz="1100" spc="0" dirty="0">
                <a:latin typeface="Times New Roman"/>
                <a:cs typeface="Times New Roman"/>
              </a:rPr>
              <a:t>n</a:t>
            </a:r>
            <a:r>
              <a:rPr lang="fr-FR" sz="1100" spc="0" dirty="0">
                <a:latin typeface="Times New Roman"/>
                <a:cs typeface="Times New Roman"/>
              </a:rPr>
              <a:t>è</a:t>
            </a:r>
            <a:r>
              <a:rPr sz="1100" spc="0" dirty="0">
                <a:latin typeface="Times New Roman"/>
                <a:cs typeface="Times New Roman"/>
              </a:rPr>
              <a:t>re</a:t>
            </a:r>
            <a:r>
              <a:rPr sz="1100" spc="35" dirty="0">
                <a:latin typeface="Times New Roman"/>
                <a:cs typeface="Times New Roman"/>
              </a:rPr>
              <a:t> </a:t>
            </a:r>
            <a:r>
              <a:rPr sz="1100" i="1" spc="0" dirty="0">
                <a:latin typeface="Times New Roman"/>
                <a:cs typeface="Times New Roman"/>
              </a:rPr>
              <a:t>n</a:t>
            </a:r>
            <a:r>
              <a:rPr lang="fr-FR" sz="1100" dirty="0">
                <a:latin typeface="Times New Roman"/>
                <a:cs typeface="Times New Roman"/>
              </a:rPr>
              <a:t> </a:t>
            </a:r>
            <a:r>
              <a:rPr sz="1100" spc="0" dirty="0">
                <a:latin typeface="Times New Roman" panose="02020603050405020304" pitchFamily="18" charset="0"/>
                <a:cs typeface="Times New Roman" panose="02020603050405020304" pitchFamily="18" charset="0"/>
              </a:rPr>
              <a:t>flux</a:t>
            </a:r>
            <a:r>
              <a:rPr sz="1100" spc="-56"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de</a:t>
            </a:r>
            <a:r>
              <a:rPr sz="1100" spc="84"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revenus</a:t>
            </a:r>
            <a:r>
              <a:rPr sz="1100" spc="16" dirty="0">
                <a:latin typeface="Times New Roman" panose="02020603050405020304" pitchFamily="18" charset="0"/>
                <a:cs typeface="Times New Roman" panose="02020603050405020304" pitchFamily="18" charset="0"/>
              </a:rPr>
              <a:t> </a:t>
            </a:r>
            <a:r>
              <a:rPr lang="fr-FR" sz="1100" dirty="0">
                <a:latin typeface="Times New Roman" panose="02020603050405020304" pitchFamily="18" charset="0"/>
                <a:cs typeface="Times New Roman" panose="02020603050405020304" pitchFamily="18" charset="0"/>
              </a:rPr>
              <a:t>é</a:t>
            </a:r>
            <a:r>
              <a:rPr sz="1100" spc="0" dirty="0" err="1">
                <a:latin typeface="Times New Roman" panose="02020603050405020304" pitchFamily="18" charset="0"/>
                <a:cs typeface="Times New Roman" panose="02020603050405020304" pitchFamily="18" charset="0"/>
              </a:rPr>
              <a:t>gaux</a:t>
            </a:r>
            <a:r>
              <a:rPr sz="1100" spc="32"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d'un</a:t>
            </a:r>
            <a:r>
              <a:rPr sz="1100" spc="19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montant </a:t>
            </a:r>
            <a:r>
              <a:rPr sz="1100" spc="25" dirty="0">
                <a:latin typeface="Times New Roman" panose="02020603050405020304" pitchFamily="18" charset="0"/>
                <a:cs typeface="Times New Roman" panose="02020603050405020304" pitchFamily="18" charset="0"/>
              </a:rPr>
              <a:t> </a:t>
            </a:r>
            <a:r>
              <a:rPr sz="1100" i="1" spc="0" dirty="0">
                <a:latin typeface="Times New Roman" panose="02020603050405020304" pitchFamily="18" charset="0"/>
                <a:cs typeface="Times New Roman" panose="02020603050405020304" pitchFamily="18" charset="0"/>
              </a:rPr>
              <a:t>f</a:t>
            </a:r>
            <a:r>
              <a:rPr sz="1100" spc="0" dirty="0">
                <a:latin typeface="Times New Roman" panose="02020603050405020304" pitchFamily="18" charset="0"/>
                <a:cs typeface="Times New Roman" panose="02020603050405020304" pitchFamily="18" charset="0"/>
              </a:rPr>
              <a:t> </a:t>
            </a:r>
            <a:r>
              <a:rPr sz="1100" spc="17"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a:t>
            </a:r>
            <a:r>
              <a:rPr sz="1100" spc="-2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le</a:t>
            </a:r>
            <a:r>
              <a:rPr sz="1100" spc="29"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TRI</a:t>
            </a:r>
            <a:r>
              <a:rPr sz="1100" spc="49"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ass</a:t>
            </a:r>
            <a:r>
              <a:rPr sz="1100" spc="29" dirty="0" err="1">
                <a:latin typeface="Times New Roman" panose="02020603050405020304" pitchFamily="18" charset="0"/>
                <a:cs typeface="Times New Roman" panose="02020603050405020304" pitchFamily="18" charset="0"/>
              </a:rPr>
              <a:t>o</a:t>
            </a:r>
            <a:r>
              <a:rPr sz="1100" spc="0" dirty="0" err="1">
                <a:latin typeface="Times New Roman" panose="02020603050405020304" pitchFamily="18" charset="0"/>
                <a:cs typeface="Times New Roman" panose="02020603050405020304" pitchFamily="18" charset="0"/>
              </a:rPr>
              <a:t>ci</a:t>
            </a:r>
            <a:r>
              <a:rPr lang="fr-FR" sz="1100" spc="0" dirty="0">
                <a:latin typeface="Times New Roman" panose="02020603050405020304" pitchFamily="18" charset="0"/>
                <a:cs typeface="Times New Roman" panose="02020603050405020304" pitchFamily="18" charset="0"/>
              </a:rPr>
              <a:t>é</a:t>
            </a:r>
            <a:r>
              <a:rPr sz="1100" spc="2"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est</a:t>
            </a:r>
            <a:r>
              <a:rPr lang="fr-FR" sz="1100" spc="0" dirty="0">
                <a:latin typeface="Times New Roman" panose="02020603050405020304" pitchFamily="18" charset="0"/>
                <a:cs typeface="Times New Roman" panose="02020603050405020304" pitchFamily="18" charset="0"/>
              </a:rPr>
              <a:t> </a:t>
            </a:r>
            <a:r>
              <a:rPr sz="1100" spc="0" dirty="0">
                <a:latin typeface="Times New Roman"/>
                <a:cs typeface="Times New Roman"/>
              </a:rPr>
              <a:t>solution</a:t>
            </a:r>
            <a:r>
              <a:rPr sz="1100" spc="4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quation</a:t>
            </a:r>
            <a:r>
              <a:rPr sz="1100" spc="213" dirty="0">
                <a:latin typeface="Times New Roman"/>
                <a:cs typeface="Times New Roman"/>
              </a:rPr>
              <a:t> </a:t>
            </a:r>
            <a:r>
              <a:rPr sz="1100" spc="0" dirty="0" err="1">
                <a:latin typeface="Times New Roman"/>
                <a:cs typeface="Times New Roman"/>
              </a:rPr>
              <a:t>suivante</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0">
              <a:lnSpc>
                <a:spcPct val="95825"/>
              </a:lnSpc>
              <a:spcBef>
                <a:spcPts val="329"/>
              </a:spcBef>
            </a:pPr>
            <a:endParaRPr lang="fr-FR" sz="1100" dirty="0">
              <a:latin typeface="Times New Roman"/>
              <a:cs typeface="Times New Roman"/>
            </a:endParaRPr>
          </a:p>
          <a:p>
            <a:pPr marL="12700">
              <a:lnSpc>
                <a:spcPct val="95825"/>
              </a:lnSpc>
              <a:spcBef>
                <a:spcPts val="329"/>
              </a:spcBef>
            </a:pPr>
            <a:endParaRPr sz="1100" dirty="0">
              <a:latin typeface="Times New Roman"/>
              <a:cs typeface="Times New Roman"/>
            </a:endParaRPr>
          </a:p>
        </p:txBody>
      </p:sp>
      <p:sp>
        <p:nvSpPr>
          <p:cNvPr id="10" name="object 10"/>
          <p:cNvSpPr txBox="1"/>
          <p:nvPr/>
        </p:nvSpPr>
        <p:spPr>
          <a:xfrm>
            <a:off x="2018245" y="2428079"/>
            <a:ext cx="148151" cy="163945"/>
          </a:xfrm>
          <a:prstGeom prst="rect">
            <a:avLst/>
          </a:prstGeom>
        </p:spPr>
        <p:txBody>
          <a:bodyPr wrap="square" lIns="0" tIns="0" rIns="0" bIns="0" rtlCol="0">
            <a:noAutofit/>
          </a:bodyPr>
          <a:lstStyle/>
          <a:p>
            <a:pPr marL="12700">
              <a:lnSpc>
                <a:spcPts val="600"/>
              </a:lnSpc>
            </a:pPr>
            <a:r>
              <a:rPr sz="1650" baseline="6834" dirty="0">
                <a:latin typeface="Segoe UI"/>
                <a:cs typeface="Segoe UI"/>
              </a:rPr>
              <a:t> </a:t>
            </a:r>
            <a:endParaRPr sz="1100">
              <a:latin typeface="Segoe UI"/>
              <a:cs typeface="Segoe UI"/>
            </a:endParaRPr>
          </a:p>
        </p:txBody>
      </p:sp>
      <p:sp>
        <p:nvSpPr>
          <p:cNvPr id="3" name="object 3"/>
          <p:cNvSpPr txBox="1"/>
          <p:nvPr/>
        </p:nvSpPr>
        <p:spPr>
          <a:xfrm>
            <a:off x="1402689" y="2490457"/>
            <a:ext cx="278244"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148103" y="2490457"/>
            <a:ext cx="516851" cy="152400"/>
          </a:xfrm>
          <a:prstGeom prst="rect">
            <a:avLst/>
          </a:prstGeom>
        </p:spPr>
        <p:txBody>
          <a:bodyPr wrap="square" lIns="0" tIns="0" rIns="0" bIns="0" rtlCol="0">
            <a:noAutofit/>
          </a:bodyPr>
          <a:lstStyle/>
          <a:p>
            <a:pPr marL="25400">
              <a:lnSpc>
                <a:spcPts val="1000"/>
              </a:lnSpc>
            </a:pPr>
            <a:endParaRPr sz="1000"/>
          </a:p>
        </p:txBody>
      </p:sp>
      <p:graphicFrame>
        <p:nvGraphicFramePr>
          <p:cNvPr id="21" name="Objet 20"/>
          <p:cNvGraphicFramePr>
            <a:graphicFrameLocks noChangeAspect="1"/>
          </p:cNvGraphicFramePr>
          <p:nvPr>
            <p:extLst>
              <p:ext uri="{D42A27DB-BD31-4B8C-83A1-F6EECF244321}">
                <p14:modId xmlns:p14="http://schemas.microsoft.com/office/powerpoint/2010/main" val="2337092094"/>
              </p:ext>
            </p:extLst>
          </p:nvPr>
        </p:nvGraphicFramePr>
        <p:xfrm>
          <a:off x="1422400" y="2644775"/>
          <a:ext cx="1779588" cy="609600"/>
        </p:xfrm>
        <a:graphic>
          <a:graphicData uri="http://schemas.openxmlformats.org/presentationml/2006/ole">
            <mc:AlternateContent xmlns:mc="http://schemas.openxmlformats.org/markup-compatibility/2006">
              <mc:Choice xmlns:v="urn:schemas-microsoft-com:vml" Requires="v">
                <p:oleObj spid="_x0000_s11268" name="Equation" r:id="rId3" imgW="1574640" imgH="507960" progId="Equation.DSMT4">
                  <p:embed/>
                </p:oleObj>
              </mc:Choice>
              <mc:Fallback>
                <p:oleObj name="Equation" r:id="rId3" imgW="1574640" imgH="507960" progId="Equation.DSMT4">
                  <p:embed/>
                  <p:pic>
                    <p:nvPicPr>
                      <p:cNvPr id="21" name="Objet 20"/>
                      <p:cNvPicPr/>
                      <p:nvPr/>
                    </p:nvPicPr>
                    <p:blipFill>
                      <a:blip r:embed="rId4"/>
                      <a:stretch>
                        <a:fillRect/>
                      </a:stretch>
                    </p:blipFill>
                    <p:spPr>
                      <a:xfrm>
                        <a:off x="1422400" y="2644775"/>
                        <a:ext cx="1779588" cy="609600"/>
                      </a:xfrm>
                      <a:prstGeom prst="rect">
                        <a:avLst/>
                      </a:prstGeom>
                    </p:spPr>
                  </p:pic>
                </p:oleObj>
              </mc:Fallback>
            </mc:AlternateContent>
          </a:graphicData>
        </a:graphic>
      </p:graphicFrame>
      <p:sp>
        <p:nvSpPr>
          <p:cNvPr id="4" name="Espace réservé du numéro de diapositive 3"/>
          <p:cNvSpPr>
            <a:spLocks noGrp="1"/>
          </p:cNvSpPr>
          <p:nvPr>
            <p:ph type="sldNum" sz="quarter" idx="12"/>
          </p:nvPr>
        </p:nvSpPr>
        <p:spPr/>
        <p:txBody>
          <a:bodyPr/>
          <a:lstStyle/>
          <a:p>
            <a:fld id="{D57F1E4F-1CFF-5643-939E-217C01CDF56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6" name="object 6"/>
          <p:cNvSpPr txBox="1"/>
          <p:nvPr/>
        </p:nvSpPr>
        <p:spPr>
          <a:xfrm>
            <a:off x="95300" y="444500"/>
            <a:ext cx="4349699" cy="2666999"/>
          </a:xfrm>
          <a:prstGeom prst="rect">
            <a:avLst/>
          </a:prstGeom>
        </p:spPr>
        <p:txBody>
          <a:bodyPr wrap="square" lIns="0" tIns="0" rIns="0" bIns="0" rtlCol="0">
            <a:noAutofit/>
          </a:bodyPr>
          <a:lstStyle/>
          <a:p>
            <a:r>
              <a:rPr lang="fr-FR" sz="1100" spc="0" dirty="0">
                <a:latin typeface="Times New Roman"/>
                <a:cs typeface="Times New Roman"/>
              </a:rPr>
              <a:t>Entreprise de quoi parle-t-on ?</a:t>
            </a:r>
            <a:r>
              <a:rPr lang="fr-FR" sz="1100" dirty="0"/>
              <a:t> </a:t>
            </a:r>
          </a:p>
          <a:p>
            <a:endParaRPr lang="fr-FR" sz="1100" dirty="0"/>
          </a:p>
          <a:p>
            <a:r>
              <a:rPr lang="fr-FR" sz="1100" dirty="0">
                <a:latin typeface="Times New Roman" panose="02020603050405020304" pitchFamily="18" charset="0"/>
                <a:cs typeface="Times New Roman" panose="02020603050405020304" pitchFamily="18" charset="0"/>
              </a:rPr>
              <a:t>Une </a:t>
            </a:r>
            <a:r>
              <a:rPr lang="fr-FR" sz="1100" b="1" dirty="0">
                <a:latin typeface="Times New Roman" panose="02020603050405020304" pitchFamily="18" charset="0"/>
                <a:cs typeface="Times New Roman" panose="02020603050405020304" pitchFamily="18" charset="0"/>
              </a:rPr>
              <a:t>entreprise</a:t>
            </a:r>
            <a:r>
              <a:rPr lang="fr-FR" sz="1100" dirty="0">
                <a:latin typeface="Times New Roman" panose="02020603050405020304" pitchFamily="18" charset="0"/>
                <a:cs typeface="Times New Roman" panose="02020603050405020304" pitchFamily="18" charset="0"/>
              </a:rPr>
              <a:t> est une organisation =&gt; le but produire et offrir des biens et/ou des services à des  consommateurs</a:t>
            </a:r>
          </a:p>
          <a:p>
            <a:r>
              <a:rPr lang="fr-FR" sz="1100" dirty="0">
                <a:latin typeface="Times New Roman" panose="02020603050405020304" pitchFamily="18" charset="0"/>
                <a:cs typeface="Times New Roman" panose="02020603050405020304" pitchFamily="18" charset="0"/>
              </a:rPr>
              <a:t>Utilisation de  ressources (matérielles, humaines, financières, immatérielles et informationnelles) =&gt; nécessite de coordonner des fonctions (Achat, Commercialisation, Production, Finance, R&amp;D…).</a:t>
            </a:r>
          </a:p>
          <a:p>
            <a:endParaRPr lang="fr-FR" sz="1100" dirty="0">
              <a:latin typeface="Times New Roman" panose="02020603050405020304" pitchFamily="18" charset="0"/>
              <a:cs typeface="Times New Roman" panose="02020603050405020304" pitchFamily="18" charset="0"/>
            </a:endParaRPr>
          </a:p>
          <a:p>
            <a:r>
              <a:rPr lang="fr-FR" sz="1100" dirty="0">
                <a:latin typeface="Times New Roman" panose="02020603050405020304" pitchFamily="18" charset="0"/>
                <a:cs typeface="Times New Roman" panose="02020603050405020304" pitchFamily="18" charset="0"/>
              </a:rPr>
              <a:t>L’objectif financier d’une entreprise </a:t>
            </a:r>
            <a:r>
              <a:rPr lang="fr-FR" sz="1100" dirty="0">
                <a:latin typeface="Times New Roman" panose="02020603050405020304" pitchFamily="18" charset="0"/>
                <a:cs typeface="Times New Roman" panose="02020603050405020304" pitchFamily="18" charset="0"/>
                <a:sym typeface="Wingdings" panose="05000000000000000000" pitchFamily="2" charset="2"/>
              </a:rPr>
              <a:t> </a:t>
            </a:r>
            <a:r>
              <a:rPr lang="fr-FR" sz="1100"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la création de la valeur </a:t>
            </a:r>
            <a:endParaRPr lang="fr-FR" sz="1100" dirty="0">
              <a:solidFill>
                <a:schemeClr val="accent1">
                  <a:lumMod val="75000"/>
                </a:schemeClr>
              </a:solidFill>
              <a:latin typeface="Times New Roman" panose="02020603050405020304" pitchFamily="18" charset="0"/>
              <a:cs typeface="Times New Roman" panose="02020603050405020304" pitchFamily="18" charset="0"/>
            </a:endParaRPr>
          </a:p>
          <a:p>
            <a:endParaRPr lang="fr-FR" sz="1100" dirty="0">
              <a:latin typeface="Times New Roman" panose="02020603050405020304" pitchFamily="18" charset="0"/>
              <a:cs typeface="Times New Roman" panose="02020603050405020304" pitchFamily="18" charset="0"/>
            </a:endParaRPr>
          </a:p>
          <a:p>
            <a:r>
              <a:rPr lang="fr-FR" sz="1100" b="1" dirty="0">
                <a:latin typeface="Times New Roman" panose="02020603050405020304" pitchFamily="18" charset="0"/>
                <a:cs typeface="Times New Roman" panose="02020603050405020304" pitchFamily="18" charset="0"/>
              </a:rPr>
              <a:t>4 classes d’entreprises </a:t>
            </a:r>
            <a:r>
              <a:rPr lang="fr-FR" sz="1100" dirty="0">
                <a:latin typeface="Times New Roman" panose="02020603050405020304" pitchFamily="18" charset="0"/>
                <a:cs typeface="Times New Roman" panose="02020603050405020304" pitchFamily="18" charset="0"/>
              </a:rPr>
              <a:t>selon la taille/effectifs :</a:t>
            </a:r>
          </a:p>
          <a:p>
            <a:pPr marL="641350" lvl="1" indent="-171450">
              <a:lnSpc>
                <a:spcPts val="1140"/>
              </a:lnSpc>
              <a:spcBef>
                <a:spcPts val="57"/>
              </a:spcBef>
              <a:buFont typeface="Arial" panose="020B0604020202020204" pitchFamily="34" charset="0"/>
              <a:buChar char="•"/>
            </a:pPr>
            <a:r>
              <a:rPr lang="fr-FR" sz="1050" b="1" dirty="0">
                <a:latin typeface="Times New Roman"/>
                <a:cs typeface="Times New Roman"/>
              </a:rPr>
              <a:t>PE : Petite Entreprise </a:t>
            </a:r>
            <a:r>
              <a:rPr lang="fr-FR" sz="1050" dirty="0">
                <a:latin typeface="Times New Roman"/>
                <a:cs typeface="Times New Roman"/>
              </a:rPr>
              <a:t>: moins de 10 personnes.</a:t>
            </a:r>
          </a:p>
          <a:p>
            <a:pPr marL="641350" lvl="1" indent="-171450">
              <a:lnSpc>
                <a:spcPts val="1140"/>
              </a:lnSpc>
              <a:spcBef>
                <a:spcPts val="57"/>
              </a:spcBef>
              <a:buFont typeface="Arial" panose="020B0604020202020204" pitchFamily="34" charset="0"/>
              <a:buChar char="•"/>
            </a:pPr>
            <a:r>
              <a:rPr lang="fr-FR" sz="1050" b="1" dirty="0">
                <a:latin typeface="Times New Roman"/>
                <a:cs typeface="Times New Roman"/>
              </a:rPr>
              <a:t>ME : Moyenne Entreprise </a:t>
            </a:r>
            <a:r>
              <a:rPr lang="fr-FR" sz="1050" dirty="0">
                <a:latin typeface="Times New Roman"/>
                <a:cs typeface="Times New Roman"/>
              </a:rPr>
              <a:t>: entre 10 et 250 salariés.</a:t>
            </a:r>
          </a:p>
          <a:p>
            <a:pPr marL="641350" lvl="1" indent="-171450">
              <a:lnSpc>
                <a:spcPts val="1140"/>
              </a:lnSpc>
              <a:spcBef>
                <a:spcPts val="57"/>
              </a:spcBef>
              <a:buFont typeface="Arial" panose="020B0604020202020204" pitchFamily="34" charset="0"/>
              <a:buChar char="•"/>
            </a:pPr>
            <a:r>
              <a:rPr lang="fr-FR" sz="1050" b="1" dirty="0">
                <a:latin typeface="Times New Roman"/>
                <a:cs typeface="Times New Roman"/>
              </a:rPr>
              <a:t>ETI : Entreprise de Taille Intermédiaire</a:t>
            </a:r>
            <a:r>
              <a:rPr lang="fr-FR" sz="1050" dirty="0">
                <a:latin typeface="Times New Roman"/>
                <a:cs typeface="Times New Roman"/>
              </a:rPr>
              <a:t>. Entre 250 et 5000 employés.</a:t>
            </a:r>
          </a:p>
          <a:p>
            <a:pPr marL="641350" lvl="1" indent="-171450">
              <a:lnSpc>
                <a:spcPts val="1140"/>
              </a:lnSpc>
              <a:spcBef>
                <a:spcPts val="57"/>
              </a:spcBef>
              <a:buFont typeface="Arial" panose="020B0604020202020204" pitchFamily="34" charset="0"/>
              <a:buChar char="•"/>
            </a:pPr>
            <a:r>
              <a:rPr lang="fr-FR" sz="1050" b="1" dirty="0">
                <a:latin typeface="Times New Roman"/>
                <a:cs typeface="Times New Roman"/>
              </a:rPr>
              <a:t>G</a:t>
            </a:r>
            <a:r>
              <a:rPr lang="fr-FR" sz="1100" b="1" dirty="0">
                <a:latin typeface="Times New Roman"/>
                <a:cs typeface="Times New Roman"/>
              </a:rPr>
              <a:t>E : Grande Entreprise</a:t>
            </a:r>
            <a:r>
              <a:rPr lang="fr-FR" sz="1100" dirty="0">
                <a:latin typeface="Times New Roman"/>
                <a:cs typeface="Times New Roman"/>
              </a:rPr>
              <a:t>. Les géants de l'économie, les grandes entreprises emploient plus de 5000 personnes.</a:t>
            </a:r>
            <a:endParaRPr lang="fr-FR" sz="1100" spc="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sz="1100" dirty="0">
              <a:latin typeface="Times New Roman"/>
              <a:cs typeface="Times New Roman"/>
            </a:endParaRPr>
          </a:p>
          <a:p>
            <a:pPr marL="12700" marR="20781">
              <a:lnSpc>
                <a:spcPct val="95825"/>
              </a:lnSpc>
              <a:spcBef>
                <a:spcPts val="385"/>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99138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300" y="123091"/>
            <a:ext cx="32172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Calculer</a:t>
            </a:r>
            <a:r>
              <a:rPr sz="1400" spc="-84"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taux</a:t>
            </a:r>
            <a:r>
              <a:rPr sz="1400" spc="17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rentabilité</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interne</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(TRI)</a:t>
            </a:r>
            <a:endParaRPr sz="1400">
              <a:latin typeface="Times New Roman"/>
              <a:cs typeface="Times New Roman"/>
            </a:endParaRPr>
          </a:p>
        </p:txBody>
      </p:sp>
      <p:sp>
        <p:nvSpPr>
          <p:cNvPr id="4" name="object 4"/>
          <p:cNvSpPr txBox="1"/>
          <p:nvPr/>
        </p:nvSpPr>
        <p:spPr>
          <a:xfrm>
            <a:off x="177800" y="520700"/>
            <a:ext cx="3988788" cy="2743200"/>
          </a:xfrm>
          <a:prstGeom prst="rect">
            <a:avLst/>
          </a:prstGeom>
        </p:spPr>
        <p:txBody>
          <a:bodyPr wrap="square" lIns="0" tIns="0" rIns="0" bIns="0" rtlCol="0">
            <a:noAutofit/>
          </a:bodyPr>
          <a:lstStyle/>
          <a:p>
            <a:pPr marL="12700">
              <a:lnSpc>
                <a:spcPts val="1390"/>
              </a:lnSpc>
              <a:spcBef>
                <a:spcPts val="69"/>
              </a:spcBef>
            </a:pPr>
            <a:r>
              <a:rPr sz="1650" spc="0" baseline="10541" dirty="0">
                <a:latin typeface="Times New Roman"/>
                <a:cs typeface="Times New Roman"/>
              </a:rPr>
              <a:t>Dans</a:t>
            </a:r>
            <a:r>
              <a:rPr sz="1650" spc="84" baseline="10541" dirty="0">
                <a:latin typeface="Times New Roman"/>
                <a:cs typeface="Times New Roman"/>
              </a:rPr>
              <a:t> </a:t>
            </a:r>
            <a:r>
              <a:rPr sz="1650" spc="0" baseline="10541" dirty="0">
                <a:latin typeface="Times New Roman"/>
                <a:cs typeface="Times New Roman"/>
              </a:rPr>
              <a:t>le</a:t>
            </a:r>
            <a:r>
              <a:rPr sz="1650" spc="29" baseline="10541" dirty="0">
                <a:latin typeface="Times New Roman"/>
                <a:cs typeface="Times New Roman"/>
              </a:rPr>
              <a:t> </a:t>
            </a:r>
            <a:r>
              <a:rPr sz="1650" spc="0" baseline="10541" dirty="0">
                <a:latin typeface="Times New Roman"/>
                <a:cs typeface="Times New Roman"/>
              </a:rPr>
              <a:t>cas</a:t>
            </a:r>
            <a:r>
              <a:rPr sz="1650" spc="98" baseline="10541" dirty="0">
                <a:latin typeface="Times New Roman"/>
                <a:cs typeface="Times New Roman"/>
              </a:rPr>
              <a:t> </a:t>
            </a:r>
            <a:r>
              <a:rPr sz="1650" spc="0" baseline="10541" dirty="0">
                <a:latin typeface="Times New Roman"/>
                <a:cs typeface="Times New Roman"/>
              </a:rPr>
              <a:t>d'une</a:t>
            </a:r>
            <a:r>
              <a:rPr sz="1650" spc="201" baseline="10541" dirty="0">
                <a:latin typeface="Times New Roman"/>
                <a:cs typeface="Times New Roman"/>
              </a:rPr>
              <a:t> </a:t>
            </a:r>
            <a:r>
              <a:rPr sz="1650" spc="0" baseline="10541" dirty="0" err="1">
                <a:latin typeface="Times New Roman"/>
                <a:cs typeface="Times New Roman"/>
              </a:rPr>
              <a:t>rente</a:t>
            </a:r>
            <a:r>
              <a:rPr sz="1650" spc="150" baseline="10541" dirty="0">
                <a:latin typeface="Times New Roman"/>
                <a:cs typeface="Times New Roman"/>
              </a:rPr>
              <a:t> </a:t>
            </a:r>
            <a:r>
              <a:rPr sz="1650" spc="29" baseline="10541" dirty="0">
                <a:latin typeface="Times New Roman"/>
                <a:cs typeface="Times New Roman"/>
              </a:rPr>
              <a:t>p</a:t>
            </a:r>
            <a:r>
              <a:rPr sz="1650" spc="0" baseline="10541" dirty="0">
                <a:latin typeface="Times New Roman"/>
                <a:cs typeface="Times New Roman"/>
              </a:rPr>
              <a:t>er</a:t>
            </a:r>
            <a:r>
              <a:rPr sz="1650" spc="29" baseline="10541" dirty="0">
                <a:latin typeface="Times New Roman"/>
                <a:cs typeface="Times New Roman"/>
              </a:rPr>
              <a:t>p</a:t>
            </a:r>
            <a:r>
              <a:rPr lang="fr-FR" sz="1650" baseline="10541" dirty="0">
                <a:latin typeface="Times New Roman"/>
                <a:cs typeface="Times New Roman"/>
              </a:rPr>
              <a:t>é</a:t>
            </a:r>
            <a:r>
              <a:rPr sz="1650" spc="0" baseline="10541" dirty="0" err="1">
                <a:latin typeface="Times New Roman"/>
                <a:cs typeface="Times New Roman"/>
              </a:rPr>
              <a:t>tuelle</a:t>
            </a:r>
            <a:r>
              <a:rPr sz="1650" spc="61" baseline="10541" dirty="0">
                <a:latin typeface="Times New Roman"/>
                <a:cs typeface="Times New Roman"/>
              </a:rPr>
              <a:t> </a:t>
            </a:r>
            <a:r>
              <a:rPr sz="1650" spc="0" baseline="10541" dirty="0">
                <a:latin typeface="Times New Roman"/>
                <a:cs typeface="Times New Roman"/>
              </a:rPr>
              <a:t>la</a:t>
            </a:r>
            <a:r>
              <a:rPr sz="1650" spc="61" baseline="10541" dirty="0">
                <a:latin typeface="Times New Roman"/>
                <a:cs typeface="Times New Roman"/>
              </a:rPr>
              <a:t> </a:t>
            </a:r>
            <a:r>
              <a:rPr sz="1650" spc="0" baseline="10541" dirty="0">
                <a:latin typeface="Times New Roman"/>
                <a:cs typeface="Times New Roman"/>
              </a:rPr>
              <a:t>solution</a:t>
            </a:r>
            <a:r>
              <a:rPr sz="1650" spc="49" baseline="10541" dirty="0">
                <a:latin typeface="Times New Roman"/>
                <a:cs typeface="Times New Roman"/>
              </a:rPr>
              <a:t> </a:t>
            </a:r>
            <a:r>
              <a:rPr sz="1650" spc="0" baseline="10541" dirty="0" err="1">
                <a:latin typeface="Times New Roman"/>
                <a:cs typeface="Times New Roman"/>
              </a:rPr>
              <a:t>est</a:t>
            </a:r>
            <a:r>
              <a:rPr sz="1650" spc="145" baseline="10541" dirty="0">
                <a:latin typeface="Times New Roman"/>
                <a:cs typeface="Times New Roman"/>
              </a:rPr>
              <a:t> </a:t>
            </a:r>
            <a:r>
              <a:rPr lang="fr-FR" sz="1650" baseline="10541" dirty="0">
                <a:latin typeface="Times New Roman"/>
                <a:cs typeface="Times New Roman"/>
              </a:rPr>
              <a:t>é</a:t>
            </a:r>
            <a:r>
              <a:rPr sz="1650" spc="0" baseline="10541" dirty="0" err="1">
                <a:latin typeface="Times New Roman"/>
                <a:cs typeface="Times New Roman"/>
              </a:rPr>
              <a:t>vidente</a:t>
            </a:r>
            <a:r>
              <a:rPr sz="1650" spc="47" baseline="10541" dirty="0">
                <a:latin typeface="Times New Roman"/>
                <a:cs typeface="Times New Roman"/>
              </a:rPr>
              <a:t> </a:t>
            </a:r>
            <a:r>
              <a:rPr sz="1650" spc="0" baseline="6249" dirty="0">
                <a:latin typeface="Meiryo"/>
                <a:cs typeface="Meiryo"/>
              </a:rPr>
              <a:t>⇒</a:t>
            </a:r>
            <a:endParaRPr sz="1100" dirty="0">
              <a:latin typeface="Meiryo"/>
              <a:cs typeface="Meiryo"/>
            </a:endParaRPr>
          </a:p>
          <a:p>
            <a:pPr marL="12700" marR="149024" indent="0">
              <a:lnSpc>
                <a:spcPts val="1264"/>
              </a:lnSpc>
              <a:spcBef>
                <a:spcPts val="765"/>
              </a:spcBef>
            </a:pPr>
            <a:endParaRPr lang="fr-FR" sz="1100" spc="0" dirty="0">
              <a:latin typeface="Times New Roman"/>
              <a:cs typeface="Times New Roman"/>
            </a:endParaRPr>
          </a:p>
          <a:p>
            <a:pPr marL="12700" marR="149024" indent="0">
              <a:lnSpc>
                <a:spcPts val="1264"/>
              </a:lnSpc>
              <a:spcBef>
                <a:spcPts val="765"/>
              </a:spcBef>
            </a:pPr>
            <a:endParaRPr lang="fr-FR" sz="1100" dirty="0">
              <a:latin typeface="Times New Roman"/>
              <a:cs typeface="Times New Roman"/>
            </a:endParaRPr>
          </a:p>
          <a:p>
            <a:pPr marL="12700" marR="149024" indent="0">
              <a:lnSpc>
                <a:spcPts val="1264"/>
              </a:lnSpc>
              <a:spcBef>
                <a:spcPts val="765"/>
              </a:spcBef>
            </a:pPr>
            <a:r>
              <a:rPr sz="1100" spc="0" dirty="0" err="1">
                <a:latin typeface="Times New Roman"/>
                <a:cs typeface="Times New Roman"/>
              </a:rPr>
              <a:t>Dans</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cas</a:t>
            </a:r>
            <a:r>
              <a:rPr sz="1100" spc="98" dirty="0">
                <a:latin typeface="Times New Roman"/>
                <a:cs typeface="Times New Roman"/>
              </a:rPr>
              <a:t> </a:t>
            </a:r>
            <a:r>
              <a:rPr sz="1100" spc="0" dirty="0">
                <a:latin typeface="Times New Roman"/>
                <a:cs typeface="Times New Roman"/>
              </a:rPr>
              <a:t>o</a:t>
            </a:r>
            <a:r>
              <a:rPr lang="fr-FR" sz="1100" spc="0" dirty="0">
                <a:latin typeface="Times New Roman"/>
                <a:cs typeface="Times New Roman"/>
              </a:rPr>
              <a:t>ù</a:t>
            </a:r>
            <a:r>
              <a:rPr sz="1100" spc="73" dirty="0">
                <a:latin typeface="Times New Roman"/>
                <a:cs typeface="Times New Roman"/>
              </a:rPr>
              <a:t> </a:t>
            </a:r>
            <a:r>
              <a:rPr sz="1100" i="1" spc="0" dirty="0">
                <a:latin typeface="Times New Roman"/>
                <a:cs typeface="Times New Roman"/>
              </a:rPr>
              <a:t>n</a:t>
            </a:r>
            <a:r>
              <a:rPr sz="1100" spc="189"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0" dirty="0" err="1">
                <a:latin typeface="Times New Roman"/>
                <a:cs typeface="Times New Roman"/>
              </a:rPr>
              <a:t>fini</a:t>
            </a:r>
            <a:r>
              <a:rPr sz="1100" spc="-52"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quation</a:t>
            </a:r>
            <a:r>
              <a:rPr sz="1100" spc="21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a:latin typeface="Times New Roman"/>
                <a:cs typeface="Times New Roman"/>
              </a:rPr>
              <a:t>c</a:t>
            </a:r>
            <a:r>
              <a:rPr lang="fr-FR" sz="1100" spc="0" dirty="0">
                <a:latin typeface="Times New Roman"/>
                <a:cs typeface="Times New Roman"/>
              </a:rPr>
              <a:t>é</a:t>
            </a:r>
            <a:r>
              <a:rPr sz="1100" spc="0" dirty="0">
                <a:latin typeface="Times New Roman"/>
                <a:cs typeface="Times New Roman"/>
              </a:rPr>
              <a:t>dente</a:t>
            </a:r>
            <a:r>
              <a:rPr sz="1100" spc="132" dirty="0">
                <a:latin typeface="Times New Roman"/>
                <a:cs typeface="Times New Roman"/>
              </a:rPr>
              <a:t> </a:t>
            </a:r>
            <a:r>
              <a:rPr sz="1100" spc="0" dirty="0">
                <a:latin typeface="Times New Roman"/>
                <a:cs typeface="Times New Roman"/>
              </a:rPr>
              <a:t>n'a</a:t>
            </a:r>
            <a:r>
              <a:rPr sz="1100" spc="220"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de </a:t>
            </a:r>
            <a:r>
              <a:rPr lang="fr-FR" sz="1100" dirty="0">
                <a:latin typeface="Times New Roman"/>
                <a:cs typeface="Times New Roman"/>
              </a:rPr>
              <a:t> </a:t>
            </a:r>
            <a:r>
              <a:rPr sz="1100" spc="0" dirty="0">
                <a:latin typeface="Times New Roman"/>
                <a:cs typeface="Times New Roman"/>
              </a:rPr>
              <a:t>solution</a:t>
            </a:r>
            <a:r>
              <a:rPr sz="1100" spc="49" dirty="0">
                <a:latin typeface="Times New Roman"/>
                <a:cs typeface="Times New Roman"/>
              </a:rPr>
              <a:t> </a:t>
            </a:r>
            <a:r>
              <a:rPr sz="1100" spc="0" dirty="0" err="1">
                <a:latin typeface="Times New Roman"/>
                <a:cs typeface="Times New Roman"/>
              </a:rPr>
              <a:t>analytique</a:t>
            </a:r>
            <a:r>
              <a:rPr sz="1100" spc="84" dirty="0">
                <a:latin typeface="Times New Roman"/>
                <a:cs typeface="Times New Roman"/>
              </a:rPr>
              <a:t> </a:t>
            </a:r>
            <a:r>
              <a:rPr lang="fr-FR" sz="1100" dirty="0">
                <a:latin typeface="Times New Roman"/>
                <a:cs typeface="Times New Roman"/>
              </a:rPr>
              <a:t>évidente</a:t>
            </a:r>
            <a:r>
              <a:rPr lang="fr-FR" sz="1100" spc="84" dirty="0">
                <a:latin typeface="Times New Roman"/>
                <a:cs typeface="Times New Roman"/>
              </a:rPr>
              <a:t> </a:t>
            </a:r>
            <a:r>
              <a:rPr sz="1100" spc="0" dirty="0">
                <a:latin typeface="Meiryo"/>
                <a:cs typeface="Meiryo"/>
              </a:rPr>
              <a:t>⇒</a:t>
            </a:r>
            <a:r>
              <a:rPr sz="1100" spc="-20" dirty="0">
                <a:latin typeface="Meiryo"/>
                <a:cs typeface="Meiryo"/>
              </a:rPr>
              <a:t> </a:t>
            </a:r>
            <a:endParaRPr lang="fr-FR" sz="1100" spc="-20" dirty="0">
              <a:latin typeface="Meiryo"/>
              <a:cs typeface="Meiryo"/>
            </a:endParaRPr>
          </a:p>
          <a:p>
            <a:pPr marL="12700" marR="149024" indent="0">
              <a:lnSpc>
                <a:spcPts val="1264"/>
              </a:lnSpc>
              <a:spcBef>
                <a:spcPts val="765"/>
              </a:spcBef>
            </a:pP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calcul</a:t>
            </a:r>
            <a:r>
              <a:rPr sz="1100" spc="6"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TRI</a:t>
            </a:r>
            <a:r>
              <a:rPr sz="1100" spc="49"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cessite</a:t>
            </a:r>
            <a:r>
              <a:rPr sz="1100" spc="84" dirty="0">
                <a:latin typeface="Times New Roman"/>
                <a:cs typeface="Times New Roman"/>
              </a:rPr>
              <a:t> </a:t>
            </a:r>
            <a:r>
              <a:rPr sz="1100" spc="0" dirty="0" err="1">
                <a:latin typeface="Times New Roman"/>
                <a:cs typeface="Times New Roman"/>
              </a:rPr>
              <a:t>l'aide</a:t>
            </a:r>
            <a:r>
              <a:rPr sz="1100" spc="108" dirty="0">
                <a:latin typeface="Times New Roman"/>
                <a:cs typeface="Times New Roman"/>
              </a:rPr>
              <a:t> </a:t>
            </a:r>
            <a:r>
              <a:rPr sz="1100" spc="0" dirty="0">
                <a:latin typeface="Times New Roman"/>
                <a:cs typeface="Times New Roman"/>
              </a:rPr>
              <a:t>d'un</a:t>
            </a:r>
            <a:r>
              <a:rPr lang="fr-FR" sz="1100" dirty="0">
                <a:latin typeface="Times New Roman"/>
                <a:cs typeface="Times New Roman"/>
              </a:rPr>
              <a:t> </a:t>
            </a:r>
            <a:r>
              <a:rPr sz="1100" spc="0" dirty="0" err="1">
                <a:latin typeface="Times New Roman"/>
                <a:cs typeface="Times New Roman"/>
              </a:rPr>
              <a:t>logiciel</a:t>
            </a:r>
            <a:r>
              <a:rPr sz="1100" spc="104" dirty="0">
                <a:latin typeface="Times New Roman"/>
                <a:cs typeface="Times New Roman"/>
              </a:rPr>
              <a:t> </a:t>
            </a:r>
            <a:r>
              <a:rPr lang="fr-FR" sz="1100" spc="104" dirty="0">
                <a:latin typeface="Times New Roman"/>
                <a:cs typeface="Times New Roman"/>
              </a:rPr>
              <a:t>(</a:t>
            </a:r>
            <a:r>
              <a:rPr lang="fr-FR" sz="1100" dirty="0">
                <a:latin typeface="Times New Roman"/>
                <a:cs typeface="Times New Roman"/>
              </a:rPr>
              <a:t>fonction TRI dans Excel, utilisation de </a:t>
            </a:r>
            <a:r>
              <a:rPr lang="fr-FR" sz="1100" dirty="0" err="1">
                <a:latin typeface="Times New Roman"/>
                <a:cs typeface="Times New Roman"/>
              </a:rPr>
              <a:t>Mathematica</a:t>
            </a:r>
            <a:r>
              <a:rPr lang="fr-FR" sz="1100" spc="104" dirty="0">
                <a:latin typeface="Times New Roman"/>
                <a:cs typeface="Times New Roman"/>
              </a:rPr>
              <a:t>) </a:t>
            </a:r>
            <a:r>
              <a:rPr sz="1100" spc="0" dirty="0" err="1">
                <a:latin typeface="Times New Roman"/>
                <a:cs typeface="Times New Roman"/>
              </a:rPr>
              <a:t>ou</a:t>
            </a:r>
            <a:r>
              <a:rPr sz="1100" spc="7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eut</a:t>
            </a:r>
            <a:r>
              <a:rPr lang="fr-FR" sz="1100" spc="0" dirty="0">
                <a:latin typeface="Times New Roman"/>
                <a:cs typeface="Times New Roman"/>
              </a:rPr>
              <a:t> ê</a:t>
            </a:r>
            <a:r>
              <a:rPr sz="1100" spc="0" dirty="0" err="1">
                <a:latin typeface="Times New Roman"/>
                <a:cs typeface="Times New Roman"/>
              </a:rPr>
              <a:t>tre</a:t>
            </a:r>
            <a:r>
              <a:rPr sz="1100" spc="224" dirty="0">
                <a:latin typeface="Times New Roman"/>
                <a:cs typeface="Times New Roman"/>
              </a:rPr>
              <a:t> </a:t>
            </a:r>
            <a:r>
              <a:rPr sz="1100" spc="0" dirty="0" err="1">
                <a:latin typeface="Times New Roman"/>
                <a:cs typeface="Times New Roman"/>
              </a:rPr>
              <a:t>a</a:t>
            </a:r>
            <a:r>
              <a:rPr sz="1100" spc="-29" dirty="0" err="1">
                <a:latin typeface="Times New Roman"/>
                <a:cs typeface="Times New Roman"/>
              </a:rPr>
              <a:t>p</a:t>
            </a:r>
            <a:r>
              <a:rPr lang="fr-FR" sz="1100" spc="-29" dirty="0">
                <a:latin typeface="Times New Roman"/>
                <a:cs typeface="Times New Roman"/>
              </a:rPr>
              <a:t>p</a:t>
            </a:r>
            <a:r>
              <a:rPr sz="1100" spc="0" dirty="0" err="1">
                <a:latin typeface="Times New Roman"/>
                <a:cs typeface="Times New Roman"/>
              </a:rPr>
              <a:t>r</a:t>
            </a:r>
            <a:r>
              <a:rPr sz="1100" spc="-29" dirty="0" err="1">
                <a:latin typeface="Times New Roman"/>
                <a:cs typeface="Times New Roman"/>
              </a:rPr>
              <a:t>o</a:t>
            </a:r>
            <a:r>
              <a:rPr sz="1100" spc="0" dirty="0" err="1">
                <a:latin typeface="Times New Roman"/>
                <a:cs typeface="Times New Roman"/>
              </a:rPr>
              <a:t>xim</a:t>
            </a:r>
            <a:r>
              <a:rPr lang="fr-FR" sz="1100" spc="0" dirty="0">
                <a:latin typeface="Times New Roman"/>
                <a:cs typeface="Times New Roman"/>
              </a:rPr>
              <a:t>é</a:t>
            </a:r>
            <a:r>
              <a:rPr sz="1100" spc="0" dirty="0">
                <a:latin typeface="Times New Roman"/>
                <a:cs typeface="Times New Roman"/>
              </a:rPr>
              <a:t>.</a:t>
            </a:r>
            <a:endParaRPr lang="fr-FR" sz="1100" spc="0" dirty="0">
              <a:latin typeface="Times New Roman"/>
              <a:cs typeface="Times New Roman"/>
            </a:endParaRPr>
          </a:p>
          <a:p>
            <a:pPr marL="12700" marR="149024" indent="0">
              <a:lnSpc>
                <a:spcPts val="1264"/>
              </a:lnSpc>
              <a:spcBef>
                <a:spcPts val="765"/>
              </a:spcBef>
            </a:pPr>
            <a:r>
              <a:rPr lang="fr-FR" sz="1100" dirty="0">
                <a:latin typeface="Times New Roman"/>
                <a:cs typeface="Times New Roman"/>
              </a:rPr>
              <a:t>La règle du TRI : tout investissement dont le taux de rentabilité interne dépasse le coût du capital (taux d’actualisation) doit être réalisé.</a:t>
            </a:r>
          </a:p>
          <a:p>
            <a:pPr marL="12700" marR="149024" indent="0">
              <a:lnSpc>
                <a:spcPts val="1264"/>
              </a:lnSpc>
              <a:spcBef>
                <a:spcPts val="765"/>
              </a:spcBef>
            </a:pPr>
            <a:r>
              <a:rPr lang="fr-FR" sz="1100" b="1" spc="0" dirty="0">
                <a:latin typeface="Times New Roman"/>
                <a:cs typeface="Times New Roman"/>
              </a:rPr>
              <a:t>Attention</a:t>
            </a:r>
            <a:r>
              <a:rPr lang="fr-FR" sz="1100" spc="0" dirty="0">
                <a:latin typeface="Times New Roman"/>
                <a:cs typeface="Times New Roman"/>
              </a:rPr>
              <a:t> : pour comparer la rentabilité entre deux projets toujours utiliser la VAN.</a:t>
            </a:r>
          </a:p>
        </p:txBody>
      </p:sp>
      <p:graphicFrame>
        <p:nvGraphicFramePr>
          <p:cNvPr id="6" name="Objet 5"/>
          <p:cNvGraphicFramePr>
            <a:graphicFrameLocks noChangeAspect="1"/>
          </p:cNvGraphicFramePr>
          <p:nvPr>
            <p:extLst>
              <p:ext uri="{D42A27DB-BD31-4B8C-83A1-F6EECF244321}">
                <p14:modId xmlns:p14="http://schemas.microsoft.com/office/powerpoint/2010/main" val="385607645"/>
              </p:ext>
            </p:extLst>
          </p:nvPr>
        </p:nvGraphicFramePr>
        <p:xfrm>
          <a:off x="533400" y="1060450"/>
          <a:ext cx="762000" cy="203200"/>
        </p:xfrm>
        <a:graphic>
          <a:graphicData uri="http://schemas.openxmlformats.org/presentationml/2006/ole">
            <mc:AlternateContent xmlns:mc="http://schemas.openxmlformats.org/markup-compatibility/2006">
              <mc:Choice xmlns:v="urn:schemas-microsoft-com:vml" Requires="v">
                <p:oleObj spid="_x0000_s12292" name="Equation" r:id="rId3" imgW="761760" imgH="203040" progId="Equation.DSMT4">
                  <p:embed/>
                </p:oleObj>
              </mc:Choice>
              <mc:Fallback>
                <p:oleObj name="Equation" r:id="rId3" imgW="761760" imgH="203040" progId="Equation.DSMT4">
                  <p:embed/>
                  <p:pic>
                    <p:nvPicPr>
                      <p:cNvPr id="6" name="Objet 5"/>
                      <p:cNvPicPr/>
                      <p:nvPr/>
                    </p:nvPicPr>
                    <p:blipFill>
                      <a:blip r:embed="rId4"/>
                      <a:stretch>
                        <a:fillRect/>
                      </a:stretch>
                    </p:blipFill>
                    <p:spPr>
                      <a:xfrm>
                        <a:off x="533400" y="1060450"/>
                        <a:ext cx="762000" cy="2032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2473267"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Quel</a:t>
            </a:r>
            <a:r>
              <a:rPr sz="1400" spc="23" dirty="0">
                <a:solidFill>
                  <a:srgbClr val="B23333"/>
                </a:solidFill>
                <a:latin typeface="Times New Roman"/>
                <a:cs typeface="Times New Roman"/>
              </a:rPr>
              <a:t> </a:t>
            </a:r>
            <a:r>
              <a:rPr sz="1400" spc="0" dirty="0">
                <a:solidFill>
                  <a:srgbClr val="B23333"/>
                </a:solidFill>
                <a:latin typeface="Times New Roman"/>
                <a:cs typeface="Times New Roman"/>
              </a:rPr>
              <a:t>taux</a:t>
            </a:r>
            <a:r>
              <a:rPr sz="1400" spc="164" dirty="0">
                <a:solidFill>
                  <a:srgbClr val="B23333"/>
                </a:solidFill>
                <a:latin typeface="Times New Roman"/>
                <a:cs typeface="Times New Roman"/>
              </a:rPr>
              <a:t> </a:t>
            </a:r>
            <a:r>
              <a:rPr sz="1400" spc="0" dirty="0">
                <a:solidFill>
                  <a:srgbClr val="B23333"/>
                </a:solidFill>
                <a:latin typeface="Times New Roman"/>
                <a:cs typeface="Times New Roman"/>
              </a:rPr>
              <a:t>d’actualisation</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retenir?</a:t>
            </a:r>
            <a:endParaRPr sz="1400">
              <a:latin typeface="Times New Roman"/>
              <a:cs typeface="Times New Roman"/>
            </a:endParaRPr>
          </a:p>
        </p:txBody>
      </p:sp>
      <p:sp>
        <p:nvSpPr>
          <p:cNvPr id="6" name="object 6"/>
          <p:cNvSpPr txBox="1"/>
          <p:nvPr/>
        </p:nvSpPr>
        <p:spPr>
          <a:xfrm>
            <a:off x="254001" y="444500"/>
            <a:ext cx="4034760" cy="2590800"/>
          </a:xfrm>
          <a:prstGeom prst="rect">
            <a:avLst/>
          </a:prstGeom>
        </p:spPr>
        <p:txBody>
          <a:bodyPr wrap="square" lIns="0" tIns="0" rIns="0" bIns="0" rtlCol="0">
            <a:noAutofit/>
          </a:bodyPr>
          <a:lstStyle/>
          <a:p>
            <a:pPr marL="12700" marR="6855">
              <a:lnSpc>
                <a:spcPts val="1140"/>
              </a:lnSpc>
              <a:spcBef>
                <a:spcPts val="57"/>
              </a:spcBef>
            </a:pPr>
            <a:r>
              <a:rPr lang="fr-FR" sz="1100" spc="0" dirty="0">
                <a:latin typeface="Times New Roman"/>
                <a:cs typeface="Times New Roman"/>
              </a:rPr>
              <a:t>Hypothèse </a:t>
            </a:r>
            <a:r>
              <a:rPr lang="fr-FR" sz="1100" dirty="0">
                <a:latin typeface="Times New Roman"/>
                <a:cs typeface="Times New Roman"/>
              </a:rPr>
              <a:t>j</a:t>
            </a:r>
            <a:r>
              <a:rPr sz="1100" spc="0" dirty="0" err="1">
                <a:latin typeface="Times New Roman"/>
                <a:cs typeface="Times New Roman"/>
              </a:rPr>
              <a:t>usqu</a:t>
            </a:r>
            <a:r>
              <a:rPr sz="1100" spc="0" dirty="0">
                <a:latin typeface="Times New Roman"/>
                <a:cs typeface="Times New Roman"/>
              </a:rPr>
              <a:t>'</a:t>
            </a:r>
            <a:r>
              <a:rPr lang="fr-FR" sz="1100" spc="0" dirty="0">
                <a:latin typeface="Times New Roman"/>
                <a:cs typeface="Times New Roman"/>
              </a:rPr>
              <a:t>à</a:t>
            </a:r>
            <a:r>
              <a:rPr sz="1100" spc="0" dirty="0">
                <a:latin typeface="Times New Roman"/>
                <a:cs typeface="Times New Roman"/>
              </a:rPr>
              <a:t> </a:t>
            </a:r>
            <a:r>
              <a:rPr sz="1100" spc="2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a:latin typeface="Times New Roman"/>
                <a:cs typeface="Times New Roman"/>
              </a:rPr>
              <a:t>sent</a:t>
            </a:r>
            <a:r>
              <a:rPr sz="1100" spc="75" dirty="0">
                <a:latin typeface="Times New Roman"/>
                <a:cs typeface="Times New Roman"/>
              </a:rPr>
              <a:t> </a:t>
            </a:r>
            <a:r>
              <a:rPr lang="fr-FR" sz="1100" spc="75" dirty="0">
                <a:latin typeface="Times New Roman"/>
                <a:cs typeface="Times New Roman"/>
              </a:rPr>
              <a:t>=&gt; </a:t>
            </a:r>
            <a:r>
              <a:rPr sz="1100" spc="0" dirty="0">
                <a:latin typeface="Times New Roman"/>
                <a:cs typeface="Times New Roman"/>
              </a:rPr>
              <a:t>le</a:t>
            </a:r>
            <a:r>
              <a:rPr sz="1100" spc="19" dirty="0">
                <a:latin typeface="Times New Roman"/>
                <a:cs typeface="Times New Roman"/>
              </a:rPr>
              <a:t> </a:t>
            </a:r>
            <a:r>
              <a:rPr sz="1100" spc="0" dirty="0" err="1">
                <a:latin typeface="Times New Roman"/>
                <a:cs typeface="Times New Roman"/>
              </a:rPr>
              <a:t>taux</a:t>
            </a:r>
            <a:r>
              <a:rPr sz="1100" spc="131" dirty="0">
                <a:latin typeface="Times New Roman"/>
                <a:cs typeface="Times New Roman"/>
              </a:rPr>
              <a:t> </a:t>
            </a:r>
            <a:r>
              <a:rPr sz="1100" spc="0" dirty="0" err="1">
                <a:latin typeface="Times New Roman"/>
                <a:cs typeface="Times New Roman"/>
              </a:rPr>
              <a:t>d'actualisation</a:t>
            </a:r>
            <a:r>
              <a:rPr lang="fr-FR" sz="1100"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taux</a:t>
            </a:r>
            <a:r>
              <a:rPr sz="1100" spc="141" dirty="0">
                <a:latin typeface="Times New Roman"/>
                <a:cs typeface="Times New Roman"/>
              </a:rPr>
              <a:t> </a:t>
            </a:r>
            <a:r>
              <a:rPr sz="1100" spc="0" dirty="0" err="1">
                <a:latin typeface="Times New Roman"/>
                <a:cs typeface="Times New Roman"/>
              </a:rPr>
              <a:t>d'int</a:t>
            </a:r>
            <a:r>
              <a:rPr lang="fr-FR" sz="1100" spc="0" dirty="0">
                <a:latin typeface="Times New Roman"/>
                <a:cs typeface="Times New Roman"/>
              </a:rPr>
              <a:t>é</a:t>
            </a:r>
            <a:r>
              <a:rPr sz="1100" spc="0" dirty="0">
                <a:latin typeface="Times New Roman"/>
                <a:cs typeface="Times New Roman"/>
              </a:rPr>
              <a:t>r</a:t>
            </a:r>
            <a:r>
              <a:rPr lang="fr-FR" sz="1100" dirty="0">
                <a:latin typeface="Times New Roman"/>
                <a:cs typeface="Times New Roman"/>
              </a:rPr>
              <a:t>ê</a:t>
            </a:r>
            <a:r>
              <a:rPr sz="1100" spc="0" dirty="0">
                <a:latin typeface="Times New Roman"/>
                <a:cs typeface="Times New Roman"/>
              </a:rPr>
              <a:t>t </a:t>
            </a:r>
            <a:r>
              <a:rPr sz="1100" spc="23" dirty="0">
                <a:latin typeface="Times New Roman"/>
                <a:cs typeface="Times New Roman"/>
              </a:rPr>
              <a:t> </a:t>
            </a:r>
            <a:r>
              <a:rPr sz="1100" spc="0" dirty="0">
                <a:latin typeface="Times New Roman"/>
                <a:cs typeface="Times New Roman"/>
              </a:rPr>
              <a:t>unique</a:t>
            </a:r>
            <a:r>
              <a:rPr sz="1100" spc="54"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constant </a:t>
            </a:r>
            <a:r>
              <a:rPr sz="1100" i="1" spc="29" dirty="0">
                <a:latin typeface="Times New Roman"/>
                <a:cs typeface="Times New Roman"/>
              </a:rPr>
              <a:t>r</a:t>
            </a:r>
            <a:r>
              <a:rPr sz="1100" spc="0" dirty="0">
                <a:latin typeface="Times New Roman"/>
                <a:cs typeface="Times New Roman"/>
              </a:rPr>
              <a:t>.</a:t>
            </a:r>
            <a:endParaRPr sz="1100" dirty="0">
              <a:latin typeface="Times New Roman"/>
              <a:cs typeface="Times New Roman"/>
            </a:endParaRPr>
          </a:p>
          <a:p>
            <a:pPr marL="12700" marR="1183">
              <a:lnSpc>
                <a:spcPts val="1900"/>
              </a:lnSpc>
              <a:spcBef>
                <a:spcPts val="95"/>
              </a:spcBef>
            </a:pPr>
            <a:endParaRPr lang="fr-FR" sz="1650" baseline="5270" dirty="0">
              <a:latin typeface="Times New Roman"/>
              <a:cs typeface="Times New Roman"/>
            </a:endParaRPr>
          </a:p>
          <a:p>
            <a:pPr marL="12700" marR="1183">
              <a:spcBef>
                <a:spcPts val="95"/>
              </a:spcBef>
            </a:pPr>
            <a:r>
              <a:rPr lang="fr-FR" sz="1100" dirty="0">
                <a:latin typeface="Times New Roman"/>
                <a:cs typeface="Times New Roman"/>
              </a:rPr>
              <a:t>I</a:t>
            </a:r>
            <a:r>
              <a:rPr sz="1100" spc="0" dirty="0">
                <a:latin typeface="Times New Roman"/>
                <a:cs typeface="Times New Roman"/>
              </a:rPr>
              <a:t>l</a:t>
            </a:r>
            <a:r>
              <a:rPr sz="1100" spc="-32" dirty="0">
                <a:latin typeface="Times New Roman"/>
                <a:cs typeface="Times New Roman"/>
              </a:rPr>
              <a:t> </a:t>
            </a:r>
            <a:r>
              <a:rPr sz="1100" spc="0" dirty="0">
                <a:latin typeface="Times New Roman"/>
                <a:cs typeface="Times New Roman"/>
              </a:rPr>
              <a:t>existe</a:t>
            </a:r>
            <a:r>
              <a:rPr sz="1100" spc="13" dirty="0">
                <a:latin typeface="Times New Roman"/>
                <a:cs typeface="Times New Roman"/>
              </a:rPr>
              <a:t> </a:t>
            </a:r>
            <a:r>
              <a:rPr sz="1100" spc="0" dirty="0">
                <a:latin typeface="Times New Roman"/>
                <a:cs typeface="Times New Roman"/>
              </a:rPr>
              <a:t>de</a:t>
            </a:r>
            <a:r>
              <a:rPr sz="1100" spc="64" dirty="0">
                <a:latin typeface="Times New Roman"/>
                <a:cs typeface="Times New Roman"/>
              </a:rPr>
              <a:t> </a:t>
            </a:r>
            <a:r>
              <a:rPr sz="1100" spc="0" dirty="0">
                <a:latin typeface="Times New Roman"/>
                <a:cs typeface="Times New Roman"/>
              </a:rPr>
              <a:t>multiple</a:t>
            </a:r>
            <a:r>
              <a:rPr lang="fr-FR" sz="1100" spc="0" dirty="0">
                <a:latin typeface="Times New Roman"/>
                <a:cs typeface="Times New Roman"/>
              </a:rPr>
              <a:t>s</a:t>
            </a:r>
            <a:r>
              <a:rPr sz="1100" spc="-8" dirty="0">
                <a:latin typeface="Times New Roman"/>
                <a:cs typeface="Times New Roman"/>
              </a:rPr>
              <a:t> </a:t>
            </a:r>
            <a:r>
              <a:rPr sz="1100" spc="0" dirty="0" err="1">
                <a:latin typeface="Times New Roman"/>
                <a:cs typeface="Times New Roman"/>
              </a:rPr>
              <a:t>taux</a:t>
            </a:r>
            <a:r>
              <a:rPr sz="1100" spc="121" dirty="0">
                <a:latin typeface="Times New Roman"/>
                <a:cs typeface="Times New Roman"/>
              </a:rPr>
              <a:t> </a:t>
            </a:r>
            <a:r>
              <a:rPr sz="1100" spc="0" dirty="0" err="1">
                <a:latin typeface="Times New Roman"/>
                <a:cs typeface="Times New Roman"/>
              </a:rPr>
              <a:t>d'int</a:t>
            </a:r>
            <a:r>
              <a:rPr lang="fr-FR" sz="1100" spc="0" dirty="0">
                <a:latin typeface="Times New Roman"/>
                <a:cs typeface="Times New Roman"/>
              </a:rPr>
              <a:t>é</a:t>
            </a:r>
            <a:r>
              <a:rPr sz="1100" spc="0" dirty="0">
                <a:latin typeface="Times New Roman"/>
                <a:cs typeface="Times New Roman"/>
              </a:rPr>
              <a:t>r</a:t>
            </a:r>
            <a:r>
              <a:rPr lang="fr-FR" sz="1100" dirty="0">
                <a:latin typeface="Times New Roman"/>
                <a:cs typeface="Times New Roman"/>
              </a:rPr>
              <a:t>ê</a:t>
            </a:r>
            <a:r>
              <a:rPr sz="1100" spc="0" dirty="0">
                <a:latin typeface="Times New Roman"/>
                <a:cs typeface="Times New Roman"/>
              </a:rPr>
              <a:t>t </a:t>
            </a:r>
            <a:r>
              <a:rPr sz="1100" spc="3" dirty="0">
                <a:latin typeface="Times New Roman"/>
                <a:cs typeface="Times New Roman"/>
              </a:rPr>
              <a:t> </a:t>
            </a:r>
            <a:r>
              <a:rPr sz="1100" spc="0" dirty="0">
                <a:latin typeface="Meiryo"/>
                <a:cs typeface="Meiryo"/>
              </a:rPr>
              <a:t>⇒</a:t>
            </a:r>
            <a:r>
              <a:rPr sz="1100" spc="-40" dirty="0">
                <a:latin typeface="Meiryo"/>
                <a:cs typeface="Meiryo"/>
              </a:rPr>
              <a:t> </a:t>
            </a:r>
            <a:r>
              <a:rPr sz="1100" spc="0" dirty="0">
                <a:latin typeface="Times New Roman"/>
                <a:cs typeface="Times New Roman"/>
              </a:rPr>
              <a:t>different</a:t>
            </a:r>
            <a:r>
              <a:rPr lang="fr-FR" sz="1100" spc="0" dirty="0">
                <a:latin typeface="Times New Roman"/>
                <a:cs typeface="Times New Roman"/>
              </a:rPr>
              <a:t>s</a:t>
            </a:r>
            <a:r>
              <a:rPr sz="1100" spc="-10" dirty="0">
                <a:latin typeface="Times New Roman"/>
                <a:cs typeface="Times New Roman"/>
              </a:rPr>
              <a:t> </a:t>
            </a:r>
            <a:r>
              <a:rPr sz="1100" spc="0" dirty="0" err="1">
                <a:latin typeface="Times New Roman"/>
                <a:cs typeface="Times New Roman"/>
              </a:rPr>
              <a:t>selon</a:t>
            </a:r>
            <a:r>
              <a:rPr sz="1100" spc="-4" dirty="0">
                <a:latin typeface="Times New Roman"/>
                <a:cs typeface="Times New Roman"/>
              </a:rPr>
              <a:t> </a:t>
            </a:r>
            <a:r>
              <a:rPr sz="1100" spc="0" dirty="0">
                <a:latin typeface="Times New Roman"/>
                <a:cs typeface="Times New Roman"/>
              </a:rPr>
              <a:t>les</a:t>
            </a:r>
            <a:r>
              <a:rPr lang="fr-FR" sz="1100" dirty="0">
                <a:latin typeface="Times New Roman"/>
                <a:cs typeface="Times New Roman"/>
              </a:rPr>
              <a:t> </a:t>
            </a:r>
            <a:r>
              <a:rPr sz="1100" spc="0" dirty="0" err="1">
                <a:latin typeface="Times New Roman"/>
                <a:cs typeface="Times New Roman"/>
              </a:rPr>
              <a:t>banques</a:t>
            </a:r>
            <a:r>
              <a:rPr sz="1100" spc="0" dirty="0">
                <a:latin typeface="Times New Roman"/>
                <a:cs typeface="Times New Roman"/>
              </a:rPr>
              <a:t>,</a:t>
            </a:r>
            <a:r>
              <a:rPr sz="1100" spc="123" dirty="0">
                <a:latin typeface="Times New Roman"/>
                <a:cs typeface="Times New Roman"/>
              </a:rPr>
              <a:t> </a:t>
            </a:r>
            <a:r>
              <a:rPr sz="1100" spc="0" dirty="0">
                <a:latin typeface="Times New Roman"/>
                <a:cs typeface="Times New Roman"/>
              </a:rPr>
              <a:t>selon</a:t>
            </a:r>
            <a:r>
              <a:rPr sz="1100" spc="15"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29" dirty="0">
                <a:latin typeface="Times New Roman"/>
                <a:cs typeface="Times New Roman"/>
              </a:rPr>
              <a:t>t</a:t>
            </a:r>
            <a:r>
              <a:rPr sz="1100" spc="0" dirty="0">
                <a:latin typeface="Times New Roman"/>
                <a:cs typeface="Times New Roman"/>
              </a:rPr>
              <a:t>y</a:t>
            </a:r>
            <a:r>
              <a:rPr sz="1100" spc="29" dirty="0">
                <a:latin typeface="Times New Roman"/>
                <a:cs typeface="Times New Roman"/>
              </a:rPr>
              <a:t>p</a:t>
            </a:r>
            <a:r>
              <a:rPr sz="1100" spc="0" dirty="0">
                <a:latin typeface="Times New Roman"/>
                <a:cs typeface="Times New Roman"/>
              </a:rPr>
              <a:t>e</a:t>
            </a:r>
            <a:r>
              <a:rPr sz="1100" spc="8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placement</a:t>
            </a:r>
            <a:r>
              <a:rPr lang="fr-FR" sz="1100" spc="0" dirty="0">
                <a:latin typeface="Times New Roman"/>
                <a:cs typeface="Times New Roman"/>
              </a:rPr>
              <a:t>s</a:t>
            </a:r>
            <a:r>
              <a:rPr sz="1100" spc="130" dirty="0">
                <a:latin typeface="Times New Roman"/>
                <a:cs typeface="Times New Roman"/>
              </a:rPr>
              <a:t> </a:t>
            </a:r>
            <a:r>
              <a:rPr sz="1100" spc="0" dirty="0">
                <a:latin typeface="Times New Roman"/>
                <a:cs typeface="Times New Roman"/>
              </a:rPr>
              <a:t>ou</a:t>
            </a:r>
            <a:r>
              <a:rPr sz="1100" spc="73" dirty="0">
                <a:latin typeface="Times New Roman"/>
                <a:cs typeface="Times New Roman"/>
              </a:rPr>
              <a:t> </a:t>
            </a:r>
            <a:r>
              <a:rPr sz="1100" spc="0" dirty="0">
                <a:latin typeface="Times New Roman"/>
                <a:cs typeface="Times New Roman"/>
              </a:rPr>
              <a:t>selon</a:t>
            </a:r>
            <a:r>
              <a:rPr sz="1100" spc="15"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clients.</a:t>
            </a:r>
            <a:endParaRPr sz="1100" dirty="0">
              <a:latin typeface="Times New Roman"/>
              <a:cs typeface="Times New Roman"/>
            </a:endParaRPr>
          </a:p>
          <a:p>
            <a:pPr marL="12700">
              <a:lnSpc>
                <a:spcPts val="2133"/>
              </a:lnSpc>
            </a:pPr>
            <a:endParaRPr lang="fr-FR" sz="1100" spc="0" dirty="0">
              <a:latin typeface="Times New Roman"/>
              <a:cs typeface="Times New Roman"/>
            </a:endParaRPr>
          </a:p>
          <a:p>
            <a:pPr marL="12700"/>
            <a:r>
              <a:rPr sz="1100" spc="0" dirty="0" err="1">
                <a:latin typeface="Times New Roman"/>
                <a:cs typeface="Times New Roman"/>
              </a:rPr>
              <a:t>Probl</a:t>
            </a:r>
            <a:r>
              <a:rPr lang="fr-FR" sz="1100" spc="0" dirty="0">
                <a:latin typeface="Times New Roman"/>
                <a:cs typeface="Times New Roman"/>
              </a:rPr>
              <a:t>è</a:t>
            </a:r>
            <a:r>
              <a:rPr sz="1100" spc="0" dirty="0">
                <a:latin typeface="Times New Roman"/>
                <a:cs typeface="Times New Roman"/>
              </a:rPr>
              <a:t>me</a:t>
            </a:r>
            <a:r>
              <a:rPr sz="1100" spc="69" dirty="0">
                <a:latin typeface="Times New Roman"/>
                <a:cs typeface="Times New Roman"/>
              </a:rPr>
              <a:t> </a:t>
            </a:r>
            <a:r>
              <a:rPr lang="fr-FR" sz="1100" dirty="0" err="1">
                <a:latin typeface="Times New Roman"/>
                <a:cs typeface="Times New Roman"/>
              </a:rPr>
              <a:t>centr</a:t>
            </a:r>
            <a:r>
              <a:rPr sz="1100" spc="0" dirty="0">
                <a:latin typeface="Times New Roman"/>
                <a:cs typeface="Times New Roman"/>
              </a:rPr>
              <a:t>al</a:t>
            </a:r>
            <a:r>
              <a:rPr sz="1100" spc="119" dirty="0">
                <a:latin typeface="Times New Roman"/>
                <a:cs typeface="Times New Roman"/>
              </a:rPr>
              <a:t> </a:t>
            </a:r>
            <a:r>
              <a:rPr sz="1100" spc="0" dirty="0">
                <a:latin typeface="Meiryo"/>
                <a:cs typeface="Meiryo"/>
              </a:rPr>
              <a:t>⇒</a:t>
            </a:r>
            <a:r>
              <a:rPr sz="1100" spc="-35" dirty="0">
                <a:latin typeface="Meiryo"/>
                <a:cs typeface="Meiryo"/>
              </a:rPr>
              <a:t> </a:t>
            </a:r>
            <a:r>
              <a:rPr sz="1100" spc="0" dirty="0">
                <a:latin typeface="Times New Roman"/>
                <a:cs typeface="Times New Roman"/>
              </a:rPr>
              <a:t>la</a:t>
            </a:r>
            <a:r>
              <a:rPr sz="1100" spc="46" dirty="0">
                <a:latin typeface="Times New Roman"/>
                <a:cs typeface="Times New Roman"/>
              </a:rPr>
              <a:t> </a:t>
            </a:r>
            <a:r>
              <a:rPr sz="1100" i="1" dirty="0">
                <a:latin typeface="Times New Roman"/>
                <a:cs typeface="Times New Roman"/>
              </a:rPr>
              <a:t>VAN</a:t>
            </a:r>
            <a:r>
              <a:rPr sz="1100" spc="0" dirty="0">
                <a:latin typeface="Times New Roman"/>
                <a:cs typeface="Times New Roman"/>
              </a:rPr>
              <a:t> </a:t>
            </a:r>
            <a:r>
              <a:rPr sz="1100" spc="10" dirty="0">
                <a:latin typeface="Times New Roman"/>
                <a:cs typeface="Times New Roman"/>
              </a:rPr>
              <a:t> </a:t>
            </a:r>
            <a:r>
              <a:rPr sz="1100" spc="0" dirty="0">
                <a:latin typeface="Times New Roman"/>
                <a:cs typeface="Times New Roman"/>
              </a:rPr>
              <a:t>d'un</a:t>
            </a:r>
            <a:r>
              <a:rPr sz="1100" spc="18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a:t>
            </a:r>
            <a:r>
              <a:rPr sz="1100" spc="115" dirty="0">
                <a:latin typeface="Times New Roman"/>
                <a:cs typeface="Times New Roman"/>
              </a:rPr>
              <a:t> </a:t>
            </a:r>
            <a:r>
              <a:rPr sz="1100" spc="0" dirty="0">
                <a:latin typeface="Times New Roman"/>
                <a:cs typeface="Times New Roman"/>
              </a:rPr>
              <a:t>sensible</a:t>
            </a:r>
            <a:r>
              <a:rPr sz="1100" spc="-56"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29" dirty="0">
                <a:latin typeface="Times New Roman"/>
                <a:cs typeface="Times New Roman"/>
              </a:rPr>
              <a:t>p</a:t>
            </a:r>
            <a:r>
              <a:rPr sz="1100" spc="0" dirty="0">
                <a:latin typeface="Times New Roman"/>
                <a:cs typeface="Times New Roman"/>
              </a:rPr>
              <a:t>etite</a:t>
            </a:r>
            <a:r>
              <a:rPr sz="1100" spc="203"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riation</a:t>
            </a:r>
            <a:r>
              <a:rPr sz="1100" spc="53"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err="1">
                <a:latin typeface="Times New Roman"/>
                <a:cs typeface="Times New Roman"/>
              </a:rPr>
              <a:t>d'actualisation</a:t>
            </a:r>
            <a:r>
              <a:rPr sz="1100" spc="0" dirty="0">
                <a:latin typeface="Times New Roman"/>
                <a:cs typeface="Times New Roman"/>
              </a:rPr>
              <a:t>.</a:t>
            </a:r>
            <a:endParaRPr lang="fr-FR" sz="1100" spc="0" dirty="0">
              <a:latin typeface="Times New Roman"/>
              <a:cs typeface="Times New Roman"/>
            </a:endParaRPr>
          </a:p>
          <a:p>
            <a:pPr marL="12700"/>
            <a:endParaRPr lang="fr-FR" sz="1100" dirty="0">
              <a:latin typeface="Times New Roman"/>
              <a:cs typeface="Times New Roman"/>
            </a:endParaRPr>
          </a:p>
          <a:p>
            <a:pPr marL="12700"/>
            <a:r>
              <a:rPr lang="fr-FR" sz="1100" dirty="0">
                <a:latin typeface="Times New Roman"/>
                <a:cs typeface="Times New Roman"/>
              </a:rPr>
              <a:t>Question:</a:t>
            </a:r>
            <a:r>
              <a:rPr lang="fr-FR" sz="1100" spc="174" dirty="0">
                <a:latin typeface="Times New Roman"/>
                <a:cs typeface="Times New Roman"/>
              </a:rPr>
              <a:t> </a:t>
            </a:r>
            <a:r>
              <a:rPr lang="fr-FR" sz="1100" dirty="0">
                <a:latin typeface="Times New Roman"/>
                <a:cs typeface="Times New Roman"/>
              </a:rPr>
              <a:t>lequel</a:t>
            </a:r>
            <a:r>
              <a:rPr lang="fr-FR" sz="1100" spc="-67" dirty="0">
                <a:latin typeface="Times New Roman"/>
                <a:cs typeface="Times New Roman"/>
              </a:rPr>
              <a:t> </a:t>
            </a:r>
            <a:r>
              <a:rPr lang="fr-FR" sz="1100" dirty="0">
                <a:latin typeface="Times New Roman"/>
                <a:cs typeface="Times New Roman"/>
              </a:rPr>
              <a:t>choisir</a:t>
            </a:r>
            <a:r>
              <a:rPr lang="fr-FR" sz="1100" spc="-34"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our</a:t>
            </a:r>
            <a:r>
              <a:rPr lang="fr-FR" sz="1100" spc="90"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dirty="0">
                <a:latin typeface="Times New Roman"/>
                <a:cs typeface="Times New Roman"/>
              </a:rPr>
              <a:t>calcul</a:t>
            </a:r>
            <a:r>
              <a:rPr lang="fr-FR" sz="1100" spc="6" dirty="0">
                <a:latin typeface="Times New Roman"/>
                <a:cs typeface="Times New Roman"/>
              </a:rPr>
              <a:t> </a:t>
            </a:r>
            <a:r>
              <a:rPr lang="fr-FR" sz="1100" dirty="0">
                <a:latin typeface="Times New Roman"/>
                <a:cs typeface="Times New Roman"/>
              </a:rPr>
              <a:t>de l’actualisation ? </a:t>
            </a:r>
          </a:p>
          <a:p>
            <a:pPr marL="12700"/>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2473267"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Quel</a:t>
            </a:r>
            <a:r>
              <a:rPr sz="1400" spc="23" dirty="0">
                <a:solidFill>
                  <a:srgbClr val="B23333"/>
                </a:solidFill>
                <a:latin typeface="Times New Roman"/>
                <a:cs typeface="Times New Roman"/>
              </a:rPr>
              <a:t> </a:t>
            </a:r>
            <a:r>
              <a:rPr sz="1400" spc="0" dirty="0">
                <a:solidFill>
                  <a:srgbClr val="B23333"/>
                </a:solidFill>
                <a:latin typeface="Times New Roman"/>
                <a:cs typeface="Times New Roman"/>
              </a:rPr>
              <a:t>taux</a:t>
            </a:r>
            <a:r>
              <a:rPr sz="1400" spc="164" dirty="0">
                <a:solidFill>
                  <a:srgbClr val="B23333"/>
                </a:solidFill>
                <a:latin typeface="Times New Roman"/>
                <a:cs typeface="Times New Roman"/>
              </a:rPr>
              <a:t> </a:t>
            </a:r>
            <a:r>
              <a:rPr sz="1400" spc="0" dirty="0">
                <a:solidFill>
                  <a:srgbClr val="B23333"/>
                </a:solidFill>
                <a:latin typeface="Times New Roman"/>
                <a:cs typeface="Times New Roman"/>
              </a:rPr>
              <a:t>d’actualisation</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retenir?</a:t>
            </a:r>
            <a:endParaRPr sz="1400">
              <a:latin typeface="Times New Roman"/>
              <a:cs typeface="Times New Roman"/>
            </a:endParaRPr>
          </a:p>
        </p:txBody>
      </p:sp>
      <p:sp>
        <p:nvSpPr>
          <p:cNvPr id="4" name="object 4"/>
          <p:cNvSpPr txBox="1"/>
          <p:nvPr/>
        </p:nvSpPr>
        <p:spPr>
          <a:xfrm>
            <a:off x="177801" y="444500"/>
            <a:ext cx="4039278" cy="2971800"/>
          </a:xfrm>
          <a:prstGeom prst="rect">
            <a:avLst/>
          </a:prstGeom>
        </p:spPr>
        <p:txBody>
          <a:bodyPr wrap="square" lIns="0" tIns="0" rIns="0" bIns="0" rtlCol="0">
            <a:noAutofit/>
          </a:bodyPr>
          <a:lstStyle/>
          <a:p>
            <a:pPr marL="12700" indent="1">
              <a:lnSpc>
                <a:spcPts val="1264"/>
              </a:lnSpc>
              <a:spcBef>
                <a:spcPts val="309"/>
              </a:spcBef>
            </a:pPr>
            <a:r>
              <a:rPr lang="fr-FR" sz="1100" dirty="0">
                <a:latin typeface="Times New Roman"/>
                <a:cs typeface="Times New Roman"/>
              </a:rPr>
              <a:t>Le</a:t>
            </a:r>
            <a:r>
              <a:rPr lang="fr-FR" sz="1100" spc="-7" dirty="0">
                <a:latin typeface="Times New Roman"/>
                <a:cs typeface="Times New Roman"/>
              </a:rPr>
              <a:t> </a:t>
            </a:r>
            <a:r>
              <a:rPr lang="fr-FR" sz="1100" dirty="0">
                <a:latin typeface="Times New Roman"/>
                <a:cs typeface="Times New Roman"/>
              </a:rPr>
              <a:t>taux</a:t>
            </a:r>
            <a:r>
              <a:rPr lang="fr-FR" sz="1100" spc="141" dirty="0">
                <a:latin typeface="Times New Roman"/>
                <a:cs typeface="Times New Roman"/>
              </a:rPr>
              <a:t> </a:t>
            </a:r>
            <a:r>
              <a:rPr lang="fr-FR" sz="1100" dirty="0">
                <a:latin typeface="Times New Roman"/>
                <a:cs typeface="Times New Roman"/>
              </a:rPr>
              <a:t>d'actualisation</a:t>
            </a:r>
            <a:r>
              <a:rPr lang="fr-FR" sz="1100" spc="273"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utiliser</a:t>
            </a:r>
            <a:r>
              <a:rPr lang="fr-FR" sz="1100" spc="-6" dirty="0">
                <a:latin typeface="Times New Roman"/>
                <a:cs typeface="Times New Roman"/>
              </a:rPr>
              <a:t> </a:t>
            </a:r>
            <a:r>
              <a:rPr lang="fr-FR" sz="1100" dirty="0">
                <a:latin typeface="Times New Roman"/>
                <a:cs typeface="Times New Roman"/>
              </a:rPr>
              <a:t>dé</a:t>
            </a:r>
            <a:r>
              <a:rPr lang="fr-FR" sz="1100" spc="29" dirty="0">
                <a:latin typeface="Times New Roman"/>
                <a:cs typeface="Times New Roman"/>
              </a:rPr>
              <a:t>p</a:t>
            </a:r>
            <a:r>
              <a:rPr lang="fr-FR" sz="1100" dirty="0">
                <a:latin typeface="Times New Roman"/>
                <a:cs typeface="Times New Roman"/>
              </a:rPr>
              <a:t>end</a:t>
            </a:r>
            <a:r>
              <a:rPr lang="fr-FR" sz="1100" spc="109" dirty="0">
                <a:latin typeface="Times New Roman"/>
                <a:cs typeface="Times New Roman"/>
              </a:rPr>
              <a:t> </a:t>
            </a:r>
            <a:r>
              <a:rPr lang="fr-FR" sz="1100" dirty="0">
                <a:latin typeface="Times New Roman"/>
                <a:cs typeface="Times New Roman"/>
              </a:rPr>
              <a:t>essentiellement</a:t>
            </a:r>
            <a:r>
              <a:rPr lang="fr-FR" sz="1100" spc="12" dirty="0">
                <a:latin typeface="Times New Roman"/>
                <a:cs typeface="Times New Roman"/>
              </a:rPr>
              <a:t> </a:t>
            </a:r>
            <a:r>
              <a:rPr lang="fr-FR" sz="1100" dirty="0">
                <a:latin typeface="Times New Roman"/>
                <a:cs typeface="Times New Roman"/>
              </a:rPr>
              <a:t>de</a:t>
            </a:r>
          </a:p>
          <a:p>
            <a:pPr marL="12700" indent="1">
              <a:lnSpc>
                <a:spcPts val="1264"/>
              </a:lnSpc>
              <a:spcBef>
                <a:spcPts val="309"/>
              </a:spcBef>
            </a:pPr>
            <a:endParaRPr lang="fr-FR" sz="1100" dirty="0">
              <a:latin typeface="Times New Roman"/>
              <a:cs typeface="Times New Roman"/>
            </a:endParaRPr>
          </a:p>
          <a:p>
            <a:pPr marL="184150" indent="-171450">
              <a:lnSpc>
                <a:spcPts val="1264"/>
              </a:lnSpc>
              <a:buFont typeface="Arial" panose="020B0604020202020204" pitchFamily="34" charset="0"/>
              <a:buChar char="•"/>
            </a:pPr>
            <a:r>
              <a:rPr sz="1100" spc="0" dirty="0" err="1">
                <a:latin typeface="Times New Roman"/>
                <a:cs typeface="Times New Roman"/>
              </a:rPr>
              <a:t>l'ajustement</a:t>
            </a:r>
            <a:r>
              <a:rPr sz="1100" spc="0" dirty="0">
                <a:latin typeface="Times New Roman"/>
                <a:cs typeface="Times New Roman"/>
              </a:rPr>
              <a:t> </a:t>
            </a:r>
            <a:r>
              <a:rPr sz="1100" spc="20"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a:latin typeface="Times New Roman"/>
                <a:cs typeface="Times New Roman"/>
              </a:rPr>
              <a:t>cotation</a:t>
            </a:r>
            <a:r>
              <a:rPr sz="1100" spc="226"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err="1">
                <a:latin typeface="Times New Roman"/>
                <a:cs typeface="Times New Roman"/>
              </a:rPr>
              <a:t>taux</a:t>
            </a:r>
            <a:r>
              <a:rPr sz="1100" spc="141" dirty="0">
                <a:latin typeface="Times New Roman"/>
                <a:cs typeface="Times New Roman"/>
              </a:rPr>
              <a:t> </a:t>
            </a:r>
            <a:r>
              <a:rPr sz="1100" spc="0" dirty="0" err="1">
                <a:latin typeface="Times New Roman"/>
                <a:cs typeface="Times New Roman"/>
              </a:rPr>
              <a:t>d'int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a:latin typeface="Times New Roman"/>
                <a:cs typeface="Times New Roman"/>
              </a:rPr>
              <a:t>t </a:t>
            </a:r>
            <a:r>
              <a:rPr lang="fr-FR" sz="1100" spc="0" dirty="0">
                <a:latin typeface="Times New Roman"/>
                <a:cs typeface="Times New Roman"/>
              </a:rPr>
              <a:t>(annuel)</a:t>
            </a:r>
            <a:r>
              <a:rPr sz="1100" spc="23"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ch</a:t>
            </a:r>
            <a:r>
              <a:rPr lang="fr-FR" sz="1100" spc="0" dirty="0">
                <a:latin typeface="Times New Roman"/>
                <a:cs typeface="Times New Roman"/>
              </a:rPr>
              <a:t>é</a:t>
            </a:r>
            <a:r>
              <a:rPr sz="1100" spc="0" dirty="0" err="1">
                <a:latin typeface="Times New Roman"/>
                <a:cs typeface="Times New Roman"/>
              </a:rPr>
              <a:t>ancier</a:t>
            </a:r>
            <a:r>
              <a:rPr sz="1100" spc="37" dirty="0">
                <a:latin typeface="Times New Roman"/>
                <a:cs typeface="Times New Roman"/>
              </a:rPr>
              <a:t> </a:t>
            </a:r>
            <a:r>
              <a:rPr sz="1100" spc="0" dirty="0">
                <a:latin typeface="Times New Roman"/>
                <a:cs typeface="Times New Roman"/>
              </a:rPr>
              <a:t>du </a:t>
            </a:r>
            <a:r>
              <a:rPr sz="1100" spc="-29" dirty="0" err="1">
                <a:latin typeface="Times New Roman"/>
                <a:cs typeface="Times New Roman"/>
              </a:rPr>
              <a:t>p</a:t>
            </a:r>
            <a:r>
              <a:rPr sz="1100" spc="0" dirty="0" err="1">
                <a:latin typeface="Times New Roman"/>
                <a:cs typeface="Times New Roman"/>
              </a:rPr>
              <a:t>rojet</a:t>
            </a:r>
            <a:r>
              <a:rPr lang="fr-FR" sz="1100" spc="0" dirty="0">
                <a:latin typeface="Times New Roman"/>
                <a:cs typeface="Times New Roman"/>
              </a:rPr>
              <a:t> (mensuel)</a:t>
            </a:r>
            <a:r>
              <a:rPr sz="1100" spc="130" dirty="0">
                <a:latin typeface="Times New Roman"/>
                <a:cs typeface="Times New Roman"/>
              </a:rPr>
              <a:t> </a:t>
            </a:r>
            <a:r>
              <a:rPr sz="1100" spc="0" dirty="0">
                <a:latin typeface="Meiryo"/>
                <a:cs typeface="Meiryo"/>
              </a:rPr>
              <a:t>⇒</a:t>
            </a:r>
            <a:r>
              <a:rPr sz="1100" spc="-20" dirty="0">
                <a:latin typeface="Meiryo"/>
                <a:cs typeface="Meiryo"/>
              </a:rPr>
              <a:t> </a:t>
            </a:r>
            <a:r>
              <a:rPr sz="1100" spc="29" dirty="0" err="1">
                <a:latin typeface="Times New Roman"/>
                <a:cs typeface="Times New Roman"/>
              </a:rPr>
              <a:t>p</a:t>
            </a:r>
            <a:r>
              <a:rPr sz="1100" spc="0" dirty="0" err="1">
                <a:latin typeface="Times New Roman"/>
                <a:cs typeface="Times New Roman"/>
              </a:rPr>
              <a:t>eut</a:t>
            </a:r>
            <a:r>
              <a:rPr sz="1100" spc="170"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cessiter</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calcul</a:t>
            </a:r>
            <a:r>
              <a:rPr sz="1100" spc="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taux</a:t>
            </a:r>
            <a:r>
              <a:rPr sz="1100" spc="0" dirty="0">
                <a:latin typeface="Times New Roman"/>
                <a:cs typeface="Times New Roman"/>
              </a:rPr>
              <a:t> </a:t>
            </a:r>
            <a:r>
              <a:rPr lang="fr-FR" sz="1100" spc="0" dirty="0">
                <a:latin typeface="Times New Roman"/>
                <a:cs typeface="Times New Roman"/>
              </a:rPr>
              <a:t>par</a:t>
            </a:r>
            <a:r>
              <a:rPr sz="1100" spc="114" dirty="0">
                <a:latin typeface="Times New Roman"/>
                <a:cs typeface="Times New Roman"/>
              </a:rPr>
              <a:t> </a:t>
            </a:r>
            <a:r>
              <a:rPr sz="1100" spc="37"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ri</a:t>
            </a:r>
            <a:r>
              <a:rPr sz="1100" spc="32" dirty="0" err="1">
                <a:latin typeface="Times New Roman"/>
                <a:cs typeface="Times New Roman"/>
              </a:rPr>
              <a:t>o</a:t>
            </a:r>
            <a:r>
              <a:rPr sz="1100" spc="0" dirty="0" err="1">
                <a:latin typeface="Times New Roman"/>
                <a:cs typeface="Times New Roman"/>
              </a:rPr>
              <a:t>de</a:t>
            </a:r>
            <a:r>
              <a:rPr lang="fr-FR" sz="1100" spc="0" dirty="0">
                <a:latin typeface="Times New Roman"/>
                <a:cs typeface="Times New Roman"/>
              </a:rPr>
              <a:t> infra-annuelle</a:t>
            </a:r>
            <a:r>
              <a:rPr sz="1100" spc="91"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err="1">
                <a:latin typeface="Times New Roman"/>
                <a:cs typeface="Times New Roman"/>
              </a:rPr>
              <a:t>p</a:t>
            </a:r>
            <a:r>
              <a:rPr sz="1100" spc="-29" dirty="0" err="1">
                <a:latin typeface="Times New Roman"/>
                <a:cs typeface="Times New Roman"/>
              </a:rPr>
              <a:t>a</a:t>
            </a:r>
            <a:r>
              <a:rPr sz="1100" spc="0" dirty="0" err="1">
                <a:latin typeface="Times New Roman"/>
                <a:cs typeface="Times New Roman"/>
              </a:rPr>
              <a:t>rtir</a:t>
            </a:r>
            <a:r>
              <a:rPr lang="fr-FR" sz="110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u Taux annuel effectif</a:t>
            </a:r>
            <a:r>
              <a:rPr sz="1100" spc="84" dirty="0">
                <a:latin typeface="Times New Roman"/>
                <a:cs typeface="Times New Roman"/>
              </a:rPr>
              <a:t> </a:t>
            </a:r>
            <a:r>
              <a:rPr lang="fr-FR" sz="1100" spc="84" dirty="0">
                <a:latin typeface="Times New Roman"/>
                <a:cs typeface="Times New Roman"/>
              </a:rPr>
              <a:t>(</a:t>
            </a:r>
            <a:r>
              <a:rPr sz="1100" spc="-89" dirty="0">
                <a:latin typeface="Times New Roman"/>
                <a:cs typeface="Times New Roman"/>
              </a:rPr>
              <a:t>T</a:t>
            </a:r>
            <a:r>
              <a:rPr sz="1100" spc="0" dirty="0">
                <a:latin typeface="Times New Roman"/>
                <a:cs typeface="Times New Roman"/>
              </a:rPr>
              <a:t>AE</a:t>
            </a:r>
            <a:r>
              <a:rPr lang="fr-FR" sz="1100" spc="0" dirty="0">
                <a:latin typeface="Times New Roman"/>
                <a:cs typeface="Times New Roman"/>
              </a:rPr>
              <a:t>) sur la base du </a:t>
            </a:r>
            <a:r>
              <a:rPr lang="fr-FR" sz="1100" dirty="0">
                <a:latin typeface="Times New Roman"/>
                <a:cs typeface="Times New Roman"/>
              </a:rPr>
              <a:t>t</a:t>
            </a:r>
            <a:r>
              <a:rPr lang="fr-FR" sz="1100" spc="0" dirty="0">
                <a:latin typeface="Times New Roman"/>
                <a:cs typeface="Times New Roman"/>
              </a:rPr>
              <a:t>aux équivalent (sur un mois ou un semestre)</a:t>
            </a:r>
          </a:p>
          <a:p>
            <a:pPr marL="12700">
              <a:lnSpc>
                <a:spcPts val="1264"/>
              </a:lnSpc>
            </a:pPr>
            <a:r>
              <a:rPr lang="fr-FR" sz="800" dirty="0">
                <a:latin typeface="Times New Roman"/>
                <a:cs typeface="Times New Roman"/>
              </a:rPr>
              <a:t>     </a:t>
            </a:r>
          </a:p>
          <a:p>
            <a:pPr marL="12700">
              <a:lnSpc>
                <a:spcPts val="1264"/>
              </a:lnSpc>
            </a:pPr>
            <a:r>
              <a:rPr lang="fr-FR" sz="1100" dirty="0">
                <a:latin typeface="Times New Roman"/>
                <a:cs typeface="Times New Roman"/>
              </a:rPr>
              <a:t>      Soit un TAE de 5%, le taux équivalent par mois est déterminé par</a:t>
            </a:r>
          </a:p>
          <a:p>
            <a:pPr marL="12700" indent="1">
              <a:lnSpc>
                <a:spcPts val="1264"/>
              </a:lnSpc>
              <a:spcBef>
                <a:spcPts val="309"/>
              </a:spcBef>
            </a:pPr>
            <a:endParaRPr lang="fr-FR" sz="1100" dirty="0">
              <a:latin typeface="Times New Roman"/>
              <a:cs typeface="Times New Roman"/>
            </a:endParaRPr>
          </a:p>
          <a:p>
            <a:pPr marL="12700" indent="1">
              <a:lnSpc>
                <a:spcPts val="1264"/>
              </a:lnSpc>
              <a:spcBef>
                <a:spcPts val="309"/>
              </a:spcBef>
            </a:pPr>
            <a:endParaRPr sz="1100" dirty="0">
              <a:latin typeface="Times New Roman"/>
              <a:cs typeface="Times New Roman"/>
            </a:endParaRPr>
          </a:p>
          <a:p>
            <a:pPr marL="298451" marR="27941" indent="-285750">
              <a:spcBef>
                <a:spcPts val="95"/>
              </a:spcBef>
              <a:buFont typeface="Arial" panose="020B0604020202020204" pitchFamily="34" charset="0"/>
              <a:buChar char="•"/>
            </a:pPr>
            <a:r>
              <a:rPr sz="1100" spc="0" dirty="0">
                <a:latin typeface="Times New Roman" panose="02020603050405020304" pitchFamily="18" charset="0"/>
                <a:cs typeface="Times New Roman" panose="02020603050405020304" pitchFamily="18" charset="0"/>
              </a:rPr>
              <a:t>l'h</a:t>
            </a:r>
            <a:r>
              <a:rPr sz="1100" spc="-29" dirty="0">
                <a:latin typeface="Times New Roman" panose="02020603050405020304" pitchFamily="18" charset="0"/>
                <a:cs typeface="Times New Roman" panose="02020603050405020304" pitchFamily="18" charset="0"/>
              </a:rPr>
              <a:t>o</a:t>
            </a:r>
            <a:r>
              <a:rPr sz="1100" spc="0" dirty="0">
                <a:latin typeface="Times New Roman" panose="02020603050405020304" pitchFamily="18" charset="0"/>
                <a:cs typeface="Times New Roman" panose="02020603050405020304" pitchFamily="18" charset="0"/>
              </a:rPr>
              <a:t>rizon</a:t>
            </a:r>
            <a:r>
              <a:rPr sz="1100" spc="6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tem</a:t>
            </a:r>
            <a:r>
              <a:rPr sz="1100" spc="29" dirty="0">
                <a:latin typeface="Times New Roman" panose="02020603050405020304" pitchFamily="18" charset="0"/>
                <a:cs typeface="Times New Roman" panose="02020603050405020304" pitchFamily="18" charset="0"/>
              </a:rPr>
              <a:t>p</a:t>
            </a:r>
            <a:r>
              <a:rPr sz="1100" spc="-29" dirty="0">
                <a:latin typeface="Times New Roman" panose="02020603050405020304" pitchFamily="18" charset="0"/>
                <a:cs typeface="Times New Roman" panose="02020603050405020304" pitchFamily="18" charset="0"/>
              </a:rPr>
              <a:t>o</a:t>
            </a:r>
            <a:r>
              <a:rPr sz="1100" spc="0" dirty="0">
                <a:latin typeface="Times New Roman" panose="02020603050405020304" pitchFamily="18" charset="0"/>
                <a:cs typeface="Times New Roman" panose="02020603050405020304" pitchFamily="18" charset="0"/>
              </a:rPr>
              <a:t>rel</a:t>
            </a:r>
            <a:r>
              <a:rPr sz="1100" spc="10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du</a:t>
            </a:r>
            <a:r>
              <a:rPr sz="1100" spc="95" dirty="0">
                <a:latin typeface="Times New Roman" panose="02020603050405020304" pitchFamily="18" charset="0"/>
                <a:cs typeface="Times New Roman" panose="02020603050405020304" pitchFamily="18" charset="0"/>
              </a:rPr>
              <a:t> </a:t>
            </a:r>
            <a:r>
              <a:rPr sz="1100" spc="-29" dirty="0">
                <a:latin typeface="Times New Roman" panose="02020603050405020304" pitchFamily="18" charset="0"/>
                <a:cs typeface="Times New Roman" panose="02020603050405020304" pitchFamily="18" charset="0"/>
              </a:rPr>
              <a:t>p</a:t>
            </a:r>
            <a:r>
              <a:rPr sz="1100" spc="0" dirty="0">
                <a:latin typeface="Times New Roman" panose="02020603050405020304" pitchFamily="18" charset="0"/>
                <a:cs typeface="Times New Roman" panose="02020603050405020304" pitchFamily="18" charset="0"/>
              </a:rPr>
              <a:t>rojet</a:t>
            </a:r>
            <a:r>
              <a:rPr sz="1100" spc="13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a:t>
            </a:r>
            <a:r>
              <a:rPr sz="1100" spc="-20" dirty="0">
                <a:latin typeface="Times New Roman" panose="02020603050405020304" pitchFamily="18" charset="0"/>
                <a:cs typeface="Times New Roman" panose="02020603050405020304" pitchFamily="18" charset="0"/>
              </a:rPr>
              <a:t> </a:t>
            </a:r>
            <a:r>
              <a:rPr lang="fr-FR" sz="1100" dirty="0">
                <a:latin typeface="Times New Roman" panose="02020603050405020304" pitchFamily="18" charset="0"/>
                <a:cs typeface="Times New Roman" panose="02020603050405020304" pitchFamily="18" charset="0"/>
              </a:rPr>
              <a:t>c</a:t>
            </a:r>
            <a:r>
              <a:rPr sz="1100" spc="0" dirty="0">
                <a:latin typeface="Times New Roman" panose="02020603050405020304" pitchFamily="18" charset="0"/>
                <a:cs typeface="Times New Roman" panose="02020603050405020304" pitchFamily="18" charset="0"/>
              </a:rPr>
              <a:t>f.</a:t>
            </a:r>
            <a:r>
              <a:rPr sz="1100" spc="15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cour</a:t>
            </a:r>
            <a:r>
              <a:rPr sz="1100" spc="29" dirty="0">
                <a:latin typeface="Times New Roman" panose="02020603050405020304" pitchFamily="18" charset="0"/>
                <a:cs typeface="Times New Roman" panose="02020603050405020304" pitchFamily="18" charset="0"/>
              </a:rPr>
              <a:t>b</a:t>
            </a:r>
            <a:r>
              <a:rPr sz="1100" spc="0" dirty="0">
                <a:latin typeface="Times New Roman" panose="02020603050405020304" pitchFamily="18" charset="0"/>
                <a:cs typeface="Times New Roman" panose="02020603050405020304" pitchFamily="18" charset="0"/>
              </a:rPr>
              <a:t>e</a:t>
            </a:r>
            <a:r>
              <a:rPr sz="1100" spc="75"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des</a:t>
            </a:r>
            <a:r>
              <a:rPr sz="1100" spc="7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taux</a:t>
            </a:r>
            <a:r>
              <a:rPr sz="1100" spc="141"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a:t>
            </a:r>
            <a:r>
              <a:rPr sz="1100" spc="0" dirty="0" err="1">
                <a:latin typeface="Times New Roman" panose="02020603050405020304" pitchFamily="18" charset="0"/>
                <a:cs typeface="Times New Roman" panose="02020603050405020304" pitchFamily="18" charset="0"/>
              </a:rPr>
              <a:t>ou</a:t>
            </a:r>
            <a:r>
              <a:rPr lang="fr-FR" sz="110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structure</a:t>
            </a:r>
            <a:r>
              <a:rPr sz="1100" spc="23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p</a:t>
            </a:r>
            <a:r>
              <a:rPr sz="1100" spc="-29" dirty="0">
                <a:latin typeface="Times New Roman" panose="02020603050405020304" pitchFamily="18" charset="0"/>
                <a:cs typeface="Times New Roman" panose="02020603050405020304" pitchFamily="18" charset="0"/>
              </a:rPr>
              <a:t>a</a:t>
            </a:r>
            <a:r>
              <a:rPr sz="1100" spc="0" dirty="0">
                <a:latin typeface="Times New Roman" panose="02020603050405020304" pitchFamily="18" charset="0"/>
                <a:cs typeface="Times New Roman" panose="02020603050405020304" pitchFamily="18" charset="0"/>
              </a:rPr>
              <a:t>r</a:t>
            </a:r>
            <a:r>
              <a:rPr sz="1100" spc="116"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terme</a:t>
            </a:r>
            <a:r>
              <a:rPr sz="1100" spc="159"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des</a:t>
            </a:r>
            <a:r>
              <a:rPr sz="1100" spc="70"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taux</a:t>
            </a:r>
            <a:r>
              <a:rPr sz="1100" spc="141"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d'int</a:t>
            </a:r>
            <a:r>
              <a:rPr lang="fr-FR" sz="1100" spc="0" dirty="0">
                <a:latin typeface="Times New Roman" panose="02020603050405020304" pitchFamily="18" charset="0"/>
                <a:cs typeface="Times New Roman" panose="02020603050405020304" pitchFamily="18" charset="0"/>
              </a:rPr>
              <a:t>é</a:t>
            </a:r>
            <a:r>
              <a:rPr sz="1100" spc="0" dirty="0">
                <a:latin typeface="Times New Roman" panose="02020603050405020304" pitchFamily="18" charset="0"/>
                <a:cs typeface="Times New Roman" panose="02020603050405020304" pitchFamily="18" charset="0"/>
              </a:rPr>
              <a:t>r</a:t>
            </a:r>
            <a:r>
              <a:rPr lang="fr-FR" sz="1100" spc="0" dirty="0">
                <a:latin typeface="Times New Roman" panose="02020603050405020304" pitchFamily="18" charset="0"/>
                <a:cs typeface="Times New Roman" panose="02020603050405020304" pitchFamily="18" charset="0"/>
              </a:rPr>
              <a:t>ê</a:t>
            </a:r>
            <a:r>
              <a:rPr sz="1100" spc="0" dirty="0" err="1">
                <a:latin typeface="Times New Roman" panose="02020603050405020304" pitchFamily="18" charset="0"/>
                <a:cs typeface="Times New Roman" panose="02020603050405020304" pitchFamily="18" charset="0"/>
              </a:rPr>
              <a:t>ts</a:t>
            </a:r>
            <a:r>
              <a:rPr sz="1100" spc="0" dirty="0">
                <a:latin typeface="Times New Roman" panose="02020603050405020304" pitchFamily="18" charset="0"/>
                <a:cs typeface="Times New Roman" panose="02020603050405020304" pitchFamily="18" charset="0"/>
              </a:rPr>
              <a:t>) </a:t>
            </a:r>
            <a:r>
              <a:rPr sz="1100" spc="70"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a:t>
            </a:r>
            <a:r>
              <a:rPr sz="1100" spc="-1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difference</a:t>
            </a:r>
            <a:r>
              <a:rPr sz="1100" spc="-93"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entre</a:t>
            </a:r>
            <a:r>
              <a:rPr lang="fr-FR" sz="1100"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taux</a:t>
            </a:r>
            <a:r>
              <a:rPr sz="1100" spc="141"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courts</a:t>
            </a:r>
            <a:r>
              <a:rPr sz="1100" spc="138"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et</a:t>
            </a:r>
            <a:r>
              <a:rPr sz="1100" spc="164" dirty="0">
                <a:latin typeface="Times New Roman" panose="02020603050405020304" pitchFamily="18" charset="0"/>
                <a:cs typeface="Times New Roman" panose="02020603050405020304" pitchFamily="18" charset="0"/>
              </a:rPr>
              <a:t> </a:t>
            </a:r>
            <a:r>
              <a:rPr sz="1100" spc="0" dirty="0" err="1">
                <a:latin typeface="Times New Roman" panose="02020603050405020304" pitchFamily="18" charset="0"/>
                <a:cs typeface="Times New Roman" panose="02020603050405020304" pitchFamily="18" charset="0"/>
              </a:rPr>
              <a:t>taux</a:t>
            </a:r>
            <a:r>
              <a:rPr sz="1100" spc="141" dirty="0">
                <a:latin typeface="Times New Roman" panose="02020603050405020304" pitchFamily="18" charset="0"/>
                <a:cs typeface="Times New Roman" panose="02020603050405020304" pitchFamily="18" charset="0"/>
              </a:rPr>
              <a:t> </a:t>
            </a:r>
            <a:r>
              <a:rPr sz="1100" spc="0" dirty="0">
                <a:latin typeface="Times New Roman" panose="02020603050405020304" pitchFamily="18" charset="0"/>
                <a:cs typeface="Times New Roman" panose="02020603050405020304" pitchFamily="18" charset="0"/>
              </a:rPr>
              <a:t>longs.</a:t>
            </a:r>
            <a:endParaRPr lang="fr-FR" sz="1100" dirty="0">
              <a:latin typeface="Times New Roman" panose="02020603050405020304" pitchFamily="18" charset="0"/>
              <a:cs typeface="Times New Roman" panose="02020603050405020304" pitchFamily="18" charset="0"/>
            </a:endParaRPr>
          </a:p>
          <a:p>
            <a:pPr marL="298451" marR="27941" indent="-285750">
              <a:spcBef>
                <a:spcPts val="95"/>
              </a:spcBef>
              <a:buFont typeface="Arial" panose="020B0604020202020204" pitchFamily="34" charset="0"/>
              <a:buChar char="•"/>
            </a:pP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2"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endParaRPr sz="1100" dirty="0">
              <a:latin typeface="Times New Roman"/>
              <a:cs typeface="Times New Roman"/>
            </a:endParaRPr>
          </a:p>
        </p:txBody>
      </p:sp>
      <p:graphicFrame>
        <p:nvGraphicFramePr>
          <p:cNvPr id="9" name="Objet 8"/>
          <p:cNvGraphicFramePr>
            <a:graphicFrameLocks noChangeAspect="1"/>
          </p:cNvGraphicFramePr>
          <p:nvPr>
            <p:extLst>
              <p:ext uri="{D42A27DB-BD31-4B8C-83A1-F6EECF244321}">
                <p14:modId xmlns:p14="http://schemas.microsoft.com/office/powerpoint/2010/main" val="663552944"/>
              </p:ext>
            </p:extLst>
          </p:nvPr>
        </p:nvGraphicFramePr>
        <p:xfrm>
          <a:off x="406400" y="1816100"/>
          <a:ext cx="1092200" cy="393700"/>
        </p:xfrm>
        <a:graphic>
          <a:graphicData uri="http://schemas.openxmlformats.org/presentationml/2006/ole">
            <mc:AlternateContent xmlns:mc="http://schemas.openxmlformats.org/markup-compatibility/2006">
              <mc:Choice xmlns:v="urn:schemas-microsoft-com:vml" Requires="v">
                <p:oleObj spid="_x0000_s13316" name="Equation" r:id="rId3" imgW="1091880" imgH="393480" progId="Equation.DSMT4">
                  <p:embed/>
                </p:oleObj>
              </mc:Choice>
              <mc:Fallback>
                <p:oleObj name="Equation" r:id="rId3" imgW="1091880" imgH="393480" progId="Equation.DSMT4">
                  <p:embed/>
                  <p:pic>
                    <p:nvPicPr>
                      <p:cNvPr id="9" name="Objet 8"/>
                      <p:cNvPicPr/>
                      <p:nvPr/>
                    </p:nvPicPr>
                    <p:blipFill>
                      <a:blip r:embed="rId4"/>
                      <a:stretch>
                        <a:fillRect/>
                      </a:stretch>
                    </p:blipFill>
                    <p:spPr>
                      <a:xfrm>
                        <a:off x="406400" y="1816100"/>
                        <a:ext cx="1092200" cy="3937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95300" y="120095"/>
            <a:ext cx="2814114" cy="210592"/>
          </a:xfrm>
          <a:prstGeom prst="rect">
            <a:avLst/>
          </a:prstGeom>
        </p:spPr>
        <p:txBody>
          <a:bodyPr wrap="square" lIns="0" tIns="0" rIns="0" bIns="0" rtlCol="0">
            <a:noAutofit/>
          </a:bodyPr>
          <a:lstStyle/>
          <a:p>
            <a:pPr marL="12700">
              <a:lnSpc>
                <a:spcPts val="1480"/>
              </a:lnSpc>
              <a:spcBef>
                <a:spcPts val="74"/>
              </a:spcBef>
            </a:pPr>
            <a:r>
              <a:rPr sz="1400" spc="0" dirty="0">
                <a:solidFill>
                  <a:srgbClr val="B23333"/>
                </a:solidFill>
                <a:latin typeface="Times New Roman"/>
                <a:cs typeface="Times New Roman"/>
              </a:rPr>
              <a:t>VAN </a:t>
            </a:r>
            <a:r>
              <a:rPr sz="1400" spc="46"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structure</a:t>
            </a:r>
            <a:r>
              <a:rPr sz="1400" spc="277" dirty="0">
                <a:solidFill>
                  <a:srgbClr val="B23333"/>
                </a:solidFill>
                <a:latin typeface="Times New Roman"/>
                <a:cs typeface="Times New Roman"/>
              </a:rPr>
              <a:t> </a:t>
            </a:r>
            <a:r>
              <a:rPr sz="1400" spc="0" dirty="0">
                <a:solidFill>
                  <a:srgbClr val="B23333"/>
                </a:solidFill>
                <a:latin typeface="Times New Roman"/>
                <a:cs typeface="Times New Roman"/>
              </a:rPr>
              <a:t>p</a:t>
            </a:r>
            <a:r>
              <a:rPr sz="1400" spc="-39" dirty="0">
                <a:solidFill>
                  <a:srgbClr val="B23333"/>
                </a:solidFill>
                <a:latin typeface="Times New Roman"/>
                <a:cs typeface="Times New Roman"/>
              </a:rPr>
              <a:t>a</a:t>
            </a:r>
            <a:r>
              <a:rPr sz="1400" spc="0" dirty="0">
                <a:solidFill>
                  <a:srgbClr val="B23333"/>
                </a:solidFill>
                <a:latin typeface="Times New Roman"/>
                <a:cs typeface="Times New Roman"/>
              </a:rPr>
              <a:t>r</a:t>
            </a:r>
            <a:r>
              <a:rPr sz="1400" spc="144" dirty="0">
                <a:solidFill>
                  <a:srgbClr val="B23333"/>
                </a:solidFill>
                <a:latin typeface="Times New Roman"/>
                <a:cs typeface="Times New Roman"/>
              </a:rPr>
              <a:t> </a:t>
            </a:r>
            <a:r>
              <a:rPr sz="1400" spc="0" dirty="0">
                <a:solidFill>
                  <a:srgbClr val="B23333"/>
                </a:solidFill>
                <a:latin typeface="Times New Roman"/>
                <a:cs typeface="Times New Roman"/>
              </a:rPr>
              <a:t>terme</a:t>
            </a:r>
            <a:r>
              <a:rPr sz="1400" spc="173" dirty="0">
                <a:solidFill>
                  <a:srgbClr val="B23333"/>
                </a:solidFill>
                <a:latin typeface="Times New Roman"/>
                <a:cs typeface="Times New Roman"/>
              </a:rPr>
              <a:t> </a:t>
            </a:r>
            <a:r>
              <a:rPr sz="1400" spc="0" dirty="0">
                <a:solidFill>
                  <a:srgbClr val="B23333"/>
                </a:solidFill>
                <a:latin typeface="Times New Roman"/>
                <a:cs typeface="Times New Roman"/>
              </a:rPr>
              <a:t>des</a:t>
            </a:r>
            <a:r>
              <a:rPr sz="1400" spc="67" dirty="0">
                <a:solidFill>
                  <a:srgbClr val="B23333"/>
                </a:solidFill>
                <a:latin typeface="Times New Roman"/>
                <a:cs typeface="Times New Roman"/>
              </a:rPr>
              <a:t> </a:t>
            </a:r>
            <a:r>
              <a:rPr sz="1400" spc="0" dirty="0">
                <a:solidFill>
                  <a:srgbClr val="B23333"/>
                </a:solidFill>
                <a:latin typeface="Times New Roman"/>
                <a:cs typeface="Times New Roman"/>
              </a:rPr>
              <a:t>taux</a:t>
            </a:r>
            <a:endParaRPr sz="1400" dirty="0">
              <a:latin typeface="Times New Roman"/>
              <a:cs typeface="Times New Roman"/>
            </a:endParaRPr>
          </a:p>
        </p:txBody>
      </p:sp>
      <mc:AlternateContent xmlns:mc="http://schemas.openxmlformats.org/markup-compatibility/2006" xmlns:a14="http://schemas.microsoft.com/office/drawing/2010/main">
        <mc:Choice Requires="a14">
          <p:sp>
            <p:nvSpPr>
              <p:cNvPr id="11" name="object 11"/>
              <p:cNvSpPr txBox="1"/>
              <p:nvPr/>
            </p:nvSpPr>
            <p:spPr>
              <a:xfrm>
                <a:off x="254000" y="520700"/>
                <a:ext cx="4267200" cy="2743200"/>
              </a:xfrm>
              <a:prstGeom prst="rect">
                <a:avLst/>
              </a:prstGeom>
            </p:spPr>
            <p:txBody>
              <a:bodyPr wrap="square" lIns="0" tIns="0" rIns="0" bIns="0" rtlCol="0">
                <a:noAutofit/>
              </a:bodyPr>
              <a:lstStyle/>
              <a:p>
                <a:pPr marL="12700">
                  <a:lnSpc>
                    <a:spcPts val="1155"/>
                  </a:lnSpc>
                  <a:spcBef>
                    <a:spcPts val="57"/>
                  </a:spcBef>
                </a:pPr>
                <a:r>
                  <a:rPr sz="1100" spc="0" dirty="0">
                    <a:latin typeface="Times New Roman"/>
                    <a:cs typeface="Times New Roman"/>
                  </a:rPr>
                  <a:t>Dans</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calcul</a:t>
                </a:r>
                <a:r>
                  <a:rPr sz="1100" spc="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VAN</a:t>
                </a:r>
                <a:r>
                  <a:rPr sz="1100" spc="-59" dirty="0">
                    <a:latin typeface="Times New Roman"/>
                    <a:cs typeface="Times New Roman"/>
                  </a:rPr>
                  <a:t> </a:t>
                </a:r>
                <a:r>
                  <a:rPr sz="1100" spc="0" dirty="0">
                    <a:latin typeface="Times New Roman"/>
                    <a:cs typeface="Times New Roman"/>
                  </a:rPr>
                  <a:t>,</a:t>
                </a:r>
                <a:r>
                  <a:rPr sz="1100" spc="109" dirty="0">
                    <a:latin typeface="Times New Roman"/>
                    <a:cs typeface="Times New Roman"/>
                  </a:rPr>
                  <a:t> </a:t>
                </a:r>
                <a:r>
                  <a:rPr sz="1100" spc="0" dirty="0">
                    <a:latin typeface="Times New Roman"/>
                    <a:cs typeface="Times New Roman"/>
                  </a:rPr>
                  <a:t>il</a:t>
                </a:r>
                <a:r>
                  <a:rPr sz="1100" spc="-12"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cessaire</a:t>
                </a:r>
                <a:r>
                  <a:rPr sz="1100" spc="-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tenir</a:t>
                </a:r>
                <a:r>
                  <a:rPr sz="1100" spc="125" dirty="0">
                    <a:latin typeface="Times New Roman"/>
                    <a:cs typeface="Times New Roman"/>
                  </a:rPr>
                  <a:t> </a:t>
                </a:r>
                <a:r>
                  <a:rPr sz="1100" spc="0" dirty="0">
                    <a:latin typeface="Times New Roman"/>
                    <a:cs typeface="Times New Roman"/>
                  </a:rPr>
                  <a:t>compte</a:t>
                </a:r>
                <a:r>
                  <a:rPr sz="1100" spc="149" dirty="0">
                    <a:latin typeface="Times New Roman"/>
                    <a:cs typeface="Times New Roman"/>
                  </a:rPr>
                  <a:t> </a:t>
                </a:r>
                <a:r>
                  <a:rPr sz="1100" spc="0" dirty="0">
                    <a:latin typeface="Times New Roman"/>
                    <a:cs typeface="Times New Roman"/>
                  </a:rPr>
                  <a:t>de</a:t>
                </a:r>
                <a:endParaRPr sz="1100" dirty="0">
                  <a:latin typeface="Times New Roman"/>
                  <a:cs typeface="Times New Roman"/>
                </a:endParaRPr>
              </a:p>
              <a:p>
                <a:pPr marL="12700" marR="310194">
                  <a:lnSpc>
                    <a:spcPts val="1264"/>
                  </a:lnSpc>
                  <a:spcBef>
                    <a:spcPts val="32"/>
                  </a:spcBef>
                </a:pP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structure</a:t>
                </a:r>
                <a:r>
                  <a:rPr sz="1100" spc="238"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a:t>
                </a:r>
                <a:r>
                  <a:rPr sz="1100" spc="116" dirty="0">
                    <a:latin typeface="Times New Roman"/>
                    <a:cs typeface="Times New Roman"/>
                  </a:rPr>
                  <a:t> </a:t>
                </a:r>
                <a:r>
                  <a:rPr sz="1100" spc="0" dirty="0">
                    <a:latin typeface="Times New Roman"/>
                    <a:cs typeface="Times New Roman"/>
                  </a:rPr>
                  <a:t>terme</a:t>
                </a:r>
                <a:r>
                  <a:rPr sz="1100" spc="159"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err="1">
                    <a:latin typeface="Times New Roman"/>
                    <a:cs typeface="Times New Roman"/>
                  </a:rPr>
                  <a:t>taux</a:t>
                </a:r>
                <a:r>
                  <a:rPr sz="1100" spc="141" dirty="0">
                    <a:latin typeface="Times New Roman"/>
                    <a:cs typeface="Times New Roman"/>
                  </a:rPr>
                  <a:t> </a:t>
                </a:r>
                <a:r>
                  <a:rPr sz="1100" spc="0" dirty="0" err="1">
                    <a:latin typeface="Times New Roman"/>
                    <a:cs typeface="Times New Roman"/>
                  </a:rPr>
                  <a:t>d'int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a:latin typeface="Times New Roman"/>
                    <a:cs typeface="Times New Roman"/>
                  </a:rPr>
                  <a:t>t </a:t>
                </a:r>
                <a:r>
                  <a:rPr sz="1100" spc="23"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cas</a:t>
                </a:r>
                <a:r>
                  <a:rPr sz="1100" spc="98" dirty="0">
                    <a:latin typeface="Times New Roman"/>
                    <a:cs typeface="Times New Roman"/>
                  </a:rPr>
                  <a:t> </a:t>
                </a:r>
                <a:r>
                  <a:rPr sz="1100" spc="0" dirty="0">
                    <a:latin typeface="Times New Roman"/>
                    <a:cs typeface="Times New Roman"/>
                  </a:rPr>
                  <a:t>o</a:t>
                </a:r>
                <a:r>
                  <a:rPr lang="fr-FR" sz="1100" spc="0" dirty="0">
                    <a:latin typeface="Times New Roman"/>
                    <a:cs typeface="Times New Roman"/>
                  </a:rPr>
                  <a:t>ù </a:t>
                </a:r>
                <a:r>
                  <a:rPr sz="1100" spc="0" dirty="0">
                    <a:latin typeface="Times New Roman"/>
                    <a:cs typeface="Times New Roman"/>
                  </a:rPr>
                  <a:t>la </a:t>
                </a:r>
                <a:r>
                  <a:rPr lang="fr-FR" sz="1100" spc="0" dirty="0">
                    <a:latin typeface="Times New Roman"/>
                    <a:cs typeface="Times New Roman"/>
                  </a:rPr>
                  <a:t>c</a:t>
                </a:r>
                <a:r>
                  <a:rPr sz="1100" spc="0" dirty="0" err="1">
                    <a:latin typeface="Times New Roman"/>
                    <a:cs typeface="Times New Roman"/>
                  </a:rPr>
                  <a:t>our</a:t>
                </a:r>
                <a:r>
                  <a:rPr sz="1100" spc="29" dirty="0" err="1">
                    <a:latin typeface="Times New Roman"/>
                    <a:cs typeface="Times New Roman"/>
                  </a:rPr>
                  <a:t>b</a:t>
                </a:r>
                <a:r>
                  <a:rPr sz="1100" spc="0" dirty="0" err="1">
                    <a:latin typeface="Times New Roman"/>
                    <a:cs typeface="Times New Roman"/>
                  </a:rPr>
                  <a:t>e</a:t>
                </a:r>
                <a:r>
                  <a:rPr sz="1100" spc="75"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serait</a:t>
                </a:r>
                <a:r>
                  <a:rPr sz="1100" spc="132"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plate.</a:t>
                </a:r>
                <a:r>
                  <a:rPr lang="fr-FR" sz="1100" spc="0" dirty="0">
                    <a:latin typeface="Times New Roman"/>
                    <a:cs typeface="Times New Roman"/>
                  </a:rPr>
                  <a:t> De fait, il n’y a aucune raison pour que le taux d’intérêt à échéance d’un an soit égal à celui pratiqué pour une échéance de 2 ans (3ans…). En général la courbe des taux est croissante.</a:t>
                </a:r>
              </a:p>
              <a:p>
                <a:pPr marL="12700" marR="310194">
                  <a:lnSpc>
                    <a:spcPts val="1264"/>
                  </a:lnSpc>
                  <a:spcBef>
                    <a:spcPts val="32"/>
                  </a:spcBef>
                </a:pPr>
                <a:endParaRPr lang="fr-FR" sz="1100" spc="0" dirty="0">
                  <a:latin typeface="Times New Roman"/>
                  <a:cs typeface="Times New Roman"/>
                </a:endParaRPr>
              </a:p>
              <a:p>
                <a:pPr marL="12700" marR="21058">
                  <a:lnSpc>
                    <a:spcPts val="1184"/>
                  </a:lnSpc>
                  <a:spcBef>
                    <a:spcPts val="389"/>
                  </a:spcBef>
                </a:pPr>
                <a:r>
                  <a:rPr sz="1100" spc="0" dirty="0" err="1">
                    <a:latin typeface="Times New Roman"/>
                    <a:cs typeface="Times New Roman"/>
                  </a:rPr>
                  <a:t>Ainsi</a:t>
                </a:r>
                <a:r>
                  <a:rPr sz="1100" spc="-10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sz="1100" spc="0" dirty="0">
                    <a:latin typeface="Times New Roman"/>
                    <a:cs typeface="Times New Roman"/>
                  </a:rPr>
                  <a:t>sans</a:t>
                </a:r>
                <a:r>
                  <a:rPr sz="1100" spc="84" dirty="0">
                    <a:latin typeface="Times New Roman"/>
                    <a:cs typeface="Times New Roman"/>
                  </a:rPr>
                  <a:t> </a:t>
                </a:r>
                <a:r>
                  <a:rPr sz="1100" spc="0" dirty="0" err="1">
                    <a:latin typeface="Times New Roman"/>
                    <a:cs typeface="Times New Roman"/>
                  </a:rPr>
                  <a:t>risques</a:t>
                </a:r>
                <a:r>
                  <a:rPr sz="1100" spc="22" dirty="0">
                    <a:latin typeface="Times New Roman"/>
                    <a:cs typeface="Times New Roman"/>
                  </a:rPr>
                  <a:t> </a:t>
                </a:r>
                <a:r>
                  <a:rPr lang="fr-FR" sz="1100" spc="22" dirty="0">
                    <a:latin typeface="Times New Roman"/>
                    <a:cs typeface="Times New Roman"/>
                  </a:rPr>
                  <a:t>     </a:t>
                </a:r>
                <a:r>
                  <a:rPr sz="1100" spc="0" dirty="0">
                    <a:latin typeface="Times New Roman"/>
                    <a:cs typeface="Times New Roman"/>
                  </a:rPr>
                  <a:t>avec</a:t>
                </a:r>
                <a:r>
                  <a:rPr sz="1100" spc="44" dirty="0">
                    <a:latin typeface="Times New Roman"/>
                    <a:cs typeface="Times New Roman"/>
                  </a:rPr>
                  <a:t> </a:t>
                </a:r>
                <a:r>
                  <a:rPr lang="fr-FR" sz="1100" i="1" dirty="0">
                    <a:latin typeface="Times New Roman"/>
                    <a:cs typeface="Times New Roman"/>
                  </a:rPr>
                  <a:t>k</a:t>
                </a:r>
                <a:r>
                  <a:rPr sz="1100" spc="100" dirty="0">
                    <a:latin typeface="Times New Roman"/>
                    <a:cs typeface="Times New Roman"/>
                  </a:rPr>
                  <a:t> </a:t>
                </a:r>
                <a:r>
                  <a:rPr sz="1100" spc="0" dirty="0">
                    <a:latin typeface="Times New Roman"/>
                    <a:cs typeface="Times New Roman"/>
                  </a:rPr>
                  <a:t>=</a:t>
                </a:r>
                <a:r>
                  <a:rPr sz="1100" spc="-68" dirty="0">
                    <a:latin typeface="Times New Roman"/>
                    <a:cs typeface="Times New Roman"/>
                  </a:rPr>
                  <a:t> </a:t>
                </a:r>
                <a:r>
                  <a:rPr sz="1100" spc="0" dirty="0">
                    <a:latin typeface="Times New Roman"/>
                    <a:cs typeface="Times New Roman"/>
                  </a:rPr>
                  <a:t>1,</a:t>
                </a:r>
                <a:r>
                  <a:rPr sz="1100" spc="-70" dirty="0">
                    <a:latin typeface="Times New Roman"/>
                    <a:cs typeface="Times New Roman"/>
                  </a:rPr>
                  <a:t> </a:t>
                </a:r>
                <a:r>
                  <a:rPr sz="1100" spc="0" dirty="0">
                    <a:latin typeface="Times New Roman"/>
                    <a:cs typeface="Times New Roman"/>
                  </a:rPr>
                  <a:t>.</a:t>
                </a:r>
                <a:r>
                  <a:rPr sz="1100" spc="-70" dirty="0">
                    <a:latin typeface="Times New Roman"/>
                    <a:cs typeface="Times New Roman"/>
                  </a:rPr>
                  <a:t> </a:t>
                </a:r>
                <a:r>
                  <a:rPr sz="1100" spc="0" dirty="0">
                    <a:latin typeface="Times New Roman"/>
                    <a:cs typeface="Times New Roman"/>
                  </a:rPr>
                  <a:t>.</a:t>
                </a:r>
                <a:r>
                  <a:rPr sz="1100" spc="-65" dirty="0">
                    <a:latin typeface="Times New Roman"/>
                    <a:cs typeface="Times New Roman"/>
                  </a:rPr>
                  <a:t> </a:t>
                </a:r>
                <a:r>
                  <a:rPr sz="1100" spc="0" dirty="0">
                    <a:latin typeface="Times New Roman"/>
                    <a:cs typeface="Times New Roman"/>
                  </a:rPr>
                  <a:t>.</a:t>
                </a:r>
                <a:r>
                  <a:rPr sz="1100" spc="-65" dirty="0">
                    <a:latin typeface="Times New Roman"/>
                    <a:cs typeface="Times New Roman"/>
                  </a:rPr>
                  <a:t> </a:t>
                </a:r>
                <a:r>
                  <a:rPr sz="1100" spc="0" dirty="0">
                    <a:latin typeface="Times New Roman"/>
                    <a:cs typeface="Times New Roman"/>
                  </a:rPr>
                  <a:t>,</a:t>
                </a:r>
                <a:r>
                  <a:rPr sz="1100" spc="-70" dirty="0">
                    <a:latin typeface="Times New Roman"/>
                    <a:cs typeface="Times New Roman"/>
                  </a:rPr>
                  <a:t> </a:t>
                </a:r>
                <a:r>
                  <a:rPr sz="1100" spc="0" dirty="0">
                    <a:latin typeface="Times New Roman"/>
                    <a:cs typeface="Times New Roman"/>
                  </a:rPr>
                  <a:t>n</a:t>
                </a:r>
                <a:r>
                  <a:rPr sz="1100" spc="189" dirty="0">
                    <a:latin typeface="Times New Roman"/>
                    <a:cs typeface="Times New Roman"/>
                  </a:rPr>
                  <a:t> </a:t>
                </a:r>
                <a:r>
                  <a:rPr sz="1100" spc="0" dirty="0">
                    <a:latin typeface="Times New Roman"/>
                    <a:cs typeface="Times New Roman"/>
                  </a:rPr>
                  <a:t>sera:</a:t>
                </a:r>
                <a:endParaRPr lang="fr-FR" sz="1100" spc="0" dirty="0">
                  <a:latin typeface="Times New Roman"/>
                  <a:cs typeface="Times New Roman"/>
                </a:endParaRPr>
              </a:p>
              <a:p>
                <a:pPr marL="12700">
                  <a:lnSpc>
                    <a:spcPts val="1240"/>
                  </a:lnSpc>
                  <a:spcBef>
                    <a:spcPts val="62"/>
                  </a:spcBef>
                </a:pPr>
                <a:endParaRPr lang="fr-FR" sz="1100" baseline="5270" dirty="0">
                  <a:latin typeface="Times New Roman"/>
                  <a:cs typeface="Times New Roman"/>
                </a:endParaRPr>
              </a:p>
              <a:p>
                <a:pPr marL="12700">
                  <a:lnSpc>
                    <a:spcPts val="1240"/>
                  </a:lnSpc>
                  <a:spcBef>
                    <a:spcPts val="62"/>
                  </a:spcBef>
                </a:pPr>
                <a:endParaRPr lang="fr-FR" sz="1100" baseline="5270" dirty="0">
                  <a:latin typeface="Times New Roman"/>
                  <a:cs typeface="Times New Roman"/>
                </a:endParaRPr>
              </a:p>
              <a:p>
                <a:pPr marL="12700">
                  <a:lnSpc>
                    <a:spcPts val="1240"/>
                  </a:lnSpc>
                  <a:spcBef>
                    <a:spcPts val="62"/>
                  </a:spcBef>
                </a:pPr>
                <a:endParaRPr lang="fr-FR" sz="1100" baseline="5270" dirty="0">
                  <a:latin typeface="Times New Roman"/>
                  <a:cs typeface="Times New Roman"/>
                </a:endParaRPr>
              </a:p>
              <a:p>
                <a:pPr marL="12700">
                  <a:lnSpc>
                    <a:spcPts val="1240"/>
                  </a:lnSpc>
                  <a:spcBef>
                    <a:spcPts val="62"/>
                  </a:spcBef>
                </a:pPr>
                <a:endParaRPr lang="fr-FR" sz="1100" baseline="5270" dirty="0">
                  <a:latin typeface="Times New Roman"/>
                  <a:cs typeface="Times New Roman"/>
                </a:endParaRPr>
              </a:p>
              <a:p>
                <a:pPr marL="12700">
                  <a:lnSpc>
                    <a:spcPts val="1240"/>
                  </a:lnSpc>
                  <a:spcBef>
                    <a:spcPts val="62"/>
                  </a:spcBef>
                </a:pPr>
                <a:endParaRPr lang="fr-FR" sz="1100" baseline="5270" dirty="0">
                  <a:latin typeface="Times New Roman"/>
                  <a:cs typeface="Times New Roman"/>
                </a:endParaRPr>
              </a:p>
              <a:p>
                <a:pPr marL="12700" marR="22500">
                  <a:lnSpc>
                    <a:spcPct val="95825"/>
                  </a:lnSpc>
                </a:pPr>
                <a:r>
                  <a:rPr lang="fr-FR" sz="1100" dirty="0">
                    <a:latin typeface="Times New Roman"/>
                    <a:cs typeface="Times New Roman"/>
                  </a:rPr>
                  <a:t>avec le taux d’intérêt </a:t>
                </a:r>
                <a14:m>
                  <m:oMath xmlns:m="http://schemas.openxmlformats.org/officeDocument/2006/math">
                    <m:sSub>
                      <m:sSubPr>
                        <m:ctrlPr>
                          <a:rPr lang="fr-FR" sz="1100" i="1">
                            <a:latin typeface="Cambria Math" panose="02040503050406030204" pitchFamily="18" charset="0"/>
                          </a:rPr>
                        </m:ctrlPr>
                      </m:sSubPr>
                      <m:e>
                        <m:r>
                          <a:rPr lang="fr-FR" sz="1100" i="1">
                            <a:latin typeface="Cambria Math" panose="02040503050406030204" pitchFamily="18" charset="0"/>
                          </a:rPr>
                          <m:t>𝑟</m:t>
                        </m:r>
                      </m:e>
                      <m:sub>
                        <m:r>
                          <a:rPr lang="fr-FR" sz="1100" i="1">
                            <a:latin typeface="Cambria Math" panose="02040503050406030204" pitchFamily="18" charset="0"/>
                          </a:rPr>
                          <m:t>𝑖</m:t>
                        </m:r>
                      </m:sub>
                    </m:sSub>
                  </m:oMath>
                </a14:m>
                <a:r>
                  <a:rPr lang="fr-FR" sz="1100" dirty="0">
                    <a:latin typeface="Times New Roman"/>
                    <a:cs typeface="Times New Roman"/>
                  </a:rPr>
                  <a:t> d’un placement arrivant à échéance</a:t>
                </a:r>
                <a:r>
                  <a:rPr lang="fr-FR" sz="1100" spc="84" dirty="0">
                    <a:latin typeface="Times New Roman"/>
                    <a:cs typeface="Times New Roman"/>
                  </a:rPr>
                  <a:t> </a:t>
                </a:r>
                <a:r>
                  <a:rPr lang="fr-FR" sz="1100" dirty="0">
                    <a:latin typeface="Times New Roman"/>
                    <a:cs typeface="Times New Roman"/>
                  </a:rPr>
                  <a:t>dans</a:t>
                </a:r>
                <a:r>
                  <a:rPr lang="fr-FR" sz="1100" spc="105" dirty="0">
                    <a:latin typeface="Times New Roman"/>
                    <a:cs typeface="Times New Roman"/>
                  </a:rPr>
                  <a:t> </a:t>
                </a:r>
                <a:r>
                  <a:rPr lang="fr-FR" sz="1100" i="1" dirty="0">
                    <a:latin typeface="Times New Roman"/>
                    <a:cs typeface="Times New Roman"/>
                  </a:rPr>
                  <a:t>i</a:t>
                </a:r>
                <a:r>
                  <a:rPr lang="fr-FR" sz="1100" spc="154" dirty="0">
                    <a:latin typeface="Times New Roman"/>
                    <a:cs typeface="Times New Roman"/>
                  </a:rPr>
                  <a:t> </a:t>
                </a:r>
                <a:r>
                  <a:rPr lang="fr-FR" sz="1100" dirty="0">
                    <a:latin typeface="Times New Roman"/>
                    <a:cs typeface="Times New Roman"/>
                  </a:rPr>
                  <a:t>années (périodes).</a:t>
                </a:r>
              </a:p>
              <a:p>
                <a:pPr marL="12700" marR="21058">
                  <a:lnSpc>
                    <a:spcPts val="1184"/>
                  </a:lnSpc>
                  <a:spcBef>
                    <a:spcPts val="389"/>
                  </a:spcBef>
                </a:pPr>
                <a:endParaRPr sz="1100" dirty="0">
                  <a:latin typeface="Times New Roman"/>
                  <a:cs typeface="Times New Roman"/>
                </a:endParaRPr>
              </a:p>
            </p:txBody>
          </p:sp>
        </mc:Choice>
        <mc:Fallback xmlns="">
          <p:sp>
            <p:nvSpPr>
              <p:cNvPr id="11" name="object 11"/>
              <p:cNvSpPr txBox="1">
                <a:spLocks noRot="1" noChangeAspect="1" noMove="1" noResize="1" noEditPoints="1" noAdjustHandles="1" noChangeArrowheads="1" noChangeShapeType="1" noTextEdit="1"/>
              </p:cNvSpPr>
              <p:nvPr/>
            </p:nvSpPr>
            <p:spPr>
              <a:xfrm>
                <a:off x="254000" y="520700"/>
                <a:ext cx="4267200" cy="2743200"/>
              </a:xfrm>
              <a:prstGeom prst="rect">
                <a:avLst/>
              </a:prstGeom>
              <a:blipFill rotWithShape="0">
                <a:blip r:embed="rId3"/>
                <a:stretch>
                  <a:fillRect l="-1857" t="-2000"/>
                </a:stretch>
              </a:blipFill>
            </p:spPr>
            <p:txBody>
              <a:bodyPr/>
              <a:lstStyle/>
              <a:p>
                <a:r>
                  <a:rPr lang="fr-FR">
                    <a:noFill/>
                  </a:rPr>
                  <a:t> </a:t>
                </a:r>
              </a:p>
            </p:txBody>
          </p:sp>
        </mc:Fallback>
      </mc:AlternateContent>
      <p:sp>
        <p:nvSpPr>
          <p:cNvPr id="3" name="object 3"/>
          <p:cNvSpPr txBox="1"/>
          <p:nvPr/>
        </p:nvSpPr>
        <p:spPr>
          <a:xfrm>
            <a:off x="2306777" y="1759203"/>
            <a:ext cx="191985" cy="152400"/>
          </a:xfrm>
          <a:prstGeom prst="rect">
            <a:avLst/>
          </a:prstGeom>
        </p:spPr>
        <p:txBody>
          <a:bodyPr wrap="square" lIns="0" tIns="0" rIns="0" bIns="0" rtlCol="0">
            <a:noAutofit/>
          </a:bodyPr>
          <a:lstStyle/>
          <a:p>
            <a:pPr marL="25400">
              <a:lnSpc>
                <a:spcPts val="1000"/>
              </a:lnSpc>
            </a:pPr>
            <a:endParaRPr sz="1000"/>
          </a:p>
        </p:txBody>
      </p:sp>
      <p:graphicFrame>
        <p:nvGraphicFramePr>
          <p:cNvPr id="13" name="Objet 12"/>
          <p:cNvGraphicFramePr>
            <a:graphicFrameLocks noChangeAspect="1"/>
          </p:cNvGraphicFramePr>
          <p:nvPr>
            <p:extLst>
              <p:ext uri="{D42A27DB-BD31-4B8C-83A1-F6EECF244321}">
                <p14:modId xmlns:p14="http://schemas.microsoft.com/office/powerpoint/2010/main" val="1770770331"/>
              </p:ext>
            </p:extLst>
          </p:nvPr>
        </p:nvGraphicFramePr>
        <p:xfrm>
          <a:off x="5130800" y="2781300"/>
          <a:ext cx="914400" cy="198438"/>
        </p:xfrm>
        <a:graphic>
          <a:graphicData uri="http://schemas.openxmlformats.org/presentationml/2006/ole">
            <mc:AlternateContent xmlns:mc="http://schemas.openxmlformats.org/markup-compatibility/2006">
              <mc:Choice xmlns:v="urn:schemas-microsoft-com:vml" Requires="v">
                <p:oleObj spid="_x0000_s14344" name="Equation" r:id="rId4" imgW="914400" imgH="198720" progId="Equation.DSMT4">
                  <p:embed/>
                </p:oleObj>
              </mc:Choice>
              <mc:Fallback>
                <p:oleObj name="Equation" r:id="rId4" imgW="914400" imgH="198720" progId="Equation.DSMT4">
                  <p:embed/>
                  <p:pic>
                    <p:nvPicPr>
                      <p:cNvPr id="13" name="Objet 12"/>
                      <p:cNvPicPr/>
                      <p:nvPr/>
                    </p:nvPicPr>
                    <p:blipFill>
                      <a:blip r:embed="rId5"/>
                      <a:stretch>
                        <a:fillRect/>
                      </a:stretch>
                    </p:blipFill>
                    <p:spPr>
                      <a:xfrm>
                        <a:off x="5130800" y="2781300"/>
                        <a:ext cx="914400" cy="198438"/>
                      </a:xfrm>
                      <a:prstGeom prst="rect">
                        <a:avLst/>
                      </a:prstGeom>
                    </p:spPr>
                  </p:pic>
                </p:oleObj>
              </mc:Fallback>
            </mc:AlternateContent>
          </a:graphicData>
        </a:graphic>
      </p:graphicFrame>
      <p:graphicFrame>
        <p:nvGraphicFramePr>
          <p:cNvPr id="14" name="Objet 13"/>
          <p:cNvGraphicFramePr>
            <a:graphicFrameLocks noChangeAspect="1"/>
          </p:cNvGraphicFramePr>
          <p:nvPr>
            <p:extLst>
              <p:ext uri="{D42A27DB-BD31-4B8C-83A1-F6EECF244321}">
                <p14:modId xmlns:p14="http://schemas.microsoft.com/office/powerpoint/2010/main" val="442670549"/>
              </p:ext>
            </p:extLst>
          </p:nvPr>
        </p:nvGraphicFramePr>
        <p:xfrm>
          <a:off x="635000" y="2044700"/>
          <a:ext cx="1181100" cy="495300"/>
        </p:xfrm>
        <a:graphic>
          <a:graphicData uri="http://schemas.openxmlformats.org/presentationml/2006/ole">
            <mc:AlternateContent xmlns:mc="http://schemas.openxmlformats.org/markup-compatibility/2006">
              <mc:Choice xmlns:v="urn:schemas-microsoft-com:vml" Requires="v">
                <p:oleObj spid="_x0000_s14345" name="Equation" r:id="rId6" imgW="1180800" imgH="495000" progId="Equation.DSMT4">
                  <p:embed/>
                </p:oleObj>
              </mc:Choice>
              <mc:Fallback>
                <p:oleObj name="Equation" r:id="rId6" imgW="1180800" imgH="495000" progId="Equation.DSMT4">
                  <p:embed/>
                  <p:pic>
                    <p:nvPicPr>
                      <p:cNvPr id="14" name="Objet 13"/>
                      <p:cNvPicPr/>
                      <p:nvPr/>
                    </p:nvPicPr>
                    <p:blipFill>
                      <a:blip r:embed="rId7"/>
                      <a:stretch>
                        <a:fillRect/>
                      </a:stretch>
                    </p:blipFill>
                    <p:spPr>
                      <a:xfrm>
                        <a:off x="635000" y="2044700"/>
                        <a:ext cx="1181100" cy="495300"/>
                      </a:xfrm>
                      <a:prstGeom prst="rect">
                        <a:avLst/>
                      </a:prstGeom>
                    </p:spPr>
                  </p:pic>
                </p:oleObj>
              </mc:Fallback>
            </mc:AlternateContent>
          </a:graphicData>
        </a:graphic>
      </p:graphicFrame>
      <p:graphicFrame>
        <p:nvGraphicFramePr>
          <p:cNvPr id="15" name="Objet 14"/>
          <p:cNvGraphicFramePr>
            <a:graphicFrameLocks noChangeAspect="1"/>
          </p:cNvGraphicFramePr>
          <p:nvPr>
            <p:extLst>
              <p:ext uri="{D42A27DB-BD31-4B8C-83A1-F6EECF244321}">
                <p14:modId xmlns:p14="http://schemas.microsoft.com/office/powerpoint/2010/main" val="4201644910"/>
              </p:ext>
            </p:extLst>
          </p:nvPr>
        </p:nvGraphicFramePr>
        <p:xfrm>
          <a:off x="2235200" y="1683003"/>
          <a:ext cx="241300" cy="228600"/>
        </p:xfrm>
        <a:graphic>
          <a:graphicData uri="http://schemas.openxmlformats.org/presentationml/2006/ole">
            <mc:AlternateContent xmlns:mc="http://schemas.openxmlformats.org/markup-compatibility/2006">
              <mc:Choice xmlns:v="urn:schemas-microsoft-com:vml" Requires="v">
                <p:oleObj spid="_x0000_s14346" name="Equation" r:id="rId8" imgW="177480" imgH="228600" progId="Equation.DSMT4">
                  <p:embed/>
                </p:oleObj>
              </mc:Choice>
              <mc:Fallback>
                <p:oleObj name="Equation" r:id="rId8" imgW="177480" imgH="228600" progId="Equation.DSMT4">
                  <p:embed/>
                  <p:pic>
                    <p:nvPicPr>
                      <p:cNvPr id="15" name="Objet 14"/>
                      <p:cNvPicPr/>
                      <p:nvPr/>
                    </p:nvPicPr>
                    <p:blipFill>
                      <a:blip r:embed="rId9"/>
                      <a:stretch>
                        <a:fillRect/>
                      </a:stretch>
                    </p:blipFill>
                    <p:spPr>
                      <a:xfrm>
                        <a:off x="2235200" y="1683003"/>
                        <a:ext cx="241300" cy="2286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a:latin typeface="Times New Roman"/>
              <a:cs typeface="Times New Roman"/>
            </a:endParaRPr>
          </a:p>
        </p:txBody>
      </p:sp>
      <p:sp>
        <p:nvSpPr>
          <p:cNvPr id="3" name="object 3"/>
          <p:cNvSpPr txBox="1"/>
          <p:nvPr/>
        </p:nvSpPr>
        <p:spPr>
          <a:xfrm>
            <a:off x="95300" y="520700"/>
            <a:ext cx="4189953" cy="2590800"/>
          </a:xfrm>
          <a:prstGeom prst="rect">
            <a:avLst/>
          </a:prstGeom>
        </p:spPr>
        <p:txBody>
          <a:bodyPr wrap="square" lIns="0" tIns="0" rIns="0" bIns="0" rtlCol="0">
            <a:noAutofit/>
          </a:bodyPr>
          <a:lstStyle/>
          <a:p>
            <a:r>
              <a:rPr lang="fr-FR" sz="1100" b="1" dirty="0">
                <a:latin typeface="Times New Roman"/>
                <a:cs typeface="Times New Roman"/>
              </a:rPr>
              <a:t>Exercice : </a:t>
            </a:r>
            <a:r>
              <a:rPr lang="fr-FR" sz="1100" dirty="0" err="1">
                <a:latin typeface="Times New Roman"/>
                <a:cs typeface="Times New Roman"/>
              </a:rPr>
              <a:t>AurelDF</a:t>
            </a:r>
            <a:r>
              <a:rPr lang="fr-FR" sz="1100" dirty="0">
                <a:latin typeface="Times New Roman"/>
                <a:cs typeface="Times New Roman"/>
              </a:rPr>
              <a:t> envisage la construction d’une centrale nucléaire pour un coût de 120 millions d’€ à payer immédiatement. Le bénéfice obtenu devrait être de 20 millions d’€ par an pendant les 10 prochaines années. Ensuite, la centrale fermera et le site devra être nettoyé pour répondre aux normes environnementales, puis surveillé. Cette surveillance coûtera 2 millions d’€ par an sur une période infinie.</a:t>
            </a:r>
          </a:p>
          <a:p>
            <a:endParaRPr lang="fr-FR" sz="1100" dirty="0">
              <a:latin typeface="Times New Roman"/>
              <a:cs typeface="Times New Roman"/>
            </a:endParaRPr>
          </a:p>
          <a:p>
            <a:r>
              <a:rPr lang="fr-FR" sz="1100" dirty="0">
                <a:latin typeface="Times New Roman"/>
                <a:cs typeface="Times New Roman"/>
              </a:rPr>
              <a:t>1.	En appliquant le critère du TRI, l’entreprise </a:t>
            </a:r>
            <a:r>
              <a:rPr lang="fr-FR" sz="1100" dirty="0" err="1">
                <a:latin typeface="Times New Roman"/>
                <a:cs typeface="Times New Roman"/>
              </a:rPr>
              <a:t>AurelDF</a:t>
            </a:r>
            <a:r>
              <a:rPr lang="fr-FR" sz="1100" dirty="0">
                <a:latin typeface="Times New Roman"/>
                <a:cs typeface="Times New Roman"/>
              </a:rPr>
              <a:t> a-t-elle intérêt à exploiter cette mine ?</a:t>
            </a:r>
          </a:p>
          <a:p>
            <a:r>
              <a:rPr lang="fr-FR" sz="1100" dirty="0">
                <a:latin typeface="Times New Roman"/>
                <a:cs typeface="Times New Roman"/>
              </a:rPr>
              <a:t>2.	Si le coût du capital est de 8 % que conclure à partir du calcul de la VAN. </a:t>
            </a:r>
          </a:p>
          <a:p>
            <a:r>
              <a:rPr lang="fr-FR" sz="1100" dirty="0">
                <a:latin typeface="Times New Roman"/>
                <a:cs typeface="Times New Roman"/>
              </a:rPr>
              <a:t> </a:t>
            </a: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303120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300" y="123091"/>
            <a:ext cx="2213491" cy="207596"/>
          </a:xfrm>
          <a:prstGeom prst="rect">
            <a:avLst/>
          </a:prstGeom>
        </p:spPr>
        <p:txBody>
          <a:bodyPr wrap="square" lIns="0" tIns="0" rIns="0" bIns="0" rtlCol="0">
            <a:noAutofit/>
          </a:bodyPr>
          <a:lstStyle/>
          <a:p>
            <a:pPr marL="12700">
              <a:lnSpc>
                <a:spcPts val="1455"/>
              </a:lnSpc>
              <a:spcBef>
                <a:spcPts val="72"/>
              </a:spcBef>
            </a:pPr>
            <a:r>
              <a:rPr sz="1400" spc="-39" dirty="0">
                <a:solidFill>
                  <a:srgbClr val="B23333"/>
                </a:solidFill>
                <a:latin typeface="Times New Roman"/>
                <a:cs typeface="Times New Roman"/>
              </a:rPr>
              <a:t>V</a:t>
            </a:r>
            <a:r>
              <a:rPr sz="1400" spc="0" dirty="0">
                <a:solidFill>
                  <a:srgbClr val="B23333"/>
                </a:solidFill>
                <a:latin typeface="Times New Roman"/>
                <a:cs typeface="Times New Roman"/>
              </a:rPr>
              <a:t>aleur</a:t>
            </a:r>
            <a:r>
              <a:rPr sz="1400" spc="-51"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séquence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flux</a:t>
            </a:r>
            <a:endParaRPr sz="1400" dirty="0">
              <a:latin typeface="Times New Roman"/>
              <a:cs typeface="Times New Roman"/>
            </a:endParaRPr>
          </a:p>
        </p:txBody>
      </p:sp>
      <p:sp>
        <p:nvSpPr>
          <p:cNvPr id="3" name="object 3"/>
          <p:cNvSpPr txBox="1"/>
          <p:nvPr/>
        </p:nvSpPr>
        <p:spPr>
          <a:xfrm>
            <a:off x="347294" y="825501"/>
            <a:ext cx="3937959" cy="1219200"/>
          </a:xfrm>
          <a:prstGeom prst="rect">
            <a:avLst/>
          </a:prstGeom>
        </p:spPr>
        <p:txBody>
          <a:bodyPr wrap="square" lIns="0" tIns="0" rIns="0" bIns="0" rtlCol="0">
            <a:noAutofit/>
          </a:bodyPr>
          <a:lstStyle/>
          <a:p>
            <a:pPr marR="144099" indent="0">
              <a:lnSpc>
                <a:spcPts val="1264"/>
              </a:lnSpc>
              <a:spcBef>
                <a:spcPts val="320"/>
              </a:spcBef>
            </a:pPr>
            <a:endParaRPr sz="1100" i="1" dirty="0">
              <a:latin typeface="Times New Roman"/>
              <a:cs typeface="Times New Roman"/>
            </a:endParaRPr>
          </a:p>
        </p:txBody>
      </p:sp>
      <p:sp>
        <p:nvSpPr>
          <p:cNvPr id="2" name="ZoneTexte 1"/>
          <p:cNvSpPr txBox="1"/>
          <p:nvPr/>
        </p:nvSpPr>
        <p:spPr>
          <a:xfrm>
            <a:off x="84563" y="529776"/>
            <a:ext cx="4343400" cy="769441"/>
          </a:xfrm>
          <a:prstGeom prst="rect">
            <a:avLst/>
          </a:prstGeom>
          <a:noFill/>
        </p:spPr>
        <p:txBody>
          <a:bodyPr wrap="square" rtlCol="0">
            <a:spAutoFit/>
          </a:bodyPr>
          <a:lstStyle/>
          <a:p>
            <a:r>
              <a:rPr lang="fr-FR" sz="1100" dirty="0">
                <a:latin typeface="Times New Roman"/>
                <a:cs typeface="Times New Roman"/>
              </a:rPr>
              <a:t>1- Les échéanciers :</a:t>
            </a:r>
          </a:p>
          <a:p>
            <a:endParaRPr lang="fr-FR" sz="1100" dirty="0">
              <a:latin typeface="Times New Roman"/>
              <a:cs typeface="Times New Roman"/>
            </a:endParaRPr>
          </a:p>
          <a:p>
            <a:endParaRPr lang="fr-FR" sz="1100" dirty="0">
              <a:latin typeface="Times New Roman"/>
              <a:cs typeface="Times New Roman"/>
            </a:endParaRPr>
          </a:p>
          <a:p>
            <a:endParaRPr lang="fr-FR" sz="1100" dirty="0">
              <a:latin typeface="Times New Roman"/>
              <a:cs typeface="Times New Roman"/>
            </a:endParaRPr>
          </a:p>
        </p:txBody>
      </p:sp>
      <p:cxnSp>
        <p:nvCxnSpPr>
          <p:cNvPr id="6" name="Connecteur droit 5"/>
          <p:cNvCxnSpPr/>
          <p:nvPr/>
        </p:nvCxnSpPr>
        <p:spPr>
          <a:xfrm>
            <a:off x="406400" y="1130300"/>
            <a:ext cx="31242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p:cNvCxnSpPr/>
          <p:nvPr/>
        </p:nvCxnSpPr>
        <p:spPr>
          <a:xfrm>
            <a:off x="406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87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168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15494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5306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07144" y="1214735"/>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0</a:t>
            </a:r>
          </a:p>
        </p:txBody>
      </p:sp>
      <p:sp>
        <p:nvSpPr>
          <p:cNvPr id="14" name="ZoneTexte 13"/>
          <p:cNvSpPr txBox="1"/>
          <p:nvPr/>
        </p:nvSpPr>
        <p:spPr>
          <a:xfrm>
            <a:off x="648935" y="1217307"/>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a:t>
            </a:r>
          </a:p>
        </p:txBody>
      </p:sp>
      <p:sp>
        <p:nvSpPr>
          <p:cNvPr id="15" name="ZoneTexte 14"/>
          <p:cNvSpPr txBox="1"/>
          <p:nvPr/>
        </p:nvSpPr>
        <p:spPr>
          <a:xfrm>
            <a:off x="1028067" y="1217308"/>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2</a:t>
            </a:r>
          </a:p>
        </p:txBody>
      </p:sp>
      <p:sp>
        <p:nvSpPr>
          <p:cNvPr id="16" name="ZoneTexte 15"/>
          <p:cNvSpPr txBox="1"/>
          <p:nvPr/>
        </p:nvSpPr>
        <p:spPr>
          <a:xfrm>
            <a:off x="1475418" y="1235790"/>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3</a:t>
            </a:r>
          </a:p>
        </p:txBody>
      </p:sp>
      <p:sp>
        <p:nvSpPr>
          <p:cNvPr id="17" name="ZoneTexte 16"/>
          <p:cNvSpPr txBox="1"/>
          <p:nvPr/>
        </p:nvSpPr>
        <p:spPr>
          <a:xfrm>
            <a:off x="2159000" y="1154499"/>
            <a:ext cx="331459"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p:sp>
        <p:nvSpPr>
          <p:cNvPr id="18" name="ZoneTexte 17"/>
          <p:cNvSpPr txBox="1"/>
          <p:nvPr/>
        </p:nvSpPr>
        <p:spPr>
          <a:xfrm flipH="1">
            <a:off x="3378200" y="1162369"/>
            <a:ext cx="381000"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12</a:t>
            </a:r>
          </a:p>
        </p:txBody>
      </p:sp>
      <p:sp>
        <p:nvSpPr>
          <p:cNvPr id="19" name="ZoneTexte 18"/>
          <p:cNvSpPr txBox="1"/>
          <p:nvPr/>
        </p:nvSpPr>
        <p:spPr>
          <a:xfrm>
            <a:off x="488209" y="824384"/>
            <a:ext cx="439217"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20M</a:t>
            </a:r>
            <a:endParaRPr lang="fr-FR" sz="900" dirty="0">
              <a:latin typeface="Times New Roman" panose="02020603050405020304" pitchFamily="18" charset="0"/>
              <a:cs typeface="Times New Roman" panose="02020603050405020304" pitchFamily="18" charset="0"/>
            </a:endParaRPr>
          </a:p>
        </p:txBody>
      </p:sp>
      <p:sp>
        <p:nvSpPr>
          <p:cNvPr id="20" name="ZoneTexte 19"/>
          <p:cNvSpPr txBox="1"/>
          <p:nvPr/>
        </p:nvSpPr>
        <p:spPr>
          <a:xfrm>
            <a:off x="865033" y="801730"/>
            <a:ext cx="530537"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20M</a:t>
            </a:r>
            <a:endParaRPr lang="fr-FR" sz="900" dirty="0">
              <a:latin typeface="Times New Roman" panose="02020603050405020304" pitchFamily="18" charset="0"/>
              <a:cs typeface="Times New Roman" panose="02020603050405020304" pitchFamily="18" charset="0"/>
            </a:endParaRPr>
          </a:p>
        </p:txBody>
      </p:sp>
      <p:sp>
        <p:nvSpPr>
          <p:cNvPr id="21" name="ZoneTexte 20"/>
          <p:cNvSpPr txBox="1"/>
          <p:nvPr/>
        </p:nvSpPr>
        <p:spPr>
          <a:xfrm>
            <a:off x="1320801" y="804231"/>
            <a:ext cx="609600" cy="33855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20M</a:t>
            </a:r>
            <a:endParaRPr lang="fr-FR" sz="900" dirty="0">
              <a:latin typeface="Times New Roman" panose="02020603050405020304" pitchFamily="18" charset="0"/>
              <a:cs typeface="Times New Roman" panose="02020603050405020304" pitchFamily="18" charset="0"/>
            </a:endParaRPr>
          </a:p>
          <a:p>
            <a:endParaRPr lang="fr-FR" sz="800" dirty="0">
              <a:latin typeface="Times New Roman" panose="02020603050405020304" pitchFamily="18" charset="0"/>
              <a:cs typeface="Times New Roman" panose="02020603050405020304" pitchFamily="18" charset="0"/>
            </a:endParaRPr>
          </a:p>
        </p:txBody>
      </p:sp>
      <p:sp>
        <p:nvSpPr>
          <p:cNvPr id="22" name="ZoneTexte 21"/>
          <p:cNvSpPr txBox="1"/>
          <p:nvPr/>
        </p:nvSpPr>
        <p:spPr>
          <a:xfrm>
            <a:off x="2952914" y="783989"/>
            <a:ext cx="474293"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-2M</a:t>
            </a:r>
          </a:p>
        </p:txBody>
      </p:sp>
      <mc:AlternateContent xmlns:mc="http://schemas.openxmlformats.org/markup-compatibility/2006" xmlns:a14="http://schemas.microsoft.com/office/drawing/2010/main">
        <mc:Choice Requires="a14">
          <p:sp>
            <p:nvSpPr>
              <p:cNvPr id="23" name="ZoneTexte 22"/>
              <p:cNvSpPr txBox="1"/>
              <p:nvPr/>
            </p:nvSpPr>
            <p:spPr>
              <a:xfrm>
                <a:off x="286992" y="1598672"/>
                <a:ext cx="4114800" cy="332527"/>
              </a:xfrm>
              <a:prstGeom prst="rect">
                <a:avLst/>
              </a:prstGeom>
              <a:noFill/>
            </p:spPr>
            <p:txBody>
              <a:bodyPr wrap="square" rtlCol="0">
                <a:spAutoFit/>
              </a:bodyPr>
              <a:lstStyle/>
              <a:p>
                <a14:m>
                  <m:oMath xmlns:m="http://schemas.openxmlformats.org/officeDocument/2006/math">
                    <m:r>
                      <a:rPr lang="fr-FR" sz="1100" b="0" i="1" smtClean="0">
                        <a:latin typeface="Cambria Math" panose="02040503050406030204" pitchFamily="18" charset="0"/>
                        <a:cs typeface="Times New Roman"/>
                      </a:rPr>
                      <m:t>𝑉𝐴𝑁</m:t>
                    </m:r>
                    <m:r>
                      <a:rPr lang="fr-FR" sz="1100" b="0" i="1" smtClean="0">
                        <a:latin typeface="Cambria Math" panose="02040503050406030204" pitchFamily="18" charset="0"/>
                        <a:cs typeface="Times New Roman"/>
                      </a:rPr>
                      <m:t>=−120+</m:t>
                    </m:r>
                    <m:f>
                      <m:fPr>
                        <m:ctrlPr>
                          <a:rPr lang="fr-FR" sz="1100" b="0" i="1" smtClean="0">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20</m:t>
                        </m:r>
                      </m:num>
                      <m:den>
                        <m:r>
                          <a:rPr lang="fr-FR" sz="1100" b="0" i="1" smtClean="0">
                            <a:latin typeface="Cambria Math" panose="02040503050406030204" pitchFamily="18" charset="0"/>
                            <a:cs typeface="Times New Roman"/>
                          </a:rPr>
                          <m:t>𝑇𝑅𝐼</m:t>
                        </m:r>
                      </m:den>
                    </m:f>
                    <m:r>
                      <a:rPr lang="fr-FR" sz="1100" b="0" i="1" smtClean="0">
                        <a:latin typeface="Cambria Math" panose="02040503050406030204" pitchFamily="18" charset="0"/>
                        <a:cs typeface="Times New Roman"/>
                      </a:rPr>
                      <m:t>(1−</m:t>
                    </m:r>
                    <m:sSup>
                      <m:sSupPr>
                        <m:ctrlPr>
                          <a:rPr lang="fr-FR" sz="1100" b="0" i="1" smtClean="0">
                            <a:latin typeface="Cambria Math" panose="02040503050406030204" pitchFamily="18" charset="0"/>
                            <a:cs typeface="Times New Roman"/>
                          </a:rPr>
                        </m:ctrlPr>
                      </m:sSupPr>
                      <m:e>
                        <m:r>
                          <a:rPr lang="fr-FR" sz="1100" b="0" i="1" smtClean="0">
                            <a:latin typeface="Cambria Math" panose="02040503050406030204" pitchFamily="18" charset="0"/>
                            <a:cs typeface="Times New Roman"/>
                          </a:rPr>
                          <m:t>(</m:t>
                        </m:r>
                        <m:f>
                          <m:fPr>
                            <m:ctrlPr>
                              <a:rPr lang="fr-FR" sz="1100" b="0" i="1" smtClean="0">
                                <a:latin typeface="Cambria Math" panose="02040503050406030204" pitchFamily="18" charset="0"/>
                                <a:cs typeface="Times New Roman"/>
                              </a:rPr>
                            </m:ctrlPr>
                          </m:fPr>
                          <m:num>
                            <m:r>
                              <a:rPr lang="fr-FR" sz="1100" b="0" i="1" smtClean="0">
                                <a:latin typeface="Cambria Math" panose="02040503050406030204" pitchFamily="18" charset="0"/>
                                <a:cs typeface="Times New Roman"/>
                              </a:rPr>
                              <m:t>1 </m:t>
                            </m:r>
                          </m:num>
                          <m:den>
                            <m:r>
                              <a:rPr lang="fr-FR" sz="1100" b="0" i="1" smtClean="0">
                                <a:latin typeface="Cambria Math" panose="02040503050406030204" pitchFamily="18" charset="0"/>
                                <a:cs typeface="Times New Roman"/>
                              </a:rPr>
                              <m:t>1+</m:t>
                            </m:r>
                            <m:r>
                              <a:rPr lang="fr-FR" sz="1100" b="0" i="1" smtClean="0">
                                <a:latin typeface="Cambria Math" panose="02040503050406030204" pitchFamily="18" charset="0"/>
                                <a:cs typeface="Times New Roman"/>
                              </a:rPr>
                              <m:t>𝑇𝑅𝐼</m:t>
                            </m:r>
                          </m:den>
                        </m:f>
                        <m:r>
                          <a:rPr lang="fr-FR" sz="1100" b="0" i="1" smtClean="0">
                            <a:latin typeface="Cambria Math" panose="02040503050406030204" pitchFamily="18" charset="0"/>
                            <a:cs typeface="Times New Roman"/>
                          </a:rPr>
                          <m:t>)</m:t>
                        </m:r>
                      </m:e>
                      <m:sup>
                        <m:r>
                          <a:rPr lang="fr-FR" sz="1100" b="0" i="1" smtClean="0">
                            <a:latin typeface="Cambria Math" panose="02040503050406030204" pitchFamily="18" charset="0"/>
                            <a:cs typeface="Times New Roman"/>
                          </a:rPr>
                          <m:t>10</m:t>
                        </m:r>
                      </m:sup>
                    </m:sSup>
                  </m:oMath>
                </a14:m>
                <a:r>
                  <a:rPr lang="fr-FR" sz="1100" dirty="0">
                    <a:latin typeface="Times New Roman"/>
                    <a:cs typeface="Times New Roman"/>
                  </a:rPr>
                  <a:t>)-</a:t>
                </a:r>
                <a14:m>
                  <m:oMath xmlns:m="http://schemas.openxmlformats.org/officeDocument/2006/math">
                    <m:f>
                      <m:fPr>
                        <m:ctrlPr>
                          <a:rPr lang="fr-FR" sz="1100" i="1" dirty="0" smtClean="0">
                            <a:latin typeface="Cambria Math" panose="02040503050406030204" pitchFamily="18" charset="0"/>
                            <a:cs typeface="Times New Roman"/>
                          </a:rPr>
                        </m:ctrlPr>
                      </m:fPr>
                      <m:num>
                        <m:r>
                          <a:rPr lang="fr-FR" sz="1100" b="0" i="1" dirty="0" smtClean="0">
                            <a:latin typeface="Cambria Math" panose="02040503050406030204" pitchFamily="18" charset="0"/>
                            <a:cs typeface="Times New Roman"/>
                          </a:rPr>
                          <m:t>2</m:t>
                        </m:r>
                      </m:num>
                      <m:den>
                        <m:r>
                          <a:rPr lang="fr-FR" sz="1100" b="0" i="1" dirty="0" smtClean="0">
                            <a:latin typeface="Cambria Math" panose="02040503050406030204" pitchFamily="18" charset="0"/>
                            <a:cs typeface="Times New Roman"/>
                          </a:rPr>
                          <m:t>𝑇𝑅𝐼</m:t>
                        </m:r>
                      </m:den>
                    </m:f>
                  </m:oMath>
                </a14:m>
                <a:r>
                  <a:rPr lang="fr-FR" sz="1100" dirty="0">
                    <a:latin typeface="Times New Roman"/>
                    <a:cs typeface="Times New Roman"/>
                  </a:rPr>
                  <a:t>=0</a:t>
                </a:r>
              </a:p>
            </p:txBody>
          </p:sp>
        </mc:Choice>
        <mc:Fallback xmlns="">
          <p:sp>
            <p:nvSpPr>
              <p:cNvPr id="23" name="ZoneTexte 22"/>
              <p:cNvSpPr txBox="1">
                <a:spLocks noRot="1" noChangeAspect="1" noMove="1" noResize="1" noEditPoints="1" noAdjustHandles="1" noChangeArrowheads="1" noChangeShapeType="1" noTextEdit="1"/>
              </p:cNvSpPr>
              <p:nvPr/>
            </p:nvSpPr>
            <p:spPr>
              <a:xfrm>
                <a:off x="286992" y="1598672"/>
                <a:ext cx="4114800" cy="332527"/>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ZoneTexte 23"/>
              <p:cNvSpPr txBox="1"/>
              <p:nvPr/>
            </p:nvSpPr>
            <p:spPr>
              <a:xfrm>
                <a:off x="177800" y="2230184"/>
                <a:ext cx="4267200" cy="430887"/>
              </a:xfrm>
              <a:prstGeom prst="rect">
                <a:avLst/>
              </a:prstGeom>
              <a:noFill/>
            </p:spPr>
            <p:txBody>
              <a:bodyPr wrap="square" rtlCol="0">
                <a:spAutoFit/>
              </a:bodyPr>
              <a:lstStyle/>
              <a:p>
                <a14:m>
                  <m:oMath xmlns:m="http://schemas.openxmlformats.org/officeDocument/2006/math">
                    <m:r>
                      <a:rPr lang="fr-FR" sz="1100" b="0" i="1" smtClean="0">
                        <a:latin typeface="Cambria Math" panose="02040503050406030204" pitchFamily="18" charset="0"/>
                        <a:cs typeface="Times New Roman"/>
                      </a:rPr>
                      <m:t>2−</m:t>
                    </m:r>
                    <m:r>
                      <a:rPr lang="fr-FR" sz="1100" b="0" i="1" smtClean="0">
                        <a:latin typeface="Cambria Math" panose="02040503050406030204" pitchFamily="18" charset="0"/>
                        <a:cs typeface="Times New Roman"/>
                      </a:rPr>
                      <m:t>𝑆𝑖</m:t>
                    </m:r>
                    <m:r>
                      <a:rPr lang="fr-FR" sz="1100" b="0" i="1" smtClean="0">
                        <a:latin typeface="Cambria Math" panose="02040503050406030204" pitchFamily="18" charset="0"/>
                        <a:cs typeface="Times New Roman"/>
                      </a:rPr>
                      <m:t> </m:t>
                    </m:r>
                    <m:r>
                      <a:rPr lang="fr-FR" sz="1100" b="0" i="1" smtClean="0">
                        <a:latin typeface="Cambria Math" panose="02040503050406030204" pitchFamily="18" charset="0"/>
                        <a:cs typeface="Times New Roman"/>
                      </a:rPr>
                      <m:t>𝑟</m:t>
                    </m:r>
                    <m:r>
                      <a:rPr lang="fr-FR" sz="1100" b="0" i="1" smtClean="0">
                        <a:latin typeface="Cambria Math" panose="02040503050406030204" pitchFamily="18" charset="0"/>
                        <a:cs typeface="Times New Roman"/>
                      </a:rPr>
                      <m:t>=0,08; </m:t>
                    </m:r>
                    <m:r>
                      <a:rPr lang="fr-FR" sz="1100" i="1" smtClean="0">
                        <a:latin typeface="Cambria Math" panose="02040503050406030204" pitchFamily="18" charset="0"/>
                        <a:cs typeface="Times New Roman"/>
                      </a:rPr>
                      <m:t>𝑉𝐴</m:t>
                    </m:r>
                    <m:r>
                      <a:rPr lang="fr-FR" sz="1100" b="0" i="1" smtClean="0">
                        <a:latin typeface="Cambria Math" panose="02040503050406030204" pitchFamily="18" charset="0"/>
                        <a:cs typeface="Times New Roman"/>
                      </a:rPr>
                      <m:t>𝑁</m:t>
                    </m:r>
                    <m:r>
                      <a:rPr lang="fr-FR" sz="1100" i="1" smtClean="0">
                        <a:latin typeface="Cambria Math" panose="02040503050406030204" pitchFamily="18" charset="0"/>
                        <a:cs typeface="Times New Roman"/>
                      </a:rPr>
                      <m:t>=</m:t>
                    </m:r>
                  </m:oMath>
                </a14:m>
                <a:r>
                  <a:rPr lang="fr-FR" sz="1100" dirty="0">
                    <a:latin typeface="Times New Roman"/>
                    <a:cs typeface="Times New Roman"/>
                  </a:rPr>
                  <a:t>2,621791M euros</a:t>
                </a:r>
              </a:p>
              <a:p>
                <a:r>
                  <a:rPr lang="fr-FR" sz="1100" dirty="0">
                    <a:latin typeface="Times New Roman"/>
                    <a:cs typeface="Times New Roman"/>
                  </a:rPr>
                  <a:t>La VAN n’est pas neutre par rapport au taux d’actualisation</a:t>
                </a:r>
              </a:p>
            </p:txBody>
          </p:sp>
        </mc:Choice>
        <mc:Fallback xmlns="">
          <p:sp>
            <p:nvSpPr>
              <p:cNvPr id="24" name="ZoneTexte 23"/>
              <p:cNvSpPr txBox="1">
                <a:spLocks noRot="1" noChangeAspect="1" noMove="1" noResize="1" noEditPoints="1" noAdjustHandles="1" noChangeArrowheads="1" noChangeShapeType="1" noTextEdit="1"/>
              </p:cNvSpPr>
              <p:nvPr/>
            </p:nvSpPr>
            <p:spPr>
              <a:xfrm>
                <a:off x="177800" y="2230184"/>
                <a:ext cx="4267200" cy="430887"/>
              </a:xfrm>
              <a:prstGeom prst="rect">
                <a:avLst/>
              </a:prstGeom>
              <a:blipFill>
                <a:blip r:embed="rId3"/>
                <a:stretch>
                  <a:fillRect b="-9859"/>
                </a:stretch>
              </a:blipFill>
            </p:spPr>
            <p:txBody>
              <a:bodyPr/>
              <a:lstStyle/>
              <a:p>
                <a:r>
                  <a:rPr lang="fr-FR">
                    <a:noFill/>
                  </a:rPr>
                  <a:t> </a:t>
                </a:r>
              </a:p>
            </p:txBody>
          </p:sp>
        </mc:Fallback>
      </mc:AlternateContent>
      <p:sp>
        <p:nvSpPr>
          <p:cNvPr id="25" name="ZoneTexte 24"/>
          <p:cNvSpPr txBox="1"/>
          <p:nvPr/>
        </p:nvSpPr>
        <p:spPr>
          <a:xfrm>
            <a:off x="3798105" y="963399"/>
            <a:ext cx="331459"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p:cxnSp>
        <p:nvCxnSpPr>
          <p:cNvPr id="26" name="Connecteur droit 25"/>
          <p:cNvCxnSpPr/>
          <p:nvPr/>
        </p:nvCxnSpPr>
        <p:spPr>
          <a:xfrm>
            <a:off x="3225800" y="10541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flipH="1">
            <a:off x="3013751" y="1162369"/>
            <a:ext cx="381000"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11</a:t>
            </a:r>
          </a:p>
        </p:txBody>
      </p:sp>
      <p:sp>
        <p:nvSpPr>
          <p:cNvPr id="28" name="ZoneTexte 27"/>
          <p:cNvSpPr txBox="1"/>
          <p:nvPr/>
        </p:nvSpPr>
        <p:spPr>
          <a:xfrm>
            <a:off x="88270" y="827849"/>
            <a:ext cx="497185"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-120M</a:t>
            </a:r>
            <a:endParaRPr lang="fr-FR" sz="900" dirty="0">
              <a:latin typeface="Times New Roman" panose="02020603050405020304" pitchFamily="18" charset="0"/>
              <a:cs typeface="Times New Roman" panose="02020603050405020304" pitchFamily="18" charset="0"/>
            </a:endParaRPr>
          </a:p>
        </p:txBody>
      </p:sp>
      <p:sp>
        <p:nvSpPr>
          <p:cNvPr id="29" name="ZoneTexte 28"/>
          <p:cNvSpPr txBox="1"/>
          <p:nvPr/>
        </p:nvSpPr>
        <p:spPr>
          <a:xfrm>
            <a:off x="3377902" y="801730"/>
            <a:ext cx="474293"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-2M</a:t>
            </a:r>
          </a:p>
        </p:txBody>
      </p:sp>
      <p:sp>
        <p:nvSpPr>
          <p:cNvPr id="5" name="ZoneTexte 4"/>
          <p:cNvSpPr txBox="1"/>
          <p:nvPr/>
        </p:nvSpPr>
        <p:spPr>
          <a:xfrm>
            <a:off x="82145" y="1882914"/>
            <a:ext cx="3810000" cy="400110"/>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La VAN s ’annule pour un TRI =0,02924 et TRI2 = 0,08723, On ne peut pas conclure</a:t>
            </a:r>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83796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5300" y="123091"/>
            <a:ext cx="1765670"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taux</a:t>
            </a:r>
            <a:r>
              <a:rPr sz="1400" spc="177" dirty="0">
                <a:solidFill>
                  <a:srgbClr val="B23333"/>
                </a:solidFill>
                <a:latin typeface="Times New Roman"/>
                <a:cs typeface="Times New Roman"/>
              </a:rPr>
              <a:t> </a:t>
            </a:r>
            <a:r>
              <a:rPr sz="1400" spc="0" dirty="0">
                <a:solidFill>
                  <a:srgbClr val="B23333"/>
                </a:solidFill>
                <a:latin typeface="Times New Roman"/>
                <a:cs typeface="Times New Roman"/>
              </a:rPr>
              <a:t>d’intérêt</a:t>
            </a:r>
            <a:endParaRPr sz="1400">
              <a:latin typeface="Times New Roman"/>
              <a:cs typeface="Times New Roman"/>
            </a:endParaRPr>
          </a:p>
        </p:txBody>
      </p:sp>
      <p:sp>
        <p:nvSpPr>
          <p:cNvPr id="5" name="object 5"/>
          <p:cNvSpPr txBox="1"/>
          <p:nvPr/>
        </p:nvSpPr>
        <p:spPr>
          <a:xfrm>
            <a:off x="177800" y="330687"/>
            <a:ext cx="4190999" cy="2780813"/>
          </a:xfrm>
          <a:prstGeom prst="rect">
            <a:avLst/>
          </a:prstGeom>
        </p:spPr>
        <p:txBody>
          <a:bodyPr wrap="square" lIns="0" tIns="0" rIns="0" bIns="0" rtlCol="0">
            <a:noAutofit/>
          </a:bodyPr>
          <a:lstStyle/>
          <a:p>
            <a:pPr marL="12700" marR="92370">
              <a:lnSpc>
                <a:spcPct val="110000"/>
              </a:lnSpc>
              <a:spcBef>
                <a:spcPts val="309"/>
              </a:spcBef>
            </a:pPr>
            <a:endParaRPr lang="fr-FR" sz="1100" spc="0" dirty="0">
              <a:latin typeface="Times New Roman"/>
              <a:cs typeface="Times New Roman"/>
            </a:endParaRPr>
          </a:p>
          <a:p>
            <a:pPr marL="12700" marR="92370">
              <a:lnSpc>
                <a:spcPct val="110000"/>
              </a:lnSpc>
              <a:spcBef>
                <a:spcPts val="309"/>
              </a:spcBef>
            </a:pPr>
            <a:r>
              <a:rPr sz="1100" spc="0" dirty="0">
                <a:latin typeface="Times New Roman"/>
                <a:cs typeface="Times New Roman"/>
              </a:rPr>
              <a:t>Le</a:t>
            </a:r>
            <a:r>
              <a:rPr sz="1100" spc="-7" dirty="0">
                <a:latin typeface="Times New Roman"/>
                <a:cs typeface="Times New Roman"/>
              </a:rPr>
              <a:t> </a:t>
            </a:r>
            <a:r>
              <a:rPr sz="1100" spc="0" dirty="0">
                <a:latin typeface="Times New Roman"/>
                <a:cs typeface="Times New Roman"/>
              </a:rPr>
              <a:t>financement</a:t>
            </a:r>
            <a:r>
              <a:rPr sz="1100" spc="8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grande</a:t>
            </a:r>
            <a:r>
              <a:rPr sz="1100" spc="114" dirty="0">
                <a:latin typeface="Times New Roman"/>
                <a:cs typeface="Times New Roman"/>
              </a:rPr>
              <a:t> </a:t>
            </a:r>
            <a:r>
              <a:rPr sz="1100" spc="0" dirty="0" err="1">
                <a:latin typeface="Times New Roman"/>
                <a:cs typeface="Times New Roman"/>
              </a:rPr>
              <a:t>maj</a:t>
            </a:r>
            <a:r>
              <a:rPr sz="1100" spc="-29" dirty="0" err="1">
                <a:latin typeface="Times New Roman"/>
                <a:cs typeface="Times New Roman"/>
              </a:rPr>
              <a:t>o</a:t>
            </a:r>
            <a:r>
              <a:rPr sz="1100" spc="0" dirty="0" err="1">
                <a:latin typeface="Times New Roman"/>
                <a:cs typeface="Times New Roman"/>
              </a:rPr>
              <a:t>rit</a:t>
            </a:r>
            <a:r>
              <a:rPr lang="fr-FR" sz="1100" spc="0" dirty="0">
                <a:latin typeface="Times New Roman"/>
                <a:cs typeface="Times New Roman"/>
              </a:rPr>
              <a:t>é</a:t>
            </a:r>
            <a:r>
              <a:rPr sz="1100" spc="114"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0" dirty="0">
                <a:latin typeface="Times New Roman"/>
                <a:cs typeface="Times New Roman"/>
              </a:rPr>
              <a:t> </a:t>
            </a:r>
            <a:r>
              <a:rPr sz="1100" spc="0" dirty="0" err="1">
                <a:latin typeface="Times New Roman"/>
                <a:cs typeface="Times New Roman"/>
              </a:rPr>
              <a:t>d'investissement</a:t>
            </a:r>
            <a:r>
              <a:rPr sz="1100" spc="152" dirty="0">
                <a:latin typeface="Times New Roman"/>
                <a:cs typeface="Times New Roman"/>
              </a:rPr>
              <a:t> </a:t>
            </a:r>
            <a:r>
              <a:rPr sz="1100" spc="29" dirty="0">
                <a:latin typeface="Times New Roman"/>
                <a:cs typeface="Times New Roman"/>
              </a:rPr>
              <a:t>p</a:t>
            </a:r>
            <a:r>
              <a:rPr sz="1100" spc="-29" dirty="0">
                <a:latin typeface="Times New Roman"/>
                <a:cs typeface="Times New Roman"/>
              </a:rPr>
              <a:t>o</a:t>
            </a:r>
            <a:r>
              <a:rPr sz="1100" spc="0" dirty="0">
                <a:latin typeface="Times New Roman"/>
                <a:cs typeface="Times New Roman"/>
              </a:rPr>
              <a:t>rte</a:t>
            </a:r>
            <a:r>
              <a:rPr sz="1100" spc="160"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a:latin typeface="Times New Roman"/>
                <a:cs typeface="Times New Roman"/>
              </a:rPr>
              <a:t>risque</a:t>
            </a:r>
            <a:r>
              <a:rPr sz="1100" spc="18"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risque</a:t>
            </a:r>
            <a:r>
              <a:rPr sz="1100" spc="3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non-</a:t>
            </a:r>
            <a:r>
              <a:rPr sz="1100" spc="0" dirty="0" err="1">
                <a:latin typeface="Times New Roman"/>
                <a:cs typeface="Times New Roman"/>
              </a:rPr>
              <a:t>paiement</a:t>
            </a:r>
            <a:r>
              <a:rPr lang="fr-FR" sz="1100"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err="1">
                <a:latin typeface="Times New Roman"/>
                <a:cs typeface="Times New Roman"/>
              </a:rPr>
              <a:t>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a:latin typeface="Times New Roman"/>
                <a:cs typeface="Times New Roman"/>
              </a:rPr>
              <a:t>t</a:t>
            </a:r>
            <a:r>
              <a:rPr lang="fr-FR" sz="1100" spc="0" dirty="0">
                <a:latin typeface="Times New Roman"/>
                <a:cs typeface="Times New Roman"/>
              </a:rPr>
              <a:t>s</a:t>
            </a:r>
            <a:r>
              <a:rPr sz="1100" spc="197" dirty="0">
                <a:latin typeface="Times New Roman"/>
                <a:cs typeface="Times New Roman"/>
              </a:rPr>
              <a:t> </a:t>
            </a:r>
            <a:r>
              <a:rPr sz="1100" spc="0" dirty="0">
                <a:latin typeface="Times New Roman"/>
                <a:cs typeface="Times New Roman"/>
              </a:rPr>
              <a:t>ou</a:t>
            </a:r>
            <a:r>
              <a:rPr sz="1100" spc="7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non</a:t>
            </a:r>
            <a:r>
              <a:rPr sz="1100" spc="84" dirty="0">
                <a:latin typeface="Times New Roman"/>
                <a:cs typeface="Times New Roman"/>
              </a:rPr>
              <a:t> </a:t>
            </a:r>
            <a:r>
              <a:rPr sz="1100" spc="0" dirty="0">
                <a:latin typeface="Times New Roman"/>
                <a:cs typeface="Times New Roman"/>
              </a:rPr>
              <a:t>rem</a:t>
            </a:r>
            <a:r>
              <a:rPr sz="1100" spc="29" dirty="0">
                <a:latin typeface="Times New Roman"/>
                <a:cs typeface="Times New Roman"/>
              </a:rPr>
              <a:t>b</a:t>
            </a:r>
            <a:r>
              <a:rPr sz="1100" spc="0" dirty="0">
                <a:latin typeface="Times New Roman"/>
                <a:cs typeface="Times New Roman"/>
              </a:rPr>
              <a:t>oursement</a:t>
            </a:r>
            <a:r>
              <a:rPr sz="1100" spc="13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endParaRPr sz="1100" dirty="0">
              <a:latin typeface="Times New Roman"/>
              <a:cs typeface="Times New Roman"/>
            </a:endParaRPr>
          </a:p>
          <a:p>
            <a:pPr marL="12700">
              <a:lnSpc>
                <a:spcPts val="1264"/>
              </a:lnSpc>
              <a:spcBef>
                <a:spcPts val="821"/>
              </a:spcBef>
            </a:pPr>
            <a:r>
              <a:rPr sz="1100" spc="0" dirty="0">
                <a:latin typeface="Times New Roman"/>
                <a:cs typeface="Times New Roman"/>
              </a:rPr>
              <a:t>Plus</a:t>
            </a:r>
            <a:r>
              <a:rPr sz="1100" spc="103"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0" dirty="0">
                <a:latin typeface="Times New Roman"/>
                <a:cs typeface="Times New Roman"/>
              </a:rPr>
              <a:t>risque</a:t>
            </a:r>
            <a:r>
              <a:rPr sz="1100" spc="31"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lang="fr-FR" sz="1100" dirty="0">
                <a:latin typeface="Times New Roman"/>
                <a:cs typeface="Times New Roman"/>
              </a:rPr>
              <a:t>é</a:t>
            </a:r>
            <a:r>
              <a:rPr sz="1100" spc="0" dirty="0">
                <a:latin typeface="Times New Roman"/>
                <a:cs typeface="Times New Roman"/>
              </a:rPr>
              <a:t>lev</a:t>
            </a:r>
            <a:r>
              <a:rPr lang="fr-FR" sz="1100" spc="0" dirty="0">
                <a:latin typeface="Times New Roman"/>
                <a:cs typeface="Times New Roman"/>
              </a:rPr>
              <a:t>é</a:t>
            </a:r>
            <a:r>
              <a:rPr sz="1100" spc="0" dirty="0">
                <a:latin typeface="Times New Roman"/>
                <a:cs typeface="Times New Roman"/>
              </a:rPr>
              <a:t>,</a:t>
            </a:r>
            <a:r>
              <a:rPr sz="1100" spc="-18" dirty="0">
                <a:latin typeface="Times New Roman"/>
                <a:cs typeface="Times New Roman"/>
              </a:rPr>
              <a:t> </a:t>
            </a:r>
            <a:r>
              <a:rPr sz="1100" spc="0" dirty="0">
                <a:latin typeface="Times New Roman"/>
                <a:cs typeface="Times New Roman"/>
              </a:rPr>
              <a:t>plus</a:t>
            </a:r>
            <a:r>
              <a:rPr sz="1100" spc="29"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cr</a:t>
            </a:r>
            <a:r>
              <a:rPr lang="fr-FR" sz="1100" spc="0" dirty="0">
                <a:latin typeface="Times New Roman"/>
                <a:cs typeface="Times New Roman"/>
              </a:rPr>
              <a:t>é</a:t>
            </a:r>
            <a:r>
              <a:rPr sz="1100" spc="0" dirty="0" err="1">
                <a:latin typeface="Times New Roman"/>
                <a:cs typeface="Times New Roman"/>
              </a:rPr>
              <a:t>ancier</a:t>
            </a:r>
            <a:r>
              <a:rPr sz="1100" spc="44" dirty="0">
                <a:latin typeface="Times New Roman"/>
                <a:cs typeface="Times New Roman"/>
              </a:rPr>
              <a:t> </a:t>
            </a:r>
            <a:r>
              <a:rPr sz="1100" spc="0" dirty="0">
                <a:latin typeface="Times New Roman"/>
                <a:cs typeface="Times New Roman"/>
              </a:rPr>
              <a:t>exige</a:t>
            </a:r>
            <a:r>
              <a:rPr sz="1100" spc="-57"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a:latin typeface="Times New Roman"/>
                <a:cs typeface="Times New Roman"/>
              </a:rPr>
              <a:t>rendement </a:t>
            </a:r>
            <a:endParaRPr sz="1100" dirty="0">
              <a:latin typeface="Times New Roman"/>
              <a:cs typeface="Times New Roman"/>
            </a:endParaRPr>
          </a:p>
          <a:p>
            <a:pPr marL="12700">
              <a:lnSpc>
                <a:spcPts val="2133"/>
              </a:lnSpc>
            </a:pPr>
            <a:r>
              <a:rPr lang="fr-FR" sz="1100" dirty="0">
                <a:latin typeface="Times New Roman"/>
                <a:cs typeface="Times New Roman"/>
              </a:rPr>
              <a:t>é</a:t>
            </a:r>
            <a:r>
              <a:rPr sz="1100" spc="0" dirty="0">
                <a:latin typeface="Times New Roman"/>
                <a:cs typeface="Times New Roman"/>
              </a:rPr>
              <a:t>l</a:t>
            </a:r>
            <a:r>
              <a:rPr lang="fr-FR" sz="1100" dirty="0">
                <a:latin typeface="Times New Roman"/>
                <a:cs typeface="Times New Roman"/>
              </a:rPr>
              <a:t>e</a:t>
            </a:r>
            <a:r>
              <a:rPr sz="1100" spc="0" dirty="0">
                <a:latin typeface="Times New Roman"/>
                <a:cs typeface="Times New Roman"/>
              </a:rPr>
              <a:t>v</a:t>
            </a:r>
            <a:r>
              <a:rPr lang="fr-FR" sz="1100" spc="0" dirty="0">
                <a:latin typeface="Times New Roman"/>
                <a:cs typeface="Times New Roman"/>
              </a:rPr>
              <a:t>é</a:t>
            </a:r>
            <a:r>
              <a:rPr sz="1100" spc="-54"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existence</a:t>
            </a:r>
            <a:r>
              <a:rPr sz="1100" spc="44"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34" dirty="0">
                <a:latin typeface="Times New Roman"/>
                <a:cs typeface="Times New Roman"/>
              </a:rPr>
              <a:t>p</a:t>
            </a:r>
            <a:r>
              <a:rPr sz="1100" spc="0" dirty="0">
                <a:latin typeface="Times New Roman"/>
                <a:cs typeface="Times New Roman"/>
              </a:rPr>
              <a:t>rime </a:t>
            </a:r>
            <a:r>
              <a:rPr sz="1100" spc="76"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spc="0" dirty="0" err="1">
                <a:latin typeface="Times New Roman"/>
                <a:cs typeface="Times New Roman"/>
              </a:rPr>
              <a:t>risque</a:t>
            </a:r>
            <a:r>
              <a:rPr sz="1100" spc="0" dirty="0">
                <a:latin typeface="Times New Roman"/>
                <a:cs typeface="Times New Roman"/>
              </a:rPr>
              <a:t>.</a:t>
            </a:r>
            <a:endParaRPr lang="fr-FR" sz="1100" spc="0" dirty="0">
              <a:latin typeface="Times New Roman"/>
              <a:cs typeface="Times New Roman"/>
            </a:endParaRPr>
          </a:p>
          <a:p>
            <a:pPr marL="12700">
              <a:lnSpc>
                <a:spcPts val="2133"/>
              </a:lnSpc>
            </a:pPr>
            <a:endParaRPr sz="1100" dirty="0">
              <a:latin typeface="Times New Roman"/>
              <a:cs typeface="Times New Roman"/>
            </a:endParaRPr>
          </a:p>
          <a:p>
            <a:pPr marL="12700" marR="182555" indent="0">
              <a:lnSpc>
                <a:spcPts val="1500"/>
              </a:lnSpc>
            </a:pPr>
            <a:r>
              <a:rPr sz="1100" spc="0" dirty="0">
                <a:latin typeface="Times New Roman"/>
                <a:cs typeface="Times New Roman"/>
              </a:rPr>
              <a:t>Le</a:t>
            </a:r>
            <a:r>
              <a:rPr sz="1100" spc="-7"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a:latin typeface="Times New Roman"/>
                <a:cs typeface="Times New Roman"/>
              </a:rPr>
              <a:t>d'actualisation</a:t>
            </a:r>
            <a:r>
              <a:rPr sz="1100" spc="273" dirty="0">
                <a:latin typeface="Times New Roman"/>
                <a:cs typeface="Times New Roman"/>
              </a:rPr>
              <a:t> </a:t>
            </a:r>
            <a:r>
              <a:rPr sz="1100" spc="0" dirty="0">
                <a:latin typeface="Times New Roman"/>
                <a:cs typeface="Times New Roman"/>
              </a:rPr>
              <a:t>choisit</a:t>
            </a:r>
            <a:r>
              <a:rPr sz="1100" spc="55"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calculer</a:t>
            </a:r>
            <a:r>
              <a:rPr sz="1100" spc="-19"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i="1" spc="0" dirty="0">
                <a:latin typeface="Times New Roman"/>
                <a:cs typeface="Times New Roman"/>
              </a:rPr>
              <a:t>VAN</a:t>
            </a:r>
            <a:r>
              <a:rPr sz="1100" spc="0" dirty="0">
                <a:latin typeface="Times New Roman"/>
                <a:cs typeface="Times New Roman"/>
              </a:rPr>
              <a:t> </a:t>
            </a:r>
            <a:r>
              <a:rPr sz="1100" spc="25" dirty="0">
                <a:latin typeface="Times New Roman"/>
                <a:cs typeface="Times New Roman"/>
              </a:rPr>
              <a:t> </a:t>
            </a:r>
            <a:r>
              <a:rPr sz="1100" spc="0" dirty="0">
                <a:latin typeface="Times New Roman"/>
                <a:cs typeface="Times New Roman"/>
              </a:rPr>
              <a:t>d'un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doit</a:t>
            </a:r>
            <a:r>
              <a:rPr sz="1100" spc="119" dirty="0">
                <a:latin typeface="Times New Roman"/>
                <a:cs typeface="Times New Roman"/>
              </a:rPr>
              <a:t> </a:t>
            </a:r>
            <a:r>
              <a:rPr sz="1100" spc="0" dirty="0">
                <a:latin typeface="Times New Roman"/>
                <a:cs typeface="Times New Roman"/>
              </a:rPr>
              <a:t>tenir</a:t>
            </a:r>
            <a:r>
              <a:rPr sz="1100" spc="125" dirty="0">
                <a:latin typeface="Times New Roman"/>
                <a:cs typeface="Times New Roman"/>
              </a:rPr>
              <a:t> </a:t>
            </a:r>
            <a:r>
              <a:rPr sz="1100" spc="0" dirty="0">
                <a:latin typeface="Times New Roman"/>
                <a:cs typeface="Times New Roman"/>
              </a:rPr>
              <a:t>compte</a:t>
            </a:r>
            <a:r>
              <a:rPr sz="1100" spc="149"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2"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09193" y="1212379"/>
            <a:ext cx="3989652" cy="183496"/>
          </a:xfrm>
          <a:custGeom>
            <a:avLst/>
            <a:gdLst/>
            <a:ahLst/>
            <a:cxnLst/>
            <a:rect l="l" t="t" r="r" b="b"/>
            <a:pathLst>
              <a:path w="3989652" h="183496">
                <a:moveTo>
                  <a:pt x="0" y="50800"/>
                </a:moveTo>
                <a:lnTo>
                  <a:pt x="0" y="183496"/>
                </a:lnTo>
                <a:lnTo>
                  <a:pt x="3989652" y="183496"/>
                </a:lnTo>
                <a:lnTo>
                  <a:pt x="3989652" y="50800"/>
                </a:lnTo>
                <a:lnTo>
                  <a:pt x="3988755" y="41300"/>
                </a:lnTo>
                <a:lnTo>
                  <a:pt x="3965796" y="7786"/>
                </a:lnTo>
                <a:lnTo>
                  <a:pt x="3938852" y="0"/>
                </a:lnTo>
                <a:lnTo>
                  <a:pt x="50800" y="0"/>
                </a:lnTo>
                <a:lnTo>
                  <a:pt x="7786" y="23856"/>
                </a:lnTo>
                <a:lnTo>
                  <a:pt x="0" y="50800"/>
                </a:lnTo>
                <a:close/>
              </a:path>
            </a:pathLst>
          </a:custGeom>
          <a:solidFill>
            <a:srgbClr val="BFBFBF"/>
          </a:solidFill>
        </p:spPr>
        <p:txBody>
          <a:bodyPr wrap="square" lIns="0" tIns="0" rIns="0" bIns="0" rtlCol="0">
            <a:noAutofit/>
          </a:bodyPr>
          <a:lstStyle/>
          <a:p>
            <a:endParaRPr/>
          </a:p>
        </p:txBody>
      </p:sp>
      <p:sp>
        <p:nvSpPr>
          <p:cNvPr id="10" name="object 10"/>
          <p:cNvSpPr/>
          <p:nvPr/>
        </p:nvSpPr>
        <p:spPr>
          <a:xfrm>
            <a:off x="309193" y="1344928"/>
            <a:ext cx="3989652" cy="101601"/>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25400"/>
            <a:ext cx="4608004" cy="3456000"/>
          </a:xfrm>
          <a:prstGeom prst="rect">
            <a:avLst/>
          </a:prstGeom>
          <a:solidFill>
            <a:schemeClr val="bg1"/>
          </a:solidFill>
          <a:ln>
            <a:solidFill>
              <a:schemeClr val="bg1"/>
            </a:solidFill>
          </a:ln>
        </p:spPr>
        <p:txBody>
          <a:bodyPr wrap="square" lIns="0" tIns="0" rIns="0" bIns="0" rtlCol="0">
            <a:noAutofit/>
          </a:bodyPr>
          <a:lstStyle/>
          <a:p>
            <a:endParaRPr/>
          </a:p>
        </p:txBody>
      </p:sp>
      <p:sp>
        <p:nvSpPr>
          <p:cNvPr id="16" name="object 16"/>
          <p:cNvSpPr/>
          <p:nvPr/>
        </p:nvSpPr>
        <p:spPr>
          <a:xfrm>
            <a:off x="309193" y="1427498"/>
            <a:ext cx="3989652" cy="541776"/>
          </a:xfrm>
          <a:custGeom>
            <a:avLst/>
            <a:gdLst/>
            <a:ahLst/>
            <a:cxnLst/>
            <a:rect l="l" t="t" r="r" b="b"/>
            <a:pathLst>
              <a:path w="3989652" h="541776">
                <a:moveTo>
                  <a:pt x="0" y="490976"/>
                </a:moveTo>
                <a:lnTo>
                  <a:pt x="16636" y="528489"/>
                </a:lnTo>
                <a:lnTo>
                  <a:pt x="50800" y="541776"/>
                </a:lnTo>
                <a:lnTo>
                  <a:pt x="3938852" y="541776"/>
                </a:lnTo>
                <a:lnTo>
                  <a:pt x="3976366" y="525140"/>
                </a:lnTo>
                <a:lnTo>
                  <a:pt x="3989652" y="490976"/>
                </a:lnTo>
                <a:lnTo>
                  <a:pt x="3989652" y="0"/>
                </a:lnTo>
                <a:lnTo>
                  <a:pt x="0" y="0"/>
                </a:lnTo>
                <a:lnTo>
                  <a:pt x="0" y="490976"/>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4298846" y="1282007"/>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9" name="object 19"/>
          <p:cNvSpPr/>
          <p:nvPr/>
        </p:nvSpPr>
        <p:spPr>
          <a:xfrm>
            <a:off x="4298846" y="1269307"/>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20" name="object 20"/>
          <p:cNvSpPr/>
          <p:nvPr/>
        </p:nvSpPr>
        <p:spPr>
          <a:xfrm>
            <a:off x="4298846" y="1256607"/>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8" name="object 8"/>
          <p:cNvSpPr txBox="1"/>
          <p:nvPr/>
        </p:nvSpPr>
        <p:spPr>
          <a:xfrm>
            <a:off x="95300" y="123091"/>
            <a:ext cx="225240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a:t>
            </a:r>
            <a:r>
              <a:rPr sz="1400" spc="-27" dirty="0">
                <a:solidFill>
                  <a:srgbClr val="B23333"/>
                </a:solidFill>
                <a:latin typeface="Times New Roman"/>
                <a:cs typeface="Times New Roman"/>
              </a:rPr>
              <a:t> </a:t>
            </a:r>
            <a:r>
              <a:rPr sz="1400" spc="0" dirty="0">
                <a:solidFill>
                  <a:srgbClr val="B23333"/>
                </a:solidFill>
                <a:latin typeface="Times New Roman"/>
                <a:cs typeface="Times New Roman"/>
              </a:rPr>
              <a:t>coût</a:t>
            </a:r>
            <a:r>
              <a:rPr sz="1400" spc="177" dirty="0">
                <a:solidFill>
                  <a:srgbClr val="B23333"/>
                </a:solidFill>
                <a:latin typeface="Times New Roman"/>
                <a:cs typeface="Times New Roman"/>
              </a:rPr>
              <a:t> </a:t>
            </a:r>
            <a:r>
              <a:rPr sz="1400" spc="0" dirty="0">
                <a:solidFill>
                  <a:srgbClr val="B23333"/>
                </a:solidFill>
                <a:latin typeface="Times New Roman"/>
                <a:cs typeface="Times New Roman"/>
              </a:rPr>
              <a:t>du</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capital</a:t>
            </a:r>
            <a:r>
              <a:rPr sz="1400" spc="142" dirty="0">
                <a:solidFill>
                  <a:srgbClr val="B23333"/>
                </a:solidFill>
                <a:latin typeface="Times New Roman"/>
                <a:cs typeface="Times New Roman"/>
              </a:rPr>
              <a:t> </a:t>
            </a:r>
            <a:r>
              <a:rPr sz="1400" spc="0" dirty="0">
                <a:solidFill>
                  <a:srgbClr val="B23333"/>
                </a:solidFill>
                <a:latin typeface="Times New Roman"/>
                <a:cs typeface="Times New Roman"/>
              </a:rPr>
              <a:t>-</a:t>
            </a:r>
            <a:r>
              <a:rPr sz="1400" spc="90" dirty="0">
                <a:solidFill>
                  <a:srgbClr val="B23333"/>
                </a:solidFill>
                <a:latin typeface="Times New Roman"/>
                <a:cs typeface="Times New Roman"/>
              </a:rPr>
              <a:t> </a:t>
            </a:r>
            <a:r>
              <a:rPr sz="1400" spc="0" dirty="0">
                <a:solidFill>
                  <a:srgbClr val="B23333"/>
                </a:solidFill>
                <a:latin typeface="Times New Roman"/>
                <a:cs typeface="Times New Roman"/>
              </a:rPr>
              <a:t>Définition</a:t>
            </a:r>
            <a:endParaRPr sz="1400">
              <a:latin typeface="Times New Roman"/>
              <a:cs typeface="Times New Roman"/>
            </a:endParaRPr>
          </a:p>
        </p:txBody>
      </p:sp>
      <p:sp>
        <p:nvSpPr>
          <p:cNvPr id="7" name="object 7"/>
          <p:cNvSpPr txBox="1"/>
          <p:nvPr/>
        </p:nvSpPr>
        <p:spPr>
          <a:xfrm>
            <a:off x="177800" y="495388"/>
            <a:ext cx="3898280" cy="2768512"/>
          </a:xfrm>
          <a:prstGeom prst="rect">
            <a:avLst/>
          </a:prstGeom>
          <a:solidFill>
            <a:schemeClr val="bg1"/>
          </a:solidFill>
        </p:spPr>
        <p:txBody>
          <a:bodyPr wrap="square" lIns="0" tIns="0" rIns="0" bIns="0" rtlCol="0">
            <a:noAutofit/>
          </a:bodyPr>
          <a:lstStyle/>
          <a:p>
            <a:pPr marR="20846">
              <a:lnSpc>
                <a:spcPct val="125000"/>
              </a:lnSpc>
              <a:spcBef>
                <a:spcPts val="57"/>
              </a:spcBef>
            </a:pPr>
            <a:r>
              <a:rPr sz="1100" spc="0" dirty="0">
                <a:latin typeface="Times New Roman"/>
                <a:cs typeface="Times New Roman"/>
              </a:rPr>
              <a:t>Le</a:t>
            </a:r>
            <a:r>
              <a:rPr sz="1100" spc="-7"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err="1">
                <a:latin typeface="Times New Roman"/>
                <a:cs typeface="Times New Roman"/>
              </a:rPr>
              <a:t>d'actualisation</a:t>
            </a:r>
            <a:r>
              <a:rPr sz="1100" spc="273"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utiliser</a:t>
            </a:r>
            <a:r>
              <a:rPr sz="1100" spc="-6"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determiner</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valeur</a:t>
            </a:r>
            <a:endParaRPr sz="1100" dirty="0">
              <a:latin typeface="Times New Roman"/>
              <a:cs typeface="Times New Roman"/>
            </a:endParaRPr>
          </a:p>
          <a:p>
            <a:pPr marR="20846">
              <a:lnSpc>
                <a:spcPct val="125000"/>
              </a:lnSpc>
              <a:spcBef>
                <a:spcPts val="32"/>
              </a:spcBef>
            </a:pP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ou</a:t>
            </a:r>
            <a:r>
              <a:rPr sz="1100" spc="73" dirty="0">
                <a:latin typeface="Times New Roman"/>
                <a:cs typeface="Times New Roman"/>
              </a:rPr>
              <a:t> </a:t>
            </a:r>
            <a:r>
              <a:rPr sz="1100" spc="0" dirty="0">
                <a:latin typeface="Times New Roman"/>
                <a:cs typeface="Times New Roman"/>
              </a:rPr>
              <a:t>future</a:t>
            </a:r>
            <a:r>
              <a:rPr sz="1100" spc="137"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coût </a:t>
            </a:r>
            <a:r>
              <a:rPr sz="1100" spc="133" dirty="0">
                <a:latin typeface="Times New Roman"/>
                <a:cs typeface="Times New Roman"/>
              </a:rPr>
              <a:t> </a:t>
            </a:r>
            <a:r>
              <a:rPr sz="1100" spc="0" dirty="0">
                <a:latin typeface="Times New Roman"/>
                <a:cs typeface="Times New Roman"/>
              </a:rPr>
              <a:t>du</a:t>
            </a:r>
            <a:r>
              <a:rPr sz="1100" spc="256" dirty="0">
                <a:latin typeface="Times New Roman"/>
                <a:cs typeface="Times New Roman"/>
              </a:rPr>
              <a:t> </a:t>
            </a:r>
            <a:r>
              <a:rPr sz="1100" spc="0" dirty="0">
                <a:latin typeface="Times New Roman"/>
                <a:cs typeface="Times New Roman"/>
              </a:rPr>
              <a:t>capital.</a:t>
            </a:r>
            <a:endParaRPr lang="fr-FR" sz="1100" spc="0" dirty="0">
              <a:latin typeface="Times New Roman"/>
              <a:cs typeface="Times New Roman"/>
            </a:endParaRPr>
          </a:p>
          <a:p>
            <a:pPr marR="20846">
              <a:lnSpc>
                <a:spcPct val="125000"/>
              </a:lnSpc>
              <a:spcBef>
                <a:spcPts val="32"/>
              </a:spcBef>
            </a:pPr>
            <a:endParaRPr lang="fr-FR" sz="1100" dirty="0">
              <a:latin typeface="Times New Roman"/>
              <a:cs typeface="Times New Roman"/>
            </a:endParaRPr>
          </a:p>
          <a:p>
            <a:pPr marR="20846">
              <a:lnSpc>
                <a:spcPct val="125000"/>
              </a:lnSpc>
              <a:spcBef>
                <a:spcPts val="32"/>
              </a:spcBef>
            </a:pPr>
            <a:r>
              <a:rPr lang="fr-FR" sz="1100" i="1" dirty="0">
                <a:solidFill>
                  <a:schemeClr val="accent1"/>
                </a:solidFill>
                <a:latin typeface="Times New Roman"/>
                <a:cs typeface="Times New Roman"/>
              </a:rPr>
              <a:t>Définition</a:t>
            </a:r>
            <a:r>
              <a:rPr lang="fr-FR" sz="1100" dirty="0">
                <a:solidFill>
                  <a:schemeClr val="accent1"/>
                </a:solidFill>
                <a:latin typeface="Times New Roman"/>
                <a:cs typeface="Times New Roman"/>
              </a:rPr>
              <a:t> :</a:t>
            </a:r>
            <a:endParaRPr sz="1100" dirty="0">
              <a:solidFill>
                <a:schemeClr val="accent1"/>
              </a:solidFill>
              <a:latin typeface="Times New Roman"/>
              <a:cs typeface="Times New Roman"/>
            </a:endParaRPr>
          </a:p>
          <a:p>
            <a:pPr marL="12700">
              <a:lnSpc>
                <a:spcPct val="125000"/>
              </a:lnSpc>
              <a:spcBef>
                <a:spcPts val="57"/>
              </a:spcBef>
            </a:pPr>
            <a:r>
              <a:rPr sz="1100" spc="0" dirty="0">
                <a:solidFill>
                  <a:schemeClr val="accent1"/>
                </a:solidFill>
                <a:latin typeface="Times New Roman"/>
                <a:cs typeface="Times New Roman"/>
              </a:rPr>
              <a:t>Le</a:t>
            </a:r>
            <a:r>
              <a:rPr sz="1100" spc="212" dirty="0">
                <a:solidFill>
                  <a:schemeClr val="accent1"/>
                </a:solidFill>
                <a:latin typeface="Times New Roman"/>
                <a:cs typeface="Times New Roman"/>
              </a:rPr>
              <a:t> </a:t>
            </a:r>
            <a:r>
              <a:rPr sz="1100" spc="0" dirty="0">
                <a:solidFill>
                  <a:schemeClr val="accent1"/>
                </a:solidFill>
                <a:latin typeface="Times New Roman"/>
                <a:cs typeface="Times New Roman"/>
              </a:rPr>
              <a:t>coût  </a:t>
            </a:r>
            <a:r>
              <a:rPr sz="1100" spc="98" dirty="0">
                <a:solidFill>
                  <a:schemeClr val="accent1"/>
                </a:solidFill>
                <a:latin typeface="Times New Roman"/>
                <a:cs typeface="Times New Roman"/>
              </a:rPr>
              <a:t> </a:t>
            </a:r>
            <a:r>
              <a:rPr sz="1100" spc="0" dirty="0">
                <a:solidFill>
                  <a:schemeClr val="accent1"/>
                </a:solidFill>
                <a:latin typeface="Times New Roman"/>
                <a:cs typeface="Times New Roman"/>
              </a:rPr>
              <a:t>du </a:t>
            </a:r>
            <a:r>
              <a:rPr sz="1100" spc="226" dirty="0">
                <a:solidFill>
                  <a:schemeClr val="accent1"/>
                </a:solidFill>
                <a:latin typeface="Times New Roman"/>
                <a:cs typeface="Times New Roman"/>
              </a:rPr>
              <a:t> </a:t>
            </a:r>
            <a:r>
              <a:rPr sz="1100" spc="0" dirty="0">
                <a:solidFill>
                  <a:schemeClr val="accent1"/>
                </a:solidFill>
                <a:latin typeface="Times New Roman"/>
                <a:cs typeface="Times New Roman"/>
              </a:rPr>
              <a:t>capital</a:t>
            </a:r>
            <a:r>
              <a:rPr sz="1100" spc="271" dirty="0">
                <a:solidFill>
                  <a:schemeClr val="accent1"/>
                </a:solidFill>
                <a:latin typeface="Times New Roman"/>
                <a:cs typeface="Times New Roman"/>
              </a:rPr>
              <a:t> </a:t>
            </a:r>
            <a:r>
              <a:rPr lang="fr-FR" sz="1100" dirty="0">
                <a:solidFill>
                  <a:schemeClr val="accent1"/>
                </a:solidFill>
                <a:latin typeface="Times New Roman"/>
                <a:cs typeface="Times New Roman"/>
              </a:rPr>
              <a:t>d’</a:t>
            </a:r>
            <a:r>
              <a:rPr sz="1100" spc="0" dirty="0">
                <a:solidFill>
                  <a:schemeClr val="accent1"/>
                </a:solidFill>
                <a:latin typeface="Times New Roman"/>
                <a:cs typeface="Times New Roman"/>
              </a:rPr>
              <a:t>un </a:t>
            </a:r>
            <a:r>
              <a:rPr sz="1100" spc="40" dirty="0">
                <a:solidFill>
                  <a:schemeClr val="accent1"/>
                </a:solidFill>
                <a:latin typeface="Times New Roman"/>
                <a:cs typeface="Times New Roman"/>
              </a:rPr>
              <a:t> </a:t>
            </a:r>
            <a:r>
              <a:rPr sz="1100" spc="-29" dirty="0">
                <a:solidFill>
                  <a:schemeClr val="accent1"/>
                </a:solidFill>
                <a:latin typeface="Times New Roman"/>
                <a:cs typeface="Times New Roman"/>
              </a:rPr>
              <a:t>p</a:t>
            </a:r>
            <a:r>
              <a:rPr sz="1100" spc="0" dirty="0">
                <a:solidFill>
                  <a:schemeClr val="accent1"/>
                </a:solidFill>
                <a:latin typeface="Times New Roman"/>
                <a:cs typeface="Times New Roman"/>
              </a:rPr>
              <a:t>rojet </a:t>
            </a:r>
            <a:r>
              <a:rPr sz="1100" spc="75" dirty="0">
                <a:solidFill>
                  <a:schemeClr val="accent1"/>
                </a:solidFill>
                <a:latin typeface="Times New Roman"/>
                <a:cs typeface="Times New Roman"/>
              </a:rPr>
              <a:t> </a:t>
            </a:r>
            <a:r>
              <a:rPr sz="1100" spc="0" dirty="0">
                <a:solidFill>
                  <a:schemeClr val="accent1"/>
                </a:solidFill>
                <a:latin typeface="Times New Roman"/>
                <a:cs typeface="Times New Roman"/>
              </a:rPr>
              <a:t>c</a:t>
            </a:r>
            <a:r>
              <a:rPr sz="1100" spc="-29" dirty="0">
                <a:solidFill>
                  <a:schemeClr val="accent1"/>
                </a:solidFill>
                <a:latin typeface="Times New Roman"/>
                <a:cs typeface="Times New Roman"/>
              </a:rPr>
              <a:t>o</a:t>
            </a:r>
            <a:r>
              <a:rPr sz="1100" spc="0" dirty="0">
                <a:solidFill>
                  <a:schemeClr val="accent1"/>
                </a:solidFill>
                <a:latin typeface="Times New Roman"/>
                <a:cs typeface="Times New Roman"/>
              </a:rPr>
              <a:t>rres</a:t>
            </a:r>
            <a:r>
              <a:rPr sz="1100" spc="29" dirty="0">
                <a:solidFill>
                  <a:schemeClr val="accent1"/>
                </a:solidFill>
                <a:latin typeface="Times New Roman"/>
                <a:cs typeface="Times New Roman"/>
              </a:rPr>
              <a:t>p</a:t>
            </a:r>
            <a:r>
              <a:rPr sz="1100" spc="0" dirty="0">
                <a:solidFill>
                  <a:schemeClr val="accent1"/>
                </a:solidFill>
                <a:latin typeface="Times New Roman"/>
                <a:cs typeface="Times New Roman"/>
              </a:rPr>
              <a:t>ond</a:t>
            </a:r>
            <a:r>
              <a:rPr sz="1100" spc="262" dirty="0">
                <a:solidFill>
                  <a:schemeClr val="accent1"/>
                </a:solidFill>
                <a:latin typeface="Times New Roman"/>
                <a:cs typeface="Times New Roman"/>
              </a:rPr>
              <a:t> </a:t>
            </a:r>
            <a:r>
              <a:rPr sz="1100" spc="0" dirty="0">
                <a:solidFill>
                  <a:schemeClr val="accent1"/>
                </a:solidFill>
                <a:latin typeface="Times New Roman"/>
                <a:cs typeface="Times New Roman"/>
              </a:rPr>
              <a:t>au </a:t>
            </a:r>
            <a:r>
              <a:rPr sz="1100" spc="61" dirty="0">
                <a:solidFill>
                  <a:schemeClr val="accent1"/>
                </a:solidFill>
                <a:latin typeface="Times New Roman"/>
                <a:cs typeface="Times New Roman"/>
              </a:rPr>
              <a:t> </a:t>
            </a:r>
            <a:r>
              <a:rPr sz="1100" spc="0" dirty="0" err="1">
                <a:solidFill>
                  <a:schemeClr val="accent1"/>
                </a:solidFill>
                <a:latin typeface="Times New Roman"/>
                <a:cs typeface="Times New Roman"/>
              </a:rPr>
              <a:t>taux</a:t>
            </a:r>
            <a:r>
              <a:rPr lang="fr-FR" sz="1100" spc="0" dirty="0">
                <a:solidFill>
                  <a:schemeClr val="accent1"/>
                </a:solidFill>
                <a:latin typeface="Times New Roman"/>
                <a:cs typeface="Times New Roman"/>
              </a:rPr>
              <a:t> </a:t>
            </a:r>
            <a:r>
              <a:rPr lang="fr-FR" sz="1100" dirty="0">
                <a:solidFill>
                  <a:schemeClr val="accent1"/>
                </a:solidFill>
                <a:latin typeface="Times New Roman"/>
                <a:cs typeface="Times New Roman"/>
              </a:rPr>
              <a:t>de rentabilité</a:t>
            </a:r>
            <a:r>
              <a:rPr lang="fr-FR" sz="1100" spc="9" dirty="0">
                <a:solidFill>
                  <a:schemeClr val="accent1"/>
                </a:solidFill>
                <a:latin typeface="Times New Roman"/>
                <a:cs typeface="Times New Roman"/>
              </a:rPr>
              <a:t> </a:t>
            </a:r>
            <a:r>
              <a:rPr lang="fr-FR" sz="1100" dirty="0">
                <a:solidFill>
                  <a:schemeClr val="accent1"/>
                </a:solidFill>
                <a:latin typeface="Times New Roman"/>
                <a:cs typeface="Times New Roman"/>
              </a:rPr>
              <a:t>le</a:t>
            </a:r>
            <a:r>
              <a:rPr lang="fr-FR" sz="1100" spc="-85" dirty="0">
                <a:solidFill>
                  <a:schemeClr val="accent1"/>
                </a:solidFill>
                <a:latin typeface="Times New Roman"/>
                <a:cs typeface="Times New Roman"/>
              </a:rPr>
              <a:t> </a:t>
            </a:r>
            <a:r>
              <a:rPr lang="fr-FR" sz="1100" dirty="0">
                <a:solidFill>
                  <a:schemeClr val="accent1"/>
                </a:solidFill>
                <a:latin typeface="Times New Roman"/>
                <a:cs typeface="Times New Roman"/>
              </a:rPr>
              <a:t>plus</a:t>
            </a:r>
            <a:r>
              <a:rPr lang="fr-FR" sz="1100" spc="-84" dirty="0">
                <a:solidFill>
                  <a:schemeClr val="accent1"/>
                </a:solidFill>
                <a:latin typeface="Times New Roman"/>
                <a:cs typeface="Times New Roman"/>
              </a:rPr>
              <a:t> </a:t>
            </a:r>
            <a:r>
              <a:rPr lang="fr-FR" sz="1100" dirty="0">
                <a:solidFill>
                  <a:schemeClr val="accent1"/>
                </a:solidFill>
                <a:latin typeface="Times New Roman"/>
                <a:cs typeface="Times New Roman"/>
              </a:rPr>
              <a:t>élevé</a:t>
            </a:r>
            <a:r>
              <a:rPr lang="fr-FR" sz="1100" spc="-13" dirty="0">
                <a:solidFill>
                  <a:schemeClr val="accent1"/>
                </a:solidFill>
                <a:latin typeface="Times New Roman"/>
                <a:cs typeface="Times New Roman"/>
              </a:rPr>
              <a:t> </a:t>
            </a:r>
            <a:r>
              <a:rPr lang="fr-FR" sz="1100" spc="-29" dirty="0" err="1">
                <a:solidFill>
                  <a:schemeClr val="accent1"/>
                </a:solidFill>
                <a:latin typeface="Times New Roman"/>
                <a:cs typeface="Times New Roman"/>
              </a:rPr>
              <a:t>p</a:t>
            </a:r>
            <a:r>
              <a:rPr lang="fr-FR" sz="1100" dirty="0" err="1">
                <a:solidFill>
                  <a:schemeClr val="accent1"/>
                </a:solidFill>
                <a:latin typeface="Times New Roman"/>
                <a:cs typeface="Times New Roman"/>
              </a:rPr>
              <a:t>resenté</a:t>
            </a:r>
            <a:r>
              <a:rPr lang="fr-FR" sz="1100" spc="37" dirty="0">
                <a:solidFill>
                  <a:schemeClr val="accent1"/>
                </a:solidFill>
                <a:latin typeface="Times New Roman"/>
                <a:cs typeface="Times New Roman"/>
              </a:rPr>
              <a:t> </a:t>
            </a:r>
            <a:r>
              <a:rPr lang="fr-FR" sz="1100" dirty="0">
                <a:solidFill>
                  <a:schemeClr val="accent1"/>
                </a:solidFill>
                <a:latin typeface="Times New Roman"/>
                <a:cs typeface="Times New Roman"/>
              </a:rPr>
              <a:t>p</a:t>
            </a:r>
            <a:r>
              <a:rPr lang="fr-FR" sz="1100" spc="-29" dirty="0">
                <a:solidFill>
                  <a:schemeClr val="accent1"/>
                </a:solidFill>
                <a:latin typeface="Times New Roman"/>
                <a:cs typeface="Times New Roman"/>
              </a:rPr>
              <a:t>a</a:t>
            </a:r>
            <a:r>
              <a:rPr lang="fr-FR" sz="1100" dirty="0">
                <a:solidFill>
                  <a:schemeClr val="accent1"/>
                </a:solidFill>
                <a:latin typeface="Times New Roman"/>
                <a:cs typeface="Times New Roman"/>
              </a:rPr>
              <a:t>r</a:t>
            </a:r>
            <a:r>
              <a:rPr lang="fr-FR" sz="1100" spc="1" dirty="0">
                <a:solidFill>
                  <a:schemeClr val="accent1"/>
                </a:solidFill>
                <a:latin typeface="Times New Roman"/>
                <a:cs typeface="Times New Roman"/>
              </a:rPr>
              <a:t> </a:t>
            </a:r>
            <a:r>
              <a:rPr lang="fr-FR" sz="1100" dirty="0">
                <a:solidFill>
                  <a:schemeClr val="accent1"/>
                </a:solidFill>
                <a:latin typeface="Times New Roman"/>
                <a:cs typeface="Times New Roman"/>
              </a:rPr>
              <a:t>un</a:t>
            </a:r>
            <a:r>
              <a:rPr lang="fr-FR" sz="1100" spc="-18" dirty="0">
                <a:solidFill>
                  <a:schemeClr val="accent1"/>
                </a:solidFill>
                <a:latin typeface="Times New Roman"/>
                <a:cs typeface="Times New Roman"/>
              </a:rPr>
              <a:t> </a:t>
            </a:r>
            <a:r>
              <a:rPr lang="fr-FR" sz="1100" dirty="0">
                <a:solidFill>
                  <a:schemeClr val="accent1"/>
                </a:solidFill>
                <a:latin typeface="Times New Roman"/>
                <a:cs typeface="Times New Roman"/>
              </a:rPr>
              <a:t>placement</a:t>
            </a:r>
            <a:r>
              <a:rPr lang="fr-FR" sz="1100" spc="10" dirty="0">
                <a:solidFill>
                  <a:schemeClr val="accent1"/>
                </a:solidFill>
                <a:latin typeface="Times New Roman"/>
                <a:cs typeface="Times New Roman"/>
              </a:rPr>
              <a:t> </a:t>
            </a:r>
            <a:r>
              <a:rPr lang="fr-FR" sz="1100" dirty="0">
                <a:solidFill>
                  <a:schemeClr val="accent1"/>
                </a:solidFill>
                <a:latin typeface="Times New Roman"/>
                <a:cs typeface="Times New Roman"/>
              </a:rPr>
              <a:t>alternatif</a:t>
            </a:r>
            <a:r>
              <a:rPr lang="fr-FR" sz="1100" spc="49" dirty="0">
                <a:solidFill>
                  <a:schemeClr val="accent1"/>
                </a:solidFill>
                <a:latin typeface="Times New Roman"/>
                <a:cs typeface="Times New Roman"/>
              </a:rPr>
              <a:t> </a:t>
            </a:r>
            <a:r>
              <a:rPr lang="fr-FR" sz="1100" dirty="0">
                <a:solidFill>
                  <a:schemeClr val="accent1"/>
                </a:solidFill>
                <a:latin typeface="Times New Roman"/>
                <a:cs typeface="Times New Roman"/>
              </a:rPr>
              <a:t>de</a:t>
            </a:r>
            <a:r>
              <a:rPr lang="fr-FR" sz="1100" spc="-29" dirty="0">
                <a:solidFill>
                  <a:schemeClr val="accent1"/>
                </a:solidFill>
                <a:latin typeface="Times New Roman"/>
                <a:cs typeface="Times New Roman"/>
              </a:rPr>
              <a:t> </a:t>
            </a:r>
            <a:r>
              <a:rPr lang="fr-FR" sz="1100" dirty="0">
                <a:solidFill>
                  <a:schemeClr val="accent1"/>
                </a:solidFill>
                <a:latin typeface="Times New Roman"/>
                <a:cs typeface="Times New Roman"/>
              </a:rPr>
              <a:t>même h</a:t>
            </a:r>
            <a:r>
              <a:rPr lang="fr-FR" sz="1100" spc="-34" dirty="0">
                <a:solidFill>
                  <a:schemeClr val="accent1"/>
                </a:solidFill>
                <a:latin typeface="Times New Roman"/>
                <a:cs typeface="Times New Roman"/>
              </a:rPr>
              <a:t>o</a:t>
            </a:r>
            <a:r>
              <a:rPr lang="fr-FR" sz="1100" dirty="0">
                <a:solidFill>
                  <a:schemeClr val="accent1"/>
                </a:solidFill>
                <a:latin typeface="Times New Roman"/>
                <a:cs typeface="Times New Roman"/>
              </a:rPr>
              <a:t>rizon et</a:t>
            </a:r>
            <a:r>
              <a:rPr lang="fr-FR" sz="1100" spc="164" dirty="0">
                <a:solidFill>
                  <a:schemeClr val="accent1"/>
                </a:solidFill>
                <a:latin typeface="Times New Roman"/>
                <a:cs typeface="Times New Roman"/>
              </a:rPr>
              <a:t> </a:t>
            </a:r>
            <a:r>
              <a:rPr lang="fr-FR" sz="1100" dirty="0">
                <a:solidFill>
                  <a:schemeClr val="accent1"/>
                </a:solidFill>
                <a:latin typeface="Times New Roman"/>
                <a:cs typeface="Times New Roman"/>
              </a:rPr>
              <a:t>de</a:t>
            </a:r>
            <a:r>
              <a:rPr lang="fr-FR" sz="1100" spc="84" dirty="0">
                <a:solidFill>
                  <a:schemeClr val="accent1"/>
                </a:solidFill>
                <a:latin typeface="Times New Roman"/>
                <a:cs typeface="Times New Roman"/>
              </a:rPr>
              <a:t> </a:t>
            </a:r>
            <a:r>
              <a:rPr lang="fr-FR" sz="1100" dirty="0">
                <a:solidFill>
                  <a:schemeClr val="accent1"/>
                </a:solidFill>
                <a:latin typeface="Times New Roman"/>
                <a:cs typeface="Times New Roman"/>
              </a:rPr>
              <a:t>même risque.</a:t>
            </a:r>
          </a:p>
          <a:p>
            <a:pPr marL="12700">
              <a:lnSpc>
                <a:spcPct val="125000"/>
              </a:lnSpc>
            </a:pPr>
            <a:endParaRPr lang="fr-FR" sz="1100" dirty="0">
              <a:latin typeface="Times New Roman"/>
              <a:cs typeface="Times New Roman"/>
            </a:endParaRPr>
          </a:p>
          <a:p>
            <a:pPr marL="12700">
              <a:lnSpc>
                <a:spcPct val="125000"/>
              </a:lnSpc>
              <a:spcBef>
                <a:spcPts val="309"/>
              </a:spcBef>
            </a:pPr>
            <a:r>
              <a:rPr lang="fr-FR" sz="1100" dirty="0">
                <a:latin typeface="Times New Roman"/>
                <a:cs typeface="Times New Roman"/>
              </a:rPr>
              <a:t>L’idée =&gt;</a:t>
            </a:r>
            <a:r>
              <a:rPr lang="fr-FR" sz="1100" spc="122" dirty="0">
                <a:latin typeface="Times New Roman"/>
                <a:cs typeface="Times New Roman"/>
              </a:rPr>
              <a:t> </a:t>
            </a:r>
            <a:r>
              <a:rPr lang="fr-FR" sz="1100" dirty="0">
                <a:latin typeface="Times New Roman"/>
                <a:cs typeface="Times New Roman"/>
              </a:rPr>
              <a:t>un</a:t>
            </a:r>
            <a:r>
              <a:rPr lang="fr-FR" sz="1100" spc="95" dirty="0">
                <a:latin typeface="Times New Roman"/>
                <a:cs typeface="Times New Roman"/>
              </a:rPr>
              <a:t> </a:t>
            </a:r>
            <a:r>
              <a:rPr lang="fr-FR" sz="1100" dirty="0">
                <a:latin typeface="Times New Roman"/>
                <a:cs typeface="Times New Roman"/>
              </a:rPr>
              <a:t>investisseur</a:t>
            </a:r>
            <a:r>
              <a:rPr lang="fr-FR" sz="1100" spc="-18"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otentiel</a:t>
            </a:r>
            <a:r>
              <a:rPr lang="fr-FR" sz="1100" spc="156" dirty="0">
                <a:latin typeface="Times New Roman"/>
                <a:cs typeface="Times New Roman"/>
              </a:rPr>
              <a:t> </a:t>
            </a:r>
            <a:r>
              <a:rPr lang="fr-FR" sz="1100" dirty="0">
                <a:latin typeface="Times New Roman"/>
                <a:cs typeface="Times New Roman"/>
              </a:rPr>
              <a:t>cherche</a:t>
            </a:r>
            <a:r>
              <a:rPr lang="fr-FR" sz="1100" spc="50"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évaluer</a:t>
            </a:r>
            <a:r>
              <a:rPr lang="fr-FR" sz="1100" spc="-12" dirty="0">
                <a:latin typeface="Times New Roman"/>
                <a:cs typeface="Times New Roman"/>
              </a:rPr>
              <a:t> </a:t>
            </a:r>
            <a:r>
              <a:rPr lang="fr-FR" sz="1100" dirty="0">
                <a:latin typeface="Times New Roman"/>
                <a:cs typeface="Times New Roman"/>
              </a:rPr>
              <a:t>ce</a:t>
            </a:r>
            <a:r>
              <a:rPr lang="fr-FR" sz="1100" spc="65" dirty="0">
                <a:latin typeface="Times New Roman"/>
                <a:cs typeface="Times New Roman"/>
              </a:rPr>
              <a:t> </a:t>
            </a:r>
            <a:r>
              <a:rPr lang="fr-FR" sz="1100" dirty="0">
                <a:latin typeface="Times New Roman"/>
                <a:cs typeface="Times New Roman"/>
              </a:rPr>
              <a:t>que </a:t>
            </a:r>
          </a:p>
          <a:p>
            <a:pPr marL="12700">
              <a:lnSpc>
                <a:spcPct val="125000"/>
              </a:lnSpc>
            </a:pPr>
            <a:r>
              <a:rPr lang="fr-FR" sz="1100" dirty="0">
                <a:latin typeface="Times New Roman"/>
                <a:cs typeface="Times New Roman"/>
              </a:rPr>
              <a:t>rap</a:t>
            </a:r>
            <a:r>
              <a:rPr lang="fr-FR" sz="1100" spc="29" dirty="0">
                <a:latin typeface="Times New Roman"/>
                <a:cs typeface="Times New Roman"/>
              </a:rPr>
              <a:t>p</a:t>
            </a:r>
            <a:r>
              <a:rPr lang="fr-FR" sz="1100" spc="-29" dirty="0">
                <a:latin typeface="Times New Roman"/>
                <a:cs typeface="Times New Roman"/>
              </a:rPr>
              <a:t>o</a:t>
            </a:r>
            <a:r>
              <a:rPr lang="fr-FR" sz="1100" dirty="0">
                <a:latin typeface="Times New Roman"/>
                <a:cs typeface="Times New Roman"/>
              </a:rPr>
              <a:t>rte</a:t>
            </a:r>
            <a:r>
              <a:rPr lang="fr-FR" sz="1100" spc="194"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rojet</a:t>
            </a:r>
            <a:r>
              <a:rPr lang="fr-FR" sz="1100" spc="130" dirty="0">
                <a:latin typeface="Times New Roman"/>
                <a:cs typeface="Times New Roman"/>
              </a:rPr>
              <a:t> </a:t>
            </a:r>
            <a:r>
              <a:rPr lang="fr-FR" sz="1100" dirty="0">
                <a:latin typeface="Times New Roman"/>
                <a:cs typeface="Times New Roman"/>
              </a:rPr>
              <a:t>p</a:t>
            </a:r>
            <a:r>
              <a:rPr lang="fr-FR" sz="1100" spc="-29" dirty="0">
                <a:latin typeface="Times New Roman"/>
                <a:cs typeface="Times New Roman"/>
              </a:rPr>
              <a:t>a</a:t>
            </a:r>
            <a:r>
              <a:rPr lang="fr-FR" sz="1100" dirty="0">
                <a:latin typeface="Times New Roman"/>
                <a:cs typeface="Times New Roman"/>
              </a:rPr>
              <a:t>r</a:t>
            </a:r>
            <a:r>
              <a:rPr lang="fr-FR" sz="1100" spc="116" dirty="0">
                <a:latin typeface="Times New Roman"/>
                <a:cs typeface="Times New Roman"/>
              </a:rPr>
              <a:t> </a:t>
            </a:r>
            <a:r>
              <a:rPr lang="fr-FR" sz="1100" dirty="0">
                <a:latin typeface="Times New Roman"/>
                <a:cs typeface="Times New Roman"/>
              </a:rPr>
              <a:t>rap</a:t>
            </a:r>
            <a:r>
              <a:rPr lang="fr-FR" sz="1100" spc="29" dirty="0">
                <a:latin typeface="Times New Roman"/>
                <a:cs typeface="Times New Roman"/>
              </a:rPr>
              <a:t>p</a:t>
            </a:r>
            <a:r>
              <a:rPr lang="fr-FR" sz="1100" spc="-29" dirty="0">
                <a:latin typeface="Times New Roman"/>
                <a:cs typeface="Times New Roman"/>
              </a:rPr>
              <a:t>o</a:t>
            </a:r>
            <a:r>
              <a:rPr lang="fr-FR" sz="1100" dirty="0">
                <a:latin typeface="Times New Roman"/>
                <a:cs typeface="Times New Roman"/>
              </a:rPr>
              <a:t>rt</a:t>
            </a:r>
            <a:r>
              <a:rPr lang="fr-FR" sz="1100" spc="200"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un</a:t>
            </a:r>
            <a:r>
              <a:rPr lang="fr-FR" sz="1100" spc="95" dirty="0">
                <a:latin typeface="Times New Roman"/>
                <a:cs typeface="Times New Roman"/>
              </a:rPr>
              <a:t> </a:t>
            </a:r>
            <a:r>
              <a:rPr lang="fr-FR" sz="1100" dirty="0">
                <a:latin typeface="Times New Roman"/>
                <a:cs typeface="Times New Roman"/>
              </a:rPr>
              <a:t>placement</a:t>
            </a:r>
            <a:r>
              <a:rPr lang="fr-FR" sz="1100" spc="130" dirty="0">
                <a:latin typeface="Times New Roman"/>
                <a:cs typeface="Times New Roman"/>
              </a:rPr>
              <a:t> </a:t>
            </a:r>
            <a:r>
              <a:rPr lang="fr-FR" sz="1100" dirty="0">
                <a:latin typeface="Times New Roman"/>
                <a:cs typeface="Times New Roman"/>
              </a:rPr>
              <a:t>alternatif (coût d’opportunité)</a:t>
            </a:r>
            <a:r>
              <a:rPr lang="fr-FR" sz="1100" spc="164" dirty="0">
                <a:latin typeface="Times New Roman"/>
                <a:cs typeface="Times New Roman"/>
              </a:rPr>
              <a:t>.</a:t>
            </a:r>
          </a:p>
          <a:p>
            <a:pPr marL="12700">
              <a:lnSpc>
                <a:spcPct val="125000"/>
              </a:lnSpc>
            </a:pPr>
            <a:r>
              <a:rPr lang="fr-FR" sz="1100" dirty="0">
                <a:latin typeface="Times New Roman"/>
                <a:cs typeface="Times New Roman"/>
              </a:rPr>
              <a:t>Attention :</a:t>
            </a:r>
            <a:r>
              <a:rPr lang="fr-FR" sz="1100" spc="164" dirty="0">
                <a:latin typeface="Times New Roman"/>
                <a:cs typeface="Times New Roman"/>
              </a:rPr>
              <a:t> </a:t>
            </a:r>
            <a:r>
              <a:rPr lang="fr-FR" sz="1100" dirty="0">
                <a:latin typeface="Times New Roman"/>
                <a:cs typeface="Times New Roman"/>
              </a:rPr>
              <a:t>la comp</a:t>
            </a:r>
            <a:r>
              <a:rPr lang="fr-FR" sz="1100" spc="-29" dirty="0">
                <a:latin typeface="Times New Roman"/>
                <a:cs typeface="Times New Roman"/>
              </a:rPr>
              <a:t>a</a:t>
            </a:r>
            <a:r>
              <a:rPr lang="fr-FR" sz="1100" dirty="0">
                <a:latin typeface="Times New Roman"/>
                <a:cs typeface="Times New Roman"/>
              </a:rPr>
              <a:t>raison</a:t>
            </a:r>
            <a:r>
              <a:rPr lang="fr-FR" sz="1100" spc="87" dirty="0">
                <a:latin typeface="Times New Roman"/>
                <a:cs typeface="Times New Roman"/>
              </a:rPr>
              <a:t> </a:t>
            </a:r>
            <a:r>
              <a:rPr lang="fr-FR" sz="1100" dirty="0">
                <a:latin typeface="Times New Roman"/>
                <a:cs typeface="Times New Roman"/>
              </a:rPr>
              <a:t>n'a</a:t>
            </a:r>
            <a:r>
              <a:rPr lang="fr-FR" sz="1100" spc="220"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sens</a:t>
            </a:r>
            <a:r>
              <a:rPr lang="fr-FR" sz="1100" spc="47" dirty="0">
                <a:latin typeface="Times New Roman"/>
                <a:cs typeface="Times New Roman"/>
              </a:rPr>
              <a:t> que </a:t>
            </a:r>
            <a:r>
              <a:rPr lang="fr-FR" sz="1100" dirty="0">
                <a:latin typeface="Times New Roman"/>
                <a:cs typeface="Times New Roman"/>
              </a:rPr>
              <a:t>si</a:t>
            </a:r>
            <a:r>
              <a:rPr lang="fr-FR" sz="1100" spc="18"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dirty="0">
                <a:latin typeface="Times New Roman"/>
                <a:cs typeface="Times New Roman"/>
              </a:rPr>
              <a:t>placement</a:t>
            </a:r>
            <a:r>
              <a:rPr lang="fr-FR" sz="1100" spc="130" dirty="0">
                <a:latin typeface="Times New Roman"/>
                <a:cs typeface="Times New Roman"/>
              </a:rPr>
              <a:t> </a:t>
            </a:r>
            <a:r>
              <a:rPr lang="fr-FR" sz="110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rojet</a:t>
            </a:r>
            <a:r>
              <a:rPr lang="fr-FR" sz="1100" spc="84" dirty="0">
                <a:latin typeface="Times New Roman"/>
                <a:cs typeface="Times New Roman"/>
              </a:rPr>
              <a:t> </a:t>
            </a:r>
            <a:r>
              <a:rPr lang="fr-FR" sz="1100" dirty="0">
                <a:latin typeface="Times New Roman"/>
                <a:cs typeface="Times New Roman"/>
              </a:rPr>
              <a:t>sont</a:t>
            </a:r>
            <a:r>
              <a:rPr lang="fr-FR" sz="1100" spc="158" dirty="0">
                <a:latin typeface="Times New Roman"/>
                <a:cs typeface="Times New Roman"/>
              </a:rPr>
              <a:t> </a:t>
            </a:r>
            <a:r>
              <a:rPr lang="fr-FR" sz="1100" dirty="0">
                <a:latin typeface="Times New Roman"/>
                <a:cs typeface="Times New Roman"/>
              </a:rPr>
              <a:t>de même</a:t>
            </a:r>
            <a:r>
              <a:rPr lang="fr-FR" sz="1100" spc="58" dirty="0">
                <a:latin typeface="Times New Roman"/>
                <a:cs typeface="Times New Roman"/>
              </a:rPr>
              <a:t> </a:t>
            </a:r>
            <a:r>
              <a:rPr lang="fr-FR" sz="1100" dirty="0">
                <a:latin typeface="Times New Roman"/>
                <a:cs typeface="Times New Roman"/>
              </a:rPr>
              <a:t>risque et de même terme.</a:t>
            </a:r>
          </a:p>
          <a:p>
            <a:pPr marL="12700" marR="20846">
              <a:lnSpc>
                <a:spcPct val="95825"/>
              </a:lnSpc>
              <a:spcBef>
                <a:spcPts val="840"/>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95300" y="123091"/>
            <a:ext cx="322072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Coût</a:t>
            </a:r>
            <a:r>
              <a:rPr sz="1400" spc="132" dirty="0">
                <a:solidFill>
                  <a:srgbClr val="B23333"/>
                </a:solidFill>
                <a:latin typeface="Times New Roman"/>
                <a:cs typeface="Times New Roman"/>
              </a:rPr>
              <a:t> </a:t>
            </a:r>
            <a:r>
              <a:rPr sz="1400" spc="0" dirty="0">
                <a:solidFill>
                  <a:srgbClr val="B23333"/>
                </a:solidFill>
                <a:latin typeface="Times New Roman"/>
                <a:cs typeface="Times New Roman"/>
              </a:rPr>
              <a:t>du</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capital</a:t>
            </a:r>
            <a:r>
              <a:rPr sz="1400" spc="142"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a:t>
            </a:r>
            <a:r>
              <a:rPr sz="1400" spc="90" dirty="0">
                <a:solidFill>
                  <a:srgbClr val="B23333"/>
                </a:solidFill>
                <a:latin typeface="Times New Roman"/>
                <a:cs typeface="Times New Roman"/>
              </a:rPr>
              <a:t> </a:t>
            </a:r>
            <a:r>
              <a:rPr sz="1400" spc="0" dirty="0">
                <a:solidFill>
                  <a:srgbClr val="B23333"/>
                </a:solidFill>
                <a:latin typeface="Times New Roman"/>
                <a:cs typeface="Times New Roman"/>
              </a:rPr>
              <a:t>Premier</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ap</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erçu</a:t>
            </a:r>
            <a:endParaRPr sz="1400">
              <a:latin typeface="Times New Roman"/>
              <a:cs typeface="Times New Roman"/>
            </a:endParaRPr>
          </a:p>
        </p:txBody>
      </p:sp>
      <p:sp>
        <p:nvSpPr>
          <p:cNvPr id="11" name="object 11"/>
          <p:cNvSpPr txBox="1"/>
          <p:nvPr/>
        </p:nvSpPr>
        <p:spPr>
          <a:xfrm>
            <a:off x="101600" y="444500"/>
            <a:ext cx="4495800" cy="2895601"/>
          </a:xfrm>
          <a:prstGeom prst="rect">
            <a:avLst/>
          </a:prstGeom>
        </p:spPr>
        <p:txBody>
          <a:bodyPr wrap="square" lIns="0" tIns="0" rIns="0" bIns="0" rtlCol="0">
            <a:noAutofit/>
          </a:bodyPr>
          <a:lstStyle/>
          <a:p>
            <a:pPr marL="12700" marR="40641">
              <a:lnSpc>
                <a:spcPts val="1155"/>
              </a:lnSpc>
              <a:spcBef>
                <a:spcPts val="57"/>
              </a:spcBef>
            </a:pPr>
            <a:r>
              <a:rPr lang="fr-FR" sz="1100" dirty="0">
                <a:latin typeface="Times New Roman"/>
                <a:cs typeface="Times New Roman"/>
              </a:rPr>
              <a:t>Projet</a:t>
            </a:r>
            <a:r>
              <a:rPr lang="fr-FR" sz="1100" spc="-95" dirty="0">
                <a:latin typeface="Times New Roman"/>
                <a:cs typeface="Times New Roman"/>
              </a:rPr>
              <a:t> </a:t>
            </a:r>
            <a:r>
              <a:rPr lang="fr-FR" sz="1100" dirty="0">
                <a:latin typeface="Times New Roman"/>
                <a:cs typeface="Times New Roman"/>
              </a:rPr>
              <a:t>(</a:t>
            </a:r>
            <a:r>
              <a:rPr lang="fr-FR" sz="1100" i="1" dirty="0">
                <a:latin typeface="Times New Roman"/>
                <a:cs typeface="Times New Roman"/>
              </a:rPr>
              <a:t>P</a:t>
            </a:r>
            <a:r>
              <a:rPr lang="fr-FR" sz="1100" dirty="0">
                <a:latin typeface="Times New Roman"/>
                <a:cs typeface="Times New Roman"/>
              </a:rPr>
              <a:t>) :</a:t>
            </a:r>
          </a:p>
          <a:p>
            <a:pPr marL="12700" marR="40641">
              <a:lnSpc>
                <a:spcPts val="1155"/>
              </a:lnSpc>
              <a:spcBef>
                <a:spcPts val="57"/>
              </a:spcBef>
            </a:pPr>
            <a:endParaRPr lang="fr-FR" sz="1100" spc="0" dirty="0">
              <a:latin typeface="Times New Roman"/>
              <a:cs typeface="Times New Roman"/>
            </a:endParaRPr>
          </a:p>
          <a:p>
            <a:pPr marL="12700" marR="40641">
              <a:lnSpc>
                <a:spcPts val="1155"/>
              </a:lnSpc>
              <a:spcBef>
                <a:spcPts val="57"/>
              </a:spcBef>
            </a:pPr>
            <a:r>
              <a:rPr sz="1100" spc="0" dirty="0" err="1">
                <a:latin typeface="Times New Roman"/>
                <a:cs typeface="Times New Roman"/>
              </a:rPr>
              <a:t>En</a:t>
            </a:r>
            <a:r>
              <a:rPr sz="1100" spc="60" dirty="0">
                <a:latin typeface="Times New Roman"/>
                <a:cs typeface="Times New Roman"/>
              </a:rPr>
              <a:t> </a:t>
            </a:r>
            <a:r>
              <a:rPr sz="1100" i="1" spc="0" dirty="0">
                <a:latin typeface="Times New Roman"/>
                <a:cs typeface="Times New Roman"/>
              </a:rPr>
              <a:t>t</a:t>
            </a:r>
            <a:r>
              <a:rPr sz="1100" spc="-67" dirty="0">
                <a:latin typeface="Times New Roman"/>
                <a:cs typeface="Times New Roman"/>
              </a:rPr>
              <a:t> </a:t>
            </a:r>
            <a:r>
              <a:rPr sz="1100" spc="0" dirty="0">
                <a:latin typeface="Times New Roman"/>
                <a:cs typeface="Times New Roman"/>
              </a:rPr>
              <a:t>=</a:t>
            </a:r>
            <a:r>
              <a:rPr sz="1100" spc="-33" dirty="0">
                <a:latin typeface="Times New Roman"/>
                <a:cs typeface="Times New Roman"/>
              </a:rPr>
              <a:t> </a:t>
            </a:r>
            <a:r>
              <a:rPr sz="1100" spc="0" dirty="0">
                <a:latin typeface="Times New Roman"/>
                <a:cs typeface="Times New Roman"/>
              </a:rPr>
              <a:t>0:</a:t>
            </a:r>
            <a:r>
              <a:rPr sz="1100" spc="193"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0</a:t>
            </a:r>
            <a:endParaRPr sz="1100" dirty="0">
              <a:latin typeface="Times New Roman"/>
              <a:cs typeface="Times New Roman"/>
            </a:endParaRPr>
          </a:p>
          <a:p>
            <a:pPr marL="12700">
              <a:lnSpc>
                <a:spcPct val="95825"/>
              </a:lnSpc>
              <a:spcBef>
                <a:spcPts val="327"/>
              </a:spcBef>
            </a:pPr>
            <a:r>
              <a:rPr sz="1100" spc="0" dirty="0" err="1">
                <a:latin typeface="Times New Roman"/>
                <a:cs typeface="Times New Roman"/>
              </a:rPr>
              <a:t>En</a:t>
            </a:r>
            <a:r>
              <a:rPr sz="1100" spc="60" dirty="0">
                <a:latin typeface="Times New Roman"/>
                <a:cs typeface="Times New Roman"/>
              </a:rPr>
              <a:t> </a:t>
            </a:r>
            <a:r>
              <a:rPr sz="1100" i="1" spc="0" dirty="0">
                <a:latin typeface="Times New Roman"/>
                <a:cs typeface="Times New Roman"/>
              </a:rPr>
              <a:t>t</a:t>
            </a:r>
            <a:r>
              <a:rPr sz="1100" spc="-67" dirty="0">
                <a:latin typeface="Times New Roman"/>
                <a:cs typeface="Times New Roman"/>
              </a:rPr>
              <a:t> </a:t>
            </a:r>
            <a:r>
              <a:rPr sz="1100" spc="0" dirty="0">
                <a:latin typeface="Times New Roman"/>
                <a:cs typeface="Times New Roman"/>
              </a:rPr>
              <a:t>=</a:t>
            </a:r>
            <a:r>
              <a:rPr sz="1100" spc="-33" dirty="0">
                <a:latin typeface="Times New Roman"/>
                <a:cs typeface="Times New Roman"/>
              </a:rPr>
              <a:t> </a:t>
            </a:r>
            <a:r>
              <a:rPr sz="1100" spc="0" dirty="0">
                <a:latin typeface="Times New Roman"/>
                <a:cs typeface="Times New Roman"/>
              </a:rPr>
              <a:t>1:</a:t>
            </a:r>
            <a:r>
              <a:rPr sz="1100" spc="193" dirty="0">
                <a:latin typeface="Times New Roman"/>
                <a:cs typeface="Times New Roman"/>
              </a:rPr>
              <a:t> </a:t>
            </a:r>
            <a:r>
              <a:rPr sz="1100" spc="0" dirty="0">
                <a:latin typeface="Times New Roman"/>
                <a:cs typeface="Times New Roman"/>
              </a:rPr>
              <a:t>flux</a:t>
            </a:r>
            <a:r>
              <a:rPr sz="1100" spc="-56"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riable</a:t>
            </a:r>
            <a:r>
              <a:rPr sz="1100" spc="-21" dirty="0">
                <a:latin typeface="Times New Roman"/>
                <a:cs typeface="Times New Roman"/>
              </a:rPr>
              <a:t> </a:t>
            </a:r>
            <a:r>
              <a:rPr sz="1100" spc="0" dirty="0">
                <a:latin typeface="Times New Roman"/>
                <a:cs typeface="Times New Roman"/>
              </a:rPr>
              <a:t>aleatoire</a:t>
            </a:r>
            <a:r>
              <a:rPr sz="1100" spc="122" dirty="0">
                <a:latin typeface="Times New Roman"/>
                <a:cs typeface="Times New Roman"/>
              </a:rPr>
              <a:t> </a:t>
            </a:r>
            <a:r>
              <a:rPr sz="1100" i="1" spc="0" dirty="0">
                <a:latin typeface="Times New Roman"/>
                <a:cs typeface="Times New Roman"/>
              </a:rPr>
              <a:t>J</a:t>
            </a:r>
            <a:r>
              <a:rPr sz="1100" spc="0" dirty="0">
                <a:latin typeface="Times New Roman"/>
                <a:cs typeface="Times New Roman"/>
              </a:rPr>
              <a:t> </a:t>
            </a:r>
            <a:r>
              <a:rPr sz="1100" spc="32" dirty="0">
                <a:latin typeface="Times New Roman"/>
                <a:cs typeface="Times New Roman"/>
              </a:rPr>
              <a:t> </a:t>
            </a:r>
            <a:r>
              <a:rPr sz="1100" spc="-29" dirty="0">
                <a:latin typeface="Times New Roman"/>
                <a:cs typeface="Times New Roman"/>
              </a:rPr>
              <a:t>p</a:t>
            </a:r>
            <a:r>
              <a:rPr sz="1100" spc="0" dirty="0">
                <a:latin typeface="Times New Roman"/>
                <a:cs typeface="Times New Roman"/>
              </a:rPr>
              <a:t>renant</a:t>
            </a:r>
            <a:r>
              <a:rPr sz="1100" spc="200"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valeurs</a:t>
            </a:r>
            <a:r>
              <a:rPr lang="fr-FR" sz="1100" dirty="0">
                <a:latin typeface="Times New Roman"/>
                <a:cs typeface="Times New Roman"/>
              </a:rPr>
              <a:t> </a:t>
            </a:r>
            <a:r>
              <a:rPr sz="1650" i="1" baseline="7905" dirty="0">
                <a:latin typeface="Times New Roman"/>
                <a:cs typeface="Times New Roman"/>
              </a:rPr>
              <a:t>J</a:t>
            </a:r>
            <a:r>
              <a:rPr sz="800" i="1" dirty="0">
                <a:latin typeface="Times New Roman"/>
                <a:cs typeface="Times New Roman"/>
              </a:rPr>
              <a:t>O</a:t>
            </a:r>
            <a:r>
              <a:rPr sz="800" dirty="0">
                <a:latin typeface="Times New Roman"/>
                <a:cs typeface="Times New Roman"/>
              </a:rPr>
              <a:t> </a:t>
            </a:r>
            <a:r>
              <a:rPr sz="800" spc="-44" dirty="0">
                <a:latin typeface="Times New Roman"/>
                <a:cs typeface="Times New Roman"/>
              </a:rPr>
              <a:t> </a:t>
            </a:r>
            <a:r>
              <a:rPr sz="1650" spc="0" baseline="7905" dirty="0">
                <a:latin typeface="Times New Roman"/>
                <a:cs typeface="Times New Roman"/>
              </a:rPr>
              <a:t>&gt;</a:t>
            </a:r>
            <a:r>
              <a:rPr sz="1650" spc="-68" baseline="7905" dirty="0">
                <a:latin typeface="Times New Roman"/>
                <a:cs typeface="Times New Roman"/>
              </a:rPr>
              <a:t> </a:t>
            </a:r>
            <a:r>
              <a:rPr sz="1650" spc="0" baseline="7905" dirty="0">
                <a:latin typeface="Times New Roman"/>
                <a:cs typeface="Times New Roman"/>
              </a:rPr>
              <a:t>0</a:t>
            </a:r>
            <a:r>
              <a:rPr sz="1650" spc="79" baseline="7905" dirty="0">
                <a:latin typeface="Times New Roman"/>
                <a:cs typeface="Times New Roman"/>
              </a:rPr>
              <a:t> </a:t>
            </a:r>
            <a:r>
              <a:rPr sz="1650" spc="0" baseline="7905" dirty="0">
                <a:latin typeface="Times New Roman"/>
                <a:cs typeface="Times New Roman"/>
              </a:rPr>
              <a:t>avec</a:t>
            </a:r>
            <a:r>
              <a:rPr sz="1650" spc="44" baseline="7905" dirty="0">
                <a:latin typeface="Times New Roman"/>
                <a:cs typeface="Times New Roman"/>
              </a:rPr>
              <a:t> </a:t>
            </a:r>
            <a:r>
              <a:rPr sz="1650" spc="-29" baseline="7905" dirty="0">
                <a:latin typeface="Times New Roman"/>
                <a:cs typeface="Times New Roman"/>
              </a:rPr>
              <a:t>p</a:t>
            </a:r>
            <a:r>
              <a:rPr sz="1650" spc="0" baseline="7905" dirty="0">
                <a:latin typeface="Times New Roman"/>
                <a:cs typeface="Times New Roman"/>
              </a:rPr>
              <a:t>roba</a:t>
            </a:r>
            <a:r>
              <a:rPr sz="1650" spc="109" baseline="7905" dirty="0">
                <a:latin typeface="Times New Roman"/>
                <a:cs typeface="Times New Roman"/>
              </a:rPr>
              <a:t> </a:t>
            </a:r>
            <a:r>
              <a:rPr sz="1650" i="1" spc="0" baseline="7905" dirty="0">
                <a:latin typeface="Times New Roman"/>
                <a:cs typeface="Times New Roman"/>
              </a:rPr>
              <a:t>π</a:t>
            </a:r>
            <a:r>
              <a:rPr sz="1650" spc="191" baseline="7905" dirty="0">
                <a:latin typeface="Times New Roman"/>
                <a:cs typeface="Times New Roman"/>
              </a:rPr>
              <a:t> </a:t>
            </a:r>
            <a:r>
              <a:rPr sz="1650" spc="0" baseline="7905" dirty="0">
                <a:latin typeface="Times New Roman"/>
                <a:cs typeface="Times New Roman"/>
              </a:rPr>
              <a:t>et</a:t>
            </a:r>
            <a:r>
              <a:rPr sz="1650" spc="164" baseline="7905" dirty="0">
                <a:latin typeface="Times New Roman"/>
                <a:cs typeface="Times New Roman"/>
              </a:rPr>
              <a:t> </a:t>
            </a:r>
            <a:r>
              <a:rPr sz="1650" i="1" spc="0" baseline="7905" dirty="0">
                <a:latin typeface="Times New Roman"/>
                <a:cs typeface="Times New Roman"/>
              </a:rPr>
              <a:t>J</a:t>
            </a:r>
            <a:r>
              <a:rPr sz="800" i="1" spc="0" dirty="0">
                <a:latin typeface="Times New Roman"/>
                <a:cs typeface="Times New Roman"/>
              </a:rPr>
              <a:t>l </a:t>
            </a:r>
            <a:r>
              <a:rPr sz="800" spc="-44" dirty="0">
                <a:latin typeface="Times New Roman"/>
                <a:cs typeface="Times New Roman"/>
              </a:rPr>
              <a:t> </a:t>
            </a:r>
            <a:r>
              <a:rPr sz="1650" spc="0" baseline="7905" dirty="0">
                <a:latin typeface="Times New Roman"/>
                <a:cs typeface="Times New Roman"/>
              </a:rPr>
              <a:t>&gt;</a:t>
            </a:r>
            <a:r>
              <a:rPr sz="1650" spc="-68" baseline="7905" dirty="0">
                <a:latin typeface="Times New Roman"/>
                <a:cs typeface="Times New Roman"/>
              </a:rPr>
              <a:t> </a:t>
            </a:r>
            <a:r>
              <a:rPr sz="1650" i="1" spc="0" baseline="7905" dirty="0">
                <a:latin typeface="Times New Roman"/>
                <a:cs typeface="Times New Roman"/>
              </a:rPr>
              <a:t>J</a:t>
            </a:r>
            <a:r>
              <a:rPr sz="800" i="1" spc="0" dirty="0">
                <a:latin typeface="Times New Roman"/>
                <a:cs typeface="Times New Roman"/>
              </a:rPr>
              <a:t>O</a:t>
            </a:r>
            <a:r>
              <a:rPr sz="800" spc="0" dirty="0">
                <a:latin typeface="Times New Roman"/>
                <a:cs typeface="Times New Roman"/>
              </a:rPr>
              <a:t> </a:t>
            </a:r>
            <a:r>
              <a:rPr sz="800" spc="9" dirty="0">
                <a:latin typeface="Times New Roman"/>
                <a:cs typeface="Times New Roman"/>
              </a:rPr>
              <a:t> </a:t>
            </a:r>
            <a:r>
              <a:rPr sz="1650" spc="0" baseline="7905" dirty="0">
                <a:latin typeface="Times New Roman"/>
                <a:cs typeface="Times New Roman"/>
              </a:rPr>
              <a:t>avec</a:t>
            </a:r>
            <a:r>
              <a:rPr sz="1650" spc="44" baseline="7905" dirty="0">
                <a:latin typeface="Times New Roman"/>
                <a:cs typeface="Times New Roman"/>
              </a:rPr>
              <a:t> </a:t>
            </a:r>
            <a:r>
              <a:rPr sz="1650" spc="-29" baseline="7905" dirty="0">
                <a:latin typeface="Times New Roman"/>
                <a:cs typeface="Times New Roman"/>
              </a:rPr>
              <a:t>p</a:t>
            </a:r>
            <a:r>
              <a:rPr sz="1650" spc="0" baseline="7905" dirty="0">
                <a:latin typeface="Times New Roman"/>
                <a:cs typeface="Times New Roman"/>
              </a:rPr>
              <a:t>roba</a:t>
            </a:r>
            <a:r>
              <a:rPr sz="1650" spc="109" baseline="7905" dirty="0">
                <a:latin typeface="Times New Roman"/>
                <a:cs typeface="Times New Roman"/>
              </a:rPr>
              <a:t> </a:t>
            </a:r>
            <a:r>
              <a:rPr sz="1650" spc="0" baseline="7905" dirty="0">
                <a:latin typeface="Times New Roman"/>
                <a:cs typeface="Times New Roman"/>
              </a:rPr>
              <a:t>1</a:t>
            </a:r>
            <a:r>
              <a:rPr sz="1650" spc="-40" baseline="7905" dirty="0">
                <a:latin typeface="Times New Roman"/>
                <a:cs typeface="Times New Roman"/>
              </a:rPr>
              <a:t> </a:t>
            </a:r>
            <a:r>
              <a:rPr sz="1650" spc="0" baseline="4687" dirty="0">
                <a:latin typeface="Meiryo"/>
                <a:cs typeface="Meiryo"/>
              </a:rPr>
              <a:t>−</a:t>
            </a:r>
            <a:r>
              <a:rPr sz="1650" spc="-111" baseline="4687" dirty="0">
                <a:latin typeface="Meiryo"/>
                <a:cs typeface="Meiryo"/>
              </a:rPr>
              <a:t> </a:t>
            </a:r>
            <a:r>
              <a:rPr sz="1650" i="1" spc="0" baseline="7905" dirty="0">
                <a:latin typeface="Times New Roman"/>
                <a:cs typeface="Times New Roman"/>
              </a:rPr>
              <a:t>π</a:t>
            </a:r>
            <a:endParaRPr lang="fr-FR" sz="1650" i="1" spc="0" baseline="7905" dirty="0">
              <a:latin typeface="Times New Roman"/>
              <a:cs typeface="Times New Roman"/>
            </a:endParaRPr>
          </a:p>
          <a:p>
            <a:pPr marL="12700">
              <a:lnSpc>
                <a:spcPts val="1290"/>
              </a:lnSpc>
              <a:spcBef>
                <a:spcPts val="64"/>
              </a:spcBef>
            </a:pPr>
            <a:endParaRPr lang="fr-FR" sz="1100" spc="69" dirty="0">
              <a:latin typeface="Times New Roman" panose="02020603050405020304" pitchFamily="18" charset="0"/>
              <a:cs typeface="Times New Roman" panose="02020603050405020304" pitchFamily="18" charset="0"/>
            </a:endParaRPr>
          </a:p>
          <a:p>
            <a:pPr marL="12700">
              <a:lnSpc>
                <a:spcPts val="1290"/>
              </a:lnSpc>
              <a:spcBef>
                <a:spcPts val="64"/>
              </a:spcBef>
            </a:pPr>
            <a:r>
              <a:rPr lang="fr-FR" sz="1100" dirty="0">
                <a:latin typeface="Times New Roman" panose="02020603050405020304" pitchFamily="18" charset="0"/>
                <a:cs typeface="Times New Roman" panose="02020603050405020304" pitchFamily="18" charset="0"/>
              </a:rPr>
              <a:t>On note </a:t>
            </a:r>
            <a:r>
              <a:rPr lang="fr-FR" sz="1100" i="1" dirty="0" err="1">
                <a:latin typeface="Times New Roman" panose="02020603050405020304" pitchFamily="18" charset="0"/>
                <a:cs typeface="Times New Roman" panose="02020603050405020304" pitchFamily="18" charset="0"/>
              </a:rPr>
              <a:t>r</a:t>
            </a:r>
            <a:r>
              <a:rPr lang="fr-FR" sz="1100" i="1" baseline="-25000" dirty="0" err="1">
                <a:latin typeface="Times New Roman" panose="02020603050405020304" pitchFamily="18" charset="0"/>
                <a:cs typeface="Times New Roman" panose="02020603050405020304" pitchFamily="18" charset="0"/>
              </a:rPr>
              <a:t>f</a:t>
            </a:r>
            <a:r>
              <a:rPr lang="fr-FR" sz="1100" dirty="0">
                <a:latin typeface="Times New Roman" panose="02020603050405020304" pitchFamily="18" charset="0"/>
                <a:cs typeface="Times New Roman" panose="02020603050405020304" pitchFamily="18" charset="0"/>
              </a:rPr>
              <a:t> le taux d’intérêt certain (taux d’intérêt appliqué aux placements sans risque).</a:t>
            </a:r>
          </a:p>
          <a:p>
            <a:pPr marL="12700">
              <a:lnSpc>
                <a:spcPts val="1290"/>
              </a:lnSpc>
              <a:spcBef>
                <a:spcPts val="64"/>
              </a:spcBef>
            </a:pPr>
            <a:endParaRPr lang="fr-FR" sz="1100" dirty="0">
              <a:latin typeface="Times New Roman" panose="02020603050405020304" pitchFamily="18" charset="0"/>
              <a:cs typeface="Times New Roman" panose="02020603050405020304" pitchFamily="18" charset="0"/>
            </a:endParaRPr>
          </a:p>
          <a:p>
            <a:pPr marL="12700">
              <a:lnSpc>
                <a:spcPts val="1290"/>
              </a:lnSpc>
              <a:spcBef>
                <a:spcPts val="64"/>
              </a:spcBef>
            </a:pPr>
            <a:r>
              <a:rPr lang="fr-FR" sz="1100" dirty="0">
                <a:latin typeface="Times New Roman" panose="02020603050405020304" pitchFamily="18" charset="0"/>
                <a:cs typeface="Times New Roman" panose="02020603050405020304" pitchFamily="18" charset="0"/>
              </a:rPr>
              <a:t>Si j’actualise au taux </a:t>
            </a:r>
            <a:r>
              <a:rPr lang="fr-FR" sz="1100" i="1" dirty="0" err="1">
                <a:latin typeface="Times New Roman" panose="02020603050405020304" pitchFamily="18" charset="0"/>
                <a:cs typeface="Times New Roman" panose="02020603050405020304" pitchFamily="18" charset="0"/>
              </a:rPr>
              <a:t>r</a:t>
            </a:r>
            <a:r>
              <a:rPr lang="fr-FR" sz="1100" i="1" baseline="-25000" dirty="0" err="1">
                <a:latin typeface="Times New Roman" panose="02020603050405020304" pitchFamily="18" charset="0"/>
                <a:cs typeface="Times New Roman" panose="02020603050405020304" pitchFamily="18" charset="0"/>
              </a:rPr>
              <a:t>f</a:t>
            </a:r>
            <a:r>
              <a:rPr lang="fr-FR" sz="1100" dirty="0">
                <a:latin typeface="Times New Roman" panose="02020603050405020304" pitchFamily="18" charset="0"/>
                <a:cs typeface="Times New Roman" panose="02020603050405020304" pitchFamily="18" charset="0"/>
              </a:rPr>
              <a:t> , la VA du projet P est,</a:t>
            </a:r>
          </a:p>
          <a:p>
            <a:pPr marL="12700">
              <a:lnSpc>
                <a:spcPts val="1290"/>
              </a:lnSpc>
              <a:spcBef>
                <a:spcPts val="64"/>
              </a:spcBef>
            </a:pPr>
            <a:endParaRPr lang="fr-FR" sz="1100" dirty="0">
              <a:latin typeface="Times New Roman" panose="02020603050405020304" pitchFamily="18" charset="0"/>
              <a:cs typeface="Times New Roman" panose="02020603050405020304" pitchFamily="18" charset="0"/>
            </a:endParaRPr>
          </a:p>
          <a:p>
            <a:pPr marL="12700">
              <a:lnSpc>
                <a:spcPts val="1290"/>
              </a:lnSpc>
              <a:spcBef>
                <a:spcPts val="64"/>
              </a:spcBef>
            </a:pPr>
            <a:endParaRPr lang="fr-FR" sz="1100" dirty="0">
              <a:latin typeface="Times New Roman" panose="02020603050405020304" pitchFamily="18" charset="0"/>
              <a:cs typeface="Times New Roman" panose="02020603050405020304" pitchFamily="18" charset="0"/>
            </a:endParaRPr>
          </a:p>
          <a:p>
            <a:pPr marL="12700">
              <a:lnSpc>
                <a:spcPts val="1290"/>
              </a:lnSpc>
              <a:spcBef>
                <a:spcPts val="64"/>
              </a:spcBef>
            </a:pPr>
            <a:endParaRPr lang="fr-FR" sz="1100" dirty="0">
              <a:latin typeface="Times New Roman" panose="02020603050405020304" pitchFamily="18" charset="0"/>
              <a:cs typeface="Times New Roman" panose="02020603050405020304" pitchFamily="18" charset="0"/>
            </a:endParaRPr>
          </a:p>
          <a:p>
            <a:pPr marL="12700">
              <a:lnSpc>
                <a:spcPts val="1290"/>
              </a:lnSpc>
              <a:spcBef>
                <a:spcPts val="64"/>
              </a:spcBef>
            </a:pPr>
            <a:endParaRPr lang="fr-FR" sz="1100" dirty="0">
              <a:latin typeface="Times New Roman" panose="02020603050405020304" pitchFamily="18" charset="0"/>
              <a:cs typeface="Times New Roman" panose="02020603050405020304" pitchFamily="18" charset="0"/>
            </a:endParaRPr>
          </a:p>
          <a:p>
            <a:pPr marL="12700">
              <a:lnSpc>
                <a:spcPts val="1290"/>
              </a:lnSpc>
              <a:spcBef>
                <a:spcPts val="64"/>
              </a:spcBef>
            </a:pPr>
            <a:r>
              <a:rPr lang="fr-FR" sz="1100" dirty="0">
                <a:latin typeface="Times New Roman" panose="02020603050405020304" pitchFamily="18" charset="0"/>
                <a:cs typeface="Times New Roman" panose="02020603050405020304" pitchFamily="18" charset="0"/>
              </a:rPr>
              <a:t>Problème cela ne correspond pas au projet </a:t>
            </a:r>
            <a:r>
              <a:rPr lang="fr-FR" sz="1100" i="1" dirty="0">
                <a:latin typeface="Times New Roman" panose="02020603050405020304" pitchFamily="18" charset="0"/>
                <a:cs typeface="Times New Roman" panose="02020603050405020304" pitchFamily="18" charset="0"/>
              </a:rPr>
              <a:t>P</a:t>
            </a:r>
            <a:r>
              <a:rPr lang="fr-FR" sz="1100" dirty="0">
                <a:latin typeface="Times New Roman" panose="02020603050405020304" pitchFamily="18" charset="0"/>
                <a:cs typeface="Times New Roman" panose="02020603050405020304" pitchFamily="18" charset="0"/>
              </a:rPr>
              <a:t> =&gt; en </a:t>
            </a:r>
            <a:r>
              <a:rPr lang="fr-FR" sz="1100" i="1" dirty="0">
                <a:latin typeface="Times New Roman" panose="02020603050405020304" pitchFamily="18" charset="0"/>
                <a:cs typeface="Times New Roman" panose="02020603050405020304" pitchFamily="18" charset="0"/>
              </a:rPr>
              <a:t>t</a:t>
            </a:r>
            <a:r>
              <a:rPr lang="fr-FR" sz="1100" dirty="0">
                <a:latin typeface="Times New Roman" panose="02020603050405020304" pitchFamily="18" charset="0"/>
                <a:cs typeface="Times New Roman" panose="02020603050405020304" pitchFamily="18" charset="0"/>
              </a:rPr>
              <a:t>=1, on n’obtient pas E(</a:t>
            </a:r>
            <a:r>
              <a:rPr lang="fr-FR" sz="1100" i="1" dirty="0">
                <a:latin typeface="Times New Roman" panose="02020603050405020304" pitchFamily="18" charset="0"/>
                <a:cs typeface="Times New Roman" panose="02020603050405020304" pitchFamily="18" charset="0"/>
              </a:rPr>
              <a:t>J</a:t>
            </a:r>
            <a:r>
              <a:rPr lang="fr-FR" sz="1100" dirty="0">
                <a:latin typeface="Times New Roman" panose="02020603050405020304" pitchFamily="18" charset="0"/>
                <a:cs typeface="Times New Roman" panose="02020603050405020304" pitchFamily="18" charset="0"/>
              </a:rPr>
              <a:t>) avec certitude alors que </a:t>
            </a:r>
            <a:r>
              <a:rPr lang="fr-FR" sz="1100" i="1" dirty="0" err="1">
                <a:latin typeface="Times New Roman" panose="02020603050405020304" pitchFamily="18" charset="0"/>
                <a:cs typeface="Times New Roman" panose="02020603050405020304" pitchFamily="18" charset="0"/>
              </a:rPr>
              <a:t>r</a:t>
            </a:r>
            <a:r>
              <a:rPr lang="fr-FR" sz="1100" i="1" baseline="-25000" dirty="0" err="1">
                <a:latin typeface="Times New Roman" panose="02020603050405020304" pitchFamily="18" charset="0"/>
                <a:cs typeface="Times New Roman" panose="02020603050405020304" pitchFamily="18" charset="0"/>
              </a:rPr>
              <a:t>f</a:t>
            </a:r>
            <a:r>
              <a:rPr lang="fr-FR" sz="1100" dirty="0">
                <a:latin typeface="Times New Roman" panose="02020603050405020304" pitchFamily="18" charset="0"/>
                <a:cs typeface="Times New Roman" panose="02020603050405020304" pitchFamily="18" charset="0"/>
              </a:rPr>
              <a:t>  est le taux d’intérêt au certain.</a:t>
            </a:r>
          </a:p>
          <a:p>
            <a:pPr marL="12700">
              <a:lnSpc>
                <a:spcPts val="1290"/>
              </a:lnSpc>
              <a:spcBef>
                <a:spcPts val="64"/>
              </a:spcBef>
            </a:pPr>
            <a:endParaRPr lang="fr-FR" sz="11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254000" y="1649293"/>
            <a:ext cx="3857557" cy="1538406"/>
          </a:xfrm>
          <a:prstGeom prst="rect">
            <a:avLst/>
          </a:prstGeom>
        </p:spPr>
        <p:txBody>
          <a:bodyPr wrap="square" lIns="0" tIns="0" rIns="0" bIns="0" rtlCol="0">
            <a:noAutofit/>
          </a:bodyPr>
          <a:lstStyle/>
          <a:p>
            <a:pPr marL="12700">
              <a:lnSpc>
                <a:spcPts val="1290"/>
              </a:lnSpc>
              <a:spcBef>
                <a:spcPts val="64"/>
              </a:spcBef>
            </a:pPr>
            <a:endParaRPr sz="800" dirty="0">
              <a:latin typeface="Times New Roman"/>
              <a:cs typeface="Times New Roman"/>
            </a:endParaRPr>
          </a:p>
        </p:txBody>
      </p:sp>
      <p:graphicFrame>
        <p:nvGraphicFramePr>
          <p:cNvPr id="15" name="Objet 14"/>
          <p:cNvGraphicFramePr>
            <a:graphicFrameLocks noChangeAspect="1"/>
          </p:cNvGraphicFramePr>
          <p:nvPr>
            <p:extLst>
              <p:ext uri="{D42A27DB-BD31-4B8C-83A1-F6EECF244321}">
                <p14:modId xmlns:p14="http://schemas.microsoft.com/office/powerpoint/2010/main" val="1843749569"/>
              </p:ext>
            </p:extLst>
          </p:nvPr>
        </p:nvGraphicFramePr>
        <p:xfrm>
          <a:off x="863600" y="2349500"/>
          <a:ext cx="1981200" cy="444500"/>
        </p:xfrm>
        <a:graphic>
          <a:graphicData uri="http://schemas.openxmlformats.org/presentationml/2006/ole">
            <mc:AlternateContent xmlns:mc="http://schemas.openxmlformats.org/markup-compatibility/2006">
              <mc:Choice xmlns:v="urn:schemas-microsoft-com:vml" Requires="v">
                <p:oleObj spid="_x0000_s15364" name="Equation" r:id="rId3" imgW="1981080" imgH="444240" progId="Equation.DSMT4">
                  <p:embed/>
                </p:oleObj>
              </mc:Choice>
              <mc:Fallback>
                <p:oleObj name="Equation" r:id="rId3" imgW="1981080" imgH="444240" progId="Equation.DSMT4">
                  <p:embed/>
                  <p:pic>
                    <p:nvPicPr>
                      <p:cNvPr id="15" name="Objet 14"/>
                      <p:cNvPicPr/>
                      <p:nvPr/>
                    </p:nvPicPr>
                    <p:blipFill>
                      <a:blip r:embed="rId4"/>
                      <a:stretch>
                        <a:fillRect/>
                      </a:stretch>
                    </p:blipFill>
                    <p:spPr>
                      <a:xfrm>
                        <a:off x="863600" y="2349500"/>
                        <a:ext cx="1981200" cy="4445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300" y="123091"/>
            <a:ext cx="2895818" cy="207596"/>
          </a:xfrm>
          <a:prstGeom prst="rect">
            <a:avLst/>
          </a:prstGeom>
        </p:spPr>
        <p:txBody>
          <a:bodyPr wrap="square" lIns="0" tIns="0" rIns="0" bIns="0" rtlCol="0">
            <a:noAutofit/>
          </a:bodyPr>
          <a:lstStyle/>
          <a:p>
            <a:pPr marL="12700">
              <a:lnSpc>
                <a:spcPts val="1455"/>
              </a:lnSpc>
              <a:spcBef>
                <a:spcPts val="72"/>
              </a:spcBef>
            </a:pPr>
            <a:endParaRPr sz="1400" dirty="0">
              <a:latin typeface="Times New Roman"/>
              <a:cs typeface="Times New Roman"/>
            </a:endParaRPr>
          </a:p>
        </p:txBody>
      </p:sp>
      <p:sp>
        <p:nvSpPr>
          <p:cNvPr id="4" name="object 4"/>
          <p:cNvSpPr txBox="1"/>
          <p:nvPr/>
        </p:nvSpPr>
        <p:spPr>
          <a:xfrm>
            <a:off x="177800" y="123091"/>
            <a:ext cx="4343400" cy="2988409"/>
          </a:xfrm>
          <a:prstGeom prst="rect">
            <a:avLst/>
          </a:prstGeom>
        </p:spPr>
        <p:txBody>
          <a:bodyPr wrap="square" lIns="0" tIns="0" rIns="0" bIns="0" rtlCol="0">
            <a:noAutofit/>
          </a:bodyPr>
          <a:lstStyle/>
          <a:p>
            <a:pPr marL="12700">
              <a:lnSpc>
                <a:spcPts val="1400"/>
              </a:lnSpc>
              <a:spcBef>
                <a:spcPts val="70"/>
              </a:spcBef>
            </a:pPr>
            <a:endParaRPr sz="1000" dirty="0">
              <a:latin typeface="Times New Roman"/>
              <a:cs typeface="Times New Roman"/>
            </a:endParaRPr>
          </a:p>
        </p:txBody>
      </p:sp>
      <p:sp>
        <p:nvSpPr>
          <p:cNvPr id="27" name="Rectangle 26"/>
          <p:cNvSpPr/>
          <p:nvPr/>
        </p:nvSpPr>
        <p:spPr>
          <a:xfrm>
            <a:off x="67360" y="330687"/>
            <a:ext cx="4377640" cy="2708434"/>
          </a:xfrm>
          <a:prstGeom prst="rect">
            <a:avLst/>
          </a:prstGeom>
        </p:spPr>
        <p:txBody>
          <a:bodyPr wrap="square">
            <a:spAutoFit/>
          </a:bodyPr>
          <a:lstStyle/>
          <a:p>
            <a:r>
              <a:rPr lang="fr-FR" sz="1000" b="1" dirty="0">
                <a:latin typeface="Times New Roman" panose="02020603050405020304" pitchFamily="18" charset="0"/>
                <a:cs typeface="Times New Roman" panose="02020603050405020304" pitchFamily="18" charset="0"/>
              </a:rPr>
              <a:t>Exercice : </a:t>
            </a:r>
            <a:r>
              <a:rPr lang="fr-FR" sz="1000" dirty="0">
                <a:latin typeface="Times New Roman" panose="02020603050405020304" pitchFamily="18" charset="0"/>
                <a:cs typeface="Times New Roman" panose="02020603050405020304" pitchFamily="18" charset="0"/>
              </a:rPr>
              <a:t>Laurent a le choix entre deux projets, chacun d’eux devant l’occuper à plein temps. Le projet   P1 concerne la création d’une boulangerie. L’investissement initial est de 1000 euros, les bénéfices associés seront de 1100 euros la 1ère année, ils diminueront ensuite de 10% chaque année. Le projet  P2  concerne la création d’une pizzeria équipée d’un unique four. Il n’est pas possible d’en installer davantage. L’investissement initial est de 1000 euros, les bénéfices associés seront de 400 euros la 1ère année, ils diminueront ensuite de 20% chaque année du fait de l’usure du four. Le coût du capital est de 12% pour les deux projets.</a:t>
            </a:r>
          </a:p>
          <a:p>
            <a:r>
              <a:rPr lang="fr-FR" sz="1000" dirty="0">
                <a:latin typeface="Times New Roman" panose="02020603050405020304" pitchFamily="18" charset="0"/>
                <a:cs typeface="Times New Roman" panose="02020603050405020304" pitchFamily="18" charset="0"/>
              </a:rPr>
              <a:t>1)	Représentez l’échéancier associé à chacun des deux projets.</a:t>
            </a:r>
          </a:p>
          <a:p>
            <a:r>
              <a:rPr lang="fr-FR" sz="1000" dirty="0">
                <a:latin typeface="Times New Roman" panose="02020603050405020304" pitchFamily="18" charset="0"/>
                <a:cs typeface="Times New Roman" panose="02020603050405020304" pitchFamily="18" charset="0"/>
              </a:rPr>
              <a:t>2)	Calculez la VAN et le TRI pour chacun des projets. Dans lequel de ces projets Laurent devrait-il investir?</a:t>
            </a:r>
          </a:p>
          <a:p>
            <a:r>
              <a:rPr lang="fr-FR" sz="1000" dirty="0">
                <a:latin typeface="Times New Roman" panose="02020603050405020304" pitchFamily="18" charset="0"/>
                <a:cs typeface="Times New Roman" panose="02020603050405020304" pitchFamily="18" charset="0"/>
              </a:rPr>
              <a:t>3)	Laurent se rend compte que le local du pizzeria peut en fait contenir 20 fours avec le même montant d’investissement de 1000 €. L’échelle du projet  P2 est donc multipliée par 20. Calculez la VAN et le TRI du projet P2 . Dans lequel de ces projets  Laurent devrait-il investir ? Commentez.</a:t>
            </a:r>
          </a:p>
          <a:p>
            <a:endParaRPr lang="fr-FR" sz="1000" dirty="0">
              <a:latin typeface="Times New Roman" panose="02020603050405020304" pitchFamily="18" charset="0"/>
              <a:cs typeface="Times New Roman" panose="02020603050405020304" pitchFamily="18" charset="0"/>
            </a:endParaRPr>
          </a:p>
        </p:txBody>
      </p:sp>
      <p:sp>
        <p:nvSpPr>
          <p:cNvPr id="28" name="Espace réservé du numéro de diapositive 27"/>
          <p:cNvSpPr>
            <a:spLocks noGrp="1"/>
          </p:cNvSpPr>
          <p:nvPr>
            <p:ph type="sldNum" sz="quarter" idx="12"/>
          </p:nvPr>
        </p:nvSpPr>
        <p:spPr/>
        <p:txBody>
          <a:bodyPr/>
          <a:lstStyle/>
          <a:p>
            <a:fld id="{D57F1E4F-1CFF-5643-939E-217C01CDF56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6" name="object 6"/>
          <p:cNvSpPr txBox="1"/>
          <p:nvPr/>
        </p:nvSpPr>
        <p:spPr>
          <a:xfrm>
            <a:off x="254000" y="444500"/>
            <a:ext cx="4038599" cy="2666999"/>
          </a:xfrm>
          <a:prstGeom prst="rect">
            <a:avLst/>
          </a:prstGeom>
        </p:spPr>
        <p:txBody>
          <a:bodyPr wrap="square" lIns="0" tIns="0" rIns="0" bIns="0" rtlCol="0">
            <a:noAutofit/>
          </a:bodyPr>
          <a:lstStyle/>
          <a:p>
            <a:pPr marL="12700">
              <a:lnSpc>
                <a:spcPct val="110000"/>
              </a:lnSpc>
              <a:spcBef>
                <a:spcPts val="57"/>
              </a:spcBef>
            </a:pPr>
            <a:r>
              <a:rPr lang="fr-FR" sz="1100" dirty="0">
                <a:latin typeface="Times New Roman"/>
                <a:cs typeface="Times New Roman"/>
              </a:rPr>
              <a:t>En 2021, les secteurs principalement marchands non agricoles et non financiers comptent 3,7 millions  d’entreprises (</a:t>
            </a:r>
            <a:r>
              <a:rPr lang="fr-FR" sz="1100" dirty="0">
                <a:solidFill>
                  <a:schemeClr val="accent1">
                    <a:lumMod val="75000"/>
                  </a:schemeClr>
                </a:solidFill>
                <a:latin typeface="Times New Roman"/>
                <a:cs typeface="Times New Roman"/>
              </a:rPr>
              <a:t>Source : https://www.insee.fr/fr/statistiques/</a:t>
            </a:r>
            <a:r>
              <a:rPr lang="fr-FR" sz="1100" dirty="0">
                <a:latin typeface="Times New Roman"/>
                <a:cs typeface="Times New Roman"/>
              </a:rPr>
              <a:t>).  </a:t>
            </a:r>
          </a:p>
          <a:p>
            <a:pPr marL="12700">
              <a:lnSpc>
                <a:spcPct val="110000"/>
              </a:lnSpc>
              <a:spcBef>
                <a:spcPts val="57"/>
              </a:spcBef>
            </a:pPr>
            <a:endParaRPr lang="fr-FR" sz="1100" dirty="0">
              <a:latin typeface="Times New Roman"/>
              <a:cs typeface="Times New Roman"/>
            </a:endParaRPr>
          </a:p>
          <a:p>
            <a:pPr marL="184150" indent="-171450">
              <a:lnSpc>
                <a:spcPct val="110000"/>
              </a:lnSpc>
              <a:spcBef>
                <a:spcPts val="57"/>
              </a:spcBef>
              <a:buFont typeface="Symbol" panose="05050102010706020507" pitchFamily="18" charset="2"/>
              <a:buChar char="Þ"/>
            </a:pPr>
            <a:r>
              <a:rPr lang="fr-FR" sz="1100" dirty="0">
                <a:latin typeface="Times New Roman"/>
                <a:cs typeface="Times New Roman"/>
              </a:rPr>
              <a:t>un  chiffre  d’affaires  hors  taxes  global  de  4142 milliards d’euros et une valeur ajoutée de 1179 milliards d’euros (60 % de la valeur ajoutée de l’économie française)</a:t>
            </a:r>
          </a:p>
          <a:p>
            <a:pPr marL="12700">
              <a:lnSpc>
                <a:spcPct val="110000"/>
              </a:lnSpc>
              <a:spcBef>
                <a:spcPts val="57"/>
              </a:spcBef>
            </a:pPr>
            <a:endParaRPr lang="fr-FR" sz="1100" dirty="0">
              <a:latin typeface="Times New Roman"/>
              <a:cs typeface="Times New Roman"/>
            </a:endParaRPr>
          </a:p>
          <a:p>
            <a:pPr marL="12700">
              <a:lnSpc>
                <a:spcPct val="110000"/>
              </a:lnSpc>
              <a:spcBef>
                <a:spcPts val="57"/>
              </a:spcBef>
            </a:pPr>
            <a:r>
              <a:rPr lang="fr-FR" sz="1100" dirty="0">
                <a:latin typeface="Times New Roman"/>
                <a:cs typeface="Times New Roman"/>
              </a:rPr>
              <a:t>Les 4 200 entreprises (ETI et GE) représentent  65  %  du  chiffre  d’affaires,  61  %  de  la  valeur  ajoutée,  46  %  des investissements et 86 % des exportations (forte concentration de l’activité).</a:t>
            </a:r>
          </a:p>
          <a:p>
            <a:pPr marL="12700">
              <a:lnSpc>
                <a:spcPct val="110000"/>
              </a:lnSpc>
              <a:spcBef>
                <a:spcPts val="57"/>
              </a:spcBef>
            </a:pPr>
            <a:endParaRPr lang="fr-FR" sz="1100" dirty="0">
              <a:latin typeface="Times New Roman"/>
              <a:cs typeface="Times New Roman"/>
            </a:endParaRPr>
          </a:p>
          <a:p>
            <a:pPr marL="12700">
              <a:lnSpc>
                <a:spcPct val="110000"/>
              </a:lnSpc>
              <a:spcBef>
                <a:spcPts val="57"/>
              </a:spcBef>
            </a:pPr>
            <a:r>
              <a:rPr lang="fr-FR" sz="1100" dirty="0">
                <a:latin typeface="Times New Roman"/>
                <a:cs typeface="Times New Roman"/>
              </a:rPr>
              <a:t>Les 3,6 millions PE comptent pour un cinquième (~21% ) du chiffre d’affaires et un quart de la valeur ajoutée et 0% des exportations.</a:t>
            </a:r>
            <a:endParaRPr lang="fr-FR" sz="1100" spc="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sz="1100" dirty="0">
              <a:latin typeface="Times New Roman"/>
              <a:cs typeface="Times New Roman"/>
            </a:endParaRPr>
          </a:p>
          <a:p>
            <a:pPr marL="12700" marR="20781">
              <a:lnSpc>
                <a:spcPct val="95825"/>
              </a:lnSpc>
              <a:spcBef>
                <a:spcPts val="385"/>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1996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300" y="123091"/>
            <a:ext cx="2895818" cy="207596"/>
          </a:xfrm>
          <a:prstGeom prst="rect">
            <a:avLst/>
          </a:prstGeom>
        </p:spPr>
        <p:txBody>
          <a:bodyPr wrap="square" lIns="0" tIns="0" rIns="0" bIns="0" rtlCol="0">
            <a:noAutofit/>
          </a:bodyPr>
          <a:lstStyle/>
          <a:p>
            <a:pPr marL="12700">
              <a:lnSpc>
                <a:spcPts val="1455"/>
              </a:lnSpc>
              <a:spcBef>
                <a:spcPts val="72"/>
              </a:spcBef>
            </a:pPr>
            <a:endParaRPr sz="1400" dirty="0">
              <a:latin typeface="Times New Roman"/>
              <a:cs typeface="Times New Roman"/>
            </a:endParaRPr>
          </a:p>
        </p:txBody>
      </p:sp>
      <p:sp>
        <p:nvSpPr>
          <p:cNvPr id="4" name="object 4"/>
          <p:cNvSpPr txBox="1"/>
          <p:nvPr/>
        </p:nvSpPr>
        <p:spPr>
          <a:xfrm>
            <a:off x="177800" y="123091"/>
            <a:ext cx="4343400" cy="2988409"/>
          </a:xfrm>
          <a:prstGeom prst="rect">
            <a:avLst/>
          </a:prstGeom>
        </p:spPr>
        <p:txBody>
          <a:bodyPr wrap="square" lIns="0" tIns="0" rIns="0" bIns="0" rtlCol="0">
            <a:noAutofit/>
          </a:bodyPr>
          <a:lstStyle/>
          <a:p>
            <a:pPr marL="12700">
              <a:lnSpc>
                <a:spcPts val="1400"/>
              </a:lnSpc>
              <a:spcBef>
                <a:spcPts val="70"/>
              </a:spcBef>
            </a:pPr>
            <a:endParaRPr sz="1000" dirty="0">
              <a:latin typeface="Times New Roman"/>
              <a:cs typeface="Times New Roman"/>
            </a:endParaRPr>
          </a:p>
        </p:txBody>
      </p:sp>
      <p:sp>
        <p:nvSpPr>
          <p:cNvPr id="27" name="Rectangle 26"/>
          <p:cNvSpPr/>
          <p:nvPr/>
        </p:nvSpPr>
        <p:spPr>
          <a:xfrm>
            <a:off x="12826" y="65222"/>
            <a:ext cx="4654500" cy="1785104"/>
          </a:xfrm>
          <a:prstGeom prst="rect">
            <a:avLst/>
          </a:prstGeom>
        </p:spPr>
        <p:txBody>
          <a:bodyPr wrap="square">
            <a:spAutoFit/>
          </a:bodyPr>
          <a:lstStyle/>
          <a:p>
            <a:r>
              <a:rPr lang="fr-FR" sz="1000" dirty="0">
                <a:latin typeface="Times New Roman" panose="02020603050405020304" pitchFamily="18" charset="0"/>
                <a:cs typeface="Times New Roman" panose="02020603050405020304" pitchFamily="18" charset="0"/>
              </a:rPr>
              <a:t>4)	Suivant vos conseils, Laurent se lance dans le projet  P2. Son fournisseur de fours lui propose un contrat de maintenance dont le coût est de 250 euros </a:t>
            </a:r>
            <a:r>
              <a:rPr lang="fr-FR" sz="1000">
                <a:latin typeface="Times New Roman" panose="02020603050405020304" pitchFamily="18" charset="0"/>
                <a:cs typeface="Times New Roman" panose="02020603050405020304" pitchFamily="18" charset="0"/>
              </a:rPr>
              <a:t>par an. </a:t>
            </a:r>
            <a:r>
              <a:rPr lang="fr-FR" sz="1000" dirty="0">
                <a:latin typeface="Times New Roman" panose="02020603050405020304" pitchFamily="18" charset="0"/>
                <a:cs typeface="Times New Roman" panose="02020603050405020304" pitchFamily="18" charset="0"/>
              </a:rPr>
              <a:t>La maintenance permet d’éliminer totalement l’usure des fours. On appelle  P2 le projet P2  avec contrat de maintenance. Ecrivez l’échéancier associé à ce nouveau projet. </a:t>
            </a:r>
          </a:p>
          <a:p>
            <a:r>
              <a:rPr lang="fr-FR" sz="1000" dirty="0">
                <a:latin typeface="Times New Roman" panose="02020603050405020304" pitchFamily="18" charset="0"/>
                <a:cs typeface="Times New Roman" panose="02020603050405020304" pitchFamily="18" charset="0"/>
              </a:rPr>
              <a:t>5)	Calculez la VAN et le TRI du projet  P2. Laurent devrait-il accepter le contrat de maintenance ? Commentez.</a:t>
            </a:r>
          </a:p>
          <a:p>
            <a:pPr marL="228600" indent="-228600">
              <a:buAutoNum type="arabicParenR" startAt="6"/>
            </a:pPr>
            <a:r>
              <a:rPr lang="fr-FR" sz="1000" dirty="0">
                <a:latin typeface="Times New Roman" panose="02020603050405020304" pitchFamily="18" charset="0"/>
                <a:cs typeface="Times New Roman" panose="02020603050405020304" pitchFamily="18" charset="0"/>
              </a:rPr>
              <a:t>Calculez le TRI différentiel associé à la comparaison entre   P2  et P1  . Commentez.</a:t>
            </a:r>
          </a:p>
          <a:p>
            <a:r>
              <a:rPr lang="fr-FR" sz="1000" b="1" dirty="0">
                <a:latin typeface="Times New Roman" panose="02020603050405020304" pitchFamily="18" charset="0"/>
                <a:cs typeface="Times New Roman" panose="02020603050405020304" pitchFamily="18" charset="0"/>
              </a:rPr>
              <a:t>Réponses : </a:t>
            </a:r>
          </a:p>
          <a:p>
            <a:r>
              <a:rPr lang="fr-FR" sz="1000" dirty="0">
                <a:latin typeface="Times New Roman" panose="02020603050405020304" pitchFamily="18" charset="0"/>
                <a:cs typeface="Times New Roman" panose="02020603050405020304" pitchFamily="18" charset="0"/>
              </a:rPr>
              <a:t>1)   </a:t>
            </a:r>
          </a:p>
          <a:p>
            <a:r>
              <a:rPr lang="fr-FR" sz="1000" dirty="0">
                <a:latin typeface="Times New Roman" panose="02020603050405020304" pitchFamily="18" charset="0"/>
                <a:cs typeface="Times New Roman" panose="02020603050405020304" pitchFamily="18" charset="0"/>
              </a:rPr>
              <a:t>Echéancier des projets P1 et P2 :</a:t>
            </a:r>
          </a:p>
        </p:txBody>
      </p:sp>
      <p:cxnSp>
        <p:nvCxnSpPr>
          <p:cNvPr id="3" name="Connecteur droit 2"/>
          <p:cNvCxnSpPr/>
          <p:nvPr/>
        </p:nvCxnSpPr>
        <p:spPr>
          <a:xfrm>
            <a:off x="482600" y="2349500"/>
            <a:ext cx="35814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Connecteur droit 6"/>
          <p:cNvCxnSpPr/>
          <p:nvPr/>
        </p:nvCxnSpPr>
        <p:spPr>
          <a:xfrm>
            <a:off x="482600" y="22733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914500" y="2280333"/>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402327" y="2261865"/>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947995" y="226754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447655" y="226025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3061431" y="2291109"/>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73039" y="2082587"/>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0</a:t>
            </a:r>
          </a:p>
        </p:txBody>
      </p:sp>
      <p:sp>
        <p:nvSpPr>
          <p:cNvPr id="18" name="ZoneTexte 17"/>
          <p:cNvSpPr txBox="1"/>
          <p:nvPr/>
        </p:nvSpPr>
        <p:spPr>
          <a:xfrm flipH="1">
            <a:off x="1838132" y="2034113"/>
            <a:ext cx="221900" cy="246220"/>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3</a:t>
            </a:r>
          </a:p>
        </p:txBody>
      </p:sp>
      <p:sp>
        <p:nvSpPr>
          <p:cNvPr id="19" name="ZoneTexte 18"/>
          <p:cNvSpPr txBox="1"/>
          <p:nvPr/>
        </p:nvSpPr>
        <p:spPr>
          <a:xfrm>
            <a:off x="1308276" y="2050673"/>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2</a:t>
            </a:r>
          </a:p>
        </p:txBody>
      </p:sp>
      <p:sp>
        <p:nvSpPr>
          <p:cNvPr id="20" name="ZoneTexte 19"/>
          <p:cNvSpPr txBox="1"/>
          <p:nvPr/>
        </p:nvSpPr>
        <p:spPr>
          <a:xfrm>
            <a:off x="2309189" y="2020877"/>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4</a:t>
            </a:r>
          </a:p>
        </p:txBody>
      </p:sp>
      <p:sp>
        <p:nvSpPr>
          <p:cNvPr id="21" name="ZoneTexte 20"/>
          <p:cNvSpPr txBox="1"/>
          <p:nvPr/>
        </p:nvSpPr>
        <p:spPr>
          <a:xfrm>
            <a:off x="753084" y="2065610"/>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a:t>
            </a:r>
          </a:p>
        </p:txBody>
      </p:sp>
      <p:sp>
        <p:nvSpPr>
          <p:cNvPr id="22" name="ZoneTexte 21"/>
          <p:cNvSpPr txBox="1"/>
          <p:nvPr/>
        </p:nvSpPr>
        <p:spPr>
          <a:xfrm>
            <a:off x="2954224" y="2020877"/>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5</a:t>
            </a:r>
          </a:p>
        </p:txBody>
      </p:sp>
      <p:sp>
        <p:nvSpPr>
          <p:cNvPr id="23" name="ZoneTexte 22"/>
          <p:cNvSpPr txBox="1"/>
          <p:nvPr/>
        </p:nvSpPr>
        <p:spPr>
          <a:xfrm>
            <a:off x="3361580" y="2027935"/>
            <a:ext cx="332112"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p:sp>
        <p:nvSpPr>
          <p:cNvPr id="24" name="ZoneTexte 23"/>
          <p:cNvSpPr txBox="1"/>
          <p:nvPr/>
        </p:nvSpPr>
        <p:spPr>
          <a:xfrm>
            <a:off x="155228" y="2462344"/>
            <a:ext cx="609600"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-1000</a:t>
            </a:r>
          </a:p>
        </p:txBody>
      </p:sp>
      <mc:AlternateContent xmlns:mc="http://schemas.openxmlformats.org/markup-compatibility/2006" xmlns:a14="http://schemas.microsoft.com/office/drawing/2010/main">
        <mc:Choice Requires="a14">
          <p:sp>
            <p:nvSpPr>
              <p:cNvPr id="25" name="ZoneTexte 24"/>
              <p:cNvSpPr txBox="1"/>
              <p:nvPr/>
            </p:nvSpPr>
            <p:spPr>
              <a:xfrm>
                <a:off x="1543209" y="2453324"/>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1100*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0,9</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2</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25" name="ZoneTexte 24"/>
              <p:cNvSpPr txBox="1">
                <a:spLocks noRot="1" noChangeAspect="1" noMove="1" noResize="1" noEditPoints="1" noAdjustHandles="1" noChangeArrowheads="1" noChangeShapeType="1" noTextEdit="1"/>
              </p:cNvSpPr>
              <p:nvPr/>
            </p:nvSpPr>
            <p:spPr>
              <a:xfrm>
                <a:off x="1543209" y="2453324"/>
                <a:ext cx="747436" cy="200055"/>
              </a:xfrm>
              <a:prstGeom prst="rect">
                <a:avLst/>
              </a:prstGeom>
              <a:blipFill>
                <a:blip r:embed="rId2"/>
                <a:stretch>
                  <a:fillRect b="-3030"/>
                </a:stretch>
              </a:blipFill>
            </p:spPr>
            <p:txBody>
              <a:bodyPr/>
              <a:lstStyle/>
              <a:p>
                <a:r>
                  <a:rPr lang="fr-FR">
                    <a:noFill/>
                  </a:rPr>
                  <a:t> </a:t>
                </a:r>
              </a:p>
            </p:txBody>
          </p:sp>
        </mc:Fallback>
      </mc:AlternateContent>
      <p:sp>
        <p:nvSpPr>
          <p:cNvPr id="26" name="ZoneTexte 25"/>
          <p:cNvSpPr txBox="1"/>
          <p:nvPr/>
        </p:nvSpPr>
        <p:spPr>
          <a:xfrm>
            <a:off x="609700" y="2443509"/>
            <a:ext cx="609600"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1100</a:t>
            </a:r>
          </a:p>
        </p:txBody>
      </p:sp>
      <mc:AlternateContent xmlns:mc="http://schemas.openxmlformats.org/markup-compatibility/2006" xmlns:a14="http://schemas.microsoft.com/office/drawing/2010/main">
        <mc:Choice Requires="a14">
          <p:sp>
            <p:nvSpPr>
              <p:cNvPr id="28" name="ZoneTexte 27"/>
              <p:cNvSpPr txBox="1"/>
              <p:nvPr/>
            </p:nvSpPr>
            <p:spPr>
              <a:xfrm>
                <a:off x="985567" y="2446216"/>
                <a:ext cx="780057"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1100*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0,9</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1</m:t>
                        </m:r>
                      </m:sup>
                    </m:sSup>
                  </m:oMath>
                </a14:m>
                <a:endParaRPr lang="fr-FR" sz="700" dirty="0">
                  <a:latin typeface="Times New Roman" panose="02020603050405020304" pitchFamily="18" charset="0"/>
                  <a:cs typeface="Times New Roman" panose="02020603050405020304" pitchFamily="18" charset="0"/>
                </a:endParaRPr>
              </a:p>
            </p:txBody>
          </p:sp>
        </mc:Choice>
        <mc:Fallback xmlns="">
          <p:sp>
            <p:nvSpPr>
              <p:cNvPr id="28" name="ZoneTexte 27"/>
              <p:cNvSpPr txBox="1">
                <a:spLocks noRot="1" noChangeAspect="1" noMove="1" noResize="1" noEditPoints="1" noAdjustHandles="1" noChangeArrowheads="1" noChangeShapeType="1" noTextEdit="1"/>
              </p:cNvSpPr>
              <p:nvPr/>
            </p:nvSpPr>
            <p:spPr>
              <a:xfrm>
                <a:off x="985567" y="2446216"/>
                <a:ext cx="780057" cy="200055"/>
              </a:xfrm>
              <a:prstGeom prst="rect">
                <a:avLst/>
              </a:prstGeom>
              <a:blipFill>
                <a:blip r:embed="rId3"/>
                <a:stretch>
                  <a:fillRect b="-30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ZoneTexte 28"/>
              <p:cNvSpPr txBox="1"/>
              <p:nvPr/>
            </p:nvSpPr>
            <p:spPr>
              <a:xfrm>
                <a:off x="2109449" y="2440063"/>
                <a:ext cx="747436" cy="320024"/>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1100*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eqArr>
                          <m:eqArrPr>
                            <m:ctrlPr>
                              <a:rPr lang="fr-FR" sz="700" b="0" i="1" smtClean="0">
                                <a:latin typeface="Cambria Math" panose="02040503050406030204" pitchFamily="18" charset="0"/>
                                <a:cs typeface="Times New Roman" panose="02020603050405020304" pitchFamily="18" charset="0"/>
                              </a:rPr>
                            </m:ctrlPr>
                          </m:eqArr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0,9</m:t>
                            </m:r>
                          </m:e>
                          <m:e>
                            <m:r>
                              <m:rPr>
                                <m:nor/>
                              </m:rPr>
                              <a:rPr lang="fr-FR" sz="700" b="0" i="0" dirty="0" smtClean="0">
                                <a:latin typeface="Times New Roman" panose="02020603050405020304" pitchFamily="18" charset="0"/>
                                <a:cs typeface="Times New Roman" panose="02020603050405020304" pitchFamily="18" charset="0"/>
                              </a:rPr>
                              <m:t>9</m:t>
                            </m:r>
                            <m:r>
                              <m:rPr>
                                <m:nor/>
                              </m:rPr>
                              <a:rPr lang="fr-FR" sz="700" dirty="0">
                                <a:latin typeface="Times New Roman" panose="02020603050405020304" pitchFamily="18" charset="0"/>
                                <a:cs typeface="Times New Roman" panose="02020603050405020304" pitchFamily="18" charset="0"/>
                              </a:rPr>
                              <m:t>)</m:t>
                            </m:r>
                          </m:e>
                        </m:eqArr>
                      </m:e>
                      <m:sup>
                        <m:r>
                          <a:rPr lang="fr-FR" sz="700" b="0" i="1" smtClean="0">
                            <a:latin typeface="Cambria Math" panose="02040503050406030204" pitchFamily="18" charset="0"/>
                            <a:cs typeface="Times New Roman" panose="02020603050405020304" pitchFamily="18" charset="0"/>
                          </a:rPr>
                          <m:t>3</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29" name="ZoneTexte 28"/>
              <p:cNvSpPr txBox="1">
                <a:spLocks noRot="1" noChangeAspect="1" noMove="1" noResize="1" noEditPoints="1" noAdjustHandles="1" noChangeArrowheads="1" noChangeShapeType="1" noTextEdit="1"/>
              </p:cNvSpPr>
              <p:nvPr/>
            </p:nvSpPr>
            <p:spPr>
              <a:xfrm>
                <a:off x="2109449" y="2440063"/>
                <a:ext cx="747436" cy="320024"/>
              </a:xfrm>
              <a:prstGeom prst="rect">
                <a:avLst/>
              </a:prstGeom>
              <a:blipFill>
                <a:blip r:embed="rId4"/>
                <a:stretch>
                  <a:fillRect/>
                </a:stretch>
              </a:blipFill>
            </p:spPr>
            <p:txBody>
              <a:bodyPr/>
              <a:lstStyle/>
              <a:p>
                <a:r>
                  <a:rPr lang="fr-FR">
                    <a:noFill/>
                  </a:rPr>
                  <a:t> </a:t>
                </a:r>
              </a:p>
            </p:txBody>
          </p:sp>
        </mc:Fallback>
      </mc:AlternateContent>
      <p:sp>
        <p:nvSpPr>
          <p:cNvPr id="30" name="ZoneTexte 29"/>
          <p:cNvSpPr txBox="1"/>
          <p:nvPr/>
        </p:nvSpPr>
        <p:spPr>
          <a:xfrm>
            <a:off x="3419377" y="2367871"/>
            <a:ext cx="332112"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1" name="ZoneTexte 30"/>
              <p:cNvSpPr txBox="1"/>
              <p:nvPr/>
            </p:nvSpPr>
            <p:spPr>
              <a:xfrm>
                <a:off x="2744507" y="2440063"/>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1100*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0,9</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4</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31" name="ZoneTexte 30"/>
              <p:cNvSpPr txBox="1">
                <a:spLocks noRot="1" noChangeAspect="1" noMove="1" noResize="1" noEditPoints="1" noAdjustHandles="1" noChangeArrowheads="1" noChangeShapeType="1" noTextEdit="1"/>
              </p:cNvSpPr>
              <p:nvPr/>
            </p:nvSpPr>
            <p:spPr>
              <a:xfrm>
                <a:off x="2744507" y="2440063"/>
                <a:ext cx="747436" cy="200055"/>
              </a:xfrm>
              <a:prstGeom prst="rect">
                <a:avLst/>
              </a:prstGeom>
              <a:blipFill>
                <a:blip r:embed="rId5"/>
                <a:stretch>
                  <a:fillRect b="-3030"/>
                </a:stretch>
              </a:blipFill>
            </p:spPr>
            <p:txBody>
              <a:bodyPr/>
              <a:lstStyle/>
              <a:p>
                <a:r>
                  <a:rPr lang="fr-FR">
                    <a:noFill/>
                  </a:rPr>
                  <a:t> </a:t>
                </a:r>
              </a:p>
            </p:txBody>
          </p:sp>
        </mc:Fallback>
      </mc:AlternateContent>
      <p:cxnSp>
        <p:nvCxnSpPr>
          <p:cNvPr id="32" name="Connecteur droit 31"/>
          <p:cNvCxnSpPr/>
          <p:nvPr/>
        </p:nvCxnSpPr>
        <p:spPr>
          <a:xfrm>
            <a:off x="482600" y="2904555"/>
            <a:ext cx="35814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Connecteur droit 32"/>
          <p:cNvCxnSpPr/>
          <p:nvPr/>
        </p:nvCxnSpPr>
        <p:spPr>
          <a:xfrm>
            <a:off x="482600" y="2828355"/>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914500" y="283538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1402327" y="281692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1947995" y="282260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2447655" y="281530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3061431" y="284616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73039" y="2637642"/>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0</a:t>
            </a:r>
          </a:p>
        </p:txBody>
      </p:sp>
      <p:sp>
        <p:nvSpPr>
          <p:cNvPr id="40" name="ZoneTexte 39"/>
          <p:cNvSpPr txBox="1"/>
          <p:nvPr/>
        </p:nvSpPr>
        <p:spPr>
          <a:xfrm flipH="1">
            <a:off x="1838132" y="2589168"/>
            <a:ext cx="221900" cy="246220"/>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3</a:t>
            </a:r>
          </a:p>
        </p:txBody>
      </p:sp>
      <p:sp>
        <p:nvSpPr>
          <p:cNvPr id="41" name="ZoneTexte 40"/>
          <p:cNvSpPr txBox="1"/>
          <p:nvPr/>
        </p:nvSpPr>
        <p:spPr>
          <a:xfrm>
            <a:off x="1308276" y="2605728"/>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2</a:t>
            </a:r>
          </a:p>
        </p:txBody>
      </p:sp>
      <p:sp>
        <p:nvSpPr>
          <p:cNvPr id="42" name="ZoneTexte 41"/>
          <p:cNvSpPr txBox="1"/>
          <p:nvPr/>
        </p:nvSpPr>
        <p:spPr>
          <a:xfrm>
            <a:off x="2309189" y="2575932"/>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4</a:t>
            </a:r>
          </a:p>
        </p:txBody>
      </p:sp>
      <p:sp>
        <p:nvSpPr>
          <p:cNvPr id="43" name="ZoneTexte 42"/>
          <p:cNvSpPr txBox="1"/>
          <p:nvPr/>
        </p:nvSpPr>
        <p:spPr>
          <a:xfrm>
            <a:off x="753084" y="2620665"/>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a:t>
            </a:r>
          </a:p>
        </p:txBody>
      </p:sp>
      <p:sp>
        <p:nvSpPr>
          <p:cNvPr id="44" name="ZoneTexte 43"/>
          <p:cNvSpPr txBox="1"/>
          <p:nvPr/>
        </p:nvSpPr>
        <p:spPr>
          <a:xfrm>
            <a:off x="2954224" y="2575932"/>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5</a:t>
            </a:r>
          </a:p>
        </p:txBody>
      </p:sp>
      <p:sp>
        <p:nvSpPr>
          <p:cNvPr id="45" name="ZoneTexte 44"/>
          <p:cNvSpPr txBox="1"/>
          <p:nvPr/>
        </p:nvSpPr>
        <p:spPr>
          <a:xfrm>
            <a:off x="3361580" y="2582990"/>
            <a:ext cx="332112"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p:sp>
        <p:nvSpPr>
          <p:cNvPr id="46" name="ZoneTexte 45"/>
          <p:cNvSpPr txBox="1"/>
          <p:nvPr/>
        </p:nvSpPr>
        <p:spPr>
          <a:xfrm>
            <a:off x="155228" y="3017399"/>
            <a:ext cx="609600"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-1000</a:t>
            </a:r>
          </a:p>
        </p:txBody>
      </p:sp>
      <mc:AlternateContent xmlns:mc="http://schemas.openxmlformats.org/markup-compatibility/2006" xmlns:a14="http://schemas.microsoft.com/office/drawing/2010/main">
        <mc:Choice Requires="a14">
          <p:sp>
            <p:nvSpPr>
              <p:cNvPr id="47" name="ZoneTexte 46"/>
              <p:cNvSpPr txBox="1"/>
              <p:nvPr/>
            </p:nvSpPr>
            <p:spPr>
              <a:xfrm>
                <a:off x="1543209" y="3008379"/>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400*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2</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47" name="ZoneTexte 46"/>
              <p:cNvSpPr txBox="1">
                <a:spLocks noRot="1" noChangeAspect="1" noMove="1" noResize="1" noEditPoints="1" noAdjustHandles="1" noChangeArrowheads="1" noChangeShapeType="1" noTextEdit="1"/>
              </p:cNvSpPr>
              <p:nvPr/>
            </p:nvSpPr>
            <p:spPr>
              <a:xfrm>
                <a:off x="1543209" y="3008379"/>
                <a:ext cx="747436" cy="200055"/>
              </a:xfrm>
              <a:prstGeom prst="rect">
                <a:avLst/>
              </a:prstGeom>
              <a:blipFill>
                <a:blip r:embed="rId6"/>
                <a:stretch>
                  <a:fillRect b="-3125"/>
                </a:stretch>
              </a:blipFill>
            </p:spPr>
            <p:txBody>
              <a:bodyPr/>
              <a:lstStyle/>
              <a:p>
                <a:r>
                  <a:rPr lang="fr-FR">
                    <a:noFill/>
                  </a:rPr>
                  <a:t> </a:t>
                </a:r>
              </a:p>
            </p:txBody>
          </p:sp>
        </mc:Fallback>
      </mc:AlternateContent>
      <p:sp>
        <p:nvSpPr>
          <p:cNvPr id="48" name="ZoneTexte 47"/>
          <p:cNvSpPr txBox="1"/>
          <p:nvPr/>
        </p:nvSpPr>
        <p:spPr>
          <a:xfrm>
            <a:off x="609700" y="2998564"/>
            <a:ext cx="609600"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400</a:t>
            </a:r>
          </a:p>
        </p:txBody>
      </p:sp>
      <mc:AlternateContent xmlns:mc="http://schemas.openxmlformats.org/markup-compatibility/2006" xmlns:a14="http://schemas.microsoft.com/office/drawing/2010/main">
        <mc:Choice Requires="a14">
          <p:sp>
            <p:nvSpPr>
              <p:cNvPr id="49" name="ZoneTexte 48"/>
              <p:cNvSpPr txBox="1"/>
              <p:nvPr/>
            </p:nvSpPr>
            <p:spPr>
              <a:xfrm>
                <a:off x="985567" y="3001271"/>
                <a:ext cx="780057"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400*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1</m:t>
                        </m:r>
                      </m:sup>
                    </m:sSup>
                  </m:oMath>
                </a14:m>
                <a:endParaRPr lang="fr-FR" sz="700" dirty="0">
                  <a:latin typeface="Times New Roman" panose="02020603050405020304" pitchFamily="18" charset="0"/>
                  <a:cs typeface="Times New Roman" panose="02020603050405020304" pitchFamily="18" charset="0"/>
                </a:endParaRPr>
              </a:p>
            </p:txBody>
          </p:sp>
        </mc:Choice>
        <mc:Fallback xmlns="">
          <p:sp>
            <p:nvSpPr>
              <p:cNvPr id="49" name="ZoneTexte 48"/>
              <p:cNvSpPr txBox="1">
                <a:spLocks noRot="1" noChangeAspect="1" noMove="1" noResize="1" noEditPoints="1" noAdjustHandles="1" noChangeArrowheads="1" noChangeShapeType="1" noTextEdit="1"/>
              </p:cNvSpPr>
              <p:nvPr/>
            </p:nvSpPr>
            <p:spPr>
              <a:xfrm>
                <a:off x="985567" y="3001271"/>
                <a:ext cx="780057" cy="200055"/>
              </a:xfrm>
              <a:prstGeom prst="rect">
                <a:avLst/>
              </a:prstGeom>
              <a:blipFill>
                <a:blip r:embed="rId7"/>
                <a:stretch>
                  <a:fillRect b="-30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0" name="ZoneTexte 49"/>
              <p:cNvSpPr txBox="1"/>
              <p:nvPr/>
            </p:nvSpPr>
            <p:spPr>
              <a:xfrm>
                <a:off x="2109449" y="2995118"/>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400*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3</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50" name="ZoneTexte 49"/>
              <p:cNvSpPr txBox="1">
                <a:spLocks noRot="1" noChangeAspect="1" noMove="1" noResize="1" noEditPoints="1" noAdjustHandles="1" noChangeArrowheads="1" noChangeShapeType="1" noTextEdit="1"/>
              </p:cNvSpPr>
              <p:nvPr/>
            </p:nvSpPr>
            <p:spPr>
              <a:xfrm>
                <a:off x="2109449" y="2995118"/>
                <a:ext cx="747436" cy="200055"/>
              </a:xfrm>
              <a:prstGeom prst="rect">
                <a:avLst/>
              </a:prstGeom>
              <a:blipFill>
                <a:blip r:embed="rId8"/>
                <a:stretch>
                  <a:fillRect b="-3030"/>
                </a:stretch>
              </a:blipFill>
            </p:spPr>
            <p:txBody>
              <a:bodyPr/>
              <a:lstStyle/>
              <a:p>
                <a:r>
                  <a:rPr lang="fr-FR">
                    <a:noFill/>
                  </a:rPr>
                  <a:t> </a:t>
                </a:r>
              </a:p>
            </p:txBody>
          </p:sp>
        </mc:Fallback>
      </mc:AlternateContent>
      <p:sp>
        <p:nvSpPr>
          <p:cNvPr id="51" name="ZoneTexte 50"/>
          <p:cNvSpPr txBox="1"/>
          <p:nvPr/>
        </p:nvSpPr>
        <p:spPr>
          <a:xfrm>
            <a:off x="3419377" y="2922926"/>
            <a:ext cx="332112"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2" name="ZoneTexte 51"/>
              <p:cNvSpPr txBox="1"/>
              <p:nvPr/>
            </p:nvSpPr>
            <p:spPr>
              <a:xfrm>
                <a:off x="2744507" y="2995118"/>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400*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4</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52" name="ZoneTexte 51"/>
              <p:cNvSpPr txBox="1">
                <a:spLocks noRot="1" noChangeAspect="1" noMove="1" noResize="1" noEditPoints="1" noAdjustHandles="1" noChangeArrowheads="1" noChangeShapeType="1" noTextEdit="1"/>
              </p:cNvSpPr>
              <p:nvPr/>
            </p:nvSpPr>
            <p:spPr>
              <a:xfrm>
                <a:off x="2744507" y="2995118"/>
                <a:ext cx="747436" cy="200055"/>
              </a:xfrm>
              <a:prstGeom prst="rect">
                <a:avLst/>
              </a:prstGeom>
              <a:blipFill>
                <a:blip r:embed="rId9"/>
                <a:stretch>
                  <a:fillRect b="-3030"/>
                </a:stretch>
              </a:blipFill>
            </p:spPr>
            <p:txBody>
              <a:bodyPr/>
              <a:lstStyle/>
              <a:p>
                <a:r>
                  <a:rPr lang="fr-FR">
                    <a:noFill/>
                  </a:rPr>
                  <a:t> </a:t>
                </a:r>
              </a:p>
            </p:txBody>
          </p:sp>
        </mc:Fallback>
      </mc:AlternateContent>
      <p:sp>
        <p:nvSpPr>
          <p:cNvPr id="53" name="ZoneTexte 52"/>
          <p:cNvSpPr txBox="1"/>
          <p:nvPr/>
        </p:nvSpPr>
        <p:spPr>
          <a:xfrm>
            <a:off x="15094" y="2186161"/>
            <a:ext cx="394165" cy="230832"/>
          </a:xfrm>
          <a:prstGeom prst="rect">
            <a:avLst/>
          </a:prstGeom>
          <a:noFill/>
        </p:spPr>
        <p:txBody>
          <a:bodyPr wrap="square" rtlCol="0">
            <a:spAutoFit/>
          </a:bodyPr>
          <a:lstStyle/>
          <a:p>
            <a:r>
              <a:rPr lang="fr-FR" sz="900" b="1" dirty="0">
                <a:latin typeface="Times New Roman" panose="02020603050405020304" pitchFamily="18" charset="0"/>
                <a:cs typeface="Times New Roman" panose="02020603050405020304" pitchFamily="18" charset="0"/>
              </a:rPr>
              <a:t>P1 :</a:t>
            </a:r>
          </a:p>
        </p:txBody>
      </p:sp>
      <p:sp>
        <p:nvSpPr>
          <p:cNvPr id="54" name="ZoneTexte 53"/>
          <p:cNvSpPr txBox="1"/>
          <p:nvPr/>
        </p:nvSpPr>
        <p:spPr>
          <a:xfrm>
            <a:off x="7335" y="2760910"/>
            <a:ext cx="394165" cy="230832"/>
          </a:xfrm>
          <a:prstGeom prst="rect">
            <a:avLst/>
          </a:prstGeom>
          <a:noFill/>
        </p:spPr>
        <p:txBody>
          <a:bodyPr wrap="square" rtlCol="0">
            <a:spAutoFit/>
          </a:bodyPr>
          <a:lstStyle/>
          <a:p>
            <a:r>
              <a:rPr lang="fr-FR" sz="900" b="1" dirty="0">
                <a:latin typeface="Times New Roman" panose="02020603050405020304" pitchFamily="18" charset="0"/>
                <a:cs typeface="Times New Roman" panose="02020603050405020304" pitchFamily="18" charset="0"/>
              </a:rPr>
              <a:t>P2 :</a:t>
            </a:r>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531263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ZoneTexte 1"/>
              <p:cNvSpPr txBox="1"/>
              <p:nvPr/>
            </p:nvSpPr>
            <p:spPr>
              <a:xfrm>
                <a:off x="101600" y="215900"/>
                <a:ext cx="4318000" cy="3366306"/>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2-a: </a:t>
                </a:r>
                <a14:m>
                  <m:oMath xmlns:m="http://schemas.openxmlformats.org/officeDocument/2006/math">
                    <m:sSub>
                      <m:sSubPr>
                        <m:ctrlPr>
                          <a:rPr lang="fr-FR" sz="1000" i="1" smtClean="0">
                            <a:latin typeface="Cambria Math" panose="02040503050406030204" pitchFamily="18" charset="0"/>
                            <a:cs typeface="Times New Roman" panose="02020603050405020304" pitchFamily="18" charset="0"/>
                          </a:rPr>
                        </m:ctrlPr>
                      </m:sSubPr>
                      <m:e>
                        <m:r>
                          <a:rPr lang="fr-FR" sz="1000" b="0" i="1" smtClean="0">
                            <a:latin typeface="Cambria Math" panose="02040503050406030204" pitchFamily="18" charset="0"/>
                            <a:cs typeface="Times New Roman" panose="02020603050405020304" pitchFamily="18" charset="0"/>
                          </a:rPr>
                          <m:t>𝑉𝐴𝑁</m:t>
                        </m:r>
                      </m:e>
                      <m:sub>
                        <m:r>
                          <a:rPr lang="fr-FR" sz="1000" b="0" i="1" smtClean="0">
                            <a:latin typeface="Cambria Math" panose="02040503050406030204" pitchFamily="18" charset="0"/>
                            <a:cs typeface="Times New Roman" panose="02020603050405020304" pitchFamily="18" charset="0"/>
                          </a:rPr>
                          <m:t>𝑃</m:t>
                        </m:r>
                        <m:r>
                          <a:rPr lang="fr-FR" sz="1000" b="0" i="1" smtClean="0">
                            <a:latin typeface="Cambria Math" panose="02040503050406030204" pitchFamily="18" charset="0"/>
                            <a:cs typeface="Times New Roman" panose="02020603050405020304" pitchFamily="18" charset="0"/>
                          </a:rPr>
                          <m:t>1</m:t>
                        </m:r>
                      </m:sub>
                    </m:sSub>
                    <m:r>
                      <a:rPr lang="fr-FR" sz="1000" b="0" i="1" smtClean="0">
                        <a:latin typeface="Cambria Math" panose="02040503050406030204" pitchFamily="18" charset="0"/>
                        <a:cs typeface="Times New Roman" panose="02020603050405020304" pitchFamily="18" charset="0"/>
                      </a:rPr>
                      <m:t>=−1000+</m:t>
                    </m:r>
                    <m:nary>
                      <m:naryPr>
                        <m:chr m:val="∑"/>
                        <m:ctrlPr>
                          <a:rPr lang="fr-FR" sz="1000" b="0" i="1" smtClean="0">
                            <a:latin typeface="Cambria Math" panose="02040503050406030204" pitchFamily="18" charset="0"/>
                            <a:cs typeface="Times New Roman" panose="02020603050405020304" pitchFamily="18" charset="0"/>
                          </a:rPr>
                        </m:ctrlPr>
                      </m:naryPr>
                      <m:sub>
                        <m:r>
                          <m:rPr>
                            <m:brk m:alnAt="23"/>
                          </m:rPr>
                          <a:rPr lang="fr-FR" sz="1000" b="0" i="1" smtClean="0">
                            <a:latin typeface="Cambria Math" panose="02040503050406030204" pitchFamily="18" charset="0"/>
                            <a:cs typeface="Times New Roman" panose="02020603050405020304" pitchFamily="18" charset="0"/>
                          </a:rPr>
                          <m:t>𝑡</m:t>
                        </m:r>
                        <m:r>
                          <a:rPr lang="fr-FR" sz="1000" b="0" i="1" smtClean="0">
                            <a:latin typeface="Cambria Math" panose="02040503050406030204" pitchFamily="18" charset="0"/>
                            <a:cs typeface="Times New Roman" panose="02020603050405020304" pitchFamily="18" charset="0"/>
                          </a:rPr>
                          <m:t>=1</m:t>
                        </m:r>
                      </m:sub>
                      <m:sup>
                        <m:r>
                          <a:rPr lang="fr-FR" sz="1000" b="0" i="1" smtClean="0">
                            <a:latin typeface="Cambria Math" panose="02040503050406030204" pitchFamily="18" charset="0"/>
                            <a:cs typeface="Times New Roman" panose="02020603050405020304" pitchFamily="18" charset="0"/>
                          </a:rPr>
                          <m:t>𝑇</m:t>
                        </m:r>
                      </m:sup>
                      <m:e>
                        <m:f>
                          <m:fPr>
                            <m:ctrlPr>
                              <a:rPr lang="fr-FR" sz="1000" b="0" i="1" smtClean="0">
                                <a:latin typeface="Cambria Math" panose="02040503050406030204" pitchFamily="18" charset="0"/>
                                <a:cs typeface="Times New Roman" panose="02020603050405020304" pitchFamily="18" charset="0"/>
                              </a:rPr>
                            </m:ctrlPr>
                          </m:fPr>
                          <m:num>
                            <m:r>
                              <a:rPr lang="fr-FR" sz="1000" b="0" i="1" smtClean="0">
                                <a:latin typeface="Cambria Math" panose="02040503050406030204" pitchFamily="18" charset="0"/>
                                <a:cs typeface="Times New Roman" panose="02020603050405020304" pitchFamily="18" charset="0"/>
                              </a:rPr>
                              <m:t>1100</m:t>
                            </m:r>
                          </m:num>
                          <m:den>
                            <m:r>
                              <a:rPr lang="fr-FR" sz="1000" b="0" i="1" smtClean="0">
                                <a:latin typeface="Cambria Math" panose="02040503050406030204" pitchFamily="18" charset="0"/>
                                <a:cs typeface="Times New Roman" panose="02020603050405020304" pitchFamily="18" charset="0"/>
                              </a:rPr>
                              <m:t>0,9</m:t>
                            </m:r>
                          </m:den>
                        </m:f>
                        <m:sSup>
                          <m:sSupPr>
                            <m:ctrlPr>
                              <a:rPr lang="fr-FR" sz="1000" b="0" i="1" smtClean="0">
                                <a:latin typeface="Cambria Math" panose="02040503050406030204" pitchFamily="18" charset="0"/>
                                <a:cs typeface="Times New Roman" panose="02020603050405020304" pitchFamily="18" charset="0"/>
                              </a:rPr>
                            </m:ctrlPr>
                          </m:sSupPr>
                          <m:e>
                            <m:d>
                              <m:dPr>
                                <m:ctrlPr>
                                  <a:rPr lang="fr-FR" sz="1000" b="0" i="1" smtClean="0">
                                    <a:latin typeface="Cambria Math" panose="02040503050406030204" pitchFamily="18" charset="0"/>
                                    <a:cs typeface="Times New Roman" panose="02020603050405020304" pitchFamily="18" charset="0"/>
                                  </a:rPr>
                                </m:ctrlPr>
                              </m:dPr>
                              <m:e>
                                <m:f>
                                  <m:fPr>
                                    <m:ctrlPr>
                                      <a:rPr lang="fr-FR" sz="1000" b="0" i="1" smtClean="0">
                                        <a:latin typeface="Cambria Math" panose="02040503050406030204" pitchFamily="18" charset="0"/>
                                        <a:cs typeface="Times New Roman" panose="02020603050405020304" pitchFamily="18" charset="0"/>
                                      </a:rPr>
                                    </m:ctrlPr>
                                  </m:fPr>
                                  <m:num>
                                    <m:r>
                                      <a:rPr lang="fr-FR" sz="1000" b="0" i="1" smtClean="0">
                                        <a:latin typeface="Cambria Math" panose="02040503050406030204" pitchFamily="18" charset="0"/>
                                        <a:cs typeface="Times New Roman" panose="02020603050405020304" pitchFamily="18" charset="0"/>
                                      </a:rPr>
                                      <m:t>0,9</m:t>
                                    </m:r>
                                  </m:num>
                                  <m:den>
                                    <m:r>
                                      <a:rPr lang="fr-FR" sz="1000" b="0" i="1" smtClean="0">
                                        <a:latin typeface="Cambria Math" panose="02040503050406030204" pitchFamily="18" charset="0"/>
                                        <a:cs typeface="Times New Roman" panose="02020603050405020304" pitchFamily="18" charset="0"/>
                                      </a:rPr>
                                      <m:t>1,12</m:t>
                                    </m:r>
                                  </m:den>
                                </m:f>
                              </m:e>
                            </m:d>
                          </m:e>
                          <m:sup>
                            <m:r>
                              <a:rPr lang="fr-FR" sz="1000" b="0" i="1" smtClean="0">
                                <a:latin typeface="Cambria Math" panose="02040503050406030204" pitchFamily="18" charset="0"/>
                                <a:cs typeface="Times New Roman" panose="02020603050405020304" pitchFamily="18" charset="0"/>
                              </a:rPr>
                              <m:t>𝑡</m:t>
                            </m:r>
                          </m:sup>
                        </m:sSup>
                      </m:e>
                    </m:nary>
                  </m:oMath>
                </a14:m>
                <a:r>
                  <a:rPr lang="fr-FR" sz="1000" dirty="0">
                    <a:latin typeface="Times New Roman" panose="02020603050405020304" pitchFamily="18" charset="0"/>
                    <a:cs typeface="Times New Roman" panose="02020603050405020304" pitchFamily="18" charset="0"/>
                  </a:rPr>
                  <a:t> =  -1000+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1100</m:t>
                        </m:r>
                      </m:num>
                      <m:den>
                        <m:r>
                          <a:rPr lang="fr-FR" sz="1000" i="1">
                            <a:latin typeface="Cambria Math" panose="02040503050406030204" pitchFamily="18" charset="0"/>
                            <a:cs typeface="Times New Roman" panose="02020603050405020304" pitchFamily="18" charset="0"/>
                          </a:rPr>
                          <m:t>0,22</m:t>
                        </m:r>
                      </m:den>
                    </m:f>
                  </m:oMath>
                </a14:m>
                <a:r>
                  <a:rPr lang="fr-FR" sz="1000" dirty="0">
                    <a:latin typeface="Times New Roman" panose="02020603050405020304" pitchFamily="18" charset="0"/>
                    <a:cs typeface="Times New Roman" panose="02020603050405020304" pitchFamily="18" charset="0"/>
                  </a:rPr>
                  <a:t>(1-(</a:t>
                </a:r>
                <a14:m>
                  <m:oMath xmlns:m="http://schemas.openxmlformats.org/officeDocument/2006/math">
                    <m:sSup>
                      <m:sSupPr>
                        <m:ctrlPr>
                          <a:rPr lang="fr-FR" sz="1000" i="1" dirty="0">
                            <a:latin typeface="Cambria Math" panose="02040503050406030204" pitchFamily="18" charset="0"/>
                            <a:cs typeface="Times New Roman" panose="02020603050405020304" pitchFamily="18" charset="0"/>
                          </a:rPr>
                        </m:ctrlPr>
                      </m:sSupPr>
                      <m:e>
                        <m:f>
                          <m:fPr>
                            <m:ctrlPr>
                              <a:rPr lang="fr-FR" sz="1000" i="1" dirty="0">
                                <a:latin typeface="Cambria Math" panose="02040503050406030204" pitchFamily="18" charset="0"/>
                                <a:cs typeface="Times New Roman" panose="02020603050405020304" pitchFamily="18" charset="0"/>
                              </a:rPr>
                            </m:ctrlPr>
                          </m:fPr>
                          <m:num>
                            <m:r>
                              <a:rPr lang="fr-FR" sz="1000" i="1" dirty="0">
                                <a:latin typeface="Cambria Math" panose="02040503050406030204" pitchFamily="18" charset="0"/>
                                <a:cs typeface="Times New Roman" panose="02020603050405020304" pitchFamily="18" charset="0"/>
                              </a:rPr>
                              <m:t>0,9</m:t>
                            </m:r>
                          </m:num>
                          <m:den>
                            <m:r>
                              <a:rPr lang="fr-FR" sz="1000" i="1" dirty="0">
                                <a:latin typeface="Cambria Math" panose="02040503050406030204" pitchFamily="18" charset="0"/>
                                <a:cs typeface="Times New Roman" panose="02020603050405020304" pitchFamily="18" charset="0"/>
                              </a:rPr>
                              <m:t>1,12</m:t>
                            </m:r>
                          </m:den>
                        </m:f>
                        <m:r>
                          <a:rPr lang="fr-FR" sz="1000" i="1" dirty="0">
                            <a:latin typeface="Cambria Math" panose="02040503050406030204" pitchFamily="18" charset="0"/>
                            <a:cs typeface="Times New Roman" panose="02020603050405020304" pitchFamily="18" charset="0"/>
                          </a:rPr>
                          <m:t>)</m:t>
                        </m:r>
                      </m:e>
                      <m:sup>
                        <m:r>
                          <a:rPr lang="fr-FR" sz="1000" i="1" dirty="0">
                            <a:latin typeface="Cambria Math" panose="02040503050406030204" pitchFamily="18" charset="0"/>
                            <a:cs typeface="Times New Roman" panose="02020603050405020304" pitchFamily="18" charset="0"/>
                          </a:rPr>
                          <m:t>𝑇</m:t>
                        </m:r>
                      </m:sup>
                    </m:sSup>
                  </m:oMath>
                </a14:m>
                <a:r>
                  <a:rPr lang="fr-FR" sz="1000" dirty="0">
                    <a:latin typeface="Times New Roman" panose="02020603050405020304" pitchFamily="18" charset="0"/>
                    <a:cs typeface="Times New Roman" panose="02020603050405020304" pitchFamily="18" charset="0"/>
                  </a:rPr>
                  <a:t>)</a:t>
                </a:r>
                <a:endParaRPr lang="fr-FR" sz="1000" b="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Quand T-&gt;</a:t>
                </a:r>
                <a14:m>
                  <m:oMath xmlns:m="http://schemas.openxmlformats.org/officeDocument/2006/math">
                    <m:r>
                      <a:rPr lang="fr-FR" sz="1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sz="1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𝑉𝐴𝑁</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1</m:t>
                        </m:r>
                      </m:sub>
                    </m:sSub>
                    <m:r>
                      <a:rPr lang="fr-FR" sz="1000" i="1">
                        <a:latin typeface="Cambria Math" panose="02040503050406030204" pitchFamily="18" charset="0"/>
                        <a:cs typeface="Times New Roman" panose="02020603050405020304" pitchFamily="18" charset="0"/>
                      </a:rPr>
                      <m:t>=</m:t>
                    </m:r>
                  </m:oMath>
                </a14:m>
                <a:r>
                  <a:rPr lang="fr-FR" sz="1000" dirty="0">
                    <a:latin typeface="Times New Roman" panose="02020603050405020304" pitchFamily="18" charset="0"/>
                    <a:cs typeface="Times New Roman" panose="02020603050405020304" pitchFamily="18" charset="0"/>
                  </a:rPr>
                  <a:t>-1000+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1100</m:t>
                        </m:r>
                      </m:num>
                      <m:den>
                        <m:r>
                          <a:rPr lang="fr-FR" sz="1000" i="1">
                            <a:latin typeface="Cambria Math" panose="02040503050406030204" pitchFamily="18" charset="0"/>
                            <a:cs typeface="Times New Roman" panose="02020603050405020304" pitchFamily="18" charset="0"/>
                          </a:rPr>
                          <m:t>0,22</m:t>
                        </m:r>
                      </m:den>
                    </m:f>
                  </m:oMath>
                </a14:m>
                <a:r>
                  <a:rPr lang="fr-FR" sz="1000" dirty="0">
                    <a:latin typeface="Times New Roman" panose="02020603050405020304" pitchFamily="18" charset="0"/>
                    <a:cs typeface="Times New Roman" panose="02020603050405020304" pitchFamily="18" charset="0"/>
                  </a:rPr>
                  <a:t>=4000euros</a:t>
                </a:r>
              </a:p>
              <a:p>
                <a:endParaRPr lang="fr-FR" sz="1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b="0" i="1" smtClean="0">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1</m:t>
                        </m:r>
                      </m:sub>
                    </m:sSub>
                  </m:oMath>
                </a14:m>
                <a:r>
                  <a:rPr lang="fr-FR" sz="1000" dirty="0">
                    <a:latin typeface="Times New Roman" panose="02020603050405020304" pitchFamily="18" charset="0"/>
                    <a:cs typeface="Times New Roman" panose="02020603050405020304" pitchFamily="18" charset="0"/>
                  </a:rPr>
                  <a:t>=&gt; -1000+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1100</m:t>
                        </m:r>
                      </m:num>
                      <m:den>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1</m:t>
                            </m:r>
                          </m:sub>
                        </m:sSub>
                        <m:r>
                          <a:rPr lang="fr-FR" sz="1000" b="0" i="1" smtClean="0">
                            <a:latin typeface="Cambria Math" panose="02040503050406030204" pitchFamily="18" charset="0"/>
                            <a:cs typeface="Times New Roman" panose="02020603050405020304" pitchFamily="18" charset="0"/>
                          </a:rPr>
                          <m:t>+0,1</m:t>
                        </m:r>
                      </m:den>
                    </m:f>
                    <m:r>
                      <a:rPr lang="fr-FR" sz="1000" b="0" i="1" smtClean="0">
                        <a:latin typeface="Cambria Math" panose="02040503050406030204" pitchFamily="18" charset="0"/>
                        <a:cs typeface="Times New Roman" panose="02020603050405020304" pitchFamily="18" charset="0"/>
                      </a:rPr>
                      <m:t>=0⇒</m:t>
                    </m:r>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1</m:t>
                        </m:r>
                      </m:sub>
                    </m:sSub>
                  </m:oMath>
                </a14:m>
                <a:r>
                  <a:rPr lang="fr-FR" sz="1000" dirty="0">
                    <a:latin typeface="Times New Roman" panose="02020603050405020304" pitchFamily="18" charset="0"/>
                    <a:cs typeface="Times New Roman" panose="02020603050405020304" pitchFamily="18" charset="0"/>
                  </a:rPr>
                  <a:t>=100%</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2-b: </a:t>
                </a:r>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𝑉𝐴𝑁</m:t>
                        </m:r>
                      </m:e>
                      <m:sub>
                        <m:r>
                          <a:rPr lang="fr-FR" sz="1000" i="1">
                            <a:latin typeface="Cambria Math" panose="02040503050406030204" pitchFamily="18" charset="0"/>
                            <a:cs typeface="Times New Roman" panose="02020603050405020304" pitchFamily="18" charset="0"/>
                          </a:rPr>
                          <m:t>𝑃</m:t>
                        </m:r>
                        <m:r>
                          <a:rPr lang="fr-FR" sz="1000" b="0" i="1" smtClean="0">
                            <a:latin typeface="Cambria Math" panose="02040503050406030204" pitchFamily="18" charset="0"/>
                            <a:cs typeface="Times New Roman" panose="02020603050405020304" pitchFamily="18" charset="0"/>
                          </a:rPr>
                          <m:t>2</m:t>
                        </m:r>
                      </m:sub>
                    </m:sSub>
                    <m:r>
                      <a:rPr lang="fr-FR" sz="1000" i="1">
                        <a:latin typeface="Cambria Math" panose="02040503050406030204" pitchFamily="18" charset="0"/>
                        <a:cs typeface="Times New Roman" panose="02020603050405020304" pitchFamily="18" charset="0"/>
                      </a:rPr>
                      <m:t>=−1000+</m:t>
                    </m:r>
                    <m:nary>
                      <m:naryPr>
                        <m:chr m:val="∑"/>
                        <m:ctrlPr>
                          <a:rPr lang="fr-FR" sz="1000" i="1">
                            <a:latin typeface="Cambria Math" panose="02040503050406030204" pitchFamily="18" charset="0"/>
                            <a:cs typeface="Times New Roman" panose="02020603050405020304" pitchFamily="18" charset="0"/>
                          </a:rPr>
                        </m:ctrlPr>
                      </m:naryPr>
                      <m:sub>
                        <m:r>
                          <m:rPr>
                            <m:brk m:alnAt="23"/>
                          </m:rPr>
                          <a:rPr lang="fr-FR" sz="1000" i="1">
                            <a:latin typeface="Cambria Math" panose="02040503050406030204" pitchFamily="18" charset="0"/>
                            <a:cs typeface="Times New Roman" panose="02020603050405020304" pitchFamily="18" charset="0"/>
                          </a:rPr>
                          <m:t>𝑡</m:t>
                        </m:r>
                        <m:r>
                          <a:rPr lang="fr-FR" sz="1000" i="1">
                            <a:latin typeface="Cambria Math" panose="02040503050406030204" pitchFamily="18" charset="0"/>
                            <a:cs typeface="Times New Roman" panose="02020603050405020304" pitchFamily="18" charset="0"/>
                          </a:rPr>
                          <m:t>=1</m:t>
                        </m:r>
                      </m:sub>
                      <m:sup>
                        <m:r>
                          <a:rPr lang="fr-FR" sz="1000" i="1">
                            <a:latin typeface="Cambria Math" panose="02040503050406030204" pitchFamily="18" charset="0"/>
                            <a:cs typeface="Times New Roman" panose="02020603050405020304" pitchFamily="18" charset="0"/>
                          </a:rPr>
                          <m:t>𝑇</m:t>
                        </m:r>
                      </m:sup>
                      <m:e>
                        <m:f>
                          <m:fPr>
                            <m:ctrlPr>
                              <a:rPr lang="fr-FR" sz="1000" i="1">
                                <a:latin typeface="Cambria Math" panose="02040503050406030204" pitchFamily="18" charset="0"/>
                                <a:cs typeface="Times New Roman" panose="02020603050405020304" pitchFamily="18" charset="0"/>
                              </a:rPr>
                            </m:ctrlPr>
                          </m:fPr>
                          <m:num>
                            <m:r>
                              <a:rPr lang="fr-FR" sz="1000" b="0" i="1" smtClean="0">
                                <a:latin typeface="Cambria Math" panose="02040503050406030204" pitchFamily="18" charset="0"/>
                                <a:cs typeface="Times New Roman" panose="02020603050405020304" pitchFamily="18" charset="0"/>
                              </a:rPr>
                              <m:t>400</m:t>
                            </m:r>
                          </m:num>
                          <m:den>
                            <m:r>
                              <a:rPr lang="fr-FR" sz="1000" i="1">
                                <a:latin typeface="Cambria Math" panose="02040503050406030204" pitchFamily="18" charset="0"/>
                                <a:cs typeface="Times New Roman" panose="02020603050405020304" pitchFamily="18" charset="0"/>
                              </a:rPr>
                              <m:t>0,</m:t>
                            </m:r>
                            <m:r>
                              <a:rPr lang="fr-FR" sz="1000" b="0" i="1" smtClean="0">
                                <a:latin typeface="Cambria Math" panose="02040503050406030204" pitchFamily="18" charset="0"/>
                                <a:cs typeface="Times New Roman" panose="02020603050405020304" pitchFamily="18" charset="0"/>
                              </a:rPr>
                              <m:t>8</m:t>
                            </m:r>
                          </m:den>
                        </m:f>
                        <m:sSup>
                          <m:sSupPr>
                            <m:ctrlPr>
                              <a:rPr lang="fr-FR" sz="1000" i="1">
                                <a:latin typeface="Cambria Math" panose="02040503050406030204" pitchFamily="18" charset="0"/>
                                <a:cs typeface="Times New Roman" panose="02020603050405020304" pitchFamily="18" charset="0"/>
                              </a:rPr>
                            </m:ctrlPr>
                          </m:sSupPr>
                          <m:e>
                            <m:d>
                              <m:dPr>
                                <m:ctrlPr>
                                  <a:rPr lang="fr-FR" sz="1000" i="1">
                                    <a:latin typeface="Cambria Math" panose="02040503050406030204" pitchFamily="18" charset="0"/>
                                    <a:cs typeface="Times New Roman" panose="02020603050405020304" pitchFamily="18" charset="0"/>
                                  </a:rPr>
                                </m:ctrlPr>
                              </m:dPr>
                              <m:e>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0,</m:t>
                                    </m:r>
                                    <m:r>
                                      <a:rPr lang="fr-FR" sz="1000" b="0" i="1" smtClean="0">
                                        <a:latin typeface="Cambria Math" panose="02040503050406030204" pitchFamily="18" charset="0"/>
                                        <a:cs typeface="Times New Roman" panose="02020603050405020304" pitchFamily="18" charset="0"/>
                                      </a:rPr>
                                      <m:t>8</m:t>
                                    </m:r>
                                  </m:num>
                                  <m:den>
                                    <m:r>
                                      <a:rPr lang="fr-FR" sz="1000" i="1">
                                        <a:latin typeface="Cambria Math" panose="02040503050406030204" pitchFamily="18" charset="0"/>
                                        <a:cs typeface="Times New Roman" panose="02020603050405020304" pitchFamily="18" charset="0"/>
                                      </a:rPr>
                                      <m:t>1,12</m:t>
                                    </m:r>
                                  </m:den>
                                </m:f>
                              </m:e>
                            </m:d>
                          </m:e>
                          <m:sup>
                            <m:r>
                              <a:rPr lang="fr-FR" sz="1000" i="1">
                                <a:latin typeface="Cambria Math" panose="02040503050406030204" pitchFamily="18" charset="0"/>
                                <a:cs typeface="Times New Roman" panose="02020603050405020304" pitchFamily="18" charset="0"/>
                              </a:rPr>
                              <m:t>𝑡</m:t>
                            </m:r>
                          </m:sup>
                        </m:sSup>
                      </m:e>
                    </m:nary>
                  </m:oMath>
                </a14:m>
                <a:r>
                  <a:rPr lang="fr-FR" sz="1000" dirty="0">
                    <a:latin typeface="Times New Roman" panose="02020603050405020304" pitchFamily="18" charset="0"/>
                    <a:cs typeface="Times New Roman" panose="02020603050405020304" pitchFamily="18" charset="0"/>
                  </a:rPr>
                  <a:t> =  -1000+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400</m:t>
                        </m:r>
                      </m:num>
                      <m:den>
                        <m:r>
                          <a:rPr lang="fr-FR" sz="1000" i="1">
                            <a:latin typeface="Cambria Math" panose="02040503050406030204" pitchFamily="18" charset="0"/>
                            <a:cs typeface="Times New Roman" panose="02020603050405020304" pitchFamily="18" charset="0"/>
                          </a:rPr>
                          <m:t>0,32</m:t>
                        </m:r>
                      </m:den>
                    </m:f>
                  </m:oMath>
                </a14:m>
                <a:r>
                  <a:rPr lang="fr-FR" sz="1000" dirty="0">
                    <a:latin typeface="Times New Roman" panose="02020603050405020304" pitchFamily="18" charset="0"/>
                    <a:cs typeface="Times New Roman" panose="02020603050405020304" pitchFamily="18" charset="0"/>
                  </a:rPr>
                  <a:t>(1-(</a:t>
                </a:r>
                <a14:m>
                  <m:oMath xmlns:m="http://schemas.openxmlformats.org/officeDocument/2006/math">
                    <m:sSup>
                      <m:sSupPr>
                        <m:ctrlPr>
                          <a:rPr lang="fr-FR" sz="1000" i="1" dirty="0">
                            <a:latin typeface="Cambria Math" panose="02040503050406030204" pitchFamily="18" charset="0"/>
                            <a:cs typeface="Times New Roman" panose="02020603050405020304" pitchFamily="18" charset="0"/>
                          </a:rPr>
                        </m:ctrlPr>
                      </m:sSupPr>
                      <m:e>
                        <m:f>
                          <m:fPr>
                            <m:ctrlPr>
                              <a:rPr lang="fr-FR" sz="1000" i="1" dirty="0">
                                <a:latin typeface="Cambria Math" panose="02040503050406030204" pitchFamily="18" charset="0"/>
                                <a:cs typeface="Times New Roman" panose="02020603050405020304" pitchFamily="18" charset="0"/>
                              </a:rPr>
                            </m:ctrlPr>
                          </m:fPr>
                          <m:num>
                            <m:r>
                              <a:rPr lang="fr-FR" sz="1000" i="1" dirty="0">
                                <a:latin typeface="Cambria Math" panose="02040503050406030204" pitchFamily="18" charset="0"/>
                                <a:cs typeface="Times New Roman" panose="02020603050405020304" pitchFamily="18" charset="0"/>
                              </a:rPr>
                              <m:t>0,8</m:t>
                            </m:r>
                          </m:num>
                          <m:den>
                            <m:r>
                              <a:rPr lang="fr-FR" sz="1000" i="1" dirty="0">
                                <a:latin typeface="Cambria Math" panose="02040503050406030204" pitchFamily="18" charset="0"/>
                                <a:cs typeface="Times New Roman" panose="02020603050405020304" pitchFamily="18" charset="0"/>
                              </a:rPr>
                              <m:t>1,12</m:t>
                            </m:r>
                          </m:den>
                        </m:f>
                        <m:r>
                          <a:rPr lang="fr-FR" sz="1000" i="1" dirty="0">
                            <a:latin typeface="Cambria Math" panose="02040503050406030204" pitchFamily="18" charset="0"/>
                            <a:cs typeface="Times New Roman" panose="02020603050405020304" pitchFamily="18" charset="0"/>
                          </a:rPr>
                          <m:t>)</m:t>
                        </m:r>
                      </m:e>
                      <m:sup>
                        <m:r>
                          <a:rPr lang="fr-FR" sz="1000" i="1" dirty="0">
                            <a:latin typeface="Cambria Math" panose="02040503050406030204" pitchFamily="18" charset="0"/>
                            <a:cs typeface="Times New Roman" panose="02020603050405020304" pitchFamily="18" charset="0"/>
                          </a:rPr>
                          <m:t>𝑇</m:t>
                        </m:r>
                      </m:sup>
                    </m:sSup>
                    <m:r>
                      <a:rPr lang="fr-FR" sz="1000" b="0" i="0" dirty="0" smtClean="0">
                        <a:latin typeface="Cambria Math" panose="02040503050406030204" pitchFamily="18" charset="0"/>
                        <a:cs typeface="Times New Roman" panose="02020603050405020304" pitchFamily="18" charset="0"/>
                      </a:rPr>
                      <m:t>)</m:t>
                    </m:r>
                  </m:oMath>
                </a14:m>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Quand T-&gt;</a:t>
                </a:r>
                <a14:m>
                  <m:oMath xmlns:m="http://schemas.openxmlformats.org/officeDocument/2006/math">
                    <m:r>
                      <a:rPr lang="fr-FR" sz="1000" i="1">
                        <a:latin typeface="Cambria Math" panose="02040503050406030204" pitchFamily="18" charset="0"/>
                        <a:ea typeface="Cambria Math" panose="02040503050406030204" pitchFamily="18" charset="0"/>
                        <a:cs typeface="Times New Roman" panose="02020603050405020304" pitchFamily="18" charset="0"/>
                      </a:rPr>
                      <m:t>∞</m:t>
                    </m:r>
                  </m:oMath>
                </a14:m>
                <a:r>
                  <a:rPr lang="fr-FR" sz="1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𝑉𝐴𝑁</m:t>
                        </m:r>
                      </m:e>
                      <m:sub>
                        <m:r>
                          <a:rPr lang="fr-FR" sz="1000" i="1">
                            <a:latin typeface="Cambria Math" panose="02040503050406030204" pitchFamily="18" charset="0"/>
                            <a:cs typeface="Times New Roman" panose="02020603050405020304" pitchFamily="18" charset="0"/>
                          </a:rPr>
                          <m:t>𝑃</m:t>
                        </m:r>
                        <m:r>
                          <a:rPr lang="fr-FR" sz="1000" b="0" i="1" smtClean="0">
                            <a:latin typeface="Cambria Math" panose="02040503050406030204" pitchFamily="18" charset="0"/>
                            <a:cs typeface="Times New Roman" panose="02020603050405020304" pitchFamily="18" charset="0"/>
                          </a:rPr>
                          <m:t>2</m:t>
                        </m:r>
                      </m:sub>
                    </m:sSub>
                    <m:r>
                      <a:rPr lang="fr-FR" sz="1000" i="1">
                        <a:latin typeface="Cambria Math" panose="02040503050406030204" pitchFamily="18" charset="0"/>
                        <a:cs typeface="Times New Roman" panose="02020603050405020304" pitchFamily="18" charset="0"/>
                      </a:rPr>
                      <m:t>=</m:t>
                    </m:r>
                  </m:oMath>
                </a14:m>
                <a:r>
                  <a:rPr lang="fr-FR" sz="1000" dirty="0">
                    <a:latin typeface="Times New Roman" panose="02020603050405020304" pitchFamily="18" charset="0"/>
                    <a:cs typeface="Times New Roman" panose="02020603050405020304" pitchFamily="18" charset="0"/>
                  </a:rPr>
                  <a:t>-1000+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b="0" i="1" smtClean="0">
                            <a:latin typeface="Cambria Math" panose="02040503050406030204" pitchFamily="18" charset="0"/>
                            <a:cs typeface="Times New Roman" panose="02020603050405020304" pitchFamily="18" charset="0"/>
                          </a:rPr>
                          <m:t>400</m:t>
                        </m:r>
                      </m:num>
                      <m:den>
                        <m:r>
                          <a:rPr lang="fr-FR" sz="1000" i="1">
                            <a:latin typeface="Cambria Math" panose="02040503050406030204" pitchFamily="18" charset="0"/>
                            <a:cs typeface="Times New Roman" panose="02020603050405020304" pitchFamily="18" charset="0"/>
                          </a:rPr>
                          <m:t>0,</m:t>
                        </m:r>
                        <m:r>
                          <a:rPr lang="fr-FR" sz="1000" b="0" i="1" smtClean="0">
                            <a:latin typeface="Cambria Math" panose="02040503050406030204" pitchFamily="18" charset="0"/>
                            <a:cs typeface="Times New Roman" panose="02020603050405020304" pitchFamily="18" charset="0"/>
                          </a:rPr>
                          <m:t>3</m:t>
                        </m:r>
                        <m:r>
                          <a:rPr lang="fr-FR" sz="1000" i="1">
                            <a:latin typeface="Cambria Math" panose="02040503050406030204" pitchFamily="18" charset="0"/>
                            <a:cs typeface="Times New Roman" panose="02020603050405020304" pitchFamily="18" charset="0"/>
                          </a:rPr>
                          <m:t>2</m:t>
                        </m:r>
                      </m:den>
                    </m:f>
                  </m:oMath>
                </a14:m>
                <a:r>
                  <a:rPr lang="fr-FR" sz="1000" dirty="0">
                    <a:latin typeface="Times New Roman" panose="02020603050405020304" pitchFamily="18" charset="0"/>
                    <a:cs typeface="Times New Roman" panose="02020603050405020304" pitchFamily="18" charset="0"/>
                  </a:rPr>
                  <a:t>=250euros</a:t>
                </a:r>
              </a:p>
              <a:p>
                <a:endParaRPr lang="fr-FR" sz="1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b="0" i="1" smtClean="0">
                            <a:latin typeface="Cambria Math" panose="02040503050406030204" pitchFamily="18" charset="0"/>
                            <a:cs typeface="Times New Roman" panose="02020603050405020304" pitchFamily="18" charset="0"/>
                          </a:rPr>
                          <m:t>2</m:t>
                        </m:r>
                      </m:sub>
                    </m:sSub>
                  </m:oMath>
                </a14:m>
                <a:r>
                  <a:rPr lang="fr-FR" sz="1000" dirty="0">
                    <a:latin typeface="Times New Roman" panose="02020603050405020304" pitchFamily="18" charset="0"/>
                    <a:cs typeface="Times New Roman" panose="02020603050405020304" pitchFamily="18" charset="0"/>
                  </a:rPr>
                  <a:t>=&gt; -1000+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b="0" i="1" smtClean="0">
                            <a:latin typeface="Cambria Math" panose="02040503050406030204" pitchFamily="18" charset="0"/>
                            <a:cs typeface="Times New Roman" panose="02020603050405020304" pitchFamily="18" charset="0"/>
                          </a:rPr>
                          <m:t>400</m:t>
                        </m:r>
                      </m:num>
                      <m:den>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b="0" i="1" smtClean="0">
                                <a:latin typeface="Cambria Math" panose="02040503050406030204" pitchFamily="18" charset="0"/>
                                <a:cs typeface="Times New Roman" panose="02020603050405020304" pitchFamily="18" charset="0"/>
                              </a:rPr>
                              <m:t>2</m:t>
                            </m:r>
                          </m:sub>
                        </m:sSub>
                        <m:r>
                          <a:rPr lang="fr-FR" sz="1000" i="1">
                            <a:latin typeface="Cambria Math" panose="02040503050406030204" pitchFamily="18" charset="0"/>
                            <a:cs typeface="Times New Roman" panose="02020603050405020304" pitchFamily="18" charset="0"/>
                          </a:rPr>
                          <m:t>+0,</m:t>
                        </m:r>
                        <m:r>
                          <a:rPr lang="fr-FR" sz="1000" b="0" i="1" smtClean="0">
                            <a:latin typeface="Cambria Math" panose="02040503050406030204" pitchFamily="18" charset="0"/>
                            <a:cs typeface="Times New Roman" panose="02020603050405020304" pitchFamily="18" charset="0"/>
                          </a:rPr>
                          <m:t>2</m:t>
                        </m:r>
                      </m:den>
                    </m:f>
                    <m:r>
                      <a:rPr lang="fr-FR" sz="1000" i="1">
                        <a:latin typeface="Cambria Math" panose="02040503050406030204" pitchFamily="18" charset="0"/>
                        <a:cs typeface="Times New Roman" panose="02020603050405020304" pitchFamily="18" charset="0"/>
                      </a:rPr>
                      <m:t>=0⇒</m:t>
                    </m:r>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b="0" i="1" smtClean="0">
                            <a:latin typeface="Cambria Math" panose="02040503050406030204" pitchFamily="18" charset="0"/>
                            <a:cs typeface="Times New Roman" panose="02020603050405020304" pitchFamily="18" charset="0"/>
                          </a:rPr>
                          <m:t>2</m:t>
                        </m:r>
                      </m:sub>
                    </m:sSub>
                  </m:oMath>
                </a14:m>
                <a:r>
                  <a:rPr lang="fr-FR" sz="1000" dirty="0">
                    <a:latin typeface="Times New Roman" panose="02020603050405020304" pitchFamily="18" charset="0"/>
                    <a:cs typeface="Times New Roman" panose="02020603050405020304" pitchFamily="18" charset="0"/>
                  </a:rPr>
                  <a:t>=20%</a:t>
                </a:r>
              </a:p>
              <a:p>
                <a:r>
                  <a:rPr lang="fr-FR" sz="1200" dirty="0">
                    <a:latin typeface="Times New Roman" panose="02020603050405020304" pitchFamily="18" charset="0"/>
                    <a:cs typeface="Times New Roman" panose="02020603050405020304" pitchFamily="18" charset="0"/>
                  </a:rPr>
                  <a:t> </a:t>
                </a:r>
                <a:r>
                  <a:rPr lang="fr-FR" sz="1000" dirty="0">
                    <a:latin typeface="Times New Roman" panose="02020603050405020304" pitchFamily="18" charset="0"/>
                    <a:cs typeface="Times New Roman" panose="02020603050405020304" pitchFamily="18" charset="0"/>
                  </a:rPr>
                  <a:t>Il convient donc de choisir P1 plutôt que P2 selon les critères de la VAN et TRI,</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3- Si à présent, le nombre de fours est multiplié par 20, nous avons, avec le même montant d’investissement : </a:t>
                </a:r>
              </a:p>
              <a:p>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𝑉𝐴𝑁</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2</m:t>
                        </m:r>
                      </m:sub>
                    </m:sSub>
                    <m:r>
                      <a:rPr lang="fr-FR" sz="1000" i="1">
                        <a:latin typeface="Cambria Math" panose="02040503050406030204" pitchFamily="18" charset="0"/>
                        <a:cs typeface="Times New Roman" panose="02020603050405020304" pitchFamily="18" charset="0"/>
                      </a:rPr>
                      <m:t>=</m:t>
                    </m:r>
                  </m:oMath>
                </a14:m>
                <a:r>
                  <a:rPr lang="fr-FR" sz="1000" dirty="0">
                    <a:latin typeface="Times New Roman" panose="02020603050405020304" pitchFamily="18" charset="0"/>
                    <a:cs typeface="Times New Roman" panose="02020603050405020304" pitchFamily="18" charset="0"/>
                  </a:rPr>
                  <a:t>-1000+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400</m:t>
                        </m:r>
                        <m:r>
                          <a:rPr lang="fr-FR" sz="1000" b="0" i="1" smtClean="0">
                            <a:latin typeface="Cambria Math" panose="02040503050406030204" pitchFamily="18" charset="0"/>
                            <a:cs typeface="Times New Roman" panose="02020603050405020304" pitchFamily="18" charset="0"/>
                          </a:rPr>
                          <m:t>∗20</m:t>
                        </m:r>
                      </m:num>
                      <m:den>
                        <m:r>
                          <a:rPr lang="fr-FR" sz="1000" i="1">
                            <a:latin typeface="Cambria Math" panose="02040503050406030204" pitchFamily="18" charset="0"/>
                            <a:cs typeface="Times New Roman" panose="02020603050405020304" pitchFamily="18" charset="0"/>
                          </a:rPr>
                          <m:t>0,32</m:t>
                        </m:r>
                      </m:den>
                    </m:f>
                  </m:oMath>
                </a14:m>
                <a:r>
                  <a:rPr lang="fr-FR" sz="1000" dirty="0">
                    <a:latin typeface="Times New Roman" panose="02020603050405020304" pitchFamily="18" charset="0"/>
                    <a:cs typeface="Times New Roman" panose="02020603050405020304" pitchFamily="18" charset="0"/>
                  </a:rPr>
                  <a:t>=24000euros et </a:t>
                </a:r>
                <a14:m>
                  <m:oMath xmlns:m="http://schemas.openxmlformats.org/officeDocument/2006/math">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2</m:t>
                        </m:r>
                      </m:sub>
                    </m:sSub>
                  </m:oMath>
                </a14:m>
                <a:r>
                  <a:rPr lang="fr-FR" sz="1000" dirty="0">
                    <a:latin typeface="Times New Roman" panose="02020603050405020304" pitchFamily="18" charset="0"/>
                    <a:cs typeface="Times New Roman" panose="02020603050405020304" pitchFamily="18" charset="0"/>
                  </a:rPr>
                  <a:t>=&gt; -1000+</a:t>
                </a:r>
                <a14:m>
                  <m:oMath xmlns:m="http://schemas.openxmlformats.org/officeDocument/2006/math">
                    <m:f>
                      <m:fPr>
                        <m:ctrlPr>
                          <a:rPr lang="fr-FR" sz="1000" i="1">
                            <a:latin typeface="Cambria Math" panose="02040503050406030204" pitchFamily="18" charset="0"/>
                            <a:cs typeface="Times New Roman" panose="02020603050405020304" pitchFamily="18" charset="0"/>
                          </a:rPr>
                        </m:ctrlPr>
                      </m:fPr>
                      <m:num>
                        <m:r>
                          <a:rPr lang="fr-FR" sz="1000" i="1">
                            <a:latin typeface="Cambria Math" panose="02040503050406030204" pitchFamily="18" charset="0"/>
                            <a:cs typeface="Times New Roman" panose="02020603050405020304" pitchFamily="18" charset="0"/>
                          </a:rPr>
                          <m:t>400</m:t>
                        </m:r>
                        <m:r>
                          <a:rPr lang="fr-FR" sz="1000" b="0" i="1" smtClean="0">
                            <a:latin typeface="Cambria Math" panose="02040503050406030204" pitchFamily="18" charset="0"/>
                            <a:cs typeface="Times New Roman" panose="02020603050405020304" pitchFamily="18" charset="0"/>
                          </a:rPr>
                          <m:t>∗20</m:t>
                        </m:r>
                      </m:num>
                      <m:den>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2</m:t>
                            </m:r>
                          </m:sub>
                        </m:sSub>
                        <m:r>
                          <a:rPr lang="fr-FR" sz="1000" i="1">
                            <a:latin typeface="Cambria Math" panose="02040503050406030204" pitchFamily="18" charset="0"/>
                            <a:cs typeface="Times New Roman" panose="02020603050405020304" pitchFamily="18" charset="0"/>
                          </a:rPr>
                          <m:t>+0,2</m:t>
                        </m:r>
                      </m:den>
                    </m:f>
                    <m:r>
                      <a:rPr lang="fr-FR" sz="1000" i="1">
                        <a:latin typeface="Cambria Math" panose="02040503050406030204" pitchFamily="18" charset="0"/>
                        <a:cs typeface="Times New Roman" panose="02020603050405020304" pitchFamily="18" charset="0"/>
                      </a:rPr>
                      <m:t>=0⇒</m:t>
                    </m:r>
                    <m:sSub>
                      <m:sSubPr>
                        <m:ctrlPr>
                          <a:rPr lang="fr-FR" sz="1000" i="1">
                            <a:latin typeface="Cambria Math" panose="02040503050406030204" pitchFamily="18" charset="0"/>
                            <a:cs typeface="Times New Roman" panose="02020603050405020304" pitchFamily="18" charset="0"/>
                          </a:rPr>
                        </m:ctrlPr>
                      </m:sSubPr>
                      <m:e>
                        <m:r>
                          <a:rPr lang="fr-FR" sz="1000" i="1">
                            <a:latin typeface="Cambria Math" panose="02040503050406030204" pitchFamily="18" charset="0"/>
                            <a:cs typeface="Times New Roman" panose="02020603050405020304" pitchFamily="18" charset="0"/>
                          </a:rPr>
                          <m:t>𝑇𝑅𝐼</m:t>
                        </m:r>
                      </m:e>
                      <m:sub>
                        <m:r>
                          <a:rPr lang="fr-FR" sz="1000" i="1">
                            <a:latin typeface="Cambria Math" panose="02040503050406030204" pitchFamily="18" charset="0"/>
                            <a:cs typeface="Times New Roman" panose="02020603050405020304" pitchFamily="18" charset="0"/>
                          </a:rPr>
                          <m:t>𝑃</m:t>
                        </m:r>
                        <m:r>
                          <a:rPr lang="fr-FR" sz="1000" i="1">
                            <a:latin typeface="Cambria Math" panose="02040503050406030204" pitchFamily="18" charset="0"/>
                            <a:cs typeface="Times New Roman" panose="02020603050405020304" pitchFamily="18" charset="0"/>
                          </a:rPr>
                          <m:t>2</m:t>
                        </m:r>
                      </m:sub>
                    </m:sSub>
                  </m:oMath>
                </a14:m>
                <a:r>
                  <a:rPr lang="fr-FR" sz="1000" dirty="0">
                    <a:latin typeface="Times New Roman" panose="02020603050405020304" pitchFamily="18" charset="0"/>
                    <a:cs typeface="Times New Roman" panose="02020603050405020304" pitchFamily="18" charset="0"/>
                  </a:rPr>
                  <a:t>=798% =&gt; Laurent doit choisir à présent le projet P2. </a:t>
                </a:r>
              </a:p>
              <a:p>
                <a:endParaRPr lang="fr-FR" sz="1000" dirty="0">
                  <a:latin typeface="Times New Roman" panose="02020603050405020304" pitchFamily="18" charset="0"/>
                  <a:cs typeface="Times New Roman" panose="02020603050405020304" pitchFamily="18" charset="0"/>
                </a:endParaRPr>
              </a:p>
              <a:p>
                <a:endParaRPr lang="fr-FR" sz="1000" dirty="0">
                  <a:latin typeface="Times New Roman" panose="02020603050405020304" pitchFamily="18" charset="0"/>
                  <a:cs typeface="Times New Roman" panose="02020603050405020304" pitchFamily="18"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101600" y="215900"/>
                <a:ext cx="4318000" cy="3366306"/>
              </a:xfrm>
              <a:prstGeom prst="rect">
                <a:avLst/>
              </a:prstGeom>
              <a:blipFill>
                <a:blip r:embed="rId2"/>
                <a:stretch>
                  <a:fillRect t="-4340"/>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190271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300" y="123091"/>
            <a:ext cx="2895818" cy="207596"/>
          </a:xfrm>
          <a:prstGeom prst="rect">
            <a:avLst/>
          </a:prstGeom>
        </p:spPr>
        <p:txBody>
          <a:bodyPr wrap="square" lIns="0" tIns="0" rIns="0" bIns="0" rtlCol="0">
            <a:noAutofit/>
          </a:bodyPr>
          <a:lstStyle/>
          <a:p>
            <a:pPr marL="12700">
              <a:lnSpc>
                <a:spcPts val="1455"/>
              </a:lnSpc>
              <a:spcBef>
                <a:spcPts val="72"/>
              </a:spcBef>
            </a:pPr>
            <a:endParaRPr sz="1400" dirty="0">
              <a:latin typeface="Times New Roman"/>
              <a:cs typeface="Times New Roman"/>
            </a:endParaRPr>
          </a:p>
        </p:txBody>
      </p:sp>
      <p:sp>
        <p:nvSpPr>
          <p:cNvPr id="4" name="object 4"/>
          <p:cNvSpPr txBox="1"/>
          <p:nvPr/>
        </p:nvSpPr>
        <p:spPr>
          <a:xfrm>
            <a:off x="177800" y="123091"/>
            <a:ext cx="4343400" cy="2988409"/>
          </a:xfrm>
          <a:prstGeom prst="rect">
            <a:avLst/>
          </a:prstGeom>
        </p:spPr>
        <p:txBody>
          <a:bodyPr wrap="square" lIns="0" tIns="0" rIns="0" bIns="0" rtlCol="0">
            <a:noAutofit/>
          </a:bodyPr>
          <a:lstStyle/>
          <a:p>
            <a:pPr marL="12700">
              <a:lnSpc>
                <a:spcPts val="1400"/>
              </a:lnSpc>
              <a:spcBef>
                <a:spcPts val="70"/>
              </a:spcBef>
            </a:pPr>
            <a:endParaRPr sz="1000" dirty="0">
              <a:latin typeface="Times New Roman"/>
              <a:cs typeface="Times New Roman"/>
            </a:endParaRPr>
          </a:p>
        </p:txBody>
      </p:sp>
      <p:sp>
        <p:nvSpPr>
          <p:cNvPr id="27" name="Rectangle 26"/>
          <p:cNvSpPr/>
          <p:nvPr/>
        </p:nvSpPr>
        <p:spPr>
          <a:xfrm>
            <a:off x="12826" y="65222"/>
            <a:ext cx="4654500" cy="246221"/>
          </a:xfrm>
          <a:prstGeom prst="rect">
            <a:avLst/>
          </a:prstGeom>
        </p:spPr>
        <p:txBody>
          <a:bodyPr wrap="square">
            <a:spAutoFit/>
          </a:bodyPr>
          <a:lstStyle/>
          <a:p>
            <a:r>
              <a:rPr lang="fr-FR" sz="1000" dirty="0">
                <a:latin typeface="Times New Roman" panose="02020603050405020304" pitchFamily="18" charset="0"/>
                <a:cs typeface="Times New Roman" panose="02020603050405020304" pitchFamily="18" charset="0"/>
              </a:rPr>
              <a:t>4) </a:t>
            </a:r>
            <a:r>
              <a:rPr lang="fr-FR" sz="900" dirty="0">
                <a:latin typeface="Times New Roman" panose="02020603050405020304" pitchFamily="18" charset="0"/>
                <a:cs typeface="Times New Roman" panose="02020603050405020304" pitchFamily="18" charset="0"/>
              </a:rPr>
              <a:t>Echéancier des projets </a:t>
            </a:r>
            <a:r>
              <a:rPr lang="fr-FR" sz="1000" dirty="0">
                <a:latin typeface="Times New Roman" panose="02020603050405020304" pitchFamily="18" charset="0"/>
                <a:cs typeface="Times New Roman" panose="02020603050405020304" pitchFamily="18" charset="0"/>
              </a:rPr>
              <a:t>P2 avec maintenance :</a:t>
            </a:r>
          </a:p>
        </p:txBody>
      </p:sp>
      <p:grpSp>
        <p:nvGrpSpPr>
          <p:cNvPr id="2" name="Groupe 1"/>
          <p:cNvGrpSpPr/>
          <p:nvPr/>
        </p:nvGrpSpPr>
        <p:grpSpPr>
          <a:xfrm>
            <a:off x="177800" y="652641"/>
            <a:ext cx="3908772" cy="656911"/>
            <a:chOff x="155228" y="2575932"/>
            <a:chExt cx="3908772" cy="656911"/>
          </a:xfrm>
        </p:grpSpPr>
        <p:cxnSp>
          <p:nvCxnSpPr>
            <p:cNvPr id="32" name="Connecteur droit 31"/>
            <p:cNvCxnSpPr/>
            <p:nvPr/>
          </p:nvCxnSpPr>
          <p:spPr>
            <a:xfrm>
              <a:off x="482600" y="2904555"/>
              <a:ext cx="35814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Connecteur droit 32"/>
            <p:cNvCxnSpPr/>
            <p:nvPr/>
          </p:nvCxnSpPr>
          <p:spPr>
            <a:xfrm>
              <a:off x="482600" y="2828355"/>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914500" y="283538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1402327" y="281692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1947995" y="282260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2447655" y="2815306"/>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3061431" y="284616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73039" y="2637642"/>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0</a:t>
              </a:r>
            </a:p>
          </p:txBody>
        </p:sp>
        <p:sp>
          <p:nvSpPr>
            <p:cNvPr id="40" name="ZoneTexte 39"/>
            <p:cNvSpPr txBox="1"/>
            <p:nvPr/>
          </p:nvSpPr>
          <p:spPr>
            <a:xfrm flipH="1">
              <a:off x="1838132" y="2589168"/>
              <a:ext cx="221900" cy="246220"/>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3</a:t>
              </a:r>
            </a:p>
          </p:txBody>
        </p:sp>
        <p:sp>
          <p:nvSpPr>
            <p:cNvPr id="41" name="ZoneTexte 40"/>
            <p:cNvSpPr txBox="1"/>
            <p:nvPr/>
          </p:nvSpPr>
          <p:spPr>
            <a:xfrm>
              <a:off x="1308276" y="2605728"/>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2</a:t>
              </a:r>
            </a:p>
          </p:txBody>
        </p:sp>
        <p:sp>
          <p:nvSpPr>
            <p:cNvPr id="42" name="ZoneTexte 41"/>
            <p:cNvSpPr txBox="1"/>
            <p:nvPr/>
          </p:nvSpPr>
          <p:spPr>
            <a:xfrm>
              <a:off x="2309189" y="2575932"/>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4</a:t>
              </a:r>
            </a:p>
          </p:txBody>
        </p:sp>
        <p:sp>
          <p:nvSpPr>
            <p:cNvPr id="43" name="ZoneTexte 42"/>
            <p:cNvSpPr txBox="1"/>
            <p:nvPr/>
          </p:nvSpPr>
          <p:spPr>
            <a:xfrm>
              <a:off x="753084" y="2620665"/>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1</a:t>
              </a:r>
            </a:p>
          </p:txBody>
        </p:sp>
        <p:sp>
          <p:nvSpPr>
            <p:cNvPr id="44" name="ZoneTexte 43"/>
            <p:cNvSpPr txBox="1"/>
            <p:nvPr/>
          </p:nvSpPr>
          <p:spPr>
            <a:xfrm>
              <a:off x="2954224" y="2575932"/>
              <a:ext cx="173978"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5</a:t>
              </a:r>
            </a:p>
          </p:txBody>
        </p:sp>
        <p:sp>
          <p:nvSpPr>
            <p:cNvPr id="45" name="ZoneTexte 44"/>
            <p:cNvSpPr txBox="1"/>
            <p:nvPr/>
          </p:nvSpPr>
          <p:spPr>
            <a:xfrm>
              <a:off x="3361580" y="2582990"/>
              <a:ext cx="332112"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p:sp>
          <p:nvSpPr>
            <p:cNvPr id="46" name="ZoneTexte 45"/>
            <p:cNvSpPr txBox="1"/>
            <p:nvPr/>
          </p:nvSpPr>
          <p:spPr>
            <a:xfrm>
              <a:off x="155228" y="3017399"/>
              <a:ext cx="609600" cy="215444"/>
            </a:xfrm>
            <a:prstGeom prst="rect">
              <a:avLst/>
            </a:prstGeom>
            <a:noFill/>
          </p:spPr>
          <p:txBody>
            <a:bodyPr wrap="square" rtlCol="0">
              <a:spAutoFit/>
            </a:bodyPr>
            <a:lstStyle/>
            <a:p>
              <a:r>
                <a:rPr lang="fr-FR" sz="800" dirty="0">
                  <a:latin typeface="Times New Roman" panose="02020603050405020304" pitchFamily="18" charset="0"/>
                  <a:cs typeface="Times New Roman" panose="02020603050405020304" pitchFamily="18" charset="0"/>
                </a:rPr>
                <a:t>-1000</a:t>
              </a:r>
            </a:p>
          </p:txBody>
        </p:sp>
        <mc:AlternateContent xmlns:mc="http://schemas.openxmlformats.org/markup-compatibility/2006" xmlns:a14="http://schemas.microsoft.com/office/drawing/2010/main">
          <mc:Choice Requires="a14">
            <p:sp>
              <p:nvSpPr>
                <p:cNvPr id="47" name="ZoneTexte 46"/>
                <p:cNvSpPr txBox="1"/>
                <p:nvPr/>
              </p:nvSpPr>
              <p:spPr>
                <a:xfrm>
                  <a:off x="1543209" y="3008379"/>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7750*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2</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47" name="ZoneTexte 46"/>
                <p:cNvSpPr txBox="1">
                  <a:spLocks noRot="1" noChangeAspect="1" noMove="1" noResize="1" noEditPoints="1" noAdjustHandles="1" noChangeArrowheads="1" noChangeShapeType="1" noTextEdit="1"/>
                </p:cNvSpPr>
                <p:nvPr/>
              </p:nvSpPr>
              <p:spPr>
                <a:xfrm>
                  <a:off x="1543209" y="3008379"/>
                  <a:ext cx="747436" cy="200055"/>
                </a:xfrm>
                <a:prstGeom prst="rect">
                  <a:avLst/>
                </a:prstGeom>
                <a:blipFill>
                  <a:blip r:embed="rId2"/>
                  <a:stretch>
                    <a:fillRect b="-3030"/>
                  </a:stretch>
                </a:blipFill>
              </p:spPr>
              <p:txBody>
                <a:bodyPr/>
                <a:lstStyle/>
                <a:p>
                  <a:r>
                    <a:rPr lang="fr-FR">
                      <a:noFill/>
                    </a:rPr>
                    <a:t> </a:t>
                  </a:r>
                </a:p>
              </p:txBody>
            </p:sp>
          </mc:Fallback>
        </mc:AlternateContent>
        <p:sp>
          <p:nvSpPr>
            <p:cNvPr id="48" name="ZoneTexte 47"/>
            <p:cNvSpPr txBox="1"/>
            <p:nvPr/>
          </p:nvSpPr>
          <p:spPr>
            <a:xfrm>
              <a:off x="513651" y="3008379"/>
              <a:ext cx="609600"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8000-250</a:t>
              </a:r>
            </a:p>
          </p:txBody>
        </p:sp>
        <mc:AlternateContent xmlns:mc="http://schemas.openxmlformats.org/markup-compatibility/2006" xmlns:a14="http://schemas.microsoft.com/office/drawing/2010/main">
          <mc:Choice Requires="a14">
            <p:sp>
              <p:nvSpPr>
                <p:cNvPr id="49" name="ZoneTexte 48"/>
                <p:cNvSpPr txBox="1"/>
                <p:nvPr/>
              </p:nvSpPr>
              <p:spPr>
                <a:xfrm>
                  <a:off x="985567" y="3001271"/>
                  <a:ext cx="780057"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7750*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1</m:t>
                          </m:r>
                        </m:sup>
                      </m:sSup>
                    </m:oMath>
                  </a14:m>
                  <a:endParaRPr lang="fr-FR" sz="700" dirty="0">
                    <a:latin typeface="Times New Roman" panose="02020603050405020304" pitchFamily="18" charset="0"/>
                    <a:cs typeface="Times New Roman" panose="02020603050405020304" pitchFamily="18" charset="0"/>
                  </a:endParaRPr>
                </a:p>
              </p:txBody>
            </p:sp>
          </mc:Choice>
          <mc:Fallback xmlns="">
            <p:sp>
              <p:nvSpPr>
                <p:cNvPr id="49" name="ZoneTexte 48"/>
                <p:cNvSpPr txBox="1">
                  <a:spLocks noRot="1" noChangeAspect="1" noMove="1" noResize="1" noEditPoints="1" noAdjustHandles="1" noChangeArrowheads="1" noChangeShapeType="1" noTextEdit="1"/>
                </p:cNvSpPr>
                <p:nvPr/>
              </p:nvSpPr>
              <p:spPr>
                <a:xfrm>
                  <a:off x="985567" y="3001271"/>
                  <a:ext cx="780057" cy="200055"/>
                </a:xfrm>
                <a:prstGeom prst="rect">
                  <a:avLst/>
                </a:prstGeom>
                <a:blipFill>
                  <a:blip r:embed="rId3"/>
                  <a:stretch>
                    <a:fillRect b="-30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0" name="ZoneTexte 49"/>
                <p:cNvSpPr txBox="1"/>
                <p:nvPr/>
              </p:nvSpPr>
              <p:spPr>
                <a:xfrm>
                  <a:off x="2109449" y="2995118"/>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7750*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3</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50" name="ZoneTexte 49"/>
                <p:cNvSpPr txBox="1">
                  <a:spLocks noRot="1" noChangeAspect="1" noMove="1" noResize="1" noEditPoints="1" noAdjustHandles="1" noChangeArrowheads="1" noChangeShapeType="1" noTextEdit="1"/>
                </p:cNvSpPr>
                <p:nvPr/>
              </p:nvSpPr>
              <p:spPr>
                <a:xfrm>
                  <a:off x="2109449" y="2995118"/>
                  <a:ext cx="747436" cy="200055"/>
                </a:xfrm>
                <a:prstGeom prst="rect">
                  <a:avLst/>
                </a:prstGeom>
                <a:blipFill>
                  <a:blip r:embed="rId4"/>
                  <a:stretch>
                    <a:fillRect b="-3030"/>
                  </a:stretch>
                </a:blipFill>
              </p:spPr>
              <p:txBody>
                <a:bodyPr/>
                <a:lstStyle/>
                <a:p>
                  <a:r>
                    <a:rPr lang="fr-FR">
                      <a:noFill/>
                    </a:rPr>
                    <a:t> </a:t>
                  </a:r>
                </a:p>
              </p:txBody>
            </p:sp>
          </mc:Fallback>
        </mc:AlternateContent>
        <p:sp>
          <p:nvSpPr>
            <p:cNvPr id="51" name="ZoneTexte 50"/>
            <p:cNvSpPr txBox="1"/>
            <p:nvPr/>
          </p:nvSpPr>
          <p:spPr>
            <a:xfrm>
              <a:off x="3419377" y="2922926"/>
              <a:ext cx="332112" cy="246221"/>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2" name="ZoneTexte 51"/>
                <p:cNvSpPr txBox="1"/>
                <p:nvPr/>
              </p:nvSpPr>
              <p:spPr>
                <a:xfrm>
                  <a:off x="2744507" y="2995118"/>
                  <a:ext cx="747436" cy="200055"/>
                </a:xfrm>
                <a:prstGeom prst="rect">
                  <a:avLst/>
                </a:prstGeom>
                <a:noFill/>
              </p:spPr>
              <p:txBody>
                <a:bodyPr wrap="square" rtlCol="0">
                  <a:spAutoFit/>
                </a:bodyPr>
                <a:lstStyle/>
                <a:p>
                  <a:r>
                    <a:rPr lang="fr-FR" sz="700" dirty="0">
                      <a:latin typeface="Times New Roman" panose="02020603050405020304" pitchFamily="18" charset="0"/>
                      <a:cs typeface="Times New Roman" panose="02020603050405020304" pitchFamily="18" charset="0"/>
                    </a:rPr>
                    <a:t>7750*</a:t>
                  </a:r>
                  <a14:m>
                    <m:oMath xmlns:m="http://schemas.openxmlformats.org/officeDocument/2006/math">
                      <m:sSup>
                        <m:sSupPr>
                          <m:ctrlPr>
                            <a:rPr lang="fr-FR" sz="700" i="1" smtClean="0">
                              <a:latin typeface="Cambria Math" panose="02040503050406030204" pitchFamily="18" charset="0"/>
                              <a:cs typeface="Times New Roman" panose="02020603050405020304" pitchFamily="18" charset="0"/>
                            </a:rPr>
                          </m:ctrlPr>
                        </m:sSupPr>
                        <m:e>
                          <m:r>
                            <a:rPr lang="fr-FR" sz="700" b="0" i="1" smtClean="0">
                              <a:latin typeface="Cambria Math" panose="02040503050406030204" pitchFamily="18" charset="0"/>
                              <a:cs typeface="Times New Roman" panose="02020603050405020304" pitchFamily="18" charset="0"/>
                            </a:rPr>
                            <m:t>(</m:t>
                          </m:r>
                          <m:r>
                            <m:rPr>
                              <m:nor/>
                            </m:rPr>
                            <a:rPr lang="fr-FR" sz="700" b="0" i="0" dirty="0" smtClean="0">
                              <a:latin typeface="Times New Roman" panose="02020603050405020304" pitchFamily="18" charset="0"/>
                              <a:cs typeface="Times New Roman" panose="02020603050405020304" pitchFamily="18" charset="0"/>
                            </a:rPr>
                            <m:t>0,8</m:t>
                          </m:r>
                          <m:r>
                            <m:rPr>
                              <m:nor/>
                            </m:rPr>
                            <a:rPr lang="fr-FR" sz="700" dirty="0">
                              <a:latin typeface="Times New Roman" panose="02020603050405020304" pitchFamily="18" charset="0"/>
                              <a:cs typeface="Times New Roman" panose="02020603050405020304" pitchFamily="18" charset="0"/>
                            </a:rPr>
                            <m:t>)</m:t>
                          </m:r>
                        </m:e>
                        <m:sup>
                          <m:r>
                            <a:rPr lang="fr-FR" sz="700" b="0" i="1" smtClean="0">
                              <a:latin typeface="Cambria Math" panose="02040503050406030204" pitchFamily="18" charset="0"/>
                              <a:cs typeface="Times New Roman" panose="02020603050405020304" pitchFamily="18" charset="0"/>
                            </a:rPr>
                            <m:t>4</m:t>
                          </m:r>
                        </m:sup>
                      </m:sSup>
                    </m:oMath>
                  </a14:m>
                  <a:endParaRPr lang="fr-FR" sz="800" dirty="0">
                    <a:latin typeface="Times New Roman" panose="02020603050405020304" pitchFamily="18" charset="0"/>
                    <a:cs typeface="Times New Roman" panose="02020603050405020304" pitchFamily="18" charset="0"/>
                  </a:endParaRPr>
                </a:p>
              </p:txBody>
            </p:sp>
          </mc:Choice>
          <mc:Fallback xmlns="">
            <p:sp>
              <p:nvSpPr>
                <p:cNvPr id="52" name="ZoneTexte 51"/>
                <p:cNvSpPr txBox="1">
                  <a:spLocks noRot="1" noChangeAspect="1" noMove="1" noResize="1" noEditPoints="1" noAdjustHandles="1" noChangeArrowheads="1" noChangeShapeType="1" noTextEdit="1"/>
                </p:cNvSpPr>
                <p:nvPr/>
              </p:nvSpPr>
              <p:spPr>
                <a:xfrm>
                  <a:off x="2744507" y="2995118"/>
                  <a:ext cx="747436" cy="200055"/>
                </a:xfrm>
                <a:prstGeom prst="rect">
                  <a:avLst/>
                </a:prstGeom>
                <a:blipFill>
                  <a:blip r:embed="rId5"/>
                  <a:stretch>
                    <a:fillRect b="-3030"/>
                  </a:stretch>
                </a:blipFill>
              </p:spPr>
              <p:txBody>
                <a:bodyPr/>
                <a:lstStyle/>
                <a:p>
                  <a:r>
                    <a:rPr lang="fr-FR">
                      <a:noFill/>
                    </a:rPr>
                    <a:t> </a:t>
                  </a:r>
                </a:p>
              </p:txBody>
            </p:sp>
          </mc:Fallback>
        </mc:AlternateContent>
      </p:grpSp>
      <p:sp>
        <p:nvSpPr>
          <p:cNvPr id="54" name="ZoneTexte 53"/>
          <p:cNvSpPr txBox="1"/>
          <p:nvPr/>
        </p:nvSpPr>
        <p:spPr>
          <a:xfrm>
            <a:off x="45739" y="865681"/>
            <a:ext cx="394165" cy="230832"/>
          </a:xfrm>
          <a:prstGeom prst="rect">
            <a:avLst/>
          </a:prstGeom>
          <a:noFill/>
        </p:spPr>
        <p:txBody>
          <a:bodyPr wrap="square" rtlCol="0">
            <a:spAutoFit/>
          </a:bodyPr>
          <a:lstStyle/>
          <a:p>
            <a:r>
              <a:rPr lang="fr-FR" sz="900" b="1" dirty="0">
                <a:latin typeface="Times New Roman" panose="02020603050405020304" pitchFamily="18" charset="0"/>
                <a:cs typeface="Times New Roman" panose="02020603050405020304" pitchFamily="18" charset="0"/>
              </a:rPr>
              <a:t>P2 :</a:t>
            </a:r>
          </a:p>
        </p:txBody>
      </p:sp>
      <mc:AlternateContent xmlns:mc="http://schemas.openxmlformats.org/markup-compatibility/2006" xmlns:a14="http://schemas.microsoft.com/office/drawing/2010/main">
        <mc:Choice Requires="a14">
          <p:sp>
            <p:nvSpPr>
              <p:cNvPr id="5" name="ZoneTexte 4"/>
              <p:cNvSpPr txBox="1"/>
              <p:nvPr/>
            </p:nvSpPr>
            <p:spPr>
              <a:xfrm>
                <a:off x="18633" y="1511300"/>
                <a:ext cx="4038600" cy="1308563"/>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5)</a:t>
                </a:r>
              </a:p>
              <a:p>
                <a:r>
                  <a:rPr lang="fr-FR" sz="900" dirty="0">
                    <a:latin typeface="Times New Roman" panose="02020603050405020304" pitchFamily="18" charset="0"/>
                    <a:cs typeface="Times New Roman" panose="02020603050405020304" pitchFamily="18" charset="0"/>
                  </a:rPr>
                  <a:t>Quand T-&gt;</a:t>
                </a:r>
                <a14:m>
                  <m:oMath xmlns:m="http://schemas.openxmlformats.org/officeDocument/2006/math">
                    <m:r>
                      <a:rPr lang="fr-FR" sz="900">
                        <a:latin typeface="Cambria Math" panose="02040503050406030204" pitchFamily="18" charset="0"/>
                        <a:cs typeface="Times New Roman" panose="02020603050405020304" pitchFamily="18" charset="0"/>
                      </a:rPr>
                      <m:t>∞</m:t>
                    </m:r>
                  </m:oMath>
                </a14:m>
                <a:r>
                  <a:rPr lang="fr-FR" sz="9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sz="900" i="1">
                            <a:latin typeface="Cambria Math" panose="02040503050406030204" pitchFamily="18" charset="0"/>
                            <a:cs typeface="Times New Roman" panose="02020603050405020304" pitchFamily="18" charset="0"/>
                          </a:rPr>
                        </m:ctrlPr>
                      </m:sSubPr>
                      <m:e>
                        <m:r>
                          <a:rPr lang="fr-FR" sz="900">
                            <a:latin typeface="Cambria Math" panose="02040503050406030204" pitchFamily="18" charset="0"/>
                            <a:cs typeface="Times New Roman" panose="02020603050405020304" pitchFamily="18" charset="0"/>
                          </a:rPr>
                          <m:t>𝑉𝐴𝑁</m:t>
                        </m:r>
                      </m:e>
                      <m:sub>
                        <m:r>
                          <a:rPr lang="fr-FR" sz="900">
                            <a:latin typeface="Cambria Math" panose="02040503050406030204" pitchFamily="18" charset="0"/>
                            <a:cs typeface="Times New Roman" panose="02020603050405020304" pitchFamily="18" charset="0"/>
                          </a:rPr>
                          <m:t>𝑃</m:t>
                        </m:r>
                        <m:r>
                          <a:rPr lang="fr-FR" sz="900">
                            <a:latin typeface="Cambria Math" panose="02040503050406030204" pitchFamily="18" charset="0"/>
                            <a:cs typeface="Times New Roman" panose="02020603050405020304" pitchFamily="18" charset="0"/>
                          </a:rPr>
                          <m:t>2</m:t>
                        </m:r>
                      </m:sub>
                    </m:sSub>
                    <m:r>
                      <a:rPr lang="fr-FR" sz="900">
                        <a:latin typeface="Cambria Math" panose="02040503050406030204" pitchFamily="18" charset="0"/>
                        <a:cs typeface="Times New Roman" panose="02020603050405020304" pitchFamily="18" charset="0"/>
                      </a:rPr>
                      <m:t>=</m:t>
                    </m:r>
                  </m:oMath>
                </a14:m>
                <a:r>
                  <a:rPr lang="fr-FR" sz="900" dirty="0">
                    <a:latin typeface="Times New Roman" panose="02020603050405020304" pitchFamily="18" charset="0"/>
                    <a:cs typeface="Times New Roman" panose="02020603050405020304" pitchFamily="18" charset="0"/>
                  </a:rPr>
                  <a:t>-1000+</a:t>
                </a:r>
                <a14:m>
                  <m:oMath xmlns:m="http://schemas.openxmlformats.org/officeDocument/2006/math">
                    <m:f>
                      <m:fPr>
                        <m:ctrlPr>
                          <a:rPr lang="fr-FR" sz="900" i="1">
                            <a:latin typeface="Cambria Math" panose="02040503050406030204" pitchFamily="18" charset="0"/>
                            <a:cs typeface="Times New Roman" panose="02020603050405020304" pitchFamily="18" charset="0"/>
                          </a:rPr>
                        </m:ctrlPr>
                      </m:fPr>
                      <m:num>
                        <m:r>
                          <a:rPr lang="fr-FR" sz="900">
                            <a:latin typeface="Cambria Math" panose="02040503050406030204" pitchFamily="18" charset="0"/>
                            <a:cs typeface="Times New Roman" panose="02020603050405020304" pitchFamily="18" charset="0"/>
                          </a:rPr>
                          <m:t>7750</m:t>
                        </m:r>
                      </m:num>
                      <m:den>
                        <m:r>
                          <a:rPr lang="fr-FR" sz="900">
                            <a:latin typeface="Cambria Math" panose="02040503050406030204" pitchFamily="18" charset="0"/>
                            <a:cs typeface="Times New Roman" panose="02020603050405020304" pitchFamily="18" charset="0"/>
                          </a:rPr>
                          <m:t>0,32</m:t>
                        </m:r>
                      </m:den>
                    </m:f>
                  </m:oMath>
                </a14:m>
                <a:r>
                  <a:rPr lang="fr-FR" sz="900" dirty="0">
                    <a:latin typeface="Times New Roman" panose="02020603050405020304" pitchFamily="18" charset="0"/>
                    <a:cs typeface="Times New Roman" panose="02020603050405020304" pitchFamily="18" charset="0"/>
                  </a:rPr>
                  <a:t>=63583,33euros</a:t>
                </a:r>
              </a:p>
              <a:p>
                <a:endParaRPr lang="fr-FR" sz="9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fr-FR" sz="900" i="1">
                            <a:latin typeface="Cambria Math" panose="02040503050406030204" pitchFamily="18" charset="0"/>
                            <a:cs typeface="Times New Roman" panose="02020603050405020304" pitchFamily="18" charset="0"/>
                          </a:rPr>
                        </m:ctrlPr>
                      </m:sSubPr>
                      <m:e>
                        <m:r>
                          <a:rPr lang="fr-FR" sz="900">
                            <a:latin typeface="Cambria Math" panose="02040503050406030204" pitchFamily="18" charset="0"/>
                            <a:cs typeface="Times New Roman" panose="02020603050405020304" pitchFamily="18" charset="0"/>
                          </a:rPr>
                          <m:t>𝑇𝑅𝐼</m:t>
                        </m:r>
                      </m:e>
                      <m:sub>
                        <m:r>
                          <a:rPr lang="fr-FR" sz="900">
                            <a:latin typeface="Cambria Math" panose="02040503050406030204" pitchFamily="18" charset="0"/>
                            <a:cs typeface="Times New Roman" panose="02020603050405020304" pitchFamily="18" charset="0"/>
                          </a:rPr>
                          <m:t>𝑃</m:t>
                        </m:r>
                        <m:r>
                          <a:rPr lang="fr-FR" sz="900">
                            <a:latin typeface="Cambria Math" panose="02040503050406030204" pitchFamily="18" charset="0"/>
                            <a:cs typeface="Times New Roman" panose="02020603050405020304" pitchFamily="18" charset="0"/>
                          </a:rPr>
                          <m:t>2</m:t>
                        </m:r>
                      </m:sub>
                    </m:sSub>
                  </m:oMath>
                </a14:m>
                <a:r>
                  <a:rPr lang="fr-FR" sz="900" dirty="0">
                    <a:latin typeface="Times New Roman" panose="02020603050405020304" pitchFamily="18" charset="0"/>
                    <a:cs typeface="Times New Roman" panose="02020603050405020304" pitchFamily="18" charset="0"/>
                  </a:rPr>
                  <a:t>=&gt; -1000+</a:t>
                </a:r>
                <a14:m>
                  <m:oMath xmlns:m="http://schemas.openxmlformats.org/officeDocument/2006/math">
                    <m:f>
                      <m:fPr>
                        <m:ctrlPr>
                          <a:rPr lang="fr-FR" sz="900" i="1">
                            <a:latin typeface="Cambria Math" panose="02040503050406030204" pitchFamily="18" charset="0"/>
                            <a:cs typeface="Times New Roman" panose="02020603050405020304" pitchFamily="18" charset="0"/>
                          </a:rPr>
                        </m:ctrlPr>
                      </m:fPr>
                      <m:num>
                        <m:r>
                          <a:rPr lang="fr-FR" sz="900">
                            <a:latin typeface="Cambria Math" panose="02040503050406030204" pitchFamily="18" charset="0"/>
                            <a:cs typeface="Times New Roman" panose="02020603050405020304" pitchFamily="18" charset="0"/>
                          </a:rPr>
                          <m:t>7750</m:t>
                        </m:r>
                      </m:num>
                      <m:den>
                        <m:sSub>
                          <m:sSubPr>
                            <m:ctrlPr>
                              <a:rPr lang="fr-FR" sz="900" i="1">
                                <a:latin typeface="Cambria Math" panose="02040503050406030204" pitchFamily="18" charset="0"/>
                                <a:cs typeface="Times New Roman" panose="02020603050405020304" pitchFamily="18" charset="0"/>
                              </a:rPr>
                            </m:ctrlPr>
                          </m:sSubPr>
                          <m:e>
                            <m:r>
                              <a:rPr lang="fr-FR" sz="900">
                                <a:latin typeface="Cambria Math" panose="02040503050406030204" pitchFamily="18" charset="0"/>
                                <a:cs typeface="Times New Roman" panose="02020603050405020304" pitchFamily="18" charset="0"/>
                              </a:rPr>
                              <m:t>𝑇𝑅𝐼</m:t>
                            </m:r>
                          </m:e>
                          <m:sub>
                            <m:r>
                              <a:rPr lang="fr-FR" sz="900">
                                <a:latin typeface="Cambria Math" panose="02040503050406030204" pitchFamily="18" charset="0"/>
                                <a:cs typeface="Times New Roman" panose="02020603050405020304" pitchFamily="18" charset="0"/>
                              </a:rPr>
                              <m:t>𝑃</m:t>
                            </m:r>
                            <m:r>
                              <a:rPr lang="fr-FR" sz="900">
                                <a:latin typeface="Cambria Math" panose="02040503050406030204" pitchFamily="18" charset="0"/>
                                <a:cs typeface="Times New Roman" panose="02020603050405020304" pitchFamily="18" charset="0"/>
                              </a:rPr>
                              <m:t>2</m:t>
                            </m:r>
                          </m:sub>
                        </m:sSub>
                        <m:r>
                          <a:rPr lang="fr-FR" sz="900">
                            <a:latin typeface="Cambria Math" panose="02040503050406030204" pitchFamily="18" charset="0"/>
                            <a:cs typeface="Times New Roman" panose="02020603050405020304" pitchFamily="18" charset="0"/>
                          </a:rPr>
                          <m:t>+0,2</m:t>
                        </m:r>
                      </m:den>
                    </m:f>
                    <m:r>
                      <a:rPr lang="fr-FR" sz="900">
                        <a:latin typeface="Cambria Math" panose="02040503050406030204" pitchFamily="18" charset="0"/>
                        <a:cs typeface="Times New Roman" panose="02020603050405020304" pitchFamily="18" charset="0"/>
                      </a:rPr>
                      <m:t>=0⇒</m:t>
                    </m:r>
                    <m:sSub>
                      <m:sSubPr>
                        <m:ctrlPr>
                          <a:rPr lang="fr-FR" sz="900" i="1">
                            <a:latin typeface="Cambria Math" panose="02040503050406030204" pitchFamily="18" charset="0"/>
                            <a:cs typeface="Times New Roman" panose="02020603050405020304" pitchFamily="18" charset="0"/>
                          </a:rPr>
                        </m:ctrlPr>
                      </m:sSubPr>
                      <m:e>
                        <m:r>
                          <a:rPr lang="fr-FR" sz="900">
                            <a:latin typeface="Cambria Math" panose="02040503050406030204" pitchFamily="18" charset="0"/>
                            <a:cs typeface="Times New Roman" panose="02020603050405020304" pitchFamily="18" charset="0"/>
                          </a:rPr>
                          <m:t>𝑇𝑅𝐼</m:t>
                        </m:r>
                      </m:e>
                      <m:sub>
                        <m:r>
                          <a:rPr lang="fr-FR" sz="900">
                            <a:latin typeface="Cambria Math" panose="02040503050406030204" pitchFamily="18" charset="0"/>
                            <a:cs typeface="Times New Roman" panose="02020603050405020304" pitchFamily="18" charset="0"/>
                          </a:rPr>
                          <m:t>𝑃</m:t>
                        </m:r>
                        <m:r>
                          <a:rPr lang="fr-FR" sz="900">
                            <a:latin typeface="Cambria Math" panose="02040503050406030204" pitchFamily="18" charset="0"/>
                            <a:cs typeface="Times New Roman" panose="02020603050405020304" pitchFamily="18" charset="0"/>
                          </a:rPr>
                          <m:t>2</m:t>
                        </m:r>
                      </m:sub>
                    </m:sSub>
                  </m:oMath>
                </a14:m>
                <a:r>
                  <a:rPr lang="fr-FR" sz="900" dirty="0">
                    <a:latin typeface="Times New Roman" panose="02020603050405020304" pitchFamily="18" charset="0"/>
                    <a:cs typeface="Times New Roman" panose="02020603050405020304" pitchFamily="18" charset="0"/>
                  </a:rPr>
                  <a:t>=775%</a:t>
                </a:r>
              </a:p>
              <a:p>
                <a:r>
                  <a:rPr lang="fr-FR" sz="900" dirty="0">
                    <a:latin typeface="Times New Roman" panose="02020603050405020304" pitchFamily="18" charset="0"/>
                    <a:cs typeface="Times New Roman" panose="02020603050405020304" pitchFamily="18" charset="0"/>
                  </a:rPr>
                  <a:t>Laurent devrait accepter le contrat de maintenance car la VAN est plus élevée. Le TRI est plus faible que celui du P2 sans maintenance.   </a:t>
                </a:r>
              </a:p>
              <a:p>
                <a:r>
                  <a:rPr lang="fr-FR" sz="1200" dirty="0">
                    <a:latin typeface="Times New Roman" panose="02020603050405020304" pitchFamily="18" charset="0"/>
                    <a:cs typeface="Times New Roman" panose="02020603050405020304" pitchFamily="18" charset="0"/>
                  </a:rPr>
                  <a:t> </a:t>
                </a:r>
              </a:p>
            </p:txBody>
          </p:sp>
        </mc:Choice>
        <mc:Fallback xmlns="">
          <p:sp>
            <p:nvSpPr>
              <p:cNvPr id="5" name="ZoneTexte 4"/>
              <p:cNvSpPr txBox="1">
                <a:spLocks noRot="1" noChangeAspect="1" noMove="1" noResize="1" noEditPoints="1" noAdjustHandles="1" noChangeArrowheads="1" noChangeShapeType="1" noTextEdit="1"/>
              </p:cNvSpPr>
              <p:nvPr/>
            </p:nvSpPr>
            <p:spPr>
              <a:xfrm>
                <a:off x="18633" y="1511300"/>
                <a:ext cx="4038600" cy="1308563"/>
              </a:xfrm>
              <a:prstGeom prst="rect">
                <a:avLst/>
              </a:prstGeom>
              <a:blipFill>
                <a:blip r:embed="rId6"/>
                <a:stretch>
                  <a:fillRect t="-465"/>
                </a:stretch>
              </a:blipFill>
            </p:spPr>
            <p:txBody>
              <a:bodyPr/>
              <a:lstStyle/>
              <a:p>
                <a:r>
                  <a:rPr lang="fr-FR">
                    <a:noFill/>
                  </a:rPr>
                  <a:t> </a:t>
                </a:r>
              </a:p>
            </p:txBody>
          </p:sp>
        </mc:Fallback>
      </mc:AlternateContent>
      <p:sp>
        <p:nvSpPr>
          <p:cNvPr id="6" name="Espace réservé du numéro de diapositive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655205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E83DE5-FFDD-45E1-9106-756D94F5E239}"/>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3" name="ZoneTexte 2">
            <a:extLst>
              <a:ext uri="{FF2B5EF4-FFF2-40B4-BE49-F238E27FC236}">
                <a16:creationId xmlns:a16="http://schemas.microsoft.com/office/drawing/2014/main" id="{9B202DE6-4DA6-4601-A16F-66712F96BD0B}"/>
              </a:ext>
            </a:extLst>
          </p:cNvPr>
          <p:cNvSpPr txBox="1"/>
          <p:nvPr/>
        </p:nvSpPr>
        <p:spPr>
          <a:xfrm>
            <a:off x="497462" y="673100"/>
            <a:ext cx="3795138" cy="1477328"/>
          </a:xfrm>
          <a:prstGeom prst="rect">
            <a:avLst/>
          </a:prstGeom>
          <a:noFill/>
        </p:spPr>
        <p:txBody>
          <a:bodyPr wrap="square" rtlCol="0">
            <a:spAutoFit/>
          </a:bodyPr>
          <a:lstStyle/>
          <a:p>
            <a:r>
              <a:rPr lang="fr-FR" dirty="0"/>
              <a:t>Exemple de calcul de la VAN et TRI avec Excel et Python (CF. fichier Exemple calcul VAN et TRI sous format </a:t>
            </a:r>
            <a:r>
              <a:rPr lang="fr-FR" dirty="0" err="1"/>
              <a:t>Jupyter</a:t>
            </a:r>
            <a:r>
              <a:rPr lang="fr-FR" dirty="0"/>
              <a:t> et le fichier </a:t>
            </a:r>
            <a:r>
              <a:rPr lang="fr-FR" dirty="0" err="1"/>
              <a:t>excel</a:t>
            </a:r>
            <a:r>
              <a:rPr lang="fr-FR" dirty="0"/>
              <a:t> « exemple VAN et TRI) </a:t>
            </a:r>
          </a:p>
        </p:txBody>
      </p:sp>
    </p:spTree>
    <p:extLst>
      <p:ext uri="{BB962C8B-B14F-4D97-AF65-F5344CB8AC3E}">
        <p14:creationId xmlns:p14="http://schemas.microsoft.com/office/powerpoint/2010/main" val="954811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300" y="123091"/>
            <a:ext cx="289581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a:t>
            </a:r>
            <a:r>
              <a:rPr sz="1400" spc="-27" dirty="0">
                <a:solidFill>
                  <a:srgbClr val="B23333"/>
                </a:solidFill>
                <a:latin typeface="Times New Roman"/>
                <a:cs typeface="Times New Roman"/>
              </a:rPr>
              <a:t> </a:t>
            </a:r>
            <a:r>
              <a:rPr sz="1400" spc="0" dirty="0">
                <a:solidFill>
                  <a:srgbClr val="B23333"/>
                </a:solidFill>
                <a:latin typeface="Times New Roman"/>
                <a:cs typeface="Times New Roman"/>
              </a:rPr>
              <a:t>coût</a:t>
            </a:r>
            <a:r>
              <a:rPr sz="1400" spc="177" dirty="0">
                <a:solidFill>
                  <a:srgbClr val="B23333"/>
                </a:solidFill>
                <a:latin typeface="Times New Roman"/>
                <a:cs typeface="Times New Roman"/>
              </a:rPr>
              <a:t> </a:t>
            </a:r>
            <a:r>
              <a:rPr sz="1400" spc="0" dirty="0">
                <a:solidFill>
                  <a:srgbClr val="B23333"/>
                </a:solidFill>
                <a:latin typeface="Times New Roman"/>
                <a:cs typeface="Times New Roman"/>
              </a:rPr>
              <a:t>du</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capital</a:t>
            </a:r>
            <a:r>
              <a:rPr sz="1400" spc="142" dirty="0">
                <a:solidFill>
                  <a:srgbClr val="B23333"/>
                </a:solidFill>
                <a:latin typeface="Times New Roman"/>
                <a:cs typeface="Times New Roman"/>
              </a:rPr>
              <a:t> </a:t>
            </a:r>
            <a:r>
              <a:rPr sz="1400" spc="0" dirty="0">
                <a:solidFill>
                  <a:srgbClr val="B23333"/>
                </a:solidFill>
                <a:latin typeface="Times New Roman"/>
                <a:cs typeface="Times New Roman"/>
              </a:rPr>
              <a:t>-</a:t>
            </a:r>
            <a:r>
              <a:rPr sz="1400" spc="90" dirty="0">
                <a:solidFill>
                  <a:srgbClr val="B23333"/>
                </a:solidFill>
                <a:latin typeface="Times New Roman"/>
                <a:cs typeface="Times New Roman"/>
              </a:rPr>
              <a:t> </a:t>
            </a:r>
            <a:r>
              <a:rPr sz="1400" spc="0" dirty="0" err="1">
                <a:solidFill>
                  <a:srgbClr val="B23333"/>
                </a:solidFill>
                <a:latin typeface="Times New Roman"/>
                <a:cs typeface="Times New Roman"/>
              </a:rPr>
              <a:t>Premi</a:t>
            </a:r>
            <a:r>
              <a:rPr lang="fr-FR" sz="1400" spc="0" dirty="0">
                <a:solidFill>
                  <a:srgbClr val="B23333"/>
                </a:solidFill>
                <a:latin typeface="Times New Roman"/>
                <a:cs typeface="Times New Roman"/>
              </a:rPr>
              <a:t>er</a:t>
            </a:r>
            <a:r>
              <a:rPr sz="1400" spc="59" dirty="0">
                <a:solidFill>
                  <a:srgbClr val="B23333"/>
                </a:solidFill>
                <a:latin typeface="Times New Roman"/>
                <a:cs typeface="Times New Roman"/>
              </a:rPr>
              <a:t> </a:t>
            </a:r>
            <a:r>
              <a:rPr sz="1400" spc="0" dirty="0" err="1">
                <a:solidFill>
                  <a:srgbClr val="B23333"/>
                </a:solidFill>
                <a:latin typeface="Times New Roman"/>
                <a:cs typeface="Times New Roman"/>
              </a:rPr>
              <a:t>ap</a:t>
            </a:r>
            <a:r>
              <a:rPr lang="fr-FR" sz="1400" spc="-39" dirty="0" err="1">
                <a:solidFill>
                  <a:srgbClr val="B23333"/>
                </a:solidFill>
                <a:latin typeface="Times New Roman"/>
                <a:cs typeface="Times New Roman"/>
              </a:rPr>
              <a:t>erçu</a:t>
            </a:r>
            <a:endParaRPr sz="1400" dirty="0">
              <a:latin typeface="Times New Roman"/>
              <a:cs typeface="Times New Roman"/>
            </a:endParaRPr>
          </a:p>
        </p:txBody>
      </p:sp>
      <p:sp>
        <p:nvSpPr>
          <p:cNvPr id="4" name="object 4"/>
          <p:cNvSpPr txBox="1"/>
          <p:nvPr/>
        </p:nvSpPr>
        <p:spPr>
          <a:xfrm>
            <a:off x="177800" y="673100"/>
            <a:ext cx="4343400" cy="2438400"/>
          </a:xfrm>
          <a:prstGeom prst="rect">
            <a:avLst/>
          </a:prstGeom>
        </p:spPr>
        <p:txBody>
          <a:bodyPr wrap="square" lIns="0" tIns="0" rIns="0" bIns="0" rtlCol="0">
            <a:noAutofit/>
          </a:bodyPr>
          <a:lstStyle/>
          <a:p>
            <a:pPr marL="12700">
              <a:lnSpc>
                <a:spcPts val="1400"/>
              </a:lnSpc>
              <a:spcBef>
                <a:spcPts val="70"/>
              </a:spcBef>
            </a:pPr>
            <a:r>
              <a:rPr lang="fr-FR" sz="1650" spc="0" baseline="10541" dirty="0">
                <a:latin typeface="Times New Roman"/>
                <a:cs typeface="Times New Roman"/>
              </a:rPr>
              <a:t>Hypothèse d’aversion au risque </a:t>
            </a:r>
          </a:p>
          <a:p>
            <a:pPr marL="12700">
              <a:lnSpc>
                <a:spcPts val="1400"/>
              </a:lnSpc>
              <a:spcBef>
                <a:spcPts val="70"/>
              </a:spcBef>
            </a:pPr>
            <a:endParaRPr lang="fr-FR" sz="1650" spc="0" baseline="10541" dirty="0">
              <a:latin typeface="Times New Roman"/>
              <a:cs typeface="Times New Roman"/>
            </a:endParaRPr>
          </a:p>
          <a:p>
            <a:pPr marL="12700">
              <a:lnSpc>
                <a:spcPts val="1400"/>
              </a:lnSpc>
              <a:spcBef>
                <a:spcPts val="70"/>
              </a:spcBef>
            </a:pPr>
            <a:endParaRPr lang="fr-FR" sz="1650" spc="0" baseline="10541" dirty="0">
              <a:latin typeface="Times New Roman"/>
              <a:cs typeface="Times New Roman"/>
            </a:endParaRPr>
          </a:p>
          <a:p>
            <a:pPr marL="12700">
              <a:lnSpc>
                <a:spcPts val="1400"/>
              </a:lnSpc>
              <a:spcBef>
                <a:spcPts val="70"/>
              </a:spcBef>
            </a:pPr>
            <a:endParaRPr lang="fr-FR" sz="1650" baseline="10541" dirty="0">
              <a:latin typeface="Times New Roman"/>
              <a:cs typeface="Times New Roman"/>
            </a:endParaRPr>
          </a:p>
          <a:p>
            <a:pPr marL="12700">
              <a:lnSpc>
                <a:spcPts val="1400"/>
              </a:lnSpc>
              <a:spcBef>
                <a:spcPts val="70"/>
              </a:spcBef>
            </a:pPr>
            <a:r>
              <a:rPr sz="1650" spc="0" baseline="10541" dirty="0">
                <a:latin typeface="Times New Roman"/>
                <a:cs typeface="Times New Roman"/>
              </a:rPr>
              <a:t>Le</a:t>
            </a:r>
            <a:r>
              <a:rPr sz="1650" spc="-7" baseline="10541" dirty="0">
                <a:latin typeface="Times New Roman"/>
                <a:cs typeface="Times New Roman"/>
              </a:rPr>
              <a:t> </a:t>
            </a:r>
            <a:r>
              <a:rPr sz="1650" spc="0" baseline="10541" dirty="0">
                <a:latin typeface="Times New Roman"/>
                <a:cs typeface="Times New Roman"/>
              </a:rPr>
              <a:t>taux</a:t>
            </a:r>
            <a:r>
              <a:rPr sz="1650" spc="141" baseline="10541" dirty="0">
                <a:latin typeface="Times New Roman"/>
                <a:cs typeface="Times New Roman"/>
              </a:rPr>
              <a:t> </a:t>
            </a:r>
            <a:r>
              <a:rPr sz="1650" spc="0" baseline="10541" dirty="0">
                <a:latin typeface="Times New Roman"/>
                <a:cs typeface="Times New Roman"/>
              </a:rPr>
              <a:t>d'acutalisation</a:t>
            </a:r>
            <a:r>
              <a:rPr sz="1650" spc="273" baseline="10541" dirty="0">
                <a:latin typeface="Times New Roman"/>
                <a:cs typeface="Times New Roman"/>
              </a:rPr>
              <a:t> </a:t>
            </a:r>
            <a:r>
              <a:rPr sz="1650" spc="0" baseline="10541" dirty="0" err="1">
                <a:latin typeface="Times New Roman"/>
                <a:cs typeface="Times New Roman"/>
              </a:rPr>
              <a:t>retenu</a:t>
            </a:r>
            <a:r>
              <a:rPr sz="1650" spc="167" baseline="10541" dirty="0">
                <a:latin typeface="Times New Roman"/>
                <a:cs typeface="Times New Roman"/>
              </a:rPr>
              <a:t> </a:t>
            </a:r>
            <a:r>
              <a:rPr sz="1650" spc="0" baseline="10541" dirty="0" err="1">
                <a:latin typeface="Times New Roman"/>
                <a:cs typeface="Times New Roman"/>
              </a:rPr>
              <a:t>doit</a:t>
            </a:r>
            <a:r>
              <a:rPr lang="fr-FR" sz="1650" spc="0" baseline="10541" dirty="0">
                <a:latin typeface="Times New Roman"/>
                <a:cs typeface="Times New Roman"/>
              </a:rPr>
              <a:t> être</a:t>
            </a:r>
            <a:r>
              <a:rPr lang="fr-FR" sz="1650" dirty="0">
                <a:latin typeface="Times New Roman"/>
                <a:cs typeface="Times New Roman"/>
              </a:rPr>
              <a:t> </a:t>
            </a:r>
            <a:r>
              <a:rPr sz="1650" spc="0" baseline="10541" dirty="0">
                <a:latin typeface="Times New Roman"/>
                <a:cs typeface="Times New Roman"/>
              </a:rPr>
              <a:t>su</a:t>
            </a:r>
            <a:r>
              <a:rPr sz="1650" spc="29" baseline="10541" dirty="0">
                <a:latin typeface="Times New Roman"/>
                <a:cs typeface="Times New Roman"/>
              </a:rPr>
              <a:t>p</a:t>
            </a:r>
            <a:r>
              <a:rPr lang="fr-FR" sz="1650" baseline="10541" dirty="0" err="1">
                <a:latin typeface="Times New Roman"/>
                <a:cs typeface="Times New Roman"/>
              </a:rPr>
              <a:t>é</a:t>
            </a:r>
            <a:r>
              <a:rPr sz="1650" spc="0" baseline="10541" dirty="0" err="1">
                <a:latin typeface="Times New Roman"/>
                <a:cs typeface="Times New Roman"/>
              </a:rPr>
              <a:t>rieur</a:t>
            </a:r>
            <a:r>
              <a:rPr sz="1650" spc="33" baseline="10541" dirty="0">
                <a:latin typeface="Times New Roman"/>
                <a:cs typeface="Times New Roman"/>
              </a:rPr>
              <a:t> </a:t>
            </a:r>
            <a:r>
              <a:rPr lang="fr-FR" sz="1650" baseline="10541" dirty="0">
                <a:latin typeface="Times New Roman"/>
                <a:cs typeface="Times New Roman"/>
              </a:rPr>
              <a:t>à</a:t>
            </a:r>
            <a:r>
              <a:rPr sz="1650" spc="114" baseline="10541" dirty="0">
                <a:latin typeface="Times New Roman"/>
                <a:cs typeface="Times New Roman"/>
              </a:rPr>
              <a:t> </a:t>
            </a:r>
            <a:r>
              <a:rPr sz="1650" i="1" spc="0" baseline="10541" dirty="0">
                <a:latin typeface="Times New Roman"/>
                <a:cs typeface="Times New Roman"/>
              </a:rPr>
              <a:t>r</a:t>
            </a:r>
            <a:r>
              <a:rPr sz="1200" i="1" spc="0" baseline="-25000" dirty="0">
                <a:latin typeface="Times New Roman"/>
                <a:cs typeface="Times New Roman"/>
              </a:rPr>
              <a:t>f</a:t>
            </a:r>
            <a:r>
              <a:rPr sz="1200" spc="221" baseline="3623" dirty="0">
                <a:latin typeface="Times New Roman"/>
                <a:cs typeface="Times New Roman"/>
              </a:rPr>
              <a:t> </a:t>
            </a:r>
            <a:r>
              <a:rPr sz="1650" spc="0" baseline="6249" dirty="0">
                <a:latin typeface="Meiryo"/>
                <a:cs typeface="Meiryo"/>
              </a:rPr>
              <a:t>⇒</a:t>
            </a:r>
            <a:r>
              <a:rPr sz="1650" spc="-20" baseline="6249" dirty="0">
                <a:latin typeface="Meiryo"/>
                <a:cs typeface="Meiryo"/>
              </a:rPr>
              <a:t> </a:t>
            </a:r>
            <a:r>
              <a:rPr sz="1650" spc="0" baseline="10541" dirty="0">
                <a:latin typeface="Times New Roman"/>
                <a:cs typeface="Times New Roman"/>
              </a:rPr>
              <a:t>co</a:t>
            </a:r>
            <a:r>
              <a:rPr lang="fr-FR" sz="1650" spc="0" baseline="10541" dirty="0">
                <a:latin typeface="Times New Roman"/>
                <a:cs typeface="Times New Roman"/>
              </a:rPr>
              <a:t>û</a:t>
            </a:r>
            <a:r>
              <a:rPr sz="1650" spc="0" baseline="10541" dirty="0">
                <a:latin typeface="Times New Roman"/>
                <a:cs typeface="Times New Roman"/>
              </a:rPr>
              <a:t>t</a:t>
            </a:r>
            <a:endParaRPr sz="1100" dirty="0">
              <a:latin typeface="Times New Roman"/>
              <a:cs typeface="Times New Roman"/>
            </a:endParaRPr>
          </a:p>
          <a:p>
            <a:pPr marL="12700" marR="27085">
              <a:lnSpc>
                <a:spcPts val="1110"/>
              </a:lnSpc>
            </a:pP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endParaRPr sz="1100" dirty="0">
              <a:latin typeface="Times New Roman"/>
              <a:cs typeface="Times New Roman"/>
            </a:endParaRPr>
          </a:p>
          <a:p>
            <a:pPr marL="12700" marR="27085">
              <a:lnSpc>
                <a:spcPts val="1184"/>
              </a:lnSpc>
              <a:spcBef>
                <a:spcPts val="802"/>
              </a:spcBef>
            </a:pPr>
            <a:endParaRPr lang="fr-FR" sz="1100" spc="0" dirty="0">
              <a:latin typeface="Times New Roman"/>
              <a:cs typeface="Times New Roman"/>
            </a:endParaRPr>
          </a:p>
          <a:p>
            <a:pPr marL="12700" marR="27085">
              <a:lnSpc>
                <a:spcPts val="1184"/>
              </a:lnSpc>
              <a:spcBef>
                <a:spcPts val="802"/>
              </a:spcBef>
            </a:pPr>
            <a:r>
              <a:rPr sz="1100" i="1" spc="0" dirty="0">
                <a:latin typeface="Times New Roman"/>
                <a:cs typeface="Times New Roman"/>
              </a:rPr>
              <a:t>π</a:t>
            </a:r>
            <a:r>
              <a:rPr sz="1200" i="1" spc="0" baseline="-10870" dirty="0">
                <a:latin typeface="Times New Roman"/>
                <a:cs typeface="Times New Roman"/>
              </a:rPr>
              <a:t>p</a:t>
            </a:r>
            <a:r>
              <a:rPr sz="1200" spc="-59" baseline="-10870" dirty="0">
                <a:latin typeface="Times New Roman"/>
                <a:cs typeface="Times New Roman"/>
              </a:rPr>
              <a:t> </a:t>
            </a:r>
            <a:r>
              <a:rPr sz="1100" spc="0" dirty="0">
                <a:latin typeface="Times New Roman"/>
                <a:cs typeface="Times New Roman"/>
              </a:rPr>
              <a:t>:</a:t>
            </a:r>
            <a:r>
              <a:rPr sz="1100" spc="198" dirty="0">
                <a:latin typeface="Times New Roman"/>
                <a:cs typeface="Times New Roman"/>
              </a:rPr>
              <a:t> </a:t>
            </a:r>
            <a:r>
              <a:rPr sz="1100" spc="-29" dirty="0">
                <a:latin typeface="Times New Roman"/>
                <a:cs typeface="Times New Roman"/>
              </a:rPr>
              <a:t>p</a:t>
            </a:r>
            <a:r>
              <a:rPr sz="1100" spc="0" dirty="0">
                <a:latin typeface="Times New Roman"/>
                <a:cs typeface="Times New Roman"/>
              </a:rPr>
              <a:t>rime</a:t>
            </a:r>
            <a:r>
              <a:rPr sz="1100" spc="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a:latin typeface="Times New Roman"/>
                <a:cs typeface="Times New Roman"/>
              </a:rPr>
              <a:t>e</a:t>
            </a:r>
            <a:r>
              <a:rPr sz="1100" spc="-4"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endParaRPr sz="1100" dirty="0">
              <a:latin typeface="Times New Roman"/>
              <a:cs typeface="Times New Roman"/>
            </a:endParaRPr>
          </a:p>
          <a:p>
            <a:pPr marL="12700" marR="27085">
              <a:lnSpc>
                <a:spcPct val="95825"/>
              </a:lnSpc>
              <a:spcBef>
                <a:spcPts val="295"/>
              </a:spcBef>
              <a:spcAft>
                <a:spcPts val="600"/>
              </a:spcAft>
            </a:pPr>
            <a:r>
              <a:rPr sz="1100" spc="0" dirty="0">
                <a:latin typeface="Times New Roman"/>
                <a:cs typeface="Times New Roman"/>
              </a:rPr>
              <a:t>Question</a:t>
            </a:r>
            <a:r>
              <a:rPr lang="fr-FR" sz="1100" spc="0" dirty="0">
                <a:latin typeface="Times New Roman"/>
                <a:cs typeface="Times New Roman"/>
              </a:rPr>
              <a:t>s </a:t>
            </a:r>
            <a:r>
              <a:rPr sz="1100" spc="0" dirty="0">
                <a:latin typeface="Times New Roman"/>
                <a:cs typeface="Times New Roman"/>
              </a:rPr>
              <a:t>:</a:t>
            </a:r>
            <a:endParaRPr lang="fr-FR" sz="1100" dirty="0">
              <a:latin typeface="Times New Roman"/>
              <a:cs typeface="Times New Roman"/>
            </a:endParaRPr>
          </a:p>
          <a:p>
            <a:pPr marL="12700" marR="27085">
              <a:lnSpc>
                <a:spcPct val="95825"/>
              </a:lnSpc>
              <a:spcBef>
                <a:spcPts val="295"/>
              </a:spcBef>
              <a:spcAft>
                <a:spcPts val="600"/>
              </a:spcAft>
            </a:pPr>
            <a:r>
              <a:rPr lang="fr-FR" sz="1000" spc="0" dirty="0">
                <a:latin typeface="Times New Roman"/>
                <a:cs typeface="Times New Roman"/>
              </a:rPr>
              <a:t>1) Certes, </a:t>
            </a:r>
            <a:r>
              <a:rPr lang="fr-FR" sz="1400" i="1" baseline="10541" dirty="0" err="1">
                <a:latin typeface="Times New Roman"/>
                <a:cs typeface="Times New Roman"/>
              </a:rPr>
              <a:t>r</a:t>
            </a:r>
            <a:r>
              <a:rPr lang="fr-FR" sz="1400" i="1" baseline="-25000" dirty="0" err="1">
                <a:latin typeface="Times New Roman"/>
                <a:cs typeface="Times New Roman"/>
              </a:rPr>
              <a:t>f</a:t>
            </a:r>
            <a:r>
              <a:rPr sz="1050" spc="203" baseline="-12423" dirty="0">
                <a:latin typeface="Times New Roman"/>
                <a:cs typeface="Times New Roman"/>
              </a:rPr>
              <a:t> </a:t>
            </a:r>
            <a:r>
              <a:rPr lang="fr-FR" sz="1050" spc="203" baseline="-12423" dirty="0">
                <a:latin typeface="Times New Roman"/>
                <a:cs typeface="Times New Roman"/>
              </a:rPr>
              <a:t> </a:t>
            </a:r>
            <a:r>
              <a:rPr sz="1000" spc="0" dirty="0" err="1">
                <a:latin typeface="Times New Roman"/>
                <a:cs typeface="Times New Roman"/>
              </a:rPr>
              <a:t>est</a:t>
            </a:r>
            <a:r>
              <a:rPr sz="1000" spc="146" dirty="0">
                <a:latin typeface="Times New Roman"/>
                <a:cs typeface="Times New Roman"/>
              </a:rPr>
              <a:t> </a:t>
            </a:r>
            <a:r>
              <a:rPr sz="1000" spc="0" dirty="0">
                <a:latin typeface="Times New Roman"/>
                <a:cs typeface="Times New Roman"/>
              </a:rPr>
              <a:t>connu</a:t>
            </a:r>
            <a:r>
              <a:rPr sz="1000" spc="104" dirty="0">
                <a:latin typeface="Times New Roman"/>
                <a:cs typeface="Times New Roman"/>
              </a:rPr>
              <a:t> </a:t>
            </a:r>
            <a:r>
              <a:rPr sz="1000" spc="0" dirty="0">
                <a:latin typeface="Times New Roman"/>
                <a:cs typeface="Times New Roman"/>
              </a:rPr>
              <a:t>mais</a:t>
            </a:r>
            <a:r>
              <a:rPr sz="1000" spc="79" dirty="0">
                <a:latin typeface="Times New Roman"/>
                <a:cs typeface="Times New Roman"/>
              </a:rPr>
              <a:t> </a:t>
            </a:r>
            <a:r>
              <a:rPr sz="1000" spc="0" dirty="0">
                <a:latin typeface="Times New Roman"/>
                <a:cs typeface="Times New Roman"/>
              </a:rPr>
              <a:t>comment</a:t>
            </a:r>
            <a:r>
              <a:rPr sz="1000" spc="191" dirty="0">
                <a:latin typeface="Times New Roman"/>
                <a:cs typeface="Times New Roman"/>
              </a:rPr>
              <a:t> </a:t>
            </a:r>
            <a:r>
              <a:rPr sz="1000" spc="0" dirty="0">
                <a:latin typeface="Times New Roman"/>
                <a:cs typeface="Times New Roman"/>
              </a:rPr>
              <a:t>détermine-t-on</a:t>
            </a:r>
            <a:r>
              <a:rPr sz="1000" spc="233" dirty="0">
                <a:latin typeface="Times New Roman"/>
                <a:cs typeface="Times New Roman"/>
              </a:rPr>
              <a:t> </a:t>
            </a:r>
            <a:r>
              <a:rPr sz="1000" i="1" spc="0" dirty="0">
                <a:latin typeface="Times New Roman"/>
                <a:cs typeface="Times New Roman"/>
              </a:rPr>
              <a:t>π</a:t>
            </a:r>
            <a:r>
              <a:rPr sz="1050" i="1" spc="0" baseline="-12423" dirty="0">
                <a:latin typeface="Times New Roman"/>
                <a:cs typeface="Times New Roman"/>
              </a:rPr>
              <a:t>p</a:t>
            </a:r>
            <a:r>
              <a:rPr sz="1050" spc="-4" baseline="-12423" dirty="0">
                <a:latin typeface="Times New Roman"/>
                <a:cs typeface="Times New Roman"/>
              </a:rPr>
              <a:t> </a:t>
            </a:r>
            <a:r>
              <a:rPr sz="1000" spc="0" dirty="0">
                <a:latin typeface="Times New Roman"/>
                <a:cs typeface="Times New Roman"/>
              </a:rPr>
              <a:t>?</a:t>
            </a:r>
            <a:endParaRPr lang="fr-FR" sz="1000" dirty="0">
              <a:latin typeface="Times New Roman"/>
              <a:cs typeface="Times New Roman"/>
            </a:endParaRPr>
          </a:p>
          <a:p>
            <a:pPr marL="12700" marR="27085">
              <a:lnSpc>
                <a:spcPct val="95825"/>
              </a:lnSpc>
              <a:spcBef>
                <a:spcPts val="295"/>
              </a:spcBef>
            </a:pPr>
            <a:r>
              <a:rPr lang="fr-FR" sz="1000" dirty="0">
                <a:latin typeface="Times New Roman"/>
                <a:cs typeface="Times New Roman"/>
              </a:rPr>
              <a:t>2) </a:t>
            </a:r>
            <a:r>
              <a:rPr sz="1000" spc="0" dirty="0" err="1">
                <a:latin typeface="Times New Roman"/>
                <a:cs typeface="Times New Roman"/>
              </a:rPr>
              <a:t>Quel</a:t>
            </a:r>
            <a:r>
              <a:rPr sz="1000" spc="61" dirty="0">
                <a:latin typeface="Times New Roman"/>
                <a:cs typeface="Times New Roman"/>
              </a:rPr>
              <a:t> </a:t>
            </a:r>
            <a:r>
              <a:rPr sz="1000" spc="0" dirty="0">
                <a:latin typeface="Times New Roman"/>
                <a:cs typeface="Times New Roman"/>
              </a:rPr>
              <a:t>est</a:t>
            </a:r>
            <a:r>
              <a:rPr sz="1000" spc="146" dirty="0">
                <a:latin typeface="Times New Roman"/>
                <a:cs typeface="Times New Roman"/>
              </a:rPr>
              <a:t> </a:t>
            </a:r>
            <a:r>
              <a:rPr sz="1000" spc="0" dirty="0">
                <a:latin typeface="Times New Roman"/>
                <a:cs typeface="Times New Roman"/>
              </a:rPr>
              <a:t>le</a:t>
            </a:r>
            <a:r>
              <a:rPr sz="1000" spc="41" dirty="0">
                <a:latin typeface="Times New Roman"/>
                <a:cs typeface="Times New Roman"/>
              </a:rPr>
              <a:t> </a:t>
            </a:r>
            <a:r>
              <a:rPr sz="1000" spc="0" dirty="0">
                <a:latin typeface="Times New Roman"/>
                <a:cs typeface="Times New Roman"/>
              </a:rPr>
              <a:t>lien</a:t>
            </a:r>
            <a:r>
              <a:rPr sz="1000" spc="5" dirty="0">
                <a:latin typeface="Times New Roman"/>
                <a:cs typeface="Times New Roman"/>
              </a:rPr>
              <a:t> </a:t>
            </a:r>
            <a:r>
              <a:rPr sz="1000" spc="0" dirty="0">
                <a:latin typeface="Times New Roman"/>
                <a:cs typeface="Times New Roman"/>
              </a:rPr>
              <a:t>entre</a:t>
            </a:r>
            <a:r>
              <a:rPr sz="1000" spc="179" dirty="0">
                <a:latin typeface="Times New Roman"/>
                <a:cs typeface="Times New Roman"/>
              </a:rPr>
              <a:t> </a:t>
            </a:r>
            <a:r>
              <a:rPr sz="1000" spc="0" dirty="0">
                <a:latin typeface="Times New Roman"/>
                <a:cs typeface="Times New Roman"/>
              </a:rPr>
              <a:t>le</a:t>
            </a:r>
            <a:r>
              <a:rPr sz="1000" spc="41" dirty="0">
                <a:latin typeface="Times New Roman"/>
                <a:cs typeface="Times New Roman"/>
              </a:rPr>
              <a:t> </a:t>
            </a:r>
            <a:r>
              <a:rPr sz="1000" spc="0" dirty="0">
                <a:latin typeface="Times New Roman"/>
                <a:cs typeface="Times New Roman"/>
              </a:rPr>
              <a:t>risque</a:t>
            </a:r>
            <a:r>
              <a:rPr sz="1000" spc="55" dirty="0">
                <a:latin typeface="Times New Roman"/>
                <a:cs typeface="Times New Roman"/>
              </a:rPr>
              <a:t> </a:t>
            </a:r>
            <a:r>
              <a:rPr sz="1000" spc="0" dirty="0">
                <a:latin typeface="Times New Roman"/>
                <a:cs typeface="Times New Roman"/>
              </a:rPr>
              <a:t>ass</a:t>
            </a:r>
            <a:r>
              <a:rPr sz="1000" spc="29" dirty="0">
                <a:latin typeface="Times New Roman"/>
                <a:cs typeface="Times New Roman"/>
              </a:rPr>
              <a:t>o</a:t>
            </a:r>
            <a:r>
              <a:rPr sz="1000" spc="0" dirty="0">
                <a:latin typeface="Times New Roman"/>
                <a:cs typeface="Times New Roman"/>
              </a:rPr>
              <a:t>cié</a:t>
            </a:r>
            <a:r>
              <a:rPr sz="1000" spc="50" dirty="0">
                <a:latin typeface="Times New Roman"/>
                <a:cs typeface="Times New Roman"/>
              </a:rPr>
              <a:t> </a:t>
            </a:r>
            <a:r>
              <a:rPr sz="1000" spc="0" dirty="0">
                <a:latin typeface="Times New Roman"/>
                <a:cs typeface="Times New Roman"/>
              </a:rPr>
              <a:t>au</a:t>
            </a:r>
            <a:r>
              <a:rPr sz="1000" spc="132" dirty="0">
                <a:latin typeface="Times New Roman"/>
                <a:cs typeface="Times New Roman"/>
              </a:rPr>
              <a:t> </a:t>
            </a:r>
            <a:r>
              <a:rPr sz="1000" spc="-29" dirty="0">
                <a:latin typeface="Times New Roman"/>
                <a:cs typeface="Times New Roman"/>
              </a:rPr>
              <a:t>p</a:t>
            </a:r>
            <a:r>
              <a:rPr sz="1000" spc="0" dirty="0">
                <a:latin typeface="Times New Roman"/>
                <a:cs typeface="Times New Roman"/>
              </a:rPr>
              <a:t>rojet</a:t>
            </a:r>
            <a:r>
              <a:rPr sz="1000" spc="168" dirty="0">
                <a:latin typeface="Times New Roman"/>
                <a:cs typeface="Times New Roman"/>
              </a:rPr>
              <a:t> </a:t>
            </a:r>
            <a:r>
              <a:rPr sz="1000" spc="0" dirty="0">
                <a:latin typeface="Times New Roman"/>
                <a:cs typeface="Times New Roman"/>
              </a:rPr>
              <a:t>et</a:t>
            </a:r>
            <a:r>
              <a:rPr sz="1000" spc="159" dirty="0">
                <a:latin typeface="Times New Roman"/>
                <a:cs typeface="Times New Roman"/>
              </a:rPr>
              <a:t> </a:t>
            </a:r>
            <a:r>
              <a:rPr sz="1000" spc="0" dirty="0">
                <a:latin typeface="Times New Roman"/>
                <a:cs typeface="Times New Roman"/>
              </a:rPr>
              <a:t>le</a:t>
            </a:r>
            <a:r>
              <a:rPr sz="1000" spc="41" dirty="0">
                <a:latin typeface="Times New Roman"/>
                <a:cs typeface="Times New Roman"/>
              </a:rPr>
              <a:t> </a:t>
            </a:r>
            <a:r>
              <a:rPr sz="1000" spc="0" dirty="0" err="1">
                <a:latin typeface="Times New Roman"/>
                <a:cs typeface="Times New Roman"/>
              </a:rPr>
              <a:t>coût</a:t>
            </a:r>
            <a:r>
              <a:rPr sz="1000" spc="165" dirty="0">
                <a:latin typeface="Times New Roman"/>
                <a:cs typeface="Times New Roman"/>
              </a:rPr>
              <a:t> </a:t>
            </a:r>
            <a:r>
              <a:rPr sz="1000" spc="0" dirty="0">
                <a:latin typeface="Times New Roman"/>
                <a:cs typeface="Times New Roman"/>
              </a:rPr>
              <a:t>du</a:t>
            </a:r>
            <a:r>
              <a:rPr lang="fr-FR" sz="1000" dirty="0">
                <a:latin typeface="Times New Roman"/>
                <a:cs typeface="Times New Roman"/>
              </a:rPr>
              <a:t> </a:t>
            </a:r>
            <a:r>
              <a:rPr sz="1000" spc="0" dirty="0">
                <a:latin typeface="Times New Roman"/>
                <a:cs typeface="Times New Roman"/>
              </a:rPr>
              <a:t>capital</a:t>
            </a:r>
            <a:r>
              <a:rPr sz="1000" spc="159" dirty="0">
                <a:latin typeface="Times New Roman"/>
                <a:cs typeface="Times New Roman"/>
              </a:rPr>
              <a:t> </a:t>
            </a:r>
            <a:r>
              <a:rPr sz="1000" spc="0" dirty="0">
                <a:latin typeface="Times New Roman"/>
                <a:cs typeface="Times New Roman"/>
              </a:rPr>
              <a:t>nécessaire</a:t>
            </a:r>
            <a:r>
              <a:rPr sz="1000" spc="63" dirty="0">
                <a:latin typeface="Times New Roman"/>
                <a:cs typeface="Times New Roman"/>
              </a:rPr>
              <a:t> </a:t>
            </a:r>
            <a:r>
              <a:rPr sz="1000" spc="25" dirty="0">
                <a:latin typeface="Times New Roman"/>
                <a:cs typeface="Times New Roman"/>
              </a:rPr>
              <a:t>p</a:t>
            </a:r>
            <a:r>
              <a:rPr sz="1000" spc="0" dirty="0">
                <a:latin typeface="Times New Roman"/>
                <a:cs typeface="Times New Roman"/>
              </a:rPr>
              <a:t>our</a:t>
            </a:r>
            <a:r>
              <a:rPr sz="1000" spc="108" dirty="0">
                <a:latin typeface="Times New Roman"/>
                <a:cs typeface="Times New Roman"/>
              </a:rPr>
              <a:t> </a:t>
            </a:r>
            <a:r>
              <a:rPr sz="1000" spc="0" dirty="0">
                <a:latin typeface="Times New Roman"/>
                <a:cs typeface="Times New Roman"/>
              </a:rPr>
              <a:t>financer</a:t>
            </a:r>
            <a:r>
              <a:rPr sz="1000" spc="47" dirty="0">
                <a:latin typeface="Times New Roman"/>
                <a:cs typeface="Times New Roman"/>
              </a:rPr>
              <a:t> </a:t>
            </a:r>
            <a:r>
              <a:rPr sz="1000" spc="0" dirty="0" err="1">
                <a:latin typeface="Times New Roman"/>
                <a:cs typeface="Times New Roman"/>
              </a:rPr>
              <a:t>ce</a:t>
            </a:r>
            <a:r>
              <a:rPr sz="1000" spc="71" dirty="0">
                <a:latin typeface="Times New Roman"/>
                <a:cs typeface="Times New Roman"/>
              </a:rPr>
              <a:t> </a:t>
            </a:r>
            <a:r>
              <a:rPr sz="1000" spc="-29" dirty="0" err="1">
                <a:latin typeface="Times New Roman"/>
                <a:cs typeface="Times New Roman"/>
              </a:rPr>
              <a:t>p</a:t>
            </a:r>
            <a:r>
              <a:rPr sz="1000" spc="0" dirty="0" err="1">
                <a:latin typeface="Times New Roman"/>
                <a:cs typeface="Times New Roman"/>
              </a:rPr>
              <a:t>rojet</a:t>
            </a:r>
            <a:r>
              <a:rPr lang="fr-FR" sz="1000" spc="0" dirty="0">
                <a:latin typeface="Times New Roman"/>
                <a:cs typeface="Times New Roman"/>
              </a:rPr>
              <a:t> </a:t>
            </a:r>
            <a:r>
              <a:rPr sz="1000" spc="0" dirty="0">
                <a:latin typeface="Times New Roman"/>
                <a:cs typeface="Times New Roman"/>
              </a:rPr>
              <a:t>?</a:t>
            </a:r>
            <a:endParaRPr sz="1000" dirty="0">
              <a:latin typeface="Times New Roman"/>
              <a:cs typeface="Times New Roman"/>
            </a:endParaRPr>
          </a:p>
        </p:txBody>
      </p:sp>
      <p:graphicFrame>
        <p:nvGraphicFramePr>
          <p:cNvPr id="11" name="Objet 10"/>
          <p:cNvGraphicFramePr>
            <a:graphicFrameLocks noChangeAspect="1"/>
          </p:cNvGraphicFramePr>
          <p:nvPr>
            <p:extLst>
              <p:ext uri="{D42A27DB-BD31-4B8C-83A1-F6EECF244321}">
                <p14:modId xmlns:p14="http://schemas.microsoft.com/office/powerpoint/2010/main" val="983875384"/>
              </p:ext>
            </p:extLst>
          </p:nvPr>
        </p:nvGraphicFramePr>
        <p:xfrm>
          <a:off x="1244600" y="901700"/>
          <a:ext cx="1498600" cy="444500"/>
        </p:xfrm>
        <a:graphic>
          <a:graphicData uri="http://schemas.openxmlformats.org/presentationml/2006/ole">
            <mc:AlternateContent xmlns:mc="http://schemas.openxmlformats.org/markup-compatibility/2006">
              <mc:Choice xmlns:v="urn:schemas-microsoft-com:vml" Requires="v">
                <p:oleObj spid="_x0000_s16390" name="Equation" r:id="rId3" imgW="1498320" imgH="444240" progId="Equation.DSMT4">
                  <p:embed/>
                </p:oleObj>
              </mc:Choice>
              <mc:Fallback>
                <p:oleObj name="Equation" r:id="rId3" imgW="1498320" imgH="444240" progId="Equation.DSMT4">
                  <p:embed/>
                  <p:pic>
                    <p:nvPicPr>
                      <p:cNvPr id="11" name="Objet 10"/>
                      <p:cNvPicPr/>
                      <p:nvPr/>
                    </p:nvPicPr>
                    <p:blipFill>
                      <a:blip r:embed="rId4"/>
                      <a:stretch>
                        <a:fillRect/>
                      </a:stretch>
                    </p:blipFill>
                    <p:spPr>
                      <a:xfrm>
                        <a:off x="1244600" y="901700"/>
                        <a:ext cx="1498600" cy="444500"/>
                      </a:xfrm>
                      <a:prstGeom prst="rect">
                        <a:avLst/>
                      </a:prstGeom>
                    </p:spPr>
                  </p:pic>
                </p:oleObj>
              </mc:Fallback>
            </mc:AlternateContent>
          </a:graphicData>
        </a:graphic>
      </p:graphicFrame>
      <p:graphicFrame>
        <p:nvGraphicFramePr>
          <p:cNvPr id="12" name="Objet 11"/>
          <p:cNvGraphicFramePr>
            <a:graphicFrameLocks noChangeAspect="1"/>
          </p:cNvGraphicFramePr>
          <p:nvPr>
            <p:extLst>
              <p:ext uri="{D42A27DB-BD31-4B8C-83A1-F6EECF244321}">
                <p14:modId xmlns:p14="http://schemas.microsoft.com/office/powerpoint/2010/main" val="481878571"/>
              </p:ext>
            </p:extLst>
          </p:nvPr>
        </p:nvGraphicFramePr>
        <p:xfrm>
          <a:off x="1930400" y="1739900"/>
          <a:ext cx="914400" cy="241300"/>
        </p:xfrm>
        <a:graphic>
          <a:graphicData uri="http://schemas.openxmlformats.org/presentationml/2006/ole">
            <mc:AlternateContent xmlns:mc="http://schemas.openxmlformats.org/markup-compatibility/2006">
              <mc:Choice xmlns:v="urn:schemas-microsoft-com:vml" Requires="v">
                <p:oleObj spid="_x0000_s16391" name="Equation" r:id="rId5" imgW="723600" imgH="241200" progId="Equation.DSMT4">
                  <p:embed/>
                </p:oleObj>
              </mc:Choice>
              <mc:Fallback>
                <p:oleObj name="Equation" r:id="rId5" imgW="723600" imgH="241200" progId="Equation.DSMT4">
                  <p:embed/>
                  <p:pic>
                    <p:nvPicPr>
                      <p:cNvPr id="12" name="Objet 11"/>
                      <p:cNvPicPr/>
                      <p:nvPr/>
                    </p:nvPicPr>
                    <p:blipFill>
                      <a:blip r:embed="rId6"/>
                      <a:stretch>
                        <a:fillRect/>
                      </a:stretch>
                    </p:blipFill>
                    <p:spPr>
                      <a:xfrm>
                        <a:off x="1930400" y="1739900"/>
                        <a:ext cx="914400" cy="2413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674537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4000" y="1229606"/>
            <a:ext cx="4038600" cy="604119"/>
          </a:xfrm>
          <a:prstGeom prst="rect">
            <a:avLst/>
          </a:prstGeom>
        </p:spPr>
        <p:txBody>
          <a:bodyPr wrap="square" lIns="0" tIns="0" rIns="0" bIns="0" rtlCol="0">
            <a:noAutofit/>
          </a:bodyPr>
          <a:lstStyle/>
          <a:p>
            <a:pPr algn="ctr">
              <a:lnSpc>
                <a:spcPts val="2065"/>
              </a:lnSpc>
              <a:spcBef>
                <a:spcPts val="103"/>
              </a:spcBef>
            </a:pPr>
            <a:r>
              <a:rPr sz="3075" spc="0" baseline="1414" dirty="0">
                <a:latin typeface="Times New Roman"/>
                <a:cs typeface="Times New Roman"/>
              </a:rPr>
              <a:t>Chapitre</a:t>
            </a:r>
            <a:r>
              <a:rPr sz="3075" spc="184" baseline="1414" dirty="0">
                <a:latin typeface="Times New Roman"/>
                <a:cs typeface="Times New Roman"/>
              </a:rPr>
              <a:t> </a:t>
            </a:r>
            <a:r>
              <a:rPr sz="3075" spc="0" baseline="1414" dirty="0">
                <a:latin typeface="Times New Roman"/>
                <a:cs typeface="Times New Roman"/>
              </a:rPr>
              <a:t>2</a:t>
            </a:r>
            <a:r>
              <a:rPr sz="3075" spc="466" baseline="1414" dirty="0">
                <a:latin typeface="Times New Roman"/>
                <a:cs typeface="Times New Roman"/>
              </a:rPr>
              <a:t> </a:t>
            </a:r>
            <a:r>
              <a:rPr sz="3075" spc="0" baseline="1414" dirty="0">
                <a:latin typeface="Times New Roman"/>
                <a:cs typeface="Times New Roman"/>
              </a:rPr>
              <a:t>-</a:t>
            </a:r>
            <a:r>
              <a:rPr sz="3075" spc="415" baseline="1414" dirty="0">
                <a:latin typeface="Times New Roman"/>
                <a:cs typeface="Times New Roman"/>
              </a:rPr>
              <a:t> </a:t>
            </a:r>
            <a:r>
              <a:rPr lang="fr-FR" sz="3075" baseline="1414" dirty="0">
                <a:latin typeface="Times New Roman"/>
                <a:cs typeface="Times New Roman"/>
              </a:rPr>
              <a:t>C</a:t>
            </a:r>
            <a:r>
              <a:rPr sz="3075" spc="0" baseline="1414" dirty="0" err="1">
                <a:latin typeface="Times New Roman"/>
                <a:cs typeface="Times New Roman"/>
              </a:rPr>
              <a:t>oût</a:t>
            </a:r>
            <a:r>
              <a:rPr sz="3075" spc="250" baseline="1414" dirty="0">
                <a:latin typeface="Times New Roman"/>
                <a:cs typeface="Times New Roman"/>
              </a:rPr>
              <a:t> </a:t>
            </a:r>
            <a:r>
              <a:rPr sz="3075" spc="0" baseline="1414" dirty="0">
                <a:latin typeface="Times New Roman"/>
                <a:cs typeface="Times New Roman"/>
              </a:rPr>
              <a:t>du</a:t>
            </a:r>
            <a:r>
              <a:rPr lang="fr-FR" sz="2050" dirty="0">
                <a:latin typeface="Times New Roman"/>
                <a:cs typeface="Times New Roman"/>
              </a:rPr>
              <a:t> c</a:t>
            </a:r>
            <a:r>
              <a:rPr sz="2050" spc="0" dirty="0" err="1">
                <a:latin typeface="Times New Roman"/>
                <a:cs typeface="Times New Roman"/>
              </a:rPr>
              <a:t>apital</a:t>
            </a:r>
            <a:r>
              <a:rPr lang="fr-FR" sz="2050" spc="0" dirty="0">
                <a:latin typeface="Times New Roman"/>
                <a:cs typeface="Times New Roman"/>
              </a:rPr>
              <a:t> et risque</a:t>
            </a:r>
            <a:endParaRPr sz="2050" dirty="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6" name="object 6"/>
          <p:cNvSpPr txBox="1"/>
          <p:nvPr/>
        </p:nvSpPr>
        <p:spPr>
          <a:xfrm>
            <a:off x="177801" y="596900"/>
            <a:ext cx="4021768" cy="2285999"/>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Comme</a:t>
            </a:r>
            <a:r>
              <a:rPr sz="1100" spc="15" dirty="0">
                <a:latin typeface="Times New Roman"/>
                <a:cs typeface="Times New Roman"/>
              </a:rPr>
              <a:t> </a:t>
            </a:r>
            <a:r>
              <a:rPr sz="1100" spc="0" dirty="0">
                <a:latin typeface="Times New Roman"/>
                <a:cs typeface="Times New Roman"/>
              </a:rPr>
              <a:t>nous</a:t>
            </a:r>
            <a:r>
              <a:rPr sz="1100" spc="64" dirty="0">
                <a:latin typeface="Times New Roman"/>
                <a:cs typeface="Times New Roman"/>
              </a:rPr>
              <a:t> </a:t>
            </a:r>
            <a:r>
              <a:rPr sz="1100" spc="0" dirty="0">
                <a:latin typeface="Times New Roman"/>
                <a:cs typeface="Times New Roman"/>
              </a:rPr>
              <a:t>l'avons</a:t>
            </a:r>
            <a:r>
              <a:rPr sz="1100" spc="84" dirty="0">
                <a:latin typeface="Times New Roman"/>
                <a:cs typeface="Times New Roman"/>
              </a:rPr>
              <a:t> </a:t>
            </a:r>
            <a:r>
              <a:rPr sz="1100" spc="0" dirty="0">
                <a:latin typeface="Times New Roman"/>
                <a:cs typeface="Times New Roman"/>
              </a:rPr>
              <a:t>vu</a:t>
            </a:r>
            <a:r>
              <a:rPr sz="1100" spc="29"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rendement</a:t>
            </a:r>
            <a:r>
              <a:rPr sz="1100" spc="177"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placement</a:t>
            </a:r>
            <a:r>
              <a:rPr sz="1100" spc="13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29" dirty="0">
                <a:latin typeface="Times New Roman"/>
                <a:cs typeface="Times New Roman"/>
              </a:rPr>
              <a:t>p</a:t>
            </a:r>
            <a:r>
              <a:rPr sz="1100" spc="0" dirty="0">
                <a:latin typeface="Times New Roman"/>
                <a:cs typeface="Times New Roman"/>
              </a:rPr>
              <a:t>end</a:t>
            </a:r>
            <a:endParaRPr sz="1100" dirty="0">
              <a:latin typeface="Times New Roman"/>
              <a:cs typeface="Times New Roman"/>
            </a:endParaRPr>
          </a:p>
          <a:p>
            <a:pPr marL="12700" marR="259765">
              <a:lnSpc>
                <a:spcPts val="1264"/>
              </a:lnSpc>
              <a:spcBef>
                <a:spcPts val="32"/>
              </a:spcBef>
            </a:pP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sa</a:t>
            </a:r>
            <a:r>
              <a:rPr sz="1100" spc="103"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mais</a:t>
            </a:r>
            <a:r>
              <a:rPr sz="1100" spc="43" dirty="0">
                <a:latin typeface="Times New Roman"/>
                <a:cs typeface="Times New Roman"/>
              </a:rPr>
              <a:t> </a:t>
            </a:r>
            <a:r>
              <a:rPr sz="1100" spc="0" dirty="0">
                <a:latin typeface="Times New Roman"/>
                <a:cs typeface="Times New Roman"/>
              </a:rPr>
              <a:t>aussi</a:t>
            </a:r>
            <a:r>
              <a:rPr sz="1100" spc="4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risque</a:t>
            </a:r>
            <a:r>
              <a:rPr sz="1100" spc="31" dirty="0">
                <a:latin typeface="Times New Roman"/>
                <a:cs typeface="Times New Roman"/>
              </a:rPr>
              <a:t> </a:t>
            </a:r>
            <a:r>
              <a:rPr sz="1100" spc="0" dirty="0">
                <a:latin typeface="Times New Roman"/>
                <a:cs typeface="Times New Roman"/>
              </a:rPr>
              <a:t>qui</a:t>
            </a:r>
            <a:r>
              <a:rPr sz="1100" spc="42" dirty="0">
                <a:latin typeface="Times New Roman"/>
                <a:cs typeface="Times New Roman"/>
              </a:rPr>
              <a:t> </a:t>
            </a:r>
            <a:r>
              <a:rPr sz="1100" spc="0" dirty="0">
                <a:latin typeface="Times New Roman"/>
                <a:cs typeface="Times New Roman"/>
              </a:rPr>
              <a:t>lui</a:t>
            </a:r>
            <a:r>
              <a:rPr sz="1100" spc="-7"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 à</a:t>
            </a:r>
            <a:r>
              <a:rPr sz="1100" spc="0" dirty="0">
                <a:latin typeface="Times New Roman"/>
                <a:cs typeface="Times New Roman"/>
              </a:rPr>
              <a:t> travers</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29" dirty="0">
                <a:latin typeface="Times New Roman"/>
                <a:cs typeface="Times New Roman"/>
              </a:rPr>
              <a:t>p</a:t>
            </a:r>
            <a:r>
              <a:rPr sz="1100" spc="0" dirty="0">
                <a:latin typeface="Times New Roman"/>
                <a:cs typeface="Times New Roman"/>
              </a:rPr>
              <a:t>rime</a:t>
            </a:r>
            <a:r>
              <a:rPr sz="1100" spc="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risque.</a:t>
            </a:r>
            <a:endParaRPr sz="1100" dirty="0">
              <a:latin typeface="Times New Roman"/>
              <a:cs typeface="Times New Roman"/>
            </a:endParaRPr>
          </a:p>
          <a:p>
            <a:pPr marL="12700" marR="20781">
              <a:lnSpc>
                <a:spcPct val="95825"/>
              </a:lnSpc>
              <a:spcBef>
                <a:spcPts val="389"/>
              </a:spcBef>
            </a:pPr>
            <a:endParaRPr lang="fr-FR" sz="1100" spc="0" dirty="0">
              <a:latin typeface="Times New Roman"/>
              <a:cs typeface="Times New Roman"/>
            </a:endParaRPr>
          </a:p>
          <a:p>
            <a:pPr marL="12700" marR="20781">
              <a:lnSpc>
                <a:spcPct val="95825"/>
              </a:lnSpc>
              <a:spcBef>
                <a:spcPts val="389"/>
              </a:spcBef>
            </a:pPr>
            <a:endParaRPr lang="fr-FR" sz="1100" dirty="0">
              <a:latin typeface="Times New Roman"/>
              <a:cs typeface="Times New Roman"/>
            </a:endParaRPr>
          </a:p>
          <a:p>
            <a:pPr marL="12700" marR="20781">
              <a:lnSpc>
                <a:spcPct val="95825"/>
              </a:lnSpc>
              <a:spcBef>
                <a:spcPts val="389"/>
              </a:spcBef>
            </a:pPr>
            <a:r>
              <a:rPr sz="1100" spc="0" dirty="0">
                <a:latin typeface="Times New Roman"/>
                <a:cs typeface="Times New Roman"/>
              </a:rPr>
              <a:t>Questions:</a:t>
            </a:r>
            <a:endParaRPr lang="fr-FR" sz="1100" spc="0" dirty="0">
              <a:latin typeface="Times New Roman"/>
              <a:cs typeface="Times New Roman"/>
            </a:endParaRPr>
          </a:p>
          <a:p>
            <a:pPr marL="12700" marR="20781">
              <a:lnSpc>
                <a:spcPct val="95825"/>
              </a:lnSpc>
              <a:spcBef>
                <a:spcPts val="389"/>
              </a:spcBef>
            </a:pPr>
            <a:endParaRPr lang="fr-FR" sz="1100" dirty="0">
              <a:latin typeface="Times New Roman"/>
              <a:cs typeface="Times New Roman"/>
            </a:endParaRPr>
          </a:p>
          <a:p>
            <a:pPr marL="12700">
              <a:lnSpc>
                <a:spcPts val="1140"/>
              </a:lnSpc>
              <a:spcBef>
                <a:spcPts val="57"/>
              </a:spcBef>
            </a:pPr>
            <a:r>
              <a:rPr lang="fr-FR" sz="1100" dirty="0">
                <a:latin typeface="Times New Roman"/>
                <a:cs typeface="Times New Roman"/>
              </a:rPr>
              <a:t>Comment</a:t>
            </a:r>
            <a:r>
              <a:rPr lang="fr-FR" sz="1100" spc="128"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dirty="0">
                <a:latin typeface="Times New Roman"/>
                <a:cs typeface="Times New Roman"/>
              </a:rPr>
              <a:t>risque</a:t>
            </a:r>
            <a:r>
              <a:rPr lang="fr-FR" sz="1100" spc="31" dirty="0">
                <a:latin typeface="Times New Roman"/>
                <a:cs typeface="Times New Roman"/>
              </a:rPr>
              <a:t> </a:t>
            </a:r>
            <a:r>
              <a:rPr lang="fr-FR" sz="110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rentabilité</a:t>
            </a:r>
            <a:r>
              <a:rPr lang="fr-FR" sz="1100" spc="129" dirty="0">
                <a:latin typeface="Times New Roman"/>
                <a:cs typeface="Times New Roman"/>
              </a:rPr>
              <a:t> </a:t>
            </a:r>
            <a:r>
              <a:rPr lang="fr-FR" sz="1100" dirty="0">
                <a:latin typeface="Times New Roman"/>
                <a:cs typeface="Times New Roman"/>
              </a:rPr>
              <a:t>d'un</a:t>
            </a:r>
            <a:r>
              <a:rPr lang="fr-FR" sz="1100" spc="195" dirty="0">
                <a:latin typeface="Times New Roman"/>
                <a:cs typeface="Times New Roman"/>
              </a:rPr>
              <a:t> </a:t>
            </a:r>
            <a:r>
              <a:rPr lang="fr-FR" sz="1100" dirty="0">
                <a:latin typeface="Times New Roman"/>
                <a:cs typeface="Times New Roman"/>
              </a:rPr>
              <a:t>actif</a:t>
            </a:r>
            <a:r>
              <a:rPr lang="fr-FR" sz="1100" spc="104" dirty="0">
                <a:latin typeface="Times New Roman"/>
                <a:cs typeface="Times New Roman"/>
              </a:rPr>
              <a:t> </a:t>
            </a:r>
            <a:r>
              <a:rPr lang="fr-FR" sz="1100" dirty="0">
                <a:latin typeface="Times New Roman"/>
                <a:cs typeface="Times New Roman"/>
              </a:rPr>
              <a:t>sont-ils</a:t>
            </a:r>
            <a:r>
              <a:rPr lang="fr-FR" sz="1100" spc="20" dirty="0">
                <a:latin typeface="Times New Roman"/>
                <a:cs typeface="Times New Roman"/>
              </a:rPr>
              <a:t> </a:t>
            </a:r>
            <a:r>
              <a:rPr lang="fr-FR" sz="1100" dirty="0">
                <a:latin typeface="Times New Roman"/>
                <a:cs typeface="Times New Roman"/>
              </a:rPr>
              <a:t>mesurés?</a:t>
            </a:r>
          </a:p>
          <a:p>
            <a:pPr marL="12700" marR="20781">
              <a:lnSpc>
                <a:spcPct val="95825"/>
              </a:lnSpc>
              <a:spcBef>
                <a:spcPts val="328"/>
              </a:spcBef>
            </a:pPr>
            <a:endParaRPr lang="fr-FR" sz="1100" dirty="0">
              <a:latin typeface="Times New Roman"/>
              <a:cs typeface="Times New Roman"/>
            </a:endParaRPr>
          </a:p>
          <a:p>
            <a:pPr marL="12700" marR="20781">
              <a:lnSpc>
                <a:spcPct val="95825"/>
              </a:lnSpc>
              <a:spcBef>
                <a:spcPts val="328"/>
              </a:spcBef>
            </a:pPr>
            <a:r>
              <a:rPr lang="fr-FR" sz="1100" dirty="0">
                <a:latin typeface="Times New Roman"/>
                <a:cs typeface="Times New Roman"/>
              </a:rPr>
              <a:t>Quelle</a:t>
            </a:r>
            <a:r>
              <a:rPr lang="fr-FR" sz="1100" spc="-32" dirty="0">
                <a:latin typeface="Times New Roman"/>
                <a:cs typeface="Times New Roman"/>
              </a:rPr>
              <a:t> </a:t>
            </a:r>
            <a:r>
              <a:rPr lang="fr-FR" sz="1100" dirty="0">
                <a:latin typeface="Times New Roman"/>
                <a:cs typeface="Times New Roman"/>
              </a:rPr>
              <a:t>est</a:t>
            </a:r>
            <a:r>
              <a:rPr lang="fr-FR" sz="1100" spc="145"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relation</a:t>
            </a:r>
            <a:r>
              <a:rPr lang="fr-FR" sz="1100" spc="84" dirty="0">
                <a:latin typeface="Times New Roman"/>
                <a:cs typeface="Times New Roman"/>
              </a:rPr>
              <a:t> </a:t>
            </a:r>
            <a:r>
              <a:rPr lang="fr-FR" sz="1100" dirty="0">
                <a:latin typeface="Times New Roman"/>
                <a:cs typeface="Times New Roman"/>
              </a:rPr>
              <a:t>entre</a:t>
            </a:r>
            <a:r>
              <a:rPr lang="fr-FR" sz="1100" spc="150" dirty="0">
                <a:latin typeface="Times New Roman"/>
                <a:cs typeface="Times New Roman"/>
              </a:rPr>
              <a:t> </a:t>
            </a:r>
            <a:r>
              <a:rPr lang="fr-FR" sz="1100" dirty="0">
                <a:latin typeface="Times New Roman"/>
                <a:cs typeface="Times New Roman"/>
              </a:rPr>
              <a:t>risque</a:t>
            </a:r>
            <a:r>
              <a:rPr lang="fr-FR" sz="1100" spc="31" dirty="0">
                <a:latin typeface="Times New Roman"/>
                <a:cs typeface="Times New Roman"/>
              </a:rPr>
              <a:t> </a:t>
            </a:r>
            <a:r>
              <a:rPr lang="fr-FR" sz="110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rentabilité?</a:t>
            </a:r>
          </a:p>
          <a:p>
            <a:pPr marL="12700" marR="20781">
              <a:lnSpc>
                <a:spcPct val="95825"/>
              </a:lnSpc>
              <a:spcBef>
                <a:spcPts val="389"/>
              </a:spcBef>
            </a:pPr>
            <a:endParaRPr sz="1100" dirty="0">
              <a:latin typeface="Times New Roman"/>
              <a:cs typeface="Times New Roman"/>
            </a:endParaRPr>
          </a:p>
        </p:txBody>
      </p:sp>
      <p:sp>
        <p:nvSpPr>
          <p:cNvPr id="2" name="object 2"/>
          <p:cNvSpPr txBox="1"/>
          <p:nvPr/>
        </p:nvSpPr>
        <p:spPr>
          <a:xfrm>
            <a:off x="624396" y="1973816"/>
            <a:ext cx="3654240" cy="373978"/>
          </a:xfrm>
          <a:prstGeom prst="rect">
            <a:avLst/>
          </a:prstGeom>
        </p:spPr>
        <p:txBody>
          <a:bodyPr wrap="square" lIns="0" tIns="0" rIns="0" bIns="0" rtlCol="0">
            <a:noAutofit/>
          </a:bodyPr>
          <a:lstStyle/>
          <a:p>
            <a:pPr marL="12700">
              <a:lnSpc>
                <a:spcPts val="1140"/>
              </a:lnSpc>
              <a:spcBef>
                <a:spcPts val="57"/>
              </a:spcBef>
            </a:pPr>
            <a:endParaRPr sz="1100" dirty="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8" name="object 8"/>
          <p:cNvSpPr txBox="1"/>
          <p:nvPr/>
        </p:nvSpPr>
        <p:spPr>
          <a:xfrm>
            <a:off x="330201" y="520701"/>
            <a:ext cx="3931984" cy="2743200"/>
          </a:xfrm>
          <a:prstGeom prst="rect">
            <a:avLst/>
          </a:prstGeom>
        </p:spPr>
        <p:txBody>
          <a:bodyPr wrap="square" lIns="0" tIns="0" rIns="0" bIns="0" rtlCol="0">
            <a:noAutofit/>
          </a:bodyPr>
          <a:lstStyle/>
          <a:p>
            <a:pPr marL="12700" marR="11396">
              <a:lnSpc>
                <a:spcPts val="1140"/>
              </a:lnSpc>
              <a:spcBef>
                <a:spcPts val="57"/>
              </a:spcBef>
            </a:pPr>
            <a:r>
              <a:rPr sz="1100" spc="-29" dirty="0">
                <a:latin typeface="Times New Roman"/>
                <a:cs typeface="Times New Roman"/>
              </a:rPr>
              <a:t>Pa</a:t>
            </a:r>
            <a:r>
              <a:rPr sz="1100" spc="0" dirty="0">
                <a:latin typeface="Times New Roman"/>
                <a:cs typeface="Times New Roman"/>
              </a:rPr>
              <a:t>r</a:t>
            </a:r>
            <a:r>
              <a:rPr sz="1100" spc="187" dirty="0">
                <a:latin typeface="Times New Roman"/>
                <a:cs typeface="Times New Roman"/>
              </a:rPr>
              <a:t> </a:t>
            </a:r>
            <a:r>
              <a:rPr sz="1100" spc="0" dirty="0">
                <a:latin typeface="Times New Roman"/>
                <a:cs typeface="Times New Roman"/>
              </a:rPr>
              <a:t>nature,</a:t>
            </a:r>
            <a:r>
              <a:rPr sz="1100" spc="23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future</a:t>
            </a:r>
            <a:r>
              <a:rPr sz="1100" spc="137"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err="1">
                <a:latin typeface="Times New Roman"/>
                <a:cs typeface="Times New Roman"/>
              </a:rPr>
              <a:t>actif</a:t>
            </a:r>
            <a:r>
              <a:rPr sz="1100" spc="104" dirty="0">
                <a:latin typeface="Times New Roman"/>
                <a:cs typeface="Times New Roman"/>
              </a:rPr>
              <a:t> </a:t>
            </a:r>
            <a:r>
              <a:rPr sz="1100" spc="0" dirty="0" err="1">
                <a:latin typeface="Times New Roman"/>
                <a:cs typeface="Times New Roman"/>
              </a:rPr>
              <a:t>risqu</a:t>
            </a:r>
            <a:r>
              <a:rPr lang="fr-FR" sz="1100" spc="0" dirty="0">
                <a:latin typeface="Times New Roman"/>
                <a:cs typeface="Times New Roman"/>
              </a:rPr>
              <a:t>é</a:t>
            </a:r>
            <a:r>
              <a:rPr sz="1100" spc="31"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err="1">
                <a:latin typeface="Times New Roman"/>
                <a:cs typeface="Times New Roman"/>
              </a:rPr>
              <a:t>inconnue</a:t>
            </a:r>
            <a:r>
              <a:rPr lang="fr-FR" sz="1100" dirty="0">
                <a:latin typeface="Times New Roman"/>
                <a:cs typeface="Times New Roman"/>
              </a:rPr>
              <a:t> </a:t>
            </a:r>
            <a:r>
              <a:rPr sz="1100" dirty="0">
                <a:latin typeface="Times New Roman"/>
                <a:cs typeface="Times New Roman"/>
              </a:rPr>
              <a:t>ex</a:t>
            </a:r>
            <a:r>
              <a:rPr lang="fr-FR" sz="1100" dirty="0">
                <a:latin typeface="Times New Roman"/>
                <a:cs typeface="Times New Roman"/>
              </a:rPr>
              <a:t> </a:t>
            </a:r>
            <a:r>
              <a:rPr sz="1100" dirty="0">
                <a:latin typeface="Times New Roman"/>
                <a:cs typeface="Times New Roman"/>
              </a:rPr>
              <a:t>ante.</a:t>
            </a:r>
          </a:p>
          <a:p>
            <a:pPr marL="12700">
              <a:lnSpc>
                <a:spcPts val="1264"/>
              </a:lnSpc>
              <a:spcBef>
                <a:spcPts val="385"/>
              </a:spcBef>
            </a:pPr>
            <a:r>
              <a:rPr sz="1100" spc="-29" dirty="0">
                <a:latin typeface="Times New Roman"/>
                <a:cs typeface="Times New Roman"/>
              </a:rPr>
              <a:t>P</a:t>
            </a:r>
            <a:r>
              <a:rPr sz="1100" spc="0" dirty="0">
                <a:latin typeface="Times New Roman"/>
                <a:cs typeface="Times New Roman"/>
              </a:rPr>
              <a:t>our</a:t>
            </a:r>
            <a:r>
              <a:rPr sz="1100" spc="158" dirty="0">
                <a:latin typeface="Times New Roman"/>
                <a:cs typeface="Times New Roman"/>
              </a:rPr>
              <a:t> </a:t>
            </a:r>
            <a:r>
              <a:rPr sz="1100" spc="29" dirty="0">
                <a:latin typeface="Times New Roman"/>
                <a:cs typeface="Times New Roman"/>
              </a:rPr>
              <a:t>p</a:t>
            </a:r>
            <a:r>
              <a:rPr sz="1100" spc="0" dirty="0">
                <a:latin typeface="Times New Roman"/>
                <a:cs typeface="Times New Roman"/>
              </a:rPr>
              <a:t>ouvoir</a:t>
            </a:r>
            <a:r>
              <a:rPr sz="1100" spc="-24"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spc="0" dirty="0">
                <a:latin typeface="Times New Roman"/>
                <a:cs typeface="Times New Roman"/>
              </a:rPr>
              <a:t>dire</a:t>
            </a:r>
            <a:r>
              <a:rPr sz="1100" spc="33" dirty="0">
                <a:latin typeface="Times New Roman"/>
                <a:cs typeface="Times New Roman"/>
              </a:rPr>
              <a:t> </a:t>
            </a:r>
            <a:r>
              <a:rPr sz="1100" spc="0" dirty="0" err="1">
                <a:latin typeface="Times New Roman"/>
                <a:cs typeface="Times New Roman"/>
              </a:rPr>
              <a:t>quelque</a:t>
            </a:r>
            <a:r>
              <a:rPr sz="1100" spc="50" dirty="0">
                <a:latin typeface="Times New Roman"/>
                <a:cs typeface="Times New Roman"/>
              </a:rPr>
              <a:t> </a:t>
            </a:r>
            <a:r>
              <a:rPr sz="1100" spc="0" dirty="0">
                <a:latin typeface="Times New Roman"/>
                <a:cs typeface="Times New Roman"/>
              </a:rPr>
              <a:t>chose</a:t>
            </a:r>
            <a:r>
              <a:rPr lang="fr-FR" sz="1100" spc="0" dirty="0">
                <a:latin typeface="Times New Roman"/>
                <a:cs typeface="Times New Roman"/>
              </a:rPr>
              <a:t>,</a:t>
            </a:r>
            <a:r>
              <a:rPr sz="1100" spc="59" dirty="0">
                <a:latin typeface="Times New Roman"/>
                <a:cs typeface="Times New Roman"/>
              </a:rPr>
              <a:t> </a:t>
            </a:r>
            <a:r>
              <a:rPr sz="1100" spc="0" dirty="0">
                <a:latin typeface="Times New Roman"/>
                <a:cs typeface="Times New Roman"/>
              </a:rPr>
              <a:t>nous</a:t>
            </a:r>
            <a:r>
              <a:rPr sz="1100" spc="64" dirty="0">
                <a:latin typeface="Times New Roman"/>
                <a:cs typeface="Times New Roman"/>
              </a:rPr>
              <a:t> </a:t>
            </a:r>
            <a:r>
              <a:rPr sz="1100" spc="0" dirty="0">
                <a:latin typeface="Times New Roman"/>
                <a:cs typeface="Times New Roman"/>
              </a:rPr>
              <a:t>nous</a:t>
            </a:r>
            <a:r>
              <a:rPr sz="1100" spc="64" dirty="0">
                <a:latin typeface="Times New Roman"/>
                <a:cs typeface="Times New Roman"/>
              </a:rPr>
              <a:t> </a:t>
            </a:r>
            <a:r>
              <a:rPr sz="1100" spc="0" dirty="0">
                <a:latin typeface="Times New Roman"/>
                <a:cs typeface="Times New Roman"/>
              </a:rPr>
              <a:t>plaçons</a:t>
            </a:r>
            <a:r>
              <a:rPr sz="1100" spc="51"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un monde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robabilisable</a:t>
            </a:r>
            <a:r>
              <a:rPr sz="1100" spc="0" dirty="0">
                <a:latin typeface="Times New Roman"/>
                <a:cs typeface="Times New Roman"/>
              </a:rPr>
              <a:t>.</a:t>
            </a:r>
            <a:endParaRPr lang="fr-FR" sz="1100" spc="0" dirty="0">
              <a:latin typeface="Times New Roman"/>
              <a:cs typeface="Times New Roman"/>
            </a:endParaRPr>
          </a:p>
          <a:p>
            <a:pPr marL="12700">
              <a:lnSpc>
                <a:spcPts val="1264"/>
              </a:lnSpc>
              <a:spcBef>
                <a:spcPts val="385"/>
              </a:spcBef>
            </a:pPr>
            <a:endParaRPr sz="1100" dirty="0">
              <a:latin typeface="Times New Roman"/>
              <a:cs typeface="Times New Roman"/>
            </a:endParaRPr>
          </a:p>
          <a:p>
            <a:pPr marL="12700" marR="11396">
              <a:lnSpc>
                <a:spcPct val="95825"/>
              </a:lnSpc>
              <a:spcBef>
                <a:spcPts val="389"/>
              </a:spcBef>
            </a:pPr>
            <a:r>
              <a:rPr sz="1100" spc="0" dirty="0">
                <a:latin typeface="Times New Roman"/>
                <a:cs typeface="Times New Roman"/>
              </a:rPr>
              <a:t>Hypo</a:t>
            </a:r>
            <a:r>
              <a:rPr lang="fr-FR" sz="1100" spc="0" dirty="0">
                <a:latin typeface="Times New Roman"/>
                <a:cs typeface="Times New Roman"/>
              </a:rPr>
              <a:t>t</a:t>
            </a:r>
            <a:r>
              <a:rPr sz="1100" spc="0" dirty="0">
                <a:latin typeface="Times New Roman"/>
                <a:cs typeface="Times New Roman"/>
              </a:rPr>
              <a:t>h</a:t>
            </a:r>
            <a:r>
              <a:rPr lang="fr-FR" sz="1100" spc="0" dirty="0">
                <a:latin typeface="Times New Roman"/>
                <a:cs typeface="Times New Roman"/>
              </a:rPr>
              <a:t>è</a:t>
            </a:r>
            <a:r>
              <a:rPr sz="1100" spc="0" dirty="0" err="1">
                <a:latin typeface="Times New Roman"/>
                <a:cs typeface="Times New Roman"/>
              </a:rPr>
              <a:t>ses</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1" marR="27941">
              <a:lnSpc>
                <a:spcPts val="1140"/>
              </a:lnSpc>
              <a:spcBef>
                <a:spcPts val="57"/>
              </a:spcBef>
            </a:pPr>
            <a:endParaRPr lang="fr-FR" sz="1100" dirty="0">
              <a:latin typeface="Times New Roman"/>
              <a:cs typeface="Times New Roman"/>
            </a:endParaRPr>
          </a:p>
          <a:p>
            <a:pPr marL="184151" marR="27941" indent="-171450">
              <a:lnSpc>
                <a:spcPts val="1140"/>
              </a:lnSpc>
              <a:spcBef>
                <a:spcPts val="57"/>
              </a:spcBef>
              <a:buFont typeface="Wingdings" panose="05000000000000000000" pitchFamily="2" charset="2"/>
              <a:buChar char="§"/>
            </a:pPr>
            <a:r>
              <a:rPr lang="fr-FR" sz="1100" dirty="0">
                <a:latin typeface="Times New Roman"/>
                <a:cs typeface="Times New Roman"/>
              </a:rPr>
              <a:t>Il</a:t>
            </a:r>
            <a:r>
              <a:rPr lang="fr-FR" sz="1100" spc="134" dirty="0">
                <a:latin typeface="Times New Roman"/>
                <a:cs typeface="Times New Roman"/>
              </a:rPr>
              <a:t> </a:t>
            </a:r>
            <a:r>
              <a:rPr lang="fr-FR" sz="1100" dirty="0">
                <a:latin typeface="Times New Roman"/>
                <a:cs typeface="Times New Roman"/>
              </a:rPr>
              <a:t>est</a:t>
            </a:r>
            <a:r>
              <a:rPr lang="fr-FR" sz="1100" spc="145"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ossible</a:t>
            </a:r>
            <a:r>
              <a:rPr lang="fr-FR" sz="1100" spc="-62"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définir</a:t>
            </a:r>
            <a:r>
              <a:rPr lang="fr-FR" sz="1100" spc="-61" dirty="0">
                <a:latin typeface="Times New Roman"/>
                <a:cs typeface="Times New Roman"/>
              </a:rPr>
              <a:t> </a:t>
            </a:r>
            <a:r>
              <a:rPr lang="fr-FR" sz="1100" dirty="0">
                <a:latin typeface="Times New Roman"/>
                <a:cs typeface="Times New Roman"/>
              </a:rPr>
              <a:t>l'ensemble</a:t>
            </a:r>
            <a:r>
              <a:rPr lang="fr-FR" sz="1100" spc="38"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scén</a:t>
            </a:r>
            <a:r>
              <a:rPr lang="fr-FR" sz="1100" spc="-29" dirty="0">
                <a:latin typeface="Times New Roman"/>
                <a:cs typeface="Times New Roman"/>
              </a:rPr>
              <a:t>a</a:t>
            </a:r>
            <a:r>
              <a:rPr lang="fr-FR" sz="1100" dirty="0">
                <a:latin typeface="Times New Roman"/>
                <a:cs typeface="Times New Roman"/>
              </a:rPr>
              <a:t>rii</a:t>
            </a:r>
            <a:r>
              <a:rPr lang="fr-FR" sz="1100" spc="2" dirty="0">
                <a:latin typeface="Times New Roman"/>
                <a:cs typeface="Times New Roman"/>
              </a:rPr>
              <a:t> </a:t>
            </a:r>
            <a:r>
              <a:rPr lang="fr-FR" sz="1100" dirty="0">
                <a:latin typeface="Times New Roman"/>
                <a:cs typeface="Times New Roman"/>
              </a:rPr>
              <a:t>envisageables</a:t>
            </a:r>
          </a:p>
          <a:p>
            <a:pPr marL="12700" marR="27941">
              <a:lnSpc>
                <a:spcPts val="1600"/>
              </a:lnSpc>
              <a:spcBef>
                <a:spcPts val="23"/>
              </a:spcBef>
            </a:pPr>
            <a:r>
              <a:rPr lang="fr-FR" sz="1650" baseline="4687" dirty="0">
                <a:latin typeface="Meiryo"/>
                <a:cs typeface="Meiryo"/>
              </a:rPr>
              <a:t>⇒</a:t>
            </a:r>
            <a:r>
              <a:rPr lang="fr-FR" sz="1650" spc="-20" baseline="4687" dirty="0">
                <a:latin typeface="Meiryo"/>
                <a:cs typeface="Meiryo"/>
              </a:rPr>
              <a:t> </a:t>
            </a:r>
            <a:r>
              <a:rPr lang="fr-FR" sz="1650" baseline="7905" dirty="0">
                <a:latin typeface="Times New Roman"/>
                <a:cs typeface="Times New Roman"/>
              </a:rPr>
              <a:t>liste</a:t>
            </a:r>
            <a:r>
              <a:rPr lang="fr-FR" sz="1650" spc="48" baseline="7905" dirty="0">
                <a:latin typeface="Times New Roman"/>
                <a:cs typeface="Times New Roman"/>
              </a:rPr>
              <a:t> </a:t>
            </a:r>
            <a:r>
              <a:rPr lang="fr-FR" sz="1650" baseline="7905" dirty="0">
                <a:latin typeface="Times New Roman"/>
                <a:cs typeface="Times New Roman"/>
              </a:rPr>
              <a:t>des</a:t>
            </a:r>
            <a:r>
              <a:rPr lang="fr-FR" sz="1650" spc="70" baseline="7905" dirty="0">
                <a:latin typeface="Times New Roman"/>
                <a:cs typeface="Times New Roman"/>
              </a:rPr>
              <a:t> </a:t>
            </a:r>
            <a:r>
              <a:rPr lang="fr-FR" sz="1650" baseline="7905" dirty="0">
                <a:latin typeface="Times New Roman"/>
                <a:cs typeface="Times New Roman"/>
              </a:rPr>
              <a:t>états</a:t>
            </a:r>
            <a:r>
              <a:rPr lang="fr-FR" sz="1650" spc="67" baseline="7905" dirty="0">
                <a:latin typeface="Times New Roman"/>
                <a:cs typeface="Times New Roman"/>
              </a:rPr>
              <a:t> </a:t>
            </a:r>
            <a:r>
              <a:rPr lang="fr-FR" sz="1650" baseline="7905" dirty="0">
                <a:latin typeface="Times New Roman"/>
                <a:cs typeface="Times New Roman"/>
              </a:rPr>
              <a:t>de</a:t>
            </a:r>
            <a:r>
              <a:rPr lang="fr-FR" sz="1650" spc="249" baseline="7905" dirty="0">
                <a:latin typeface="Times New Roman"/>
                <a:cs typeface="Times New Roman"/>
              </a:rPr>
              <a:t> </a:t>
            </a:r>
            <a:r>
              <a:rPr lang="fr-FR" sz="1650" baseline="7905" dirty="0">
                <a:latin typeface="Times New Roman"/>
                <a:cs typeface="Times New Roman"/>
              </a:rPr>
              <a:t>la</a:t>
            </a:r>
            <a:r>
              <a:rPr lang="fr-FR" sz="1650" spc="188" baseline="7905" dirty="0">
                <a:latin typeface="Times New Roman"/>
                <a:cs typeface="Times New Roman"/>
              </a:rPr>
              <a:t> </a:t>
            </a:r>
            <a:r>
              <a:rPr lang="fr-FR" sz="1650" baseline="7905" dirty="0">
                <a:latin typeface="Times New Roman"/>
                <a:cs typeface="Times New Roman"/>
              </a:rPr>
              <a:t>nature.</a:t>
            </a:r>
          </a:p>
          <a:p>
            <a:pPr marL="12700" marR="27941">
              <a:lnSpc>
                <a:spcPts val="1600"/>
              </a:lnSpc>
              <a:spcBef>
                <a:spcPts val="23"/>
              </a:spcBef>
            </a:pPr>
            <a:endParaRPr lang="fr-FR" sz="1650" baseline="7905" dirty="0">
              <a:latin typeface="Times New Roman"/>
              <a:cs typeface="Times New Roman"/>
            </a:endParaRPr>
          </a:p>
          <a:p>
            <a:pPr marL="184150" marR="27941" indent="-171450">
              <a:lnSpc>
                <a:spcPts val="1600"/>
              </a:lnSpc>
              <a:spcBef>
                <a:spcPts val="23"/>
              </a:spcBef>
              <a:buFont typeface="Arial" panose="020B0604020202020204" pitchFamily="34" charset="0"/>
              <a:buChar char="•"/>
            </a:pPr>
            <a:r>
              <a:rPr lang="fr-FR" sz="1100" dirty="0">
                <a:latin typeface="Times New Roman"/>
                <a:cs typeface="Times New Roman"/>
              </a:rPr>
              <a:t>Il</a:t>
            </a:r>
            <a:r>
              <a:rPr lang="fr-FR" sz="1100" spc="134" dirty="0">
                <a:latin typeface="Times New Roman"/>
                <a:cs typeface="Times New Roman"/>
              </a:rPr>
              <a:t> </a:t>
            </a:r>
            <a:r>
              <a:rPr lang="fr-FR" sz="1100" dirty="0">
                <a:latin typeface="Times New Roman"/>
                <a:cs typeface="Times New Roman"/>
              </a:rPr>
              <a:t>est</a:t>
            </a:r>
            <a:r>
              <a:rPr lang="fr-FR" sz="1100" spc="145"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ossible</a:t>
            </a:r>
            <a:r>
              <a:rPr lang="fr-FR" sz="1100" spc="-62" dirty="0">
                <a:latin typeface="Times New Roman"/>
                <a:cs typeface="Times New Roman"/>
              </a:rPr>
              <a:t> </a:t>
            </a:r>
            <a:r>
              <a:rPr lang="fr-FR" sz="1100" dirty="0">
                <a:latin typeface="Times New Roman"/>
                <a:cs typeface="Times New Roman"/>
              </a:rPr>
              <a:t>d'ass</a:t>
            </a:r>
            <a:r>
              <a:rPr lang="fr-FR" sz="1100" spc="29" dirty="0">
                <a:latin typeface="Times New Roman"/>
                <a:cs typeface="Times New Roman"/>
              </a:rPr>
              <a:t>o</a:t>
            </a:r>
            <a:r>
              <a:rPr lang="fr-FR" sz="1100" dirty="0">
                <a:latin typeface="Times New Roman"/>
                <a:cs typeface="Times New Roman"/>
              </a:rPr>
              <a:t>cier</a:t>
            </a:r>
            <a:r>
              <a:rPr lang="fr-FR" sz="1100" spc="124" dirty="0">
                <a:latin typeface="Times New Roman"/>
                <a:cs typeface="Times New Roman"/>
              </a:rPr>
              <a:t> </a:t>
            </a:r>
            <a:r>
              <a:rPr lang="fr-FR" sz="1100" dirty="0">
                <a:latin typeface="Times New Roman"/>
                <a:cs typeface="Times New Roman"/>
              </a:rPr>
              <a:t>une</a:t>
            </a:r>
            <a:r>
              <a:rPr lang="fr-FR" sz="1100" spc="84"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robabilité</a:t>
            </a:r>
            <a:r>
              <a:rPr lang="fr-FR" sz="1100" spc="48" dirty="0">
                <a:latin typeface="Times New Roman"/>
                <a:cs typeface="Times New Roman"/>
              </a:rPr>
              <a:t> </a:t>
            </a:r>
            <a:r>
              <a:rPr lang="fr-FR" sz="1100" dirty="0">
                <a:latin typeface="Times New Roman"/>
                <a:cs typeface="Times New Roman"/>
              </a:rPr>
              <a:t>d'</a:t>
            </a:r>
            <a:r>
              <a:rPr lang="fr-FR" sz="1100" spc="29" dirty="0">
                <a:latin typeface="Times New Roman"/>
                <a:cs typeface="Times New Roman"/>
              </a:rPr>
              <a:t>o</a:t>
            </a:r>
            <a:r>
              <a:rPr lang="fr-FR" sz="1100" dirty="0">
                <a:latin typeface="Times New Roman"/>
                <a:cs typeface="Times New Roman"/>
              </a:rPr>
              <a:t>ccurrence</a:t>
            </a:r>
            <a:r>
              <a:rPr lang="fr-FR" sz="1100" spc="133"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chacun  de</a:t>
            </a:r>
            <a:r>
              <a:rPr lang="fr-FR" sz="1100" spc="84" dirty="0">
                <a:latin typeface="Times New Roman"/>
                <a:cs typeface="Times New Roman"/>
              </a:rPr>
              <a:t> </a:t>
            </a:r>
            <a:r>
              <a:rPr lang="fr-FR" sz="1100" dirty="0">
                <a:latin typeface="Times New Roman"/>
                <a:cs typeface="Times New Roman"/>
              </a:rPr>
              <a:t>ces</a:t>
            </a:r>
            <a:r>
              <a:rPr lang="fr-FR" sz="1100" spc="56" dirty="0">
                <a:latin typeface="Times New Roman"/>
                <a:cs typeface="Times New Roman"/>
              </a:rPr>
              <a:t> </a:t>
            </a:r>
            <a:r>
              <a:rPr lang="fr-FR" sz="1100" dirty="0">
                <a:latin typeface="Times New Roman"/>
                <a:cs typeface="Times New Roman"/>
              </a:rPr>
              <a:t>scén</a:t>
            </a:r>
            <a:r>
              <a:rPr lang="fr-FR" sz="1100" spc="-29" dirty="0">
                <a:latin typeface="Times New Roman"/>
                <a:cs typeface="Times New Roman"/>
              </a:rPr>
              <a:t>a</a:t>
            </a:r>
            <a:r>
              <a:rPr lang="fr-FR" sz="1100" dirty="0">
                <a:latin typeface="Times New Roman"/>
                <a:cs typeface="Times New Roman"/>
              </a:rPr>
              <a:t>rios</a:t>
            </a:r>
            <a:r>
              <a:rPr lang="fr-FR" sz="1100" spc="2" dirty="0">
                <a:latin typeface="Times New Roman"/>
                <a:cs typeface="Times New Roman"/>
              </a:rPr>
              <a:t> </a:t>
            </a:r>
            <a:r>
              <a:rPr lang="fr-FR" sz="1100" dirty="0">
                <a:latin typeface="Meiryo"/>
                <a:cs typeface="Meiryo"/>
              </a:rPr>
              <a:t>⇒</a:t>
            </a:r>
            <a:r>
              <a:rPr lang="fr-FR" sz="1100" spc="-20" dirty="0">
                <a:latin typeface="Meiryo"/>
                <a:cs typeface="Meiryo"/>
              </a:rPr>
              <a:t> </a:t>
            </a:r>
            <a:r>
              <a:rPr lang="fr-FR" sz="1100" dirty="0">
                <a:latin typeface="Times New Roman"/>
                <a:cs typeface="Times New Roman"/>
              </a:rPr>
              <a:t>distribution</a:t>
            </a:r>
            <a:r>
              <a:rPr lang="fr-FR" sz="1100" spc="94" dirty="0">
                <a:latin typeface="Times New Roman"/>
                <a:cs typeface="Times New Roman"/>
              </a:rPr>
              <a:t> </a:t>
            </a:r>
            <a:r>
              <a:rPr lang="fr-FR" sz="1100" dirty="0">
                <a:latin typeface="Times New Roman"/>
                <a:cs typeface="Times New Roman"/>
              </a:rPr>
              <a:t>de</a:t>
            </a:r>
            <a:r>
              <a:rPr lang="fr-FR" sz="1100" spc="249" dirty="0">
                <a:latin typeface="Times New Roman"/>
                <a:cs typeface="Times New Roman"/>
              </a:rPr>
              <a:t> </a:t>
            </a:r>
            <a:r>
              <a:rPr lang="fr-FR" sz="1100" spc="-34" dirty="0">
                <a:latin typeface="Times New Roman"/>
                <a:cs typeface="Times New Roman"/>
              </a:rPr>
              <a:t>p</a:t>
            </a:r>
            <a:r>
              <a:rPr lang="fr-FR" sz="1100" dirty="0">
                <a:latin typeface="Times New Roman"/>
                <a:cs typeface="Times New Roman"/>
              </a:rPr>
              <a:t>robabilité sur les états de la nature possibles.</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5" name="object 5"/>
          <p:cNvSpPr txBox="1"/>
          <p:nvPr/>
        </p:nvSpPr>
        <p:spPr>
          <a:xfrm>
            <a:off x="330200" y="596900"/>
            <a:ext cx="3933541" cy="2590799"/>
          </a:xfrm>
          <a:prstGeom prst="rect">
            <a:avLst/>
          </a:prstGeom>
        </p:spPr>
        <p:txBody>
          <a:bodyPr wrap="square" lIns="0" tIns="0" rIns="0" bIns="0" rtlCol="0">
            <a:noAutofit/>
          </a:bodyPr>
          <a:lstStyle/>
          <a:p>
            <a:pPr marL="12700" marR="13017">
              <a:lnSpc>
                <a:spcPts val="1140"/>
              </a:lnSpc>
              <a:spcBef>
                <a:spcPts val="57"/>
              </a:spcBef>
            </a:pPr>
            <a:r>
              <a:rPr sz="1100" spc="0" dirty="0">
                <a:latin typeface="Times New Roman"/>
                <a:cs typeface="Times New Roman"/>
              </a:rPr>
              <a:t>Un</a:t>
            </a:r>
            <a:r>
              <a:rPr sz="1100" spc="31" dirty="0">
                <a:latin typeface="Times New Roman"/>
                <a:cs typeface="Times New Roman"/>
              </a:rPr>
              <a:t> </a:t>
            </a:r>
            <a:r>
              <a:rPr sz="1100" spc="0" dirty="0" err="1">
                <a:latin typeface="Times New Roman"/>
                <a:cs typeface="Times New Roman"/>
              </a:rPr>
              <a:t>actif</a:t>
            </a:r>
            <a:r>
              <a:rPr sz="1100" spc="104" dirty="0">
                <a:latin typeface="Times New Roman"/>
                <a:cs typeface="Times New Roman"/>
              </a:rPr>
              <a:t> </a:t>
            </a:r>
            <a:r>
              <a:rPr sz="1100" spc="0" dirty="0" err="1">
                <a:latin typeface="Times New Roman"/>
                <a:cs typeface="Times New Roman"/>
              </a:rPr>
              <a:t>risqu</a:t>
            </a:r>
            <a:r>
              <a:rPr lang="fr-FR" sz="1100" spc="0" dirty="0">
                <a:latin typeface="Times New Roman"/>
                <a:cs typeface="Times New Roman"/>
              </a:rPr>
              <a:t>é</a:t>
            </a:r>
            <a:r>
              <a:rPr sz="1100" spc="31"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eut</a:t>
            </a:r>
            <a:r>
              <a:rPr sz="1100" spc="170" dirty="0">
                <a:latin typeface="Times New Roman"/>
                <a:cs typeface="Times New Roman"/>
              </a:rPr>
              <a:t> </a:t>
            </a:r>
            <a:r>
              <a:rPr lang="fr-FR" sz="1100" dirty="0">
                <a:latin typeface="Times New Roman"/>
                <a:cs typeface="Times New Roman"/>
              </a:rPr>
              <a:t>ê</a:t>
            </a:r>
            <a:r>
              <a:rPr sz="1100" spc="0" dirty="0" err="1">
                <a:latin typeface="Times New Roman"/>
                <a:cs typeface="Times New Roman"/>
              </a:rPr>
              <a:t>tre</a:t>
            </a:r>
            <a:r>
              <a:rPr sz="1100" spc="150" dirty="0">
                <a:latin typeface="Times New Roman"/>
                <a:cs typeface="Times New Roman"/>
              </a:rPr>
              <a:t> </a:t>
            </a:r>
            <a:r>
              <a:rPr sz="1100" spc="0" dirty="0">
                <a:latin typeface="Times New Roman"/>
                <a:cs typeface="Times New Roman"/>
              </a:rPr>
              <a:t>re</a:t>
            </a:r>
            <a:r>
              <a:rPr sz="1100" spc="-29" dirty="0">
                <a:latin typeface="Times New Roman"/>
                <a:cs typeface="Times New Roman"/>
              </a:rPr>
              <a:t>p</a:t>
            </a:r>
            <a:r>
              <a:rPr sz="1100" spc="0" dirty="0">
                <a:latin typeface="Times New Roman"/>
                <a:cs typeface="Times New Roman"/>
              </a:rPr>
              <a:t>resent</a:t>
            </a:r>
            <a:r>
              <a:rPr lang="fr-FR" sz="1100" spc="0" dirty="0">
                <a:latin typeface="Times New Roman"/>
                <a:cs typeface="Times New Roman"/>
              </a:rPr>
              <a:t>é</a:t>
            </a:r>
            <a:r>
              <a:rPr sz="1100" spc="154" dirty="0">
                <a:latin typeface="Times New Roman"/>
                <a:cs typeface="Times New Roman"/>
              </a:rPr>
              <a:t> </a:t>
            </a:r>
            <a:r>
              <a:rPr sz="1100" spc="0" dirty="0">
                <a:latin typeface="Times New Roman"/>
                <a:cs typeface="Times New Roman"/>
              </a:rPr>
              <a:t>sous</a:t>
            </a:r>
            <a:r>
              <a:rPr sz="1100" spc="4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f</a:t>
            </a:r>
            <a:r>
              <a:rPr sz="1100" spc="-29" dirty="0" err="1">
                <a:latin typeface="Times New Roman"/>
                <a:cs typeface="Times New Roman"/>
              </a:rPr>
              <a:t>o</a:t>
            </a:r>
            <a:r>
              <a:rPr sz="1100" spc="0" dirty="0" err="1">
                <a:latin typeface="Times New Roman"/>
                <a:cs typeface="Times New Roman"/>
              </a:rPr>
              <a:t>rme</a:t>
            </a:r>
            <a:r>
              <a:rPr sz="1100" spc="39" dirty="0">
                <a:latin typeface="Times New Roman"/>
                <a:cs typeface="Times New Roman"/>
              </a:rPr>
              <a:t> </a:t>
            </a:r>
            <a:r>
              <a:rPr sz="1100" spc="0" dirty="0" err="1">
                <a:latin typeface="Times New Roman"/>
                <a:cs typeface="Times New Roman"/>
              </a:rPr>
              <a:t>d'une</a:t>
            </a:r>
            <a:r>
              <a:rPr lang="fr-FR" sz="1100" dirty="0">
                <a:latin typeface="Times New Roman"/>
                <a:cs typeface="Times New Roman"/>
              </a:rPr>
              <a:t> </a:t>
            </a:r>
            <a:r>
              <a:rPr sz="1100" spc="0" dirty="0" err="1">
                <a:latin typeface="Times New Roman"/>
                <a:cs typeface="Times New Roman"/>
              </a:rPr>
              <a:t>loterie</a:t>
            </a:r>
            <a:r>
              <a:rPr lang="fr-FR" sz="1100" spc="0" dirty="0">
                <a:latin typeface="Times New Roman"/>
                <a:cs typeface="Times New Roman"/>
              </a:rPr>
              <a:t> </a:t>
            </a:r>
            <a:r>
              <a:rPr sz="1100" spc="0" dirty="0">
                <a:latin typeface="Times New Roman"/>
                <a:cs typeface="Times New Roman"/>
              </a:rPr>
              <a:t>:</a:t>
            </a:r>
            <a:r>
              <a:rPr sz="1100" spc="173" dirty="0">
                <a:latin typeface="Times New Roman"/>
                <a:cs typeface="Times New Roman"/>
              </a:rPr>
              <a:t> </a:t>
            </a:r>
            <a:r>
              <a:rPr lang="fr-FR" sz="1100" spc="173" dirty="0">
                <a:latin typeface="Times New Roman"/>
                <a:cs typeface="Times New Roman"/>
              </a:rPr>
              <a:t>                                       </a:t>
            </a:r>
          </a:p>
          <a:p>
            <a:pPr marL="12700" marR="13017">
              <a:lnSpc>
                <a:spcPts val="1140"/>
              </a:lnSpc>
              <a:spcBef>
                <a:spcPts val="57"/>
              </a:spcBef>
            </a:pPr>
            <a:endParaRPr lang="fr-FR" sz="1100" spc="173" dirty="0">
              <a:latin typeface="Times New Roman"/>
              <a:cs typeface="Times New Roman"/>
            </a:endParaRPr>
          </a:p>
          <a:p>
            <a:pPr marL="12700" marR="13017">
              <a:lnSpc>
                <a:spcPts val="1140"/>
              </a:lnSpc>
              <a:spcBef>
                <a:spcPts val="57"/>
              </a:spcBef>
            </a:pPr>
            <a:endParaRPr lang="fr-FR" sz="1100" spc="173" dirty="0">
              <a:latin typeface="Times New Roman"/>
              <a:cs typeface="Times New Roman"/>
            </a:endParaRPr>
          </a:p>
          <a:p>
            <a:pPr marL="12700" marR="13017">
              <a:lnSpc>
                <a:spcPts val="1140"/>
              </a:lnSpc>
              <a:spcBef>
                <a:spcPts val="57"/>
              </a:spcBef>
            </a:pPr>
            <a:r>
              <a:rPr sz="1100" spc="0" dirty="0">
                <a:latin typeface="Times New Roman"/>
                <a:cs typeface="Times New Roman"/>
              </a:rPr>
              <a:t>o</a:t>
            </a:r>
            <a:r>
              <a:rPr lang="fr-FR" sz="1100" spc="0" dirty="0">
                <a:latin typeface="Times New Roman"/>
                <a:cs typeface="Times New Roman"/>
              </a:rPr>
              <a:t>ù</a:t>
            </a:r>
            <a:r>
              <a:rPr sz="1100" spc="73" dirty="0">
                <a:latin typeface="Times New Roman"/>
                <a:cs typeface="Times New Roman"/>
              </a:rPr>
              <a:t> </a:t>
            </a:r>
            <a:r>
              <a:rPr lang="fr-FR" sz="1100" spc="73"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rendement</a:t>
            </a:r>
            <a:r>
              <a:rPr sz="1100" spc="177" dirty="0">
                <a:latin typeface="Times New Roman"/>
                <a:cs typeface="Times New Roman"/>
              </a:rPr>
              <a:t> </a:t>
            </a:r>
            <a:r>
              <a:rPr sz="1100" spc="0" dirty="0">
                <a:latin typeface="Times New Roman"/>
                <a:cs typeface="Times New Roman"/>
              </a:rPr>
              <a:t>de </a:t>
            </a:r>
            <a:r>
              <a:rPr sz="1100" spc="0" dirty="0" err="1">
                <a:latin typeface="Times New Roman"/>
                <a:cs typeface="Times New Roman"/>
              </a:rPr>
              <a:t>l'actif</a:t>
            </a:r>
            <a:r>
              <a:rPr sz="1100" spc="158" dirty="0">
                <a:latin typeface="Times New Roman"/>
                <a:cs typeface="Times New Roman"/>
              </a:rPr>
              <a:t> </a:t>
            </a:r>
            <a:r>
              <a:rPr sz="1100" spc="0" dirty="0" err="1">
                <a:latin typeface="Times New Roman"/>
                <a:cs typeface="Times New Roman"/>
              </a:rPr>
              <a:t>l</a:t>
            </a:r>
            <a:r>
              <a:rPr sz="1100" spc="-29" dirty="0" err="1">
                <a:latin typeface="Times New Roman"/>
                <a:cs typeface="Times New Roman"/>
              </a:rPr>
              <a:t>o</a:t>
            </a:r>
            <a:r>
              <a:rPr sz="1100" spc="0" dirty="0" err="1">
                <a:latin typeface="Times New Roman"/>
                <a:cs typeface="Times New Roman"/>
              </a:rPr>
              <a:t>rsque</a:t>
            </a:r>
            <a:r>
              <a:rPr sz="1100" spc="1"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a:latin typeface="Times New Roman"/>
                <a:cs typeface="Times New Roman"/>
              </a:rPr>
              <a:t>tat 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nature</a:t>
            </a:r>
            <a:r>
              <a:rPr sz="1100" spc="194" dirty="0">
                <a:latin typeface="Times New Roman"/>
                <a:cs typeface="Times New Roman"/>
              </a:rPr>
              <a:t> </a:t>
            </a:r>
            <a:r>
              <a:rPr sz="1100" i="1" spc="0" dirty="0">
                <a:latin typeface="Times New Roman"/>
                <a:cs typeface="Times New Roman"/>
              </a:rPr>
              <a:t>i</a:t>
            </a:r>
            <a:r>
              <a:rPr sz="1100" spc="154" dirty="0">
                <a:latin typeface="Times New Roman"/>
                <a:cs typeface="Times New Roman"/>
              </a:rPr>
              <a:t> </a:t>
            </a:r>
            <a:r>
              <a:rPr sz="1100" spc="0" dirty="0">
                <a:latin typeface="Times New Roman"/>
                <a:cs typeface="Times New Roman"/>
              </a:rPr>
              <a:t>se</a:t>
            </a:r>
            <a:r>
              <a:rPr sz="1100" spc="66" dirty="0">
                <a:latin typeface="Times New Roman"/>
                <a:cs typeface="Times New Roman"/>
              </a:rPr>
              <a:t> </a:t>
            </a: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alise</a:t>
            </a:r>
            <a:r>
              <a:rPr sz="1100" spc="0" dirty="0">
                <a:latin typeface="Times New Roman"/>
                <a:cs typeface="Times New Roman"/>
              </a:rPr>
              <a:t> et</a:t>
            </a:r>
            <a:r>
              <a:rPr sz="1100" spc="164" dirty="0">
                <a:latin typeface="Times New Roman"/>
                <a:cs typeface="Times New Roman"/>
              </a:rPr>
              <a:t> </a:t>
            </a:r>
            <a:r>
              <a:rPr lang="fr-FR" sz="1100" spc="16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robabilite</a:t>
            </a:r>
            <a:r>
              <a:rPr sz="1100" spc="0" dirty="0">
                <a:latin typeface="Times New Roman"/>
                <a:cs typeface="Times New Roman"/>
              </a:rPr>
              <a:t> </a:t>
            </a:r>
            <a:r>
              <a:rPr sz="1100" spc="0" dirty="0" err="1">
                <a:latin typeface="Times New Roman"/>
                <a:cs typeface="Times New Roman"/>
              </a:rPr>
              <a:t>d'</a:t>
            </a:r>
            <a:r>
              <a:rPr sz="1100" spc="29" dirty="0" err="1">
                <a:latin typeface="Times New Roman"/>
                <a:cs typeface="Times New Roman"/>
              </a:rPr>
              <a:t>o</a:t>
            </a:r>
            <a:r>
              <a:rPr sz="1100" spc="0" dirty="0" err="1">
                <a:latin typeface="Times New Roman"/>
                <a:cs typeface="Times New Roman"/>
              </a:rPr>
              <a:t>ccurrence</a:t>
            </a:r>
            <a:r>
              <a:rPr sz="1100" spc="13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a:latin typeface="Times New Roman"/>
                <a:cs typeface="Times New Roman"/>
              </a:rPr>
              <a:t>tat 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nature</a:t>
            </a:r>
            <a:r>
              <a:rPr sz="1100" spc="194" dirty="0">
                <a:latin typeface="Times New Roman"/>
                <a:cs typeface="Times New Roman"/>
              </a:rPr>
              <a:t> </a:t>
            </a:r>
            <a:r>
              <a:rPr sz="1100" i="1" spc="0" dirty="0" err="1">
                <a:latin typeface="Times New Roman"/>
                <a:cs typeface="Times New Roman"/>
              </a:rPr>
              <a:t>i</a:t>
            </a:r>
            <a:r>
              <a:rPr sz="1100" spc="0" dirty="0">
                <a:latin typeface="Times New Roman"/>
                <a:cs typeface="Times New Roman"/>
              </a:rPr>
              <a:t>.</a:t>
            </a:r>
            <a:endParaRPr lang="fr-FR" sz="1100" spc="0" dirty="0">
              <a:latin typeface="Times New Roman"/>
              <a:cs typeface="Times New Roman"/>
            </a:endParaRPr>
          </a:p>
          <a:p>
            <a:pPr marL="12700" indent="0" algn="just">
              <a:lnSpc>
                <a:spcPts val="1184"/>
              </a:lnSpc>
              <a:spcBef>
                <a:spcPts val="32"/>
              </a:spcBef>
            </a:pPr>
            <a:endParaRPr sz="1100" dirty="0">
              <a:latin typeface="Times New Roman"/>
              <a:cs typeface="Times New Roman"/>
            </a:endParaRPr>
          </a:p>
          <a:p>
            <a:pPr marL="12700" marR="13017">
              <a:lnSpc>
                <a:spcPts val="1184"/>
              </a:lnSpc>
              <a:spcBef>
                <a:spcPts val="384"/>
              </a:spcBef>
            </a:pPr>
            <a:r>
              <a:rPr sz="1100" spc="0" dirty="0">
                <a:latin typeface="Times New Roman"/>
                <a:cs typeface="Times New Roman"/>
              </a:rPr>
              <a:t>En</a:t>
            </a:r>
            <a:r>
              <a:rPr sz="1100" spc="60" dirty="0">
                <a:latin typeface="Times New Roman"/>
                <a:cs typeface="Times New Roman"/>
              </a:rPr>
              <a:t> </a:t>
            </a:r>
            <a:r>
              <a:rPr sz="1100" spc="0" dirty="0">
                <a:latin typeface="Times New Roman"/>
                <a:cs typeface="Times New Roman"/>
              </a:rPr>
              <a:t>fait</a:t>
            </a:r>
            <a:r>
              <a:rPr sz="1100" spc="114" dirty="0">
                <a:latin typeface="Times New Roman"/>
                <a:cs typeface="Times New Roman"/>
              </a:rPr>
              <a:t> </a:t>
            </a:r>
            <a:r>
              <a:rPr lang="fr-FR" sz="1100" spc="114"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riable</a:t>
            </a:r>
            <a:r>
              <a:rPr sz="1100" spc="-21" dirty="0">
                <a:latin typeface="Times New Roman"/>
                <a:cs typeface="Times New Roman"/>
              </a:rPr>
              <a:t> </a:t>
            </a:r>
            <a:r>
              <a:rPr sz="1100" spc="0" dirty="0">
                <a:latin typeface="Times New Roman"/>
                <a:cs typeface="Times New Roman"/>
              </a:rPr>
              <a:t>al</a:t>
            </a:r>
            <a:r>
              <a:rPr lang="fr-FR" sz="1100" spc="0" dirty="0">
                <a:latin typeface="Times New Roman"/>
                <a:cs typeface="Times New Roman"/>
              </a:rPr>
              <a:t>é</a:t>
            </a:r>
            <a:r>
              <a:rPr sz="1100" spc="0" dirty="0" err="1">
                <a:latin typeface="Times New Roman"/>
                <a:cs typeface="Times New Roman"/>
              </a:rPr>
              <a:t>atoire</a:t>
            </a:r>
            <a:r>
              <a:rPr sz="1100" spc="122" dirty="0">
                <a:latin typeface="Times New Roman"/>
                <a:cs typeface="Times New Roman"/>
              </a:rPr>
              <a:t> </a:t>
            </a:r>
            <a:r>
              <a:rPr sz="1100" spc="0" dirty="0">
                <a:latin typeface="Times New Roman"/>
                <a:cs typeface="Times New Roman"/>
              </a:rPr>
              <a:t>et</a:t>
            </a:r>
            <a:endParaRPr sz="1100" dirty="0">
              <a:latin typeface="Times New Roman"/>
              <a:cs typeface="Times New Roman"/>
            </a:endParaRPr>
          </a:p>
          <a:p>
            <a:pPr marL="12700" marR="14486" indent="0">
              <a:lnSpc>
                <a:spcPts val="1184"/>
              </a:lnSpc>
              <a:spcBef>
                <a:spcPts val="155"/>
              </a:spcBef>
            </a:pPr>
            <a:r>
              <a:rPr lang="fr-FR" sz="1100" spc="0"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d</a:t>
            </a:r>
            <a:r>
              <a:rPr lang="fr-FR" sz="1100" spc="0" dirty="0" err="1">
                <a:latin typeface="Times New Roman"/>
                <a:cs typeface="Times New Roman"/>
              </a:rPr>
              <a:t>istribution</a:t>
            </a:r>
            <a:r>
              <a:rPr sz="1100" spc="8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robabilit</a:t>
            </a:r>
            <a:r>
              <a:rPr lang="fr-FR" sz="1100" spc="0" dirty="0">
                <a:latin typeface="Times New Roman"/>
                <a:cs typeface="Times New Roman"/>
              </a:rPr>
              <a:t>é</a:t>
            </a:r>
            <a:r>
              <a:rPr sz="1100" spc="48"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cette</a:t>
            </a:r>
            <a:r>
              <a:rPr lang="fr-FR" sz="1100" spc="229"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riable al</a:t>
            </a:r>
            <a:r>
              <a:rPr lang="fr-FR" sz="1100" spc="0" dirty="0">
                <a:latin typeface="Times New Roman"/>
                <a:cs typeface="Times New Roman"/>
              </a:rPr>
              <a:t>é</a:t>
            </a:r>
            <a:r>
              <a:rPr sz="1100" spc="0" dirty="0" err="1">
                <a:latin typeface="Times New Roman"/>
                <a:cs typeface="Times New Roman"/>
              </a:rPr>
              <a:t>atoire</a:t>
            </a:r>
            <a:r>
              <a:rPr sz="1100" spc="0" dirty="0">
                <a:latin typeface="Times New Roman"/>
                <a:cs typeface="Times New Roman"/>
              </a:rPr>
              <a:t>.</a:t>
            </a:r>
            <a:endParaRPr sz="1100" dirty="0">
              <a:latin typeface="Times New Roman"/>
              <a:cs typeface="Times New Roman"/>
            </a:endParaRPr>
          </a:p>
          <a:p>
            <a:pPr marL="12700" marR="90821" indent="0">
              <a:lnSpc>
                <a:spcPts val="1264"/>
              </a:lnSpc>
              <a:spcBef>
                <a:spcPts val="384"/>
              </a:spcBef>
            </a:pPr>
            <a:endParaRPr lang="fr-FR" sz="1100" spc="0" dirty="0">
              <a:latin typeface="Times New Roman"/>
              <a:cs typeface="Times New Roman"/>
            </a:endParaRPr>
          </a:p>
          <a:p>
            <a:pPr marL="12700" marR="90821" indent="0">
              <a:lnSpc>
                <a:spcPts val="1264"/>
              </a:lnSpc>
              <a:spcBef>
                <a:spcPts val="384"/>
              </a:spcBef>
            </a:pPr>
            <a:r>
              <a:rPr sz="1100" spc="0" dirty="0">
                <a:latin typeface="Times New Roman"/>
                <a:cs typeface="Times New Roman"/>
              </a:rPr>
              <a:t>Rem</a:t>
            </a:r>
            <a:r>
              <a:rPr sz="1100" spc="-38" dirty="0">
                <a:latin typeface="Times New Roman"/>
                <a:cs typeface="Times New Roman"/>
              </a:rPr>
              <a:t>a</a:t>
            </a:r>
            <a:r>
              <a:rPr sz="1100" spc="0" dirty="0">
                <a:latin typeface="Times New Roman"/>
                <a:cs typeface="Times New Roman"/>
              </a:rPr>
              <a:t>rque</a:t>
            </a:r>
            <a:r>
              <a:rPr lang="fr-FR" sz="1100" spc="0" dirty="0">
                <a:latin typeface="Times New Roman"/>
                <a:cs typeface="Times New Roman"/>
              </a:rPr>
              <a:t> </a:t>
            </a:r>
            <a:r>
              <a:rPr sz="1100" spc="0" dirty="0">
                <a:latin typeface="Times New Roman"/>
                <a:cs typeface="Times New Roman"/>
              </a:rPr>
              <a:t>:</a:t>
            </a:r>
            <a:r>
              <a:rPr sz="1100" spc="178" dirty="0">
                <a:latin typeface="Times New Roman"/>
                <a:cs typeface="Times New Roman"/>
              </a:rPr>
              <a:t> </a:t>
            </a:r>
            <a:r>
              <a:rPr sz="1100" spc="0" dirty="0">
                <a:latin typeface="Times New Roman"/>
                <a:cs typeface="Times New Roman"/>
              </a:rPr>
              <a:t>Nous</a:t>
            </a:r>
            <a:r>
              <a:rPr sz="1100" spc="38" dirty="0">
                <a:latin typeface="Times New Roman"/>
                <a:cs typeface="Times New Roman"/>
              </a:rPr>
              <a:t> </a:t>
            </a:r>
            <a:r>
              <a:rPr sz="1100" spc="0" dirty="0" err="1">
                <a:latin typeface="Times New Roman"/>
                <a:cs typeface="Times New Roman"/>
              </a:rPr>
              <a:t>consid</a:t>
            </a:r>
            <a:r>
              <a:rPr lang="fr-FR" sz="1100" spc="0" dirty="0">
                <a:latin typeface="Times New Roman"/>
                <a:cs typeface="Times New Roman"/>
              </a:rPr>
              <a:t>é</a:t>
            </a:r>
            <a:r>
              <a:rPr sz="1100" spc="0" dirty="0" err="1">
                <a:latin typeface="Times New Roman"/>
                <a:cs typeface="Times New Roman"/>
              </a:rPr>
              <a:t>rons</a:t>
            </a:r>
            <a:r>
              <a:rPr sz="1100" spc="-20" dirty="0">
                <a:latin typeface="Times New Roman"/>
                <a:cs typeface="Times New Roman"/>
              </a:rPr>
              <a:t> </a:t>
            </a:r>
            <a:r>
              <a:rPr sz="1100" spc="0" dirty="0">
                <a:latin typeface="Times New Roman"/>
                <a:cs typeface="Times New Roman"/>
              </a:rPr>
              <a:t>ici</a:t>
            </a:r>
            <a:r>
              <a:rPr sz="1100" spc="-24"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riable</a:t>
            </a:r>
            <a:r>
              <a:rPr sz="1100" spc="-21" dirty="0">
                <a:latin typeface="Times New Roman"/>
                <a:cs typeface="Times New Roman"/>
              </a:rPr>
              <a:t> </a:t>
            </a:r>
            <a:r>
              <a:rPr sz="1100" spc="0" dirty="0">
                <a:latin typeface="Times New Roman"/>
                <a:cs typeface="Times New Roman"/>
              </a:rPr>
              <a:t>al</a:t>
            </a:r>
            <a:r>
              <a:rPr lang="fr-FR" sz="1100" spc="0" dirty="0">
                <a:latin typeface="Times New Roman"/>
                <a:cs typeface="Times New Roman"/>
              </a:rPr>
              <a:t>é</a:t>
            </a:r>
            <a:r>
              <a:rPr sz="1100" spc="0" dirty="0" err="1">
                <a:latin typeface="Times New Roman"/>
                <a:cs typeface="Times New Roman"/>
              </a:rPr>
              <a:t>atoire</a:t>
            </a:r>
            <a:r>
              <a:rPr sz="1100" spc="0"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23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l'actif"</a:t>
            </a:r>
            <a:r>
              <a:rPr sz="1100" spc="258"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err="1">
                <a:latin typeface="Times New Roman"/>
                <a:cs typeface="Times New Roman"/>
              </a:rPr>
              <a:t>discr</a:t>
            </a:r>
            <a:r>
              <a:rPr lang="fr-FR" sz="1100" spc="0" dirty="0">
                <a:latin typeface="Times New Roman"/>
                <a:cs typeface="Times New Roman"/>
              </a:rPr>
              <a:t>è</a:t>
            </a:r>
            <a:r>
              <a:rPr sz="1100" spc="0" dirty="0" err="1">
                <a:latin typeface="Times New Roman"/>
                <a:cs typeface="Times New Roman"/>
              </a:rPr>
              <a:t>te</a:t>
            </a:r>
            <a:r>
              <a:rPr sz="1100" spc="0" dirty="0">
                <a:latin typeface="Times New Roman"/>
                <a:cs typeface="Times New Roman"/>
              </a:rPr>
              <a:t>,</a:t>
            </a:r>
            <a:r>
              <a:rPr sz="1100" spc="121" dirty="0">
                <a:latin typeface="Times New Roman"/>
                <a:cs typeface="Times New Roman"/>
              </a:rPr>
              <a:t> </a:t>
            </a:r>
            <a:r>
              <a:rPr sz="1100" spc="0" dirty="0" err="1">
                <a:latin typeface="Times New Roman"/>
                <a:cs typeface="Times New Roman"/>
              </a:rPr>
              <a:t>il</a:t>
            </a:r>
            <a:r>
              <a:rPr sz="1100" spc="-12" dirty="0">
                <a:latin typeface="Times New Roman"/>
                <a:cs typeface="Times New Roman"/>
              </a:rPr>
              <a:t> </a:t>
            </a:r>
            <a:r>
              <a:rPr lang="fr-FR" sz="1100" dirty="0">
                <a:latin typeface="Times New Roman"/>
                <a:cs typeface="Times New Roman"/>
              </a:rPr>
              <a:t>peut être souhaitable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consid</a:t>
            </a:r>
            <a:r>
              <a:rPr lang="fr-FR" sz="1100" spc="0" dirty="0">
                <a:latin typeface="Times New Roman"/>
                <a:cs typeface="Times New Roman"/>
              </a:rPr>
              <a:t>é</a:t>
            </a:r>
            <a:r>
              <a:rPr sz="1100" spc="0" dirty="0" err="1">
                <a:latin typeface="Times New Roman"/>
                <a:cs typeface="Times New Roman"/>
              </a:rPr>
              <a:t>rer</a:t>
            </a:r>
            <a:r>
              <a:rPr sz="1100" spc="-6"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riable</a:t>
            </a:r>
            <a:r>
              <a:rPr sz="1100" spc="-21" dirty="0">
                <a:latin typeface="Times New Roman"/>
                <a:cs typeface="Times New Roman"/>
              </a:rPr>
              <a:t> </a:t>
            </a:r>
            <a:r>
              <a:rPr sz="1100" spc="0" dirty="0">
                <a:latin typeface="Times New Roman"/>
                <a:cs typeface="Times New Roman"/>
              </a:rPr>
              <a:t>al</a:t>
            </a:r>
            <a:r>
              <a:rPr lang="fr-FR" sz="1100" spc="0" dirty="0">
                <a:latin typeface="Times New Roman"/>
                <a:cs typeface="Times New Roman"/>
              </a:rPr>
              <a:t>é</a:t>
            </a:r>
            <a:r>
              <a:rPr sz="1100" spc="0" dirty="0" err="1">
                <a:latin typeface="Times New Roman"/>
                <a:cs typeface="Times New Roman"/>
              </a:rPr>
              <a:t>atoire</a:t>
            </a:r>
            <a:r>
              <a:rPr sz="1100" spc="122" dirty="0">
                <a:latin typeface="Times New Roman"/>
                <a:cs typeface="Times New Roman"/>
              </a:rPr>
              <a:t> </a:t>
            </a:r>
            <a:r>
              <a:rPr sz="1100" spc="0" dirty="0">
                <a:latin typeface="Times New Roman"/>
                <a:cs typeface="Times New Roman"/>
              </a:rPr>
              <a:t>continue.</a:t>
            </a:r>
            <a:endParaRPr sz="1100" dirty="0">
              <a:latin typeface="Times New Roman"/>
              <a:cs typeface="Times New Roman"/>
            </a:endParaRPr>
          </a:p>
        </p:txBody>
      </p:sp>
      <p:graphicFrame>
        <p:nvGraphicFramePr>
          <p:cNvPr id="7" name="Objet 6"/>
          <p:cNvGraphicFramePr>
            <a:graphicFrameLocks noChangeAspect="1"/>
          </p:cNvGraphicFramePr>
          <p:nvPr>
            <p:extLst>
              <p:ext uri="{D42A27DB-BD31-4B8C-83A1-F6EECF244321}">
                <p14:modId xmlns:p14="http://schemas.microsoft.com/office/powerpoint/2010/main" val="2257775083"/>
              </p:ext>
            </p:extLst>
          </p:nvPr>
        </p:nvGraphicFramePr>
        <p:xfrm>
          <a:off x="533076" y="782585"/>
          <a:ext cx="2387923" cy="228600"/>
        </p:xfrm>
        <a:graphic>
          <a:graphicData uri="http://schemas.openxmlformats.org/presentationml/2006/ole">
            <mc:AlternateContent xmlns:mc="http://schemas.openxmlformats.org/markup-compatibility/2006">
              <mc:Choice xmlns:v="urn:schemas-microsoft-com:vml" Requires="v">
                <p:oleObj spid="_x0000_s17420" name="Equation" r:id="rId3" imgW="2273040" imgH="279360" progId="Equation.DSMT4">
                  <p:embed/>
                </p:oleObj>
              </mc:Choice>
              <mc:Fallback>
                <p:oleObj name="Equation" r:id="rId3" imgW="2273040" imgH="279360" progId="Equation.DSMT4">
                  <p:embed/>
                  <p:pic>
                    <p:nvPicPr>
                      <p:cNvPr id="7" name="Objet 6"/>
                      <p:cNvPicPr/>
                      <p:nvPr/>
                    </p:nvPicPr>
                    <p:blipFill>
                      <a:blip r:embed="rId4"/>
                      <a:stretch>
                        <a:fillRect/>
                      </a:stretch>
                    </p:blipFill>
                    <p:spPr>
                      <a:xfrm>
                        <a:off x="533076" y="782585"/>
                        <a:ext cx="2387923" cy="228600"/>
                      </a:xfrm>
                      <a:prstGeom prst="rect">
                        <a:avLst/>
                      </a:prstGeom>
                    </p:spPr>
                  </p:pic>
                </p:oleObj>
              </mc:Fallback>
            </mc:AlternateContent>
          </a:graphicData>
        </a:graphic>
      </p:graphicFrame>
      <p:graphicFrame>
        <p:nvGraphicFramePr>
          <p:cNvPr id="8" name="Objet 7"/>
          <p:cNvGraphicFramePr>
            <a:graphicFrameLocks noChangeAspect="1"/>
          </p:cNvGraphicFramePr>
          <p:nvPr>
            <p:extLst>
              <p:ext uri="{D42A27DB-BD31-4B8C-83A1-F6EECF244321}">
                <p14:modId xmlns:p14="http://schemas.microsoft.com/office/powerpoint/2010/main" val="365541660"/>
              </p:ext>
            </p:extLst>
          </p:nvPr>
        </p:nvGraphicFramePr>
        <p:xfrm>
          <a:off x="533075" y="1011185"/>
          <a:ext cx="165100" cy="228600"/>
        </p:xfrm>
        <a:graphic>
          <a:graphicData uri="http://schemas.openxmlformats.org/presentationml/2006/ole">
            <mc:AlternateContent xmlns:mc="http://schemas.openxmlformats.org/markup-compatibility/2006">
              <mc:Choice xmlns:v="urn:schemas-microsoft-com:vml" Requires="v">
                <p:oleObj spid="_x0000_s17421" name="Equation" r:id="rId5" imgW="164880" imgH="228600" progId="Equation.DSMT4">
                  <p:embed/>
                </p:oleObj>
              </mc:Choice>
              <mc:Fallback>
                <p:oleObj name="Equation" r:id="rId5" imgW="164880" imgH="228600" progId="Equation.DSMT4">
                  <p:embed/>
                  <p:pic>
                    <p:nvPicPr>
                      <p:cNvPr id="8" name="Objet 7"/>
                      <p:cNvPicPr/>
                      <p:nvPr/>
                    </p:nvPicPr>
                    <p:blipFill>
                      <a:blip r:embed="rId6"/>
                      <a:stretch>
                        <a:fillRect/>
                      </a:stretch>
                    </p:blipFill>
                    <p:spPr>
                      <a:xfrm>
                        <a:off x="533075" y="1011185"/>
                        <a:ext cx="165100" cy="228600"/>
                      </a:xfrm>
                      <a:prstGeom prst="rect">
                        <a:avLst/>
                      </a:prstGeom>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178097573"/>
              </p:ext>
            </p:extLst>
          </p:nvPr>
        </p:nvGraphicFramePr>
        <p:xfrm>
          <a:off x="896745" y="1125485"/>
          <a:ext cx="165100" cy="228600"/>
        </p:xfrm>
        <a:graphic>
          <a:graphicData uri="http://schemas.openxmlformats.org/presentationml/2006/ole">
            <mc:AlternateContent xmlns:mc="http://schemas.openxmlformats.org/markup-compatibility/2006">
              <mc:Choice xmlns:v="urn:schemas-microsoft-com:vml" Requires="v">
                <p:oleObj spid="_x0000_s17422" name="Equation" r:id="rId7" imgW="164880" imgH="228600" progId="Equation.DSMT4">
                  <p:embed/>
                </p:oleObj>
              </mc:Choice>
              <mc:Fallback>
                <p:oleObj name="Equation" r:id="rId7" imgW="164880" imgH="228600" progId="Equation.DSMT4">
                  <p:embed/>
                  <p:pic>
                    <p:nvPicPr>
                      <p:cNvPr id="10" name="Objet 9"/>
                      <p:cNvPicPr/>
                      <p:nvPr/>
                    </p:nvPicPr>
                    <p:blipFill>
                      <a:blip r:embed="rId8"/>
                      <a:stretch>
                        <a:fillRect/>
                      </a:stretch>
                    </p:blipFill>
                    <p:spPr>
                      <a:xfrm>
                        <a:off x="896745" y="1125485"/>
                        <a:ext cx="165100" cy="228600"/>
                      </a:xfrm>
                      <a:prstGeom prst="rect">
                        <a:avLst/>
                      </a:prstGeom>
                    </p:spPr>
                  </p:pic>
                </p:oleObj>
              </mc:Fallback>
            </mc:AlternateContent>
          </a:graphicData>
        </a:graphic>
      </p:graphicFrame>
      <p:graphicFrame>
        <p:nvGraphicFramePr>
          <p:cNvPr id="11" name="Objet 10"/>
          <p:cNvGraphicFramePr>
            <a:graphicFrameLocks noChangeAspect="1"/>
          </p:cNvGraphicFramePr>
          <p:nvPr>
            <p:extLst>
              <p:ext uri="{D42A27DB-BD31-4B8C-83A1-F6EECF244321}">
                <p14:modId xmlns:p14="http://schemas.microsoft.com/office/powerpoint/2010/main" val="263318742"/>
              </p:ext>
            </p:extLst>
          </p:nvPr>
        </p:nvGraphicFramePr>
        <p:xfrm>
          <a:off x="787400" y="1489265"/>
          <a:ext cx="1219200" cy="254000"/>
        </p:xfrm>
        <a:graphic>
          <a:graphicData uri="http://schemas.openxmlformats.org/presentationml/2006/ole">
            <mc:AlternateContent xmlns:mc="http://schemas.openxmlformats.org/markup-compatibility/2006">
              <mc:Choice xmlns:v="urn:schemas-microsoft-com:vml" Requires="v">
                <p:oleObj spid="_x0000_s17423" name="Equation" r:id="rId9" imgW="1218960" imgH="253800" progId="Equation.DSMT4">
                  <p:embed/>
                </p:oleObj>
              </mc:Choice>
              <mc:Fallback>
                <p:oleObj name="Equation" r:id="rId9" imgW="1218960" imgH="253800" progId="Equation.DSMT4">
                  <p:embed/>
                  <p:pic>
                    <p:nvPicPr>
                      <p:cNvPr id="11" name="Objet 10"/>
                      <p:cNvPicPr/>
                      <p:nvPr/>
                    </p:nvPicPr>
                    <p:blipFill>
                      <a:blip r:embed="rId10"/>
                      <a:stretch>
                        <a:fillRect/>
                      </a:stretch>
                    </p:blipFill>
                    <p:spPr>
                      <a:xfrm>
                        <a:off x="787400" y="1489265"/>
                        <a:ext cx="1219200" cy="254000"/>
                      </a:xfrm>
                      <a:prstGeom prst="rect">
                        <a:avLst/>
                      </a:prstGeom>
                    </p:spPr>
                  </p:pic>
                </p:oleObj>
              </mc:Fallback>
            </mc:AlternateContent>
          </a:graphicData>
        </a:graphic>
      </p:graphicFrame>
      <p:graphicFrame>
        <p:nvGraphicFramePr>
          <p:cNvPr id="12" name="Objet 11"/>
          <p:cNvGraphicFramePr>
            <a:graphicFrameLocks noChangeAspect="1"/>
          </p:cNvGraphicFramePr>
          <p:nvPr>
            <p:extLst>
              <p:ext uri="{D42A27DB-BD31-4B8C-83A1-F6EECF244321}">
                <p14:modId xmlns:p14="http://schemas.microsoft.com/office/powerpoint/2010/main" val="3070781134"/>
              </p:ext>
            </p:extLst>
          </p:nvPr>
        </p:nvGraphicFramePr>
        <p:xfrm>
          <a:off x="319937" y="1654070"/>
          <a:ext cx="1257300" cy="254000"/>
        </p:xfrm>
        <a:graphic>
          <a:graphicData uri="http://schemas.openxmlformats.org/presentationml/2006/ole">
            <mc:AlternateContent xmlns:mc="http://schemas.openxmlformats.org/markup-compatibility/2006">
              <mc:Choice xmlns:v="urn:schemas-microsoft-com:vml" Requires="v">
                <p:oleObj spid="_x0000_s17424" name="Equation" r:id="rId11" imgW="1257120" imgH="253800" progId="Equation.DSMT4">
                  <p:embed/>
                </p:oleObj>
              </mc:Choice>
              <mc:Fallback>
                <p:oleObj name="Equation" r:id="rId11" imgW="1257120" imgH="253800" progId="Equation.DSMT4">
                  <p:embed/>
                  <p:pic>
                    <p:nvPicPr>
                      <p:cNvPr id="12" name="Objet 11"/>
                      <p:cNvPicPr/>
                      <p:nvPr/>
                    </p:nvPicPr>
                    <p:blipFill>
                      <a:blip r:embed="rId12"/>
                      <a:stretch>
                        <a:fillRect/>
                      </a:stretch>
                    </p:blipFill>
                    <p:spPr>
                      <a:xfrm>
                        <a:off x="319937" y="1654070"/>
                        <a:ext cx="1257300" cy="2540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10" name="object 10"/>
          <p:cNvSpPr txBox="1"/>
          <p:nvPr/>
        </p:nvSpPr>
        <p:spPr>
          <a:xfrm>
            <a:off x="406401" y="520700"/>
            <a:ext cx="3657600" cy="2743199"/>
          </a:xfrm>
          <a:prstGeom prst="rect">
            <a:avLst/>
          </a:prstGeom>
        </p:spPr>
        <p:txBody>
          <a:bodyPr wrap="square" lIns="0" tIns="0" rIns="0" bIns="0" rtlCol="0">
            <a:noAutofit/>
          </a:bodyPr>
          <a:lstStyle/>
          <a:p>
            <a:pPr marR="395842">
              <a:lnSpc>
                <a:spcPts val="1155"/>
              </a:lnSpc>
              <a:spcBef>
                <a:spcPts val="57"/>
              </a:spcBef>
            </a:pPr>
            <a:r>
              <a:rPr sz="1100" spc="0" dirty="0" err="1">
                <a:latin typeface="Times New Roman"/>
                <a:cs typeface="Times New Roman"/>
              </a:rPr>
              <a:t>Rentabilit</a:t>
            </a:r>
            <a:r>
              <a:rPr lang="fr-FR" sz="1100" spc="0" dirty="0">
                <a:latin typeface="Times New Roman"/>
                <a:cs typeface="Times New Roman"/>
              </a:rPr>
              <a:t>é</a:t>
            </a:r>
            <a:r>
              <a:rPr sz="1100" spc="94" dirty="0">
                <a:latin typeface="Times New Roman"/>
                <a:cs typeface="Times New Roman"/>
              </a:rPr>
              <a:t> </a:t>
            </a:r>
            <a:r>
              <a:rPr sz="1100" spc="0" dirty="0" err="1">
                <a:latin typeface="Times New Roman"/>
                <a:cs typeface="Times New Roman"/>
              </a:rPr>
              <a:t>es</a:t>
            </a:r>
            <a:r>
              <a:rPr sz="1100" spc="38"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a:t>
            </a:r>
            <a:r>
              <a:rPr sz="1100" spc="5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l'actif</a:t>
            </a:r>
            <a:r>
              <a:rPr sz="1100" spc="158" dirty="0">
                <a:latin typeface="Times New Roman"/>
                <a:cs typeface="Times New Roman"/>
              </a:rPr>
              <a:t> </a:t>
            </a:r>
            <a:r>
              <a:rPr sz="1100" i="1" spc="9" dirty="0">
                <a:latin typeface="Times New Roman"/>
                <a:cs typeface="Times New Roman"/>
              </a:rPr>
              <a:t>R</a:t>
            </a:r>
            <a:r>
              <a:rPr sz="1100" spc="0" dirty="0">
                <a:latin typeface="Times New Roman"/>
                <a:cs typeface="Times New Roman"/>
              </a:rPr>
              <a:t>:</a:t>
            </a:r>
            <a:endParaRPr lang="fr-FR" sz="1100" spc="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r>
              <a:rPr lang="fr-FR" sz="1100" dirty="0">
                <a:latin typeface="Times New Roman"/>
                <a:cs typeface="Times New Roman"/>
              </a:rPr>
              <a:t>Variance de l’actif </a:t>
            </a:r>
            <a:r>
              <a:rPr lang="fr-FR" sz="1100" i="1" dirty="0">
                <a:latin typeface="Times New Roman"/>
                <a:cs typeface="Times New Roman"/>
              </a:rPr>
              <a:t>R</a:t>
            </a:r>
            <a:r>
              <a:rPr lang="fr-FR" sz="1100" dirty="0">
                <a:latin typeface="Times New Roman"/>
                <a:cs typeface="Times New Roman"/>
              </a:rPr>
              <a:t> :</a:t>
            </a: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r>
              <a:rPr lang="fr-FR" sz="1100" dirty="0">
                <a:latin typeface="Times New Roman"/>
                <a:cs typeface="Times New Roman"/>
              </a:rPr>
              <a:t>Ecart-type de l’actif R : </a:t>
            </a: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endParaRPr lang="fr-FR" sz="1100" dirty="0">
              <a:latin typeface="Times New Roman"/>
              <a:cs typeface="Times New Roman"/>
            </a:endParaRPr>
          </a:p>
          <a:p>
            <a:pPr marR="395842">
              <a:lnSpc>
                <a:spcPts val="1155"/>
              </a:lnSpc>
              <a:spcBef>
                <a:spcPts val="57"/>
              </a:spcBef>
            </a:pPr>
            <a:r>
              <a:rPr lang="fr-FR" sz="1100" dirty="0">
                <a:latin typeface="Times New Roman"/>
                <a:cs typeface="Times New Roman"/>
              </a:rPr>
              <a:t>NB : L‘éc</a:t>
            </a:r>
            <a:r>
              <a:rPr lang="fr-FR" sz="1100" spc="-29" dirty="0">
                <a:latin typeface="Times New Roman"/>
                <a:cs typeface="Times New Roman"/>
              </a:rPr>
              <a:t>a</a:t>
            </a:r>
            <a:r>
              <a:rPr lang="fr-FR" sz="1100" dirty="0">
                <a:latin typeface="Times New Roman"/>
                <a:cs typeface="Times New Roman"/>
              </a:rPr>
              <a:t>rt</a:t>
            </a:r>
            <a:r>
              <a:rPr lang="fr-FR" sz="1100" spc="195" dirty="0">
                <a:latin typeface="Times New Roman"/>
                <a:cs typeface="Times New Roman"/>
              </a:rPr>
              <a:t>-</a:t>
            </a:r>
            <a:r>
              <a:rPr lang="fr-FR" sz="1100" spc="-29" dirty="0">
                <a:latin typeface="Times New Roman"/>
                <a:cs typeface="Times New Roman"/>
              </a:rPr>
              <a:t>t</a:t>
            </a:r>
            <a:r>
              <a:rPr lang="fr-FR" sz="1100" dirty="0">
                <a:latin typeface="Times New Roman"/>
                <a:cs typeface="Times New Roman"/>
              </a:rPr>
              <a:t>y</a:t>
            </a:r>
            <a:r>
              <a:rPr lang="fr-FR" sz="1100" spc="29" dirty="0">
                <a:latin typeface="Times New Roman"/>
                <a:cs typeface="Times New Roman"/>
              </a:rPr>
              <a:t>p</a:t>
            </a:r>
            <a:r>
              <a:rPr lang="fr-FR" sz="1100" dirty="0">
                <a:latin typeface="Times New Roman"/>
                <a:cs typeface="Times New Roman"/>
              </a:rPr>
              <a:t>e</a:t>
            </a:r>
            <a:r>
              <a:rPr lang="fr-FR" sz="1100" spc="84" dirty="0">
                <a:latin typeface="Times New Roman"/>
                <a:cs typeface="Times New Roman"/>
              </a:rPr>
              <a:t> </a:t>
            </a:r>
            <a:r>
              <a:rPr lang="fr-FR" sz="1100" dirty="0">
                <a:latin typeface="Times New Roman"/>
                <a:cs typeface="Times New Roman"/>
              </a:rPr>
              <a:t>est</a:t>
            </a:r>
            <a:r>
              <a:rPr lang="fr-FR" sz="1100" spc="145"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mesure</a:t>
            </a:r>
            <a:r>
              <a:rPr lang="fr-FR" sz="1100" spc="53" dirty="0">
                <a:latin typeface="Times New Roman"/>
                <a:cs typeface="Times New Roman"/>
              </a:rPr>
              <a:t> </a:t>
            </a:r>
            <a:r>
              <a:rPr lang="fr-FR" sz="1100" dirty="0">
                <a:latin typeface="Times New Roman"/>
                <a:cs typeface="Times New Roman"/>
              </a:rPr>
              <a:t>traditionnelle</a:t>
            </a:r>
            <a:r>
              <a:rPr lang="fr-FR" sz="1100" spc="84" dirty="0">
                <a:latin typeface="Times New Roman"/>
                <a:cs typeface="Times New Roman"/>
              </a:rPr>
              <a:t> </a:t>
            </a:r>
            <a:r>
              <a:rPr lang="fr-FR" sz="1100" dirty="0">
                <a:latin typeface="Times New Roman"/>
                <a:cs typeface="Times New Roman"/>
              </a:rPr>
              <a:t>du</a:t>
            </a:r>
            <a:r>
              <a:rPr lang="fr-FR" sz="1100" spc="95" dirty="0">
                <a:latin typeface="Times New Roman"/>
                <a:cs typeface="Times New Roman"/>
              </a:rPr>
              <a:t> </a:t>
            </a:r>
            <a:r>
              <a:rPr lang="fr-FR" sz="1100" dirty="0">
                <a:latin typeface="Times New Roman"/>
                <a:cs typeface="Times New Roman"/>
              </a:rPr>
              <a:t>risque</a:t>
            </a:r>
            <a:r>
              <a:rPr lang="fr-FR" sz="1100" spc="31" dirty="0">
                <a:latin typeface="Times New Roman"/>
                <a:cs typeface="Times New Roman"/>
              </a:rPr>
              <a:t> </a:t>
            </a:r>
            <a:r>
              <a:rPr lang="fr-FR" sz="1100" dirty="0">
                <a:latin typeface="Times New Roman"/>
                <a:cs typeface="Times New Roman"/>
              </a:rPr>
              <a:t>ass</a:t>
            </a:r>
            <a:r>
              <a:rPr lang="fr-FR" sz="1100" spc="29" dirty="0">
                <a:latin typeface="Times New Roman"/>
                <a:cs typeface="Times New Roman"/>
              </a:rPr>
              <a:t>o</a:t>
            </a:r>
            <a:r>
              <a:rPr lang="fr-FR" sz="1100" dirty="0">
                <a:latin typeface="Times New Roman"/>
                <a:cs typeface="Times New Roman"/>
              </a:rPr>
              <a:t>cié</a:t>
            </a:r>
            <a:r>
              <a:rPr lang="fr-FR" sz="1100" spc="2"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un actif.</a:t>
            </a:r>
          </a:p>
          <a:p>
            <a:pPr marR="395842">
              <a:lnSpc>
                <a:spcPts val="1155"/>
              </a:lnSpc>
              <a:spcBef>
                <a:spcPts val="57"/>
              </a:spcBef>
            </a:pPr>
            <a:endParaRPr sz="1100" dirty="0">
              <a:latin typeface="Times New Roman"/>
              <a:cs typeface="Times New Roman"/>
            </a:endParaRPr>
          </a:p>
        </p:txBody>
      </p:sp>
      <p:sp>
        <p:nvSpPr>
          <p:cNvPr id="2" name="object 2"/>
          <p:cNvSpPr txBox="1"/>
          <p:nvPr/>
        </p:nvSpPr>
        <p:spPr>
          <a:xfrm>
            <a:off x="2552738" y="2254415"/>
            <a:ext cx="325627" cy="152400"/>
          </a:xfrm>
          <a:prstGeom prst="rect">
            <a:avLst/>
          </a:prstGeom>
        </p:spPr>
        <p:txBody>
          <a:bodyPr wrap="square" lIns="0" tIns="0" rIns="0" bIns="0" rtlCol="0">
            <a:noAutofit/>
          </a:bodyPr>
          <a:lstStyle/>
          <a:p>
            <a:pPr marL="25400">
              <a:lnSpc>
                <a:spcPts val="1000"/>
              </a:lnSpc>
            </a:pPr>
            <a:endParaRPr sz="1000"/>
          </a:p>
        </p:txBody>
      </p:sp>
      <p:graphicFrame>
        <p:nvGraphicFramePr>
          <p:cNvPr id="13" name="Objet 12"/>
          <p:cNvGraphicFramePr>
            <a:graphicFrameLocks noChangeAspect="1"/>
          </p:cNvGraphicFramePr>
          <p:nvPr>
            <p:extLst>
              <p:ext uri="{D42A27DB-BD31-4B8C-83A1-F6EECF244321}">
                <p14:modId xmlns:p14="http://schemas.microsoft.com/office/powerpoint/2010/main" val="433829691"/>
              </p:ext>
            </p:extLst>
          </p:nvPr>
        </p:nvGraphicFramePr>
        <p:xfrm>
          <a:off x="1379468" y="730274"/>
          <a:ext cx="965200" cy="431800"/>
        </p:xfrm>
        <a:graphic>
          <a:graphicData uri="http://schemas.openxmlformats.org/presentationml/2006/ole">
            <mc:AlternateContent xmlns:mc="http://schemas.openxmlformats.org/markup-compatibility/2006">
              <mc:Choice xmlns:v="urn:schemas-microsoft-com:vml" Requires="v">
                <p:oleObj spid="_x0000_s18440" name="Equation" r:id="rId3" imgW="965160" imgH="431640" progId="Equation.DSMT4">
                  <p:embed/>
                </p:oleObj>
              </mc:Choice>
              <mc:Fallback>
                <p:oleObj name="Equation" r:id="rId3" imgW="965160" imgH="431640" progId="Equation.DSMT4">
                  <p:embed/>
                  <p:pic>
                    <p:nvPicPr>
                      <p:cNvPr id="13" name="Objet 12"/>
                      <p:cNvPicPr/>
                      <p:nvPr/>
                    </p:nvPicPr>
                    <p:blipFill>
                      <a:blip r:embed="rId4"/>
                      <a:stretch>
                        <a:fillRect/>
                      </a:stretch>
                    </p:blipFill>
                    <p:spPr>
                      <a:xfrm>
                        <a:off x="1379468" y="730274"/>
                        <a:ext cx="965200" cy="431800"/>
                      </a:xfrm>
                      <a:prstGeom prst="rect">
                        <a:avLst/>
                      </a:prstGeom>
                    </p:spPr>
                  </p:pic>
                </p:oleObj>
              </mc:Fallback>
            </mc:AlternateContent>
          </a:graphicData>
        </a:graphic>
      </p:graphicFrame>
      <p:graphicFrame>
        <p:nvGraphicFramePr>
          <p:cNvPr id="15" name="Objet 14"/>
          <p:cNvGraphicFramePr>
            <a:graphicFrameLocks noChangeAspect="1"/>
          </p:cNvGraphicFramePr>
          <p:nvPr>
            <p:extLst>
              <p:ext uri="{D42A27DB-BD31-4B8C-83A1-F6EECF244321}">
                <p14:modId xmlns:p14="http://schemas.microsoft.com/office/powerpoint/2010/main" val="842643352"/>
              </p:ext>
            </p:extLst>
          </p:nvPr>
        </p:nvGraphicFramePr>
        <p:xfrm>
          <a:off x="1092200" y="1565286"/>
          <a:ext cx="2679700" cy="431800"/>
        </p:xfrm>
        <a:graphic>
          <a:graphicData uri="http://schemas.openxmlformats.org/presentationml/2006/ole">
            <mc:AlternateContent xmlns:mc="http://schemas.openxmlformats.org/markup-compatibility/2006">
              <mc:Choice xmlns:v="urn:schemas-microsoft-com:vml" Requires="v">
                <p:oleObj spid="_x0000_s18441" name="Equation" r:id="rId5" imgW="2679480" imgH="431640" progId="Equation.DSMT4">
                  <p:embed/>
                </p:oleObj>
              </mc:Choice>
              <mc:Fallback>
                <p:oleObj name="Equation" r:id="rId5" imgW="2679480" imgH="431640" progId="Equation.DSMT4">
                  <p:embed/>
                  <p:pic>
                    <p:nvPicPr>
                      <p:cNvPr id="15" name="Objet 14"/>
                      <p:cNvPicPr/>
                      <p:nvPr/>
                    </p:nvPicPr>
                    <p:blipFill>
                      <a:blip r:embed="rId6"/>
                      <a:stretch>
                        <a:fillRect/>
                      </a:stretch>
                    </p:blipFill>
                    <p:spPr>
                      <a:xfrm>
                        <a:off x="1092200" y="1565286"/>
                        <a:ext cx="2679700" cy="431800"/>
                      </a:xfrm>
                      <a:prstGeom prst="rect">
                        <a:avLst/>
                      </a:prstGeom>
                    </p:spPr>
                  </p:pic>
                </p:oleObj>
              </mc:Fallback>
            </mc:AlternateContent>
          </a:graphicData>
        </a:graphic>
      </p:graphicFrame>
      <p:graphicFrame>
        <p:nvGraphicFramePr>
          <p:cNvPr id="16" name="Objet 15"/>
          <p:cNvGraphicFramePr>
            <a:graphicFrameLocks noChangeAspect="1"/>
          </p:cNvGraphicFramePr>
          <p:nvPr>
            <p:extLst>
              <p:ext uri="{D42A27DB-BD31-4B8C-83A1-F6EECF244321}">
                <p14:modId xmlns:p14="http://schemas.microsoft.com/office/powerpoint/2010/main" val="1761842536"/>
              </p:ext>
            </p:extLst>
          </p:nvPr>
        </p:nvGraphicFramePr>
        <p:xfrm>
          <a:off x="1732620" y="2127628"/>
          <a:ext cx="787400" cy="254000"/>
        </p:xfrm>
        <a:graphic>
          <a:graphicData uri="http://schemas.openxmlformats.org/presentationml/2006/ole">
            <mc:AlternateContent xmlns:mc="http://schemas.openxmlformats.org/markup-compatibility/2006">
              <mc:Choice xmlns:v="urn:schemas-microsoft-com:vml" Requires="v">
                <p:oleObj spid="_x0000_s18442" name="Equation" r:id="rId7" imgW="787320" imgH="253800" progId="Equation.DSMT4">
                  <p:embed/>
                </p:oleObj>
              </mc:Choice>
              <mc:Fallback>
                <p:oleObj name="Equation" r:id="rId7" imgW="787320" imgH="253800" progId="Equation.DSMT4">
                  <p:embed/>
                  <p:pic>
                    <p:nvPicPr>
                      <p:cNvPr id="16" name="Objet 15"/>
                      <p:cNvPicPr/>
                      <p:nvPr/>
                    </p:nvPicPr>
                    <p:blipFill>
                      <a:blip r:embed="rId8"/>
                      <a:stretch>
                        <a:fillRect/>
                      </a:stretch>
                    </p:blipFill>
                    <p:spPr>
                      <a:xfrm>
                        <a:off x="1732620" y="2127628"/>
                        <a:ext cx="787400" cy="254000"/>
                      </a:xfrm>
                      <a:prstGeom prst="rect">
                        <a:avLst/>
                      </a:prstGeom>
                    </p:spPr>
                  </p:pic>
                </p:oleObj>
              </mc:Fallback>
            </mc:AlternateContent>
          </a:graphicData>
        </a:graphic>
      </p:graphicFrame>
      <p:sp>
        <p:nvSpPr>
          <p:cNvPr id="3" name="Espace réservé du numéro de diapositive 2"/>
          <p:cNvSpPr>
            <a:spLocks noGrp="1"/>
          </p:cNvSpPr>
          <p:nvPr>
            <p:ph type="sldNum" sz="quarter" idx="12"/>
          </p:nvPr>
        </p:nvSpPr>
        <p:spPr/>
        <p:txBody>
          <a:bodyPr/>
          <a:lstStyle/>
          <a:p>
            <a:fld id="{D57F1E4F-1CFF-5643-939E-217C01CDF565}"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3054300"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r>
              <a:rPr lang="fr-FR" sz="1400" spc="0" dirty="0">
                <a:solidFill>
                  <a:srgbClr val="B23333"/>
                </a:solidFill>
                <a:latin typeface="Times New Roman"/>
                <a:cs typeface="Times New Roman"/>
              </a:rPr>
              <a:t> : </a:t>
            </a:r>
            <a:r>
              <a:rPr lang="fr-FR" sz="1400" b="1" dirty="0">
                <a:solidFill>
                  <a:schemeClr val="accent1">
                    <a:lumMod val="75000"/>
                  </a:schemeClr>
                </a:solidFill>
                <a:latin typeface="Times New Roman"/>
                <a:cs typeface="Times New Roman"/>
              </a:rPr>
              <a:t>Quel </a:t>
            </a:r>
            <a:r>
              <a:rPr lang="fr-FR" sz="1400" b="1" spc="42" dirty="0">
                <a:solidFill>
                  <a:schemeClr val="accent1">
                    <a:lumMod val="75000"/>
                  </a:schemeClr>
                </a:solidFill>
                <a:latin typeface="Times New Roman"/>
                <a:cs typeface="Times New Roman"/>
              </a:rPr>
              <a:t> </a:t>
            </a:r>
            <a:r>
              <a:rPr lang="fr-FR" sz="1400" b="1" spc="-34" dirty="0">
                <a:solidFill>
                  <a:schemeClr val="accent1">
                    <a:lumMod val="75000"/>
                  </a:schemeClr>
                </a:solidFill>
                <a:latin typeface="Times New Roman"/>
                <a:cs typeface="Times New Roman"/>
              </a:rPr>
              <a:t>t</a:t>
            </a:r>
            <a:r>
              <a:rPr lang="fr-FR" sz="1400" b="1" dirty="0">
                <a:solidFill>
                  <a:schemeClr val="accent1">
                    <a:lumMod val="75000"/>
                  </a:schemeClr>
                </a:solidFill>
                <a:latin typeface="Times New Roman"/>
                <a:cs typeface="Times New Roman"/>
              </a:rPr>
              <a:t>y</a:t>
            </a:r>
            <a:r>
              <a:rPr lang="fr-FR" sz="1400" b="1" spc="34" dirty="0">
                <a:solidFill>
                  <a:schemeClr val="accent1">
                    <a:lumMod val="75000"/>
                  </a:schemeClr>
                </a:solidFill>
                <a:latin typeface="Times New Roman"/>
                <a:cs typeface="Times New Roman"/>
              </a:rPr>
              <a:t>p</a:t>
            </a:r>
            <a:r>
              <a:rPr lang="fr-FR" sz="1400" b="1" dirty="0">
                <a:solidFill>
                  <a:schemeClr val="accent1">
                    <a:lumMod val="75000"/>
                  </a:schemeClr>
                </a:solidFill>
                <a:latin typeface="Times New Roman"/>
                <a:cs typeface="Times New Roman"/>
              </a:rPr>
              <a:t>e</a:t>
            </a:r>
            <a:r>
              <a:rPr lang="fr-FR" sz="1400" b="1" spc="125" dirty="0">
                <a:solidFill>
                  <a:schemeClr val="accent1">
                    <a:lumMod val="75000"/>
                  </a:schemeClr>
                </a:solidFill>
                <a:latin typeface="Times New Roman"/>
                <a:cs typeface="Times New Roman"/>
              </a:rPr>
              <a:t> </a:t>
            </a:r>
            <a:r>
              <a:rPr lang="fr-FR" sz="1400" b="1" dirty="0">
                <a:solidFill>
                  <a:schemeClr val="accent1">
                    <a:lumMod val="75000"/>
                  </a:schemeClr>
                </a:solidFill>
                <a:latin typeface="Times New Roman"/>
                <a:cs typeface="Times New Roman"/>
              </a:rPr>
              <a:t>d’entre</a:t>
            </a:r>
            <a:r>
              <a:rPr lang="fr-FR" sz="1400" b="1" spc="-34" dirty="0">
                <a:solidFill>
                  <a:schemeClr val="accent1">
                    <a:lumMod val="75000"/>
                  </a:schemeClr>
                </a:solidFill>
                <a:latin typeface="Times New Roman"/>
                <a:cs typeface="Times New Roman"/>
              </a:rPr>
              <a:t>p</a:t>
            </a:r>
            <a:r>
              <a:rPr lang="fr-FR" sz="1400" b="1" dirty="0">
                <a:solidFill>
                  <a:schemeClr val="accent1">
                    <a:lumMod val="75000"/>
                  </a:schemeClr>
                </a:solidFill>
                <a:latin typeface="Times New Roman"/>
                <a:cs typeface="Times New Roman"/>
              </a:rPr>
              <a:t>rise? </a:t>
            </a:r>
            <a:endParaRPr sz="1400" dirty="0">
              <a:latin typeface="Times New Roman"/>
              <a:cs typeface="Times New Roman"/>
            </a:endParaRPr>
          </a:p>
        </p:txBody>
      </p:sp>
      <p:sp>
        <p:nvSpPr>
          <p:cNvPr id="6" name="object 6"/>
          <p:cNvSpPr txBox="1"/>
          <p:nvPr/>
        </p:nvSpPr>
        <p:spPr>
          <a:xfrm>
            <a:off x="95300" y="520700"/>
            <a:ext cx="4425900" cy="2590800"/>
          </a:xfrm>
          <a:prstGeom prst="rect">
            <a:avLst/>
          </a:prstGeom>
        </p:spPr>
        <p:txBody>
          <a:bodyPr wrap="square" lIns="0" tIns="0" rIns="0" bIns="0" rtlCol="0">
            <a:noAutofit/>
          </a:bodyPr>
          <a:lstStyle/>
          <a:p>
            <a:pPr marL="12700" marR="11396">
              <a:lnSpc>
                <a:spcPts val="1140"/>
              </a:lnSpc>
              <a:spcBef>
                <a:spcPts val="57"/>
              </a:spcBef>
            </a:pPr>
            <a:r>
              <a:rPr sz="1100" spc="0" dirty="0">
                <a:latin typeface="Times New Roman"/>
                <a:cs typeface="Times New Roman"/>
              </a:rPr>
              <a:t>Nous</a:t>
            </a:r>
            <a:r>
              <a:rPr sz="1100" spc="38" dirty="0">
                <a:latin typeface="Times New Roman"/>
                <a:cs typeface="Times New Roman"/>
              </a:rPr>
              <a:t> </a:t>
            </a:r>
            <a:r>
              <a:rPr sz="1100" spc="0" dirty="0">
                <a:latin typeface="Times New Roman"/>
                <a:cs typeface="Times New Roman"/>
              </a:rPr>
              <a:t>nous</a:t>
            </a:r>
            <a:r>
              <a:rPr sz="1100" spc="64" dirty="0">
                <a:latin typeface="Times New Roman"/>
                <a:cs typeface="Times New Roman"/>
              </a:rPr>
              <a:t> </a:t>
            </a:r>
            <a:r>
              <a:rPr sz="1100" spc="0" dirty="0">
                <a:latin typeface="Times New Roman"/>
                <a:cs typeface="Times New Roman"/>
              </a:rPr>
              <a:t>f</a:t>
            </a:r>
            <a:r>
              <a:rPr sz="1100" spc="29" dirty="0">
                <a:latin typeface="Times New Roman"/>
                <a:cs typeface="Times New Roman"/>
              </a:rPr>
              <a:t>o</a:t>
            </a:r>
            <a:r>
              <a:rPr sz="1100" spc="0" dirty="0">
                <a:latin typeface="Times New Roman"/>
                <a:cs typeface="Times New Roman"/>
              </a:rPr>
              <a:t>caliserons</a:t>
            </a:r>
            <a:r>
              <a:rPr sz="1100" spc="-92" dirty="0">
                <a:latin typeface="Times New Roman"/>
                <a:cs typeface="Times New Roman"/>
              </a:rPr>
              <a:t> </a:t>
            </a:r>
            <a:r>
              <a:rPr sz="1100" spc="0" dirty="0">
                <a:latin typeface="Times New Roman"/>
                <a:cs typeface="Times New Roman"/>
              </a:rPr>
              <a:t>sur</a:t>
            </a:r>
            <a:r>
              <a:rPr sz="1100" spc="71"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s</a:t>
            </a:r>
            <a:r>
              <a:rPr sz="1100" spc="38"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a:latin typeface="Times New Roman"/>
                <a:cs typeface="Times New Roman"/>
              </a:rPr>
              <a:t>t</a:t>
            </a:r>
            <a:r>
              <a:rPr lang="fr-FR" sz="1100" spc="0" dirty="0">
                <a:latin typeface="Times New Roman"/>
                <a:cs typeface="Times New Roman"/>
              </a:rPr>
              <a:t>é</a:t>
            </a:r>
            <a:r>
              <a:rPr sz="1100" spc="0" dirty="0">
                <a:latin typeface="Times New Roman"/>
                <a:cs typeface="Times New Roman"/>
              </a:rPr>
              <a:t>s</a:t>
            </a:r>
            <a:r>
              <a:rPr sz="1100" spc="124" dirty="0">
                <a:latin typeface="Times New Roman"/>
                <a:cs typeface="Times New Roman"/>
              </a:rPr>
              <a:t> </a:t>
            </a:r>
            <a:r>
              <a:rPr sz="1100" b="1" spc="0" dirty="0">
                <a:solidFill>
                  <a:schemeClr val="accent1">
                    <a:lumMod val="75000"/>
                  </a:schemeClr>
                </a:solidFill>
                <a:latin typeface="Times New Roman"/>
                <a:cs typeface="Times New Roman"/>
              </a:rPr>
              <a:t>p</a:t>
            </a:r>
            <a:r>
              <a:rPr sz="1100" b="1" spc="-34" dirty="0">
                <a:solidFill>
                  <a:schemeClr val="accent1">
                    <a:lumMod val="75000"/>
                  </a:schemeClr>
                </a:solidFill>
                <a:latin typeface="Times New Roman"/>
                <a:cs typeface="Times New Roman"/>
              </a:rPr>
              <a:t>a</a:t>
            </a:r>
            <a:r>
              <a:rPr sz="1100" b="1" spc="0" dirty="0">
                <a:solidFill>
                  <a:schemeClr val="accent1">
                    <a:lumMod val="75000"/>
                  </a:schemeClr>
                </a:solidFill>
                <a:latin typeface="Times New Roman"/>
                <a:cs typeface="Times New Roman"/>
              </a:rPr>
              <a:t>r action</a:t>
            </a:r>
            <a:r>
              <a:rPr lang="fr-FR" sz="1100" dirty="0">
                <a:latin typeface="Times New Roman"/>
                <a:cs typeface="Times New Roman"/>
              </a:rPr>
              <a:t> : </a:t>
            </a:r>
          </a:p>
          <a:p>
            <a:pPr marL="12700" marR="11396">
              <a:lnSpc>
                <a:spcPts val="1140"/>
              </a:lnSpc>
              <a:spcBef>
                <a:spcPts val="57"/>
              </a:spcBef>
            </a:pPr>
            <a:endParaRPr lang="fr-FR" sz="1100" dirty="0">
              <a:latin typeface="Times New Roman"/>
              <a:cs typeface="Times New Roman"/>
            </a:endParaRPr>
          </a:p>
          <a:p>
            <a:pPr marL="184150" marR="11396" indent="-171450">
              <a:lnSpc>
                <a:spcPts val="1140"/>
              </a:lnSpc>
              <a:spcBef>
                <a:spcPts val="57"/>
              </a:spcBef>
              <a:buFont typeface="Arial" panose="020B0604020202020204" pitchFamily="34" charset="0"/>
              <a:buChar char="•"/>
            </a:pPr>
            <a:r>
              <a:rPr lang="fr-FR" sz="1100" dirty="0">
                <a:latin typeface="Times New Roman"/>
                <a:cs typeface="Times New Roman"/>
              </a:rPr>
              <a:t>Le</a:t>
            </a:r>
            <a:r>
              <a:rPr lang="fr-FR" sz="1100" spc="-22" dirty="0">
                <a:latin typeface="Times New Roman"/>
                <a:cs typeface="Times New Roman"/>
              </a:rPr>
              <a:t> </a:t>
            </a:r>
            <a:r>
              <a:rPr lang="fr-FR" sz="1100" dirty="0">
                <a:latin typeface="Times New Roman"/>
                <a:cs typeface="Times New Roman"/>
              </a:rPr>
              <a:t>capital</a:t>
            </a:r>
            <a:r>
              <a:rPr lang="fr-FR" sz="1100" spc="99" dirty="0">
                <a:latin typeface="Times New Roman"/>
                <a:cs typeface="Times New Roman"/>
              </a:rPr>
              <a:t> </a:t>
            </a:r>
            <a:r>
              <a:rPr lang="fr-FR" sz="1100" dirty="0">
                <a:latin typeface="Times New Roman"/>
                <a:cs typeface="Times New Roman"/>
              </a:rPr>
              <a:t>de</a:t>
            </a:r>
            <a:r>
              <a:rPr lang="fr-FR" sz="1100" spc="69" dirty="0">
                <a:latin typeface="Times New Roman"/>
                <a:cs typeface="Times New Roman"/>
              </a:rPr>
              <a:t> </a:t>
            </a:r>
            <a:r>
              <a:rPr lang="fr-FR" sz="1100" dirty="0">
                <a:latin typeface="Times New Roman"/>
                <a:cs typeface="Times New Roman"/>
              </a:rPr>
              <a:t>ces</a:t>
            </a:r>
            <a:r>
              <a:rPr lang="fr-FR" sz="1100" spc="41" dirty="0">
                <a:latin typeface="Times New Roman"/>
                <a:cs typeface="Times New Roman"/>
              </a:rPr>
              <a:t> </a:t>
            </a:r>
            <a:r>
              <a:rPr lang="fr-FR" sz="1100" dirty="0">
                <a:latin typeface="Times New Roman"/>
                <a:cs typeface="Times New Roman"/>
              </a:rPr>
              <a:t>entre</a:t>
            </a:r>
            <a:r>
              <a:rPr lang="fr-FR" sz="1100" spc="-29" dirty="0">
                <a:latin typeface="Times New Roman"/>
                <a:cs typeface="Times New Roman"/>
              </a:rPr>
              <a:t>p</a:t>
            </a:r>
            <a:r>
              <a:rPr lang="fr-FR" sz="1100" dirty="0">
                <a:latin typeface="Times New Roman"/>
                <a:cs typeface="Times New Roman"/>
              </a:rPr>
              <a:t>rises</a:t>
            </a:r>
            <a:r>
              <a:rPr lang="fr-FR" sz="1100" spc="71" dirty="0">
                <a:latin typeface="Times New Roman"/>
                <a:cs typeface="Times New Roman"/>
              </a:rPr>
              <a:t> </a:t>
            </a:r>
            <a:r>
              <a:rPr lang="fr-FR" sz="1100" dirty="0">
                <a:latin typeface="Times New Roman"/>
                <a:cs typeface="Times New Roman"/>
              </a:rPr>
              <a:t>est</a:t>
            </a:r>
            <a:r>
              <a:rPr lang="fr-FR" sz="1100" spc="130" dirty="0">
                <a:latin typeface="Times New Roman"/>
                <a:cs typeface="Times New Roman"/>
              </a:rPr>
              <a:t> </a:t>
            </a:r>
            <a:r>
              <a:rPr lang="fr-FR" sz="1100" dirty="0">
                <a:latin typeface="Times New Roman"/>
                <a:cs typeface="Times New Roman"/>
              </a:rPr>
              <a:t>divisé</a:t>
            </a:r>
            <a:r>
              <a:rPr lang="fr-FR" sz="1100" spc="89" dirty="0">
                <a:latin typeface="Times New Roman"/>
                <a:cs typeface="Times New Roman"/>
              </a:rPr>
              <a:t> </a:t>
            </a:r>
            <a:r>
              <a:rPr lang="fr-FR" sz="1100" dirty="0">
                <a:latin typeface="Times New Roman"/>
                <a:cs typeface="Times New Roman"/>
              </a:rPr>
              <a:t>en</a:t>
            </a:r>
            <a:r>
              <a:rPr lang="fr-FR" sz="1100" spc="69" dirty="0">
                <a:latin typeface="Times New Roman"/>
                <a:cs typeface="Times New Roman"/>
              </a:rPr>
              <a:t> </a:t>
            </a:r>
            <a:r>
              <a:rPr lang="fr-FR" sz="1100" dirty="0">
                <a:latin typeface="Times New Roman"/>
                <a:cs typeface="Times New Roman"/>
              </a:rPr>
              <a:t>actions</a:t>
            </a:r>
            <a:r>
              <a:rPr lang="fr-FR" sz="1100" spc="100" dirty="0">
                <a:latin typeface="Times New Roman"/>
                <a:cs typeface="Times New Roman"/>
              </a:rPr>
              <a:t> </a:t>
            </a:r>
            <a:r>
              <a:rPr lang="fr-FR" sz="1100" dirty="0">
                <a:latin typeface="Times New Roman"/>
                <a:cs typeface="Times New Roman"/>
              </a:rPr>
              <a:t>(pas</a:t>
            </a:r>
            <a:r>
              <a:rPr lang="fr-FR" sz="1100" spc="143" dirty="0">
                <a:latin typeface="Times New Roman"/>
                <a:cs typeface="Times New Roman"/>
              </a:rPr>
              <a:t> </a:t>
            </a:r>
            <a:r>
              <a:rPr lang="fr-FR" sz="1100" dirty="0">
                <a:latin typeface="Times New Roman"/>
                <a:cs typeface="Times New Roman"/>
              </a:rPr>
              <a:t>de</a:t>
            </a:r>
            <a:r>
              <a:rPr lang="fr-FR" sz="1100" spc="69" dirty="0">
                <a:latin typeface="Times New Roman"/>
                <a:cs typeface="Times New Roman"/>
              </a:rPr>
              <a:t> </a:t>
            </a:r>
            <a:r>
              <a:rPr lang="fr-FR" sz="1100" dirty="0">
                <a:latin typeface="Times New Roman"/>
                <a:cs typeface="Times New Roman"/>
              </a:rPr>
              <a:t>limite sur</a:t>
            </a:r>
            <a:r>
              <a:rPr lang="fr-FR" sz="1100" spc="71"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dirty="0">
                <a:latin typeface="Times New Roman"/>
                <a:cs typeface="Times New Roman"/>
              </a:rPr>
              <a:t>nom</a:t>
            </a:r>
            <a:r>
              <a:rPr lang="fr-FR" sz="1100" spc="-29" dirty="0">
                <a:latin typeface="Times New Roman"/>
                <a:cs typeface="Times New Roman"/>
              </a:rPr>
              <a:t>b</a:t>
            </a:r>
            <a:r>
              <a:rPr lang="fr-FR" sz="1100" dirty="0">
                <a:latin typeface="Times New Roman"/>
                <a:cs typeface="Times New Roman"/>
              </a:rPr>
              <a:t>re</a:t>
            </a:r>
            <a:r>
              <a:rPr lang="fr-FR" sz="1100" spc="76" dirty="0">
                <a:latin typeface="Times New Roman"/>
                <a:cs typeface="Times New Roman"/>
              </a:rPr>
              <a:t> </a:t>
            </a:r>
            <a:r>
              <a:rPr lang="fr-FR" sz="1100" dirty="0">
                <a:latin typeface="Times New Roman"/>
                <a:cs typeface="Times New Roman"/>
              </a:rPr>
              <a:t>d'actionnaires).</a:t>
            </a:r>
          </a:p>
          <a:p>
            <a:pPr marL="12700" marR="11396">
              <a:lnSpc>
                <a:spcPts val="1140"/>
              </a:lnSpc>
              <a:spcBef>
                <a:spcPts val="57"/>
              </a:spcBef>
            </a:pPr>
            <a:endParaRPr lang="fr-FR" sz="1100" dirty="0">
              <a:latin typeface="Times New Roman"/>
              <a:cs typeface="Times New Roman"/>
            </a:endParaRPr>
          </a:p>
          <a:p>
            <a:pPr marL="184150" marR="11396" indent="-171450">
              <a:lnSpc>
                <a:spcPts val="1140"/>
              </a:lnSpc>
              <a:spcBef>
                <a:spcPts val="57"/>
              </a:spcBef>
              <a:buFont typeface="Arial" panose="020B0604020202020204" pitchFamily="34" charset="0"/>
              <a:buChar char="•"/>
            </a:pPr>
            <a:r>
              <a:rPr lang="fr-FR" sz="1100" dirty="0">
                <a:latin typeface="Times New Roman"/>
                <a:cs typeface="Times New Roman"/>
              </a:rPr>
              <a:t>Chaque</a:t>
            </a:r>
            <a:r>
              <a:rPr lang="fr-FR" sz="1100" spc="84" dirty="0">
                <a:latin typeface="Times New Roman"/>
                <a:cs typeface="Times New Roman"/>
              </a:rPr>
              <a:t> </a:t>
            </a:r>
            <a:r>
              <a:rPr lang="fr-FR" sz="1100" dirty="0">
                <a:latin typeface="Times New Roman"/>
                <a:cs typeface="Times New Roman"/>
              </a:rPr>
              <a:t>actionnaire</a:t>
            </a:r>
            <a:r>
              <a:rPr lang="fr-FR" sz="1100" spc="133" dirty="0">
                <a:latin typeface="Times New Roman"/>
                <a:cs typeface="Times New Roman"/>
              </a:rPr>
              <a:t> </a:t>
            </a:r>
            <a:r>
              <a:rPr lang="fr-FR" sz="1100" dirty="0">
                <a:latin typeface="Times New Roman"/>
                <a:cs typeface="Times New Roman"/>
              </a:rPr>
              <a:t>(</a:t>
            </a:r>
            <a:r>
              <a:rPr lang="fr-FR" sz="1100" dirty="0" err="1">
                <a:latin typeface="Times New Roman"/>
                <a:cs typeface="Times New Roman"/>
              </a:rPr>
              <a:t>sh</a:t>
            </a:r>
            <a:r>
              <a:rPr lang="fr-FR" sz="1100" spc="-29" dirty="0" err="1">
                <a:latin typeface="Times New Roman"/>
                <a:cs typeface="Times New Roman"/>
              </a:rPr>
              <a:t>a</a:t>
            </a:r>
            <a:r>
              <a:rPr lang="fr-FR" sz="1100" dirty="0" err="1">
                <a:latin typeface="Times New Roman"/>
                <a:cs typeface="Times New Roman"/>
              </a:rPr>
              <a:t>reholder</a:t>
            </a:r>
            <a:r>
              <a:rPr lang="fr-FR" sz="1100" spc="-159" dirty="0">
                <a:latin typeface="Times New Roman"/>
                <a:cs typeface="Times New Roman"/>
              </a:rPr>
              <a:t> </a:t>
            </a:r>
            <a:r>
              <a:rPr lang="fr-FR" sz="1100" dirty="0">
                <a:latin typeface="Times New Roman"/>
                <a:cs typeface="Times New Roman"/>
              </a:rPr>
              <a:t>)</a:t>
            </a:r>
            <a:r>
              <a:rPr lang="fr-FR" sz="1100" spc="136" dirty="0">
                <a:latin typeface="Times New Roman"/>
                <a:cs typeface="Times New Roman"/>
              </a:rPr>
              <a:t> </a:t>
            </a:r>
            <a:r>
              <a:rPr lang="fr-FR" sz="1100" dirty="0" err="1">
                <a:latin typeface="Times New Roman"/>
                <a:cs typeface="Times New Roman"/>
              </a:rPr>
              <a:t>detient</a:t>
            </a:r>
            <a:r>
              <a:rPr lang="fr-FR" sz="1100" spc="204" dirty="0">
                <a:latin typeface="Times New Roman"/>
                <a:cs typeface="Times New Roman"/>
              </a:rPr>
              <a:t> </a:t>
            </a:r>
            <a:r>
              <a:rPr lang="fr-FR" sz="1100" dirty="0">
                <a:latin typeface="Times New Roman"/>
                <a:cs typeface="Times New Roman"/>
              </a:rPr>
              <a:t>une</a:t>
            </a:r>
            <a:r>
              <a:rPr lang="fr-FR" sz="1100" spc="84" dirty="0">
                <a:latin typeface="Times New Roman"/>
                <a:cs typeface="Times New Roman"/>
              </a:rPr>
              <a:t> </a:t>
            </a:r>
            <a:r>
              <a:rPr lang="fr-FR" sz="1100" dirty="0">
                <a:latin typeface="Times New Roman"/>
                <a:cs typeface="Times New Roman"/>
              </a:rPr>
              <a:t>p</a:t>
            </a:r>
            <a:r>
              <a:rPr lang="fr-FR" sz="1100" spc="-29" dirty="0">
                <a:latin typeface="Times New Roman"/>
                <a:cs typeface="Times New Roman"/>
              </a:rPr>
              <a:t>a</a:t>
            </a:r>
            <a:r>
              <a:rPr lang="fr-FR" sz="1100" dirty="0">
                <a:latin typeface="Times New Roman"/>
                <a:cs typeface="Times New Roman"/>
              </a:rPr>
              <a:t>rtie</a:t>
            </a:r>
            <a:r>
              <a:rPr lang="fr-FR" sz="1100" spc="145" dirty="0">
                <a:latin typeface="Times New Roman"/>
                <a:cs typeface="Times New Roman"/>
              </a:rPr>
              <a:t> </a:t>
            </a:r>
            <a:r>
              <a:rPr lang="fr-FR" sz="1100" dirty="0">
                <a:latin typeface="Times New Roman"/>
                <a:cs typeface="Times New Roman"/>
              </a:rPr>
              <a:t>de l'entre</a:t>
            </a:r>
            <a:r>
              <a:rPr lang="fr-FR" sz="1100" spc="-34" dirty="0">
                <a:latin typeface="Times New Roman"/>
                <a:cs typeface="Times New Roman"/>
              </a:rPr>
              <a:t>p</a:t>
            </a:r>
            <a:r>
              <a:rPr lang="fr-FR" sz="1100" dirty="0">
                <a:latin typeface="Times New Roman"/>
                <a:cs typeface="Times New Roman"/>
              </a:rPr>
              <a:t>rise</a:t>
            </a:r>
            <a:r>
              <a:rPr lang="fr-FR" sz="1100" spc="151" dirty="0">
                <a:latin typeface="Times New Roman"/>
                <a:cs typeface="Times New Roman"/>
              </a:rPr>
              <a:t> </a:t>
            </a:r>
            <a:r>
              <a:rPr lang="fr-FR" sz="110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a</a:t>
            </a:r>
            <a:r>
              <a:rPr lang="fr-FR" sz="1100" spc="114"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dirty="0">
                <a:latin typeface="Times New Roman"/>
                <a:cs typeface="Times New Roman"/>
              </a:rPr>
              <a:t>droit</a:t>
            </a:r>
            <a:r>
              <a:rPr lang="fr-FR" sz="1100" spc="105"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dividendes.</a:t>
            </a:r>
          </a:p>
          <a:p>
            <a:pPr marL="12700" marR="11396">
              <a:lnSpc>
                <a:spcPts val="1140"/>
              </a:lnSpc>
              <a:spcBef>
                <a:spcPts val="57"/>
              </a:spcBef>
            </a:pPr>
            <a:endParaRPr sz="1100" dirty="0">
              <a:latin typeface="Times New Roman"/>
              <a:cs typeface="Times New Roman"/>
            </a:endParaRPr>
          </a:p>
          <a:p>
            <a:pPr marL="184150" marR="17677" indent="-171450">
              <a:lnSpc>
                <a:spcPts val="1264"/>
              </a:lnSpc>
              <a:spcBef>
                <a:spcPts val="764"/>
              </a:spcBef>
              <a:buFont typeface="Arial" panose="020B0604020202020204" pitchFamily="34" charset="0"/>
              <a:buChar char="•"/>
            </a:pPr>
            <a:r>
              <a:rPr sz="1100" spc="0" dirty="0" err="1">
                <a:latin typeface="Times New Roman"/>
                <a:cs typeface="Times New Roman"/>
              </a:rPr>
              <a:t>Seulement</a:t>
            </a:r>
            <a:r>
              <a:rPr sz="1100" spc="84" dirty="0">
                <a:latin typeface="Times New Roman"/>
                <a:cs typeface="Times New Roman"/>
              </a:rPr>
              <a:t> </a:t>
            </a:r>
            <a:r>
              <a:rPr lang="fr-FR" sz="1100" spc="0" dirty="0">
                <a:latin typeface="Times New Roman"/>
                <a:cs typeface="Times New Roman"/>
              </a:rPr>
              <a:t>7</a:t>
            </a:r>
            <a:r>
              <a:rPr sz="1100" spc="0" dirty="0">
                <a:latin typeface="Times New Roman"/>
                <a:cs typeface="Times New Roman"/>
              </a:rPr>
              <a:t>%</a:t>
            </a:r>
            <a:r>
              <a:rPr sz="1100" spc="89"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err="1">
                <a:latin typeface="Times New Roman"/>
                <a:cs typeface="Times New Roman"/>
              </a:rPr>
              <a:t>nom</a:t>
            </a:r>
            <a:r>
              <a:rPr sz="1100" spc="-29" dirty="0" err="1">
                <a:latin typeface="Times New Roman"/>
                <a:cs typeface="Times New Roman"/>
              </a:rPr>
              <a:t>b</a:t>
            </a:r>
            <a:r>
              <a:rPr sz="1100" spc="0" dirty="0" err="1">
                <a:latin typeface="Times New Roman"/>
                <a:cs typeface="Times New Roman"/>
              </a:rPr>
              <a:t>re</a:t>
            </a:r>
            <a:r>
              <a:rPr sz="1100" spc="76" dirty="0">
                <a:latin typeface="Times New Roman"/>
                <a:cs typeface="Times New Roman"/>
              </a:rPr>
              <a:t> </a:t>
            </a:r>
            <a:r>
              <a:rPr sz="1100" spc="0" dirty="0" err="1">
                <a:latin typeface="Times New Roman"/>
                <a:cs typeface="Times New Roman"/>
              </a:rPr>
              <a:t>d'entre</a:t>
            </a:r>
            <a:r>
              <a:rPr sz="1100" spc="-34" dirty="0" err="1">
                <a:latin typeface="Times New Roman"/>
                <a:cs typeface="Times New Roman"/>
              </a:rPr>
              <a:t>p</a:t>
            </a:r>
            <a:r>
              <a:rPr sz="1100" spc="0" dirty="0" err="1">
                <a:latin typeface="Times New Roman"/>
                <a:cs typeface="Times New Roman"/>
              </a:rPr>
              <a:t>rise</a:t>
            </a:r>
            <a:r>
              <a:rPr lang="fr-FR" sz="1100" spc="0" dirty="0">
                <a:latin typeface="Times New Roman"/>
                <a:cs typeface="Times New Roman"/>
              </a:rPr>
              <a:t>s</a:t>
            </a:r>
            <a:r>
              <a:rPr sz="1100" spc="196" dirty="0">
                <a:latin typeface="Times New Roman"/>
                <a:cs typeface="Times New Roman"/>
              </a:rPr>
              <a:t> </a:t>
            </a:r>
            <a:r>
              <a:rPr sz="1100" spc="0" dirty="0">
                <a:latin typeface="Times New Roman"/>
                <a:cs typeface="Times New Roman"/>
              </a:rPr>
              <a:t>total</a:t>
            </a:r>
            <a:r>
              <a:rPr lang="fr-FR" sz="1100" spc="0" dirty="0">
                <a:latin typeface="Times New Roman"/>
                <a:cs typeface="Times New Roman"/>
              </a:rPr>
              <a:t> en 2021,</a:t>
            </a:r>
            <a:r>
              <a:rPr sz="1100" spc="221" dirty="0">
                <a:latin typeface="Times New Roman"/>
                <a:cs typeface="Times New Roman"/>
              </a:rPr>
              <a:t> </a:t>
            </a:r>
            <a:r>
              <a:rPr sz="1100" spc="0" dirty="0" err="1">
                <a:latin typeface="Times New Roman"/>
                <a:cs typeface="Times New Roman"/>
              </a:rPr>
              <a:t>mais</a:t>
            </a:r>
            <a:r>
              <a:rPr sz="1100" spc="43" dirty="0">
                <a:latin typeface="Times New Roman"/>
                <a:cs typeface="Times New Roman"/>
              </a:rPr>
              <a:t> </a:t>
            </a:r>
            <a:r>
              <a:rPr lang="fr-FR" sz="1100" dirty="0">
                <a:latin typeface="Times New Roman"/>
                <a:cs typeface="Times New Roman"/>
              </a:rPr>
              <a:t>38</a:t>
            </a:r>
            <a:r>
              <a:rPr sz="1100" spc="0" dirty="0">
                <a:latin typeface="Times New Roman"/>
                <a:cs typeface="Times New Roman"/>
              </a:rPr>
              <a:t>%</a:t>
            </a:r>
            <a:r>
              <a:rPr sz="1100" spc="64" dirty="0">
                <a:latin typeface="Times New Roman"/>
                <a:cs typeface="Times New Roman"/>
              </a:rPr>
              <a:t> </a:t>
            </a:r>
            <a:r>
              <a:rPr sz="1100" spc="0" dirty="0">
                <a:latin typeface="Times New Roman"/>
                <a:cs typeface="Times New Roman"/>
              </a:rPr>
              <a:t>du </a:t>
            </a:r>
            <a:r>
              <a:rPr lang="fr-FR" sz="1100" dirty="0">
                <a:latin typeface="Times New Roman"/>
                <a:cs typeface="Times New Roman"/>
              </a:rPr>
              <a:t> </a:t>
            </a:r>
            <a:r>
              <a:rPr sz="1100" spc="0" dirty="0" err="1">
                <a:latin typeface="Times New Roman"/>
                <a:cs typeface="Times New Roman"/>
              </a:rPr>
              <a:t>nom</a:t>
            </a:r>
            <a:r>
              <a:rPr sz="1100" spc="-29" dirty="0" err="1">
                <a:latin typeface="Times New Roman"/>
                <a:cs typeface="Times New Roman"/>
              </a:rPr>
              <a:t>b</a:t>
            </a:r>
            <a:r>
              <a:rPr sz="1100" spc="0" dirty="0" err="1">
                <a:latin typeface="Times New Roman"/>
                <a:cs typeface="Times New Roman"/>
              </a:rPr>
              <a:t>re</a:t>
            </a:r>
            <a:r>
              <a:rPr sz="1100" spc="7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sal</a:t>
            </a:r>
            <a:r>
              <a:rPr sz="1100" spc="-29" dirty="0" err="1">
                <a:latin typeface="Times New Roman"/>
                <a:cs typeface="Times New Roman"/>
              </a:rPr>
              <a:t>a</a:t>
            </a:r>
            <a:r>
              <a:rPr sz="1100" spc="0" dirty="0" err="1">
                <a:latin typeface="Times New Roman"/>
                <a:cs typeface="Times New Roman"/>
              </a:rPr>
              <a:t>ri</a:t>
            </a:r>
            <a:r>
              <a:rPr lang="fr-FR" sz="1100" spc="0" dirty="0">
                <a:latin typeface="Times New Roman"/>
                <a:cs typeface="Times New Roman"/>
              </a:rPr>
              <a:t>é</a:t>
            </a:r>
            <a:r>
              <a:rPr sz="1100" spc="0" dirty="0">
                <a:latin typeface="Times New Roman"/>
                <a:cs typeface="Times New Roman"/>
              </a:rPr>
              <a:t>s</a:t>
            </a:r>
            <a:r>
              <a:rPr sz="1100" spc="2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lang="fr-FR" sz="1100" spc="0" dirty="0">
                <a:latin typeface="Times New Roman"/>
                <a:cs typeface="Times New Roman"/>
              </a:rPr>
              <a:t>50</a:t>
            </a:r>
            <a:r>
              <a:rPr sz="1100" spc="0" dirty="0">
                <a:latin typeface="Times New Roman"/>
                <a:cs typeface="Times New Roman"/>
              </a:rPr>
              <a:t>%</a:t>
            </a:r>
            <a:r>
              <a:rPr sz="1100" spc="8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valeur</a:t>
            </a:r>
            <a:r>
              <a:rPr sz="1100" spc="2" dirty="0">
                <a:latin typeface="Times New Roman"/>
                <a:cs typeface="Times New Roman"/>
              </a:rPr>
              <a:t> </a:t>
            </a:r>
            <a:r>
              <a:rPr sz="1100" spc="0" dirty="0" err="1">
                <a:latin typeface="Times New Roman"/>
                <a:cs typeface="Times New Roman"/>
              </a:rPr>
              <a:t>ajout</a:t>
            </a:r>
            <a:r>
              <a:rPr lang="fr-FR" sz="1100" spc="0" dirty="0">
                <a:latin typeface="Times New Roman"/>
                <a:cs typeface="Times New Roman"/>
              </a:rPr>
              <a:t>é</a:t>
            </a:r>
            <a:r>
              <a:rPr sz="1100" spc="0" dirty="0">
                <a:latin typeface="Times New Roman"/>
                <a:cs typeface="Times New Roman"/>
              </a:rPr>
              <a:t>e</a:t>
            </a:r>
            <a:r>
              <a:rPr sz="1100" spc="148" dirty="0">
                <a:latin typeface="Times New Roman"/>
                <a:cs typeface="Times New Roman"/>
              </a:rPr>
              <a:t> </a:t>
            </a:r>
            <a:r>
              <a:rPr sz="1100" spc="0" dirty="0">
                <a:latin typeface="Times New Roman"/>
                <a:cs typeface="Times New Roman"/>
              </a:rPr>
              <a:t>(</a:t>
            </a:r>
            <a:r>
              <a:rPr sz="1100" spc="0" dirty="0" err="1">
                <a:latin typeface="Times New Roman"/>
                <a:cs typeface="Times New Roman"/>
              </a:rPr>
              <a:t>en</a:t>
            </a:r>
            <a:r>
              <a:rPr sz="1100" spc="141" dirty="0">
                <a:latin typeface="Times New Roman"/>
                <a:cs typeface="Times New Roman"/>
              </a:rPr>
              <a:t> </a:t>
            </a:r>
            <a:r>
              <a:rPr sz="1100" spc="0" dirty="0">
                <a:latin typeface="Times New Roman"/>
                <a:cs typeface="Times New Roman"/>
              </a:rPr>
              <a:t>20</a:t>
            </a:r>
            <a:r>
              <a:rPr lang="fr-FR" sz="1100" dirty="0">
                <a:latin typeface="Times New Roman"/>
                <a:cs typeface="Times New Roman"/>
              </a:rPr>
              <a:t>21</a:t>
            </a:r>
            <a:r>
              <a:rPr sz="1100" spc="0" dirty="0">
                <a:latin typeface="Times New Roman"/>
                <a:cs typeface="Times New Roman"/>
              </a:rPr>
              <a:t>)</a:t>
            </a:r>
            <a:r>
              <a:rPr sz="1100" spc="84" dirty="0">
                <a:latin typeface="Times New Roman"/>
                <a:cs typeface="Times New Roman"/>
              </a:rPr>
              <a:t> </a:t>
            </a:r>
            <a:r>
              <a:rPr sz="1100" spc="0" dirty="0">
                <a:latin typeface="Meiryo"/>
                <a:cs typeface="Meiryo"/>
              </a:rPr>
              <a:t>⇒</a:t>
            </a:r>
            <a:r>
              <a:rPr lang="fr-FR" sz="1100" dirty="0">
                <a:latin typeface="Meiryo"/>
                <a:cs typeface="Meiryo"/>
              </a:rPr>
              <a:t> </a:t>
            </a:r>
            <a:r>
              <a:rPr sz="1100" spc="0" dirty="0" err="1">
                <a:latin typeface="Times New Roman"/>
                <a:cs typeface="Times New Roman"/>
              </a:rPr>
              <a:t>entre</a:t>
            </a:r>
            <a:r>
              <a:rPr sz="1100" spc="-29" dirty="0" err="1">
                <a:latin typeface="Times New Roman"/>
                <a:cs typeface="Times New Roman"/>
              </a:rPr>
              <a:t>p</a:t>
            </a:r>
            <a:r>
              <a:rPr sz="1100" spc="0" dirty="0" err="1">
                <a:latin typeface="Times New Roman"/>
                <a:cs typeface="Times New Roman"/>
              </a:rPr>
              <a:t>rises</a:t>
            </a:r>
            <a:r>
              <a:rPr sz="1100" spc="8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taille</a:t>
            </a:r>
            <a:r>
              <a:rPr sz="1100" spc="41" dirty="0">
                <a:latin typeface="Times New Roman"/>
                <a:cs typeface="Times New Roman"/>
              </a:rPr>
              <a:t> </a:t>
            </a:r>
            <a:r>
              <a:rPr sz="1100" spc="0" dirty="0" err="1">
                <a:latin typeface="Times New Roman"/>
                <a:cs typeface="Times New Roman"/>
              </a:rPr>
              <a:t>im</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rtante</a:t>
            </a:r>
            <a:r>
              <a:rPr lang="fr-FR" sz="1100" spc="0" dirty="0">
                <a:latin typeface="Times New Roman"/>
                <a:cs typeface="Times New Roman"/>
              </a:rPr>
              <a:t> (ETI et GE)</a:t>
            </a:r>
            <a:r>
              <a:rPr sz="1100" spc="0" dirty="0">
                <a:latin typeface="Times New Roman"/>
                <a:cs typeface="Times New Roman"/>
              </a:rPr>
              <a:t>.</a:t>
            </a:r>
            <a:endParaRPr lang="fr-FR" sz="1100" spc="0" dirty="0">
              <a:latin typeface="Times New Roman"/>
              <a:cs typeface="Times New Roman"/>
            </a:endParaRPr>
          </a:p>
          <a:p>
            <a:pPr marL="12700" marR="11396">
              <a:lnSpc>
                <a:spcPct val="95825"/>
              </a:lnSpc>
            </a:pPr>
            <a:endParaRPr sz="1100" dirty="0">
              <a:latin typeface="Times New Roman"/>
              <a:cs typeface="Times New Roman"/>
            </a:endParaRPr>
          </a:p>
          <a:p>
            <a:pPr marL="12700">
              <a:lnSpc>
                <a:spcPts val="1264"/>
              </a:lnSpc>
              <a:spcBef>
                <a:spcPts val="385"/>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5" name="object 5"/>
          <p:cNvSpPr txBox="1"/>
          <p:nvPr/>
        </p:nvSpPr>
        <p:spPr>
          <a:xfrm>
            <a:off x="177800" y="596900"/>
            <a:ext cx="4419600" cy="2286000"/>
          </a:xfrm>
          <a:prstGeom prst="rect">
            <a:avLst/>
          </a:prstGeom>
        </p:spPr>
        <p:txBody>
          <a:bodyPr wrap="square" lIns="0" tIns="0" rIns="0" bIns="0" rtlCol="0">
            <a:noAutofit/>
          </a:bodyPr>
          <a:lstStyle/>
          <a:p>
            <a:pPr marL="12700" marR="26808">
              <a:lnSpc>
                <a:spcPct val="114000"/>
              </a:lnSpc>
              <a:spcBef>
                <a:spcPts val="57"/>
              </a:spcBef>
            </a:pPr>
            <a:r>
              <a:rPr sz="1100" spc="-29" dirty="0">
                <a:latin typeface="Times New Roman"/>
                <a:cs typeface="Times New Roman"/>
              </a:rPr>
              <a:t>P</a:t>
            </a:r>
            <a:r>
              <a:rPr sz="1100" spc="0" dirty="0">
                <a:latin typeface="Times New Roman"/>
                <a:cs typeface="Times New Roman"/>
              </a:rPr>
              <a:t>our</a:t>
            </a:r>
            <a:r>
              <a:rPr sz="1100" spc="158" dirty="0">
                <a:latin typeface="Times New Roman"/>
                <a:cs typeface="Times New Roman"/>
              </a:rPr>
              <a:t> </a:t>
            </a:r>
            <a:r>
              <a:rPr sz="1100" spc="0" dirty="0">
                <a:latin typeface="Times New Roman"/>
                <a:cs typeface="Times New Roman"/>
              </a:rPr>
              <a:t>calculer</a:t>
            </a:r>
            <a:r>
              <a:rPr sz="1100" spc="-19" dirty="0">
                <a:latin typeface="Times New Roman"/>
                <a:cs typeface="Times New Roman"/>
              </a:rPr>
              <a:t> </a:t>
            </a:r>
            <a:r>
              <a:rPr sz="1100" spc="0" dirty="0">
                <a:latin typeface="Times New Roman"/>
                <a:cs typeface="Times New Roman"/>
              </a:rPr>
              <a:t>l'es</a:t>
            </a:r>
            <a:r>
              <a:rPr sz="1100" spc="29" dirty="0">
                <a:latin typeface="Times New Roman"/>
                <a:cs typeface="Times New Roman"/>
              </a:rPr>
              <a:t>p</a:t>
            </a:r>
            <a:r>
              <a:rPr sz="1100" spc="0" dirty="0">
                <a:latin typeface="Times New Roman"/>
                <a:cs typeface="Times New Roman"/>
              </a:rPr>
              <a:t>erance</a:t>
            </a:r>
            <a:r>
              <a:rPr sz="1100" spc="12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9" dirty="0">
                <a:latin typeface="Times New Roman"/>
                <a:cs typeface="Times New Roman"/>
              </a:rPr>
              <a:t> </a:t>
            </a:r>
            <a:r>
              <a:rPr lang="fr-FR" sz="1100" dirty="0">
                <a:latin typeface="Times New Roman"/>
                <a:cs typeface="Times New Roman"/>
              </a:rPr>
              <a:t>à</a:t>
            </a:r>
            <a:endParaRPr sz="1100" dirty="0">
              <a:latin typeface="Times New Roman"/>
              <a:cs typeface="Times New Roman"/>
            </a:endParaRPr>
          </a:p>
          <a:p>
            <a:pPr marL="12700" marR="93262">
              <a:lnSpc>
                <a:spcPct val="114000"/>
              </a:lnSpc>
              <a:spcBef>
                <a:spcPts val="32"/>
              </a:spcBef>
            </a:pP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actif</a:t>
            </a:r>
            <a:r>
              <a:rPr lang="fr-FR" sz="1100" spc="0" dirty="0">
                <a:latin typeface="Times New Roman"/>
                <a:cs typeface="Times New Roman"/>
              </a:rPr>
              <a:t>,</a:t>
            </a:r>
            <a:r>
              <a:rPr sz="1100" spc="104" dirty="0">
                <a:latin typeface="Times New Roman"/>
                <a:cs typeface="Times New Roman"/>
              </a:rPr>
              <a:t> </a:t>
            </a:r>
            <a:r>
              <a:rPr sz="1100" spc="0" dirty="0">
                <a:latin typeface="Times New Roman"/>
                <a:cs typeface="Times New Roman"/>
              </a:rPr>
              <a:t>il</a:t>
            </a:r>
            <a:r>
              <a:rPr sz="1100" spc="-12" dirty="0">
                <a:latin typeface="Times New Roman"/>
                <a:cs typeface="Times New Roman"/>
              </a:rPr>
              <a:t> </a:t>
            </a:r>
            <a:r>
              <a:rPr sz="1100" spc="0" dirty="0">
                <a:latin typeface="Times New Roman"/>
                <a:cs typeface="Times New Roman"/>
              </a:rPr>
              <a:t>faut</a:t>
            </a:r>
            <a:r>
              <a:rPr sz="1100" spc="170" dirty="0">
                <a:latin typeface="Times New Roman"/>
                <a:cs typeface="Times New Roman"/>
              </a:rPr>
              <a:t> </a:t>
            </a:r>
            <a:r>
              <a:rPr sz="1100" spc="0" dirty="0">
                <a:latin typeface="Times New Roman"/>
                <a:cs typeface="Times New Roman"/>
              </a:rPr>
              <a:t>dis</a:t>
            </a:r>
            <a:r>
              <a:rPr sz="1100" spc="29" dirty="0">
                <a:latin typeface="Times New Roman"/>
                <a:cs typeface="Times New Roman"/>
              </a:rPr>
              <a:t>p</a:t>
            </a:r>
            <a:r>
              <a:rPr sz="1100" spc="0" dirty="0">
                <a:latin typeface="Times New Roman"/>
                <a:cs typeface="Times New Roman"/>
              </a:rPr>
              <a:t>oser</a:t>
            </a:r>
            <a:r>
              <a:rPr sz="1100" spc="-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distribution</a:t>
            </a:r>
            <a:r>
              <a:rPr sz="1100" spc="7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robabilit</a:t>
            </a:r>
            <a:r>
              <a:rPr lang="fr-FR" sz="1100" spc="0" dirty="0">
                <a:latin typeface="Times New Roman"/>
                <a:cs typeface="Times New Roman"/>
              </a:rPr>
              <a:t>é</a:t>
            </a:r>
            <a:r>
              <a:rPr sz="1100" spc="48" dirty="0">
                <a:latin typeface="Times New Roman"/>
                <a:cs typeface="Times New Roman"/>
              </a:rPr>
              <a:t> </a:t>
            </a:r>
            <a:r>
              <a:rPr sz="1100" spc="0" dirty="0">
                <a:latin typeface="Times New Roman"/>
                <a:cs typeface="Times New Roman"/>
              </a:rPr>
              <a:t>des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s.</a:t>
            </a:r>
            <a:endParaRPr lang="fr-FR" sz="1100" spc="0" dirty="0">
              <a:latin typeface="Times New Roman"/>
              <a:cs typeface="Times New Roman"/>
            </a:endParaRPr>
          </a:p>
          <a:p>
            <a:pPr marL="12700" marR="93262">
              <a:lnSpc>
                <a:spcPts val="1264"/>
              </a:lnSpc>
              <a:spcBef>
                <a:spcPts val="32"/>
              </a:spcBef>
            </a:pPr>
            <a:endParaRPr sz="1100" dirty="0">
              <a:latin typeface="Times New Roman"/>
              <a:cs typeface="Times New Roman"/>
            </a:endParaRPr>
          </a:p>
          <a:p>
            <a:pPr marL="12700" marR="26808">
              <a:lnSpc>
                <a:spcPct val="114000"/>
              </a:lnSpc>
              <a:spcBef>
                <a:spcPts val="180"/>
              </a:spcBef>
            </a:pPr>
            <a:r>
              <a:rPr sz="1650" spc="0" baseline="5270" dirty="0" err="1">
                <a:latin typeface="Times New Roman"/>
                <a:cs typeface="Times New Roman"/>
              </a:rPr>
              <a:t>Cette</a:t>
            </a:r>
            <a:r>
              <a:rPr sz="1650" spc="200" baseline="5270" dirty="0">
                <a:latin typeface="Times New Roman"/>
                <a:cs typeface="Times New Roman"/>
              </a:rPr>
              <a:t> </a:t>
            </a:r>
            <a:r>
              <a:rPr sz="1650" spc="0" baseline="5270" dirty="0" err="1">
                <a:latin typeface="Times New Roman"/>
                <a:cs typeface="Times New Roman"/>
              </a:rPr>
              <a:t>donn</a:t>
            </a:r>
            <a:r>
              <a:rPr lang="fr-FR" sz="1650" spc="0" baseline="5270" dirty="0">
                <a:latin typeface="Times New Roman"/>
                <a:cs typeface="Times New Roman"/>
              </a:rPr>
              <a:t>é</a:t>
            </a:r>
            <a:r>
              <a:rPr sz="1650" spc="0" baseline="5270" dirty="0">
                <a:latin typeface="Times New Roman"/>
                <a:cs typeface="Times New Roman"/>
              </a:rPr>
              <a:t>e</a:t>
            </a:r>
            <a:r>
              <a:rPr sz="1650" spc="84" baseline="5270" dirty="0">
                <a:latin typeface="Times New Roman"/>
                <a:cs typeface="Times New Roman"/>
              </a:rPr>
              <a:t> </a:t>
            </a:r>
            <a:r>
              <a:rPr sz="1650" spc="0" baseline="5270" dirty="0">
                <a:latin typeface="Times New Roman"/>
                <a:cs typeface="Times New Roman"/>
              </a:rPr>
              <a:t>est</a:t>
            </a:r>
            <a:r>
              <a:rPr sz="1650" spc="145" baseline="5270" dirty="0">
                <a:latin typeface="Times New Roman"/>
                <a:cs typeface="Times New Roman"/>
              </a:rPr>
              <a:t> </a:t>
            </a:r>
            <a:r>
              <a:rPr sz="1650" spc="0" baseline="5270" dirty="0">
                <a:latin typeface="Times New Roman"/>
                <a:cs typeface="Times New Roman"/>
              </a:rPr>
              <a:t>inobservable</a:t>
            </a:r>
            <a:r>
              <a:rPr sz="1650" spc="-83"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sz="1650" spc="0" baseline="5270" dirty="0">
                <a:latin typeface="Times New Roman"/>
                <a:cs typeface="Times New Roman"/>
              </a:rPr>
              <a:t>on</a:t>
            </a:r>
            <a:r>
              <a:rPr sz="1650" spc="73" baseline="5270" dirty="0">
                <a:latin typeface="Times New Roman"/>
                <a:cs typeface="Times New Roman"/>
              </a:rPr>
              <a:t> </a:t>
            </a:r>
            <a:r>
              <a:rPr sz="1650" spc="0" baseline="5270" dirty="0" err="1">
                <a:latin typeface="Times New Roman"/>
                <a:cs typeface="Times New Roman"/>
              </a:rPr>
              <a:t>passe</a:t>
            </a:r>
            <a:r>
              <a:rPr sz="1650" spc="84" baseline="5270" dirty="0">
                <a:latin typeface="Times New Roman"/>
                <a:cs typeface="Times New Roman"/>
              </a:rPr>
              <a:t> </a:t>
            </a:r>
            <a:r>
              <a:rPr sz="1650" spc="0" baseline="5270" dirty="0">
                <a:latin typeface="Times New Roman"/>
                <a:cs typeface="Times New Roman"/>
              </a:rPr>
              <a:t>g</a:t>
            </a:r>
            <a:r>
              <a:rPr lang="fr-FR" sz="1650" spc="0" baseline="5270" dirty="0">
                <a:latin typeface="Times New Roman"/>
                <a:cs typeface="Times New Roman"/>
              </a:rPr>
              <a:t>é</a:t>
            </a:r>
            <a:r>
              <a:rPr sz="1650" spc="0" baseline="5270" dirty="0">
                <a:latin typeface="Times New Roman"/>
                <a:cs typeface="Times New Roman"/>
              </a:rPr>
              <a:t>n</a:t>
            </a:r>
            <a:r>
              <a:rPr lang="fr-FR" sz="1650" spc="0" baseline="5270" dirty="0">
                <a:latin typeface="Times New Roman"/>
                <a:cs typeface="Times New Roman"/>
              </a:rPr>
              <a:t>é</a:t>
            </a:r>
            <a:r>
              <a:rPr sz="1650" spc="0" baseline="5270" dirty="0" err="1">
                <a:latin typeface="Times New Roman"/>
                <a:cs typeface="Times New Roman"/>
              </a:rPr>
              <a:t>ralement</a:t>
            </a:r>
            <a:r>
              <a:rPr sz="1650" spc="144" baseline="5270" dirty="0">
                <a:latin typeface="Times New Roman"/>
                <a:cs typeface="Times New Roman"/>
              </a:rPr>
              <a:t> </a:t>
            </a:r>
            <a:r>
              <a:rPr sz="1650" spc="0" baseline="5270" dirty="0">
                <a:latin typeface="Times New Roman"/>
                <a:cs typeface="Times New Roman"/>
              </a:rPr>
              <a:t>p</a:t>
            </a:r>
            <a:r>
              <a:rPr sz="1650" spc="-29" baseline="5270" dirty="0">
                <a:latin typeface="Times New Roman"/>
                <a:cs typeface="Times New Roman"/>
              </a:rPr>
              <a:t>a</a:t>
            </a:r>
            <a:r>
              <a:rPr sz="1650" spc="0" baseline="5270" dirty="0">
                <a:latin typeface="Times New Roman"/>
                <a:cs typeface="Times New Roman"/>
              </a:rPr>
              <a:t>r</a:t>
            </a:r>
            <a:r>
              <a:rPr lang="fr-FR" sz="1100" dirty="0">
                <a:latin typeface="Times New Roman"/>
                <a:cs typeface="Times New Roman"/>
              </a:rPr>
              <a:t> </a:t>
            </a:r>
            <a:r>
              <a:rPr sz="1100" spc="0" dirty="0" err="1">
                <a:latin typeface="Times New Roman"/>
                <a:cs typeface="Times New Roman"/>
              </a:rPr>
              <a:t>une</a:t>
            </a:r>
            <a:r>
              <a:rPr sz="1100" spc="84" dirty="0">
                <a:latin typeface="Times New Roman"/>
                <a:cs typeface="Times New Roman"/>
              </a:rPr>
              <a:t> </a:t>
            </a:r>
            <a:r>
              <a:rPr sz="1100" spc="0" dirty="0">
                <a:latin typeface="Times New Roman"/>
                <a:cs typeface="Times New Roman"/>
              </a:rPr>
              <a:t>estimation</a:t>
            </a:r>
            <a:r>
              <a:rPr sz="1100" spc="17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cette</a:t>
            </a:r>
            <a:r>
              <a:rPr sz="1100" spc="229" dirty="0">
                <a:latin typeface="Times New Roman"/>
                <a:cs typeface="Times New Roman"/>
              </a:rPr>
              <a:t> </a:t>
            </a:r>
            <a:r>
              <a:rPr sz="1100" spc="0" dirty="0">
                <a:latin typeface="Times New Roman"/>
                <a:cs typeface="Times New Roman"/>
              </a:rPr>
              <a:t>distribution</a:t>
            </a:r>
            <a:r>
              <a:rPr sz="1100" spc="79" dirty="0">
                <a:latin typeface="Times New Roman"/>
                <a:cs typeface="Times New Roman"/>
              </a:rPr>
              <a:t> </a:t>
            </a:r>
            <a:r>
              <a:rPr lang="fr-FR" sz="1100" dirty="0">
                <a:latin typeface="Times New Roman"/>
                <a:cs typeface="Times New Roman"/>
              </a:rPr>
              <a:t>à partir</a:t>
            </a:r>
            <a:r>
              <a:rPr sz="1100" spc="71" dirty="0">
                <a:latin typeface="Times New Roman"/>
                <a:cs typeface="Times New Roman"/>
              </a:rPr>
              <a:t> </a:t>
            </a:r>
            <a:r>
              <a:rPr sz="1100" spc="0" dirty="0">
                <a:latin typeface="Times New Roman"/>
                <a:cs typeface="Times New Roman"/>
              </a:rPr>
              <a:t>de</a:t>
            </a:r>
            <a:r>
              <a:rPr sz="1100" spc="70" dirty="0">
                <a:latin typeface="Times New Roman"/>
                <a:cs typeface="Times New Roman"/>
              </a:rPr>
              <a:t> </a:t>
            </a:r>
            <a:r>
              <a:rPr sz="1100" spc="0" dirty="0" err="1">
                <a:latin typeface="Times New Roman"/>
                <a:cs typeface="Times New Roman"/>
              </a:rPr>
              <a:t>donn</a:t>
            </a:r>
            <a:r>
              <a:rPr lang="fr-FR" sz="1100" spc="0" dirty="0">
                <a:latin typeface="Times New Roman"/>
                <a:cs typeface="Times New Roman"/>
              </a:rPr>
              <a:t>é</a:t>
            </a:r>
            <a:r>
              <a:rPr sz="1100" spc="0" dirty="0" err="1">
                <a:latin typeface="Times New Roman"/>
                <a:cs typeface="Times New Roman"/>
              </a:rPr>
              <a:t>es</a:t>
            </a:r>
            <a:r>
              <a:rPr lang="fr-FR" sz="1100" dirty="0">
                <a:latin typeface="Times New Roman"/>
                <a:cs typeface="Times New Roman"/>
              </a:rPr>
              <a:t> </a:t>
            </a:r>
            <a:r>
              <a:rPr sz="1100" spc="0" dirty="0" err="1">
                <a:latin typeface="Times New Roman"/>
                <a:cs typeface="Times New Roman"/>
              </a:rPr>
              <a:t>hist</a:t>
            </a:r>
            <a:r>
              <a:rPr sz="1100" spc="-29" dirty="0" err="1">
                <a:latin typeface="Times New Roman"/>
                <a:cs typeface="Times New Roman"/>
              </a:rPr>
              <a:t>o</a:t>
            </a:r>
            <a:r>
              <a:rPr sz="1100" spc="0" dirty="0" err="1">
                <a:latin typeface="Times New Roman"/>
                <a:cs typeface="Times New Roman"/>
              </a:rPr>
              <a:t>riques</a:t>
            </a:r>
            <a:r>
              <a:rPr sz="1100" spc="0" dirty="0">
                <a:latin typeface="Times New Roman"/>
                <a:cs typeface="Times New Roman"/>
              </a:rPr>
              <a:t>.</a:t>
            </a:r>
            <a:endParaRPr lang="fr-FR" sz="1100" spc="0" dirty="0">
              <a:latin typeface="Times New Roman"/>
              <a:cs typeface="Times New Roman"/>
            </a:endParaRPr>
          </a:p>
          <a:p>
            <a:pPr marL="12700" marR="26808">
              <a:lnSpc>
                <a:spcPct val="95825"/>
              </a:lnSpc>
              <a:spcBef>
                <a:spcPts val="34"/>
              </a:spcBef>
            </a:pPr>
            <a:endParaRPr sz="1100" dirty="0">
              <a:latin typeface="Times New Roman"/>
              <a:cs typeface="Times New Roman"/>
            </a:endParaRPr>
          </a:p>
          <a:p>
            <a:pPr marL="12700"/>
            <a:endParaRPr lang="fr-FR" sz="1650" spc="0" baseline="5270" dirty="0">
              <a:latin typeface="Times New Roman"/>
              <a:cs typeface="Times New Roman"/>
            </a:endParaRPr>
          </a:p>
          <a:p>
            <a:pPr marL="12700">
              <a:lnSpc>
                <a:spcPct val="110000"/>
              </a:lnSpc>
            </a:pPr>
            <a:r>
              <a:rPr sz="1100" spc="0" dirty="0" err="1">
                <a:latin typeface="Times New Roman"/>
                <a:cs typeface="Times New Roman"/>
              </a:rPr>
              <a:t>Cette</a:t>
            </a:r>
            <a:r>
              <a:rPr sz="1100" spc="200"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é</a:t>
            </a:r>
            <a:r>
              <a:rPr sz="1100" spc="0" dirty="0" err="1">
                <a:latin typeface="Times New Roman"/>
                <a:cs typeface="Times New Roman"/>
              </a:rPr>
              <a:t>th</a:t>
            </a:r>
            <a:r>
              <a:rPr sz="1100" spc="29" dirty="0" err="1">
                <a:latin typeface="Times New Roman"/>
                <a:cs typeface="Times New Roman"/>
              </a:rPr>
              <a:t>o</a:t>
            </a:r>
            <a:r>
              <a:rPr lang="fr-FR" sz="1100" dirty="0">
                <a:latin typeface="Times New Roman"/>
                <a:cs typeface="Times New Roman"/>
              </a:rPr>
              <a:t>de</a:t>
            </a:r>
            <a:r>
              <a:rPr lang="fr-FR" sz="1100" spc="167" dirty="0">
                <a:latin typeface="Times New Roman"/>
                <a:cs typeface="Times New Roman"/>
              </a:rPr>
              <a:t> </a:t>
            </a:r>
            <a:r>
              <a:rPr lang="fr-FR" sz="1100" dirty="0">
                <a:latin typeface="Times New Roman"/>
                <a:cs typeface="Times New Roman"/>
              </a:rPr>
              <a:t>a</a:t>
            </a:r>
            <a:r>
              <a:rPr lang="fr-FR" sz="1100" spc="114"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limites</a:t>
            </a:r>
            <a:r>
              <a:rPr lang="fr-FR" sz="1100" spc="-4" dirty="0">
                <a:latin typeface="Times New Roman"/>
                <a:cs typeface="Times New Roman"/>
              </a:rPr>
              <a:t> =&gt; </a:t>
            </a:r>
            <a:r>
              <a:rPr lang="fr-FR" sz="1100" dirty="0">
                <a:latin typeface="Times New Roman"/>
                <a:cs typeface="Times New Roman"/>
              </a:rPr>
              <a:t>Problème de qualité de la prédiction (précision) liée à la stabilité de  l'environnement</a:t>
            </a:r>
            <a:r>
              <a:rPr lang="fr-FR" sz="1100" spc="79" dirty="0">
                <a:latin typeface="Times New Roman"/>
                <a:cs typeface="Times New Roman"/>
              </a:rPr>
              <a:t> </a:t>
            </a:r>
            <a:r>
              <a:rPr lang="fr-FR" sz="1100" dirty="0">
                <a:latin typeface="Times New Roman"/>
                <a:cs typeface="Times New Roman"/>
              </a:rPr>
              <a:t>économique.</a:t>
            </a: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18" name="object 18"/>
          <p:cNvSpPr txBox="1"/>
          <p:nvPr/>
        </p:nvSpPr>
        <p:spPr>
          <a:xfrm>
            <a:off x="101600" y="520700"/>
            <a:ext cx="4146161" cy="870955"/>
          </a:xfrm>
          <a:prstGeom prst="rect">
            <a:avLst/>
          </a:prstGeom>
        </p:spPr>
        <p:txBody>
          <a:bodyPr wrap="square" lIns="0" tIns="0" rIns="0" bIns="0" rtlCol="0">
            <a:noAutofit/>
          </a:bodyPr>
          <a:lstStyle/>
          <a:p>
            <a:pPr marL="12700" marR="11396">
              <a:lnSpc>
                <a:spcPts val="1140"/>
              </a:lnSpc>
              <a:spcBef>
                <a:spcPts val="57"/>
              </a:spcBef>
            </a:pPr>
            <a:r>
              <a:rPr sz="1100" spc="0" dirty="0" err="1">
                <a:latin typeface="Times New Roman"/>
                <a:cs typeface="Times New Roman"/>
              </a:rPr>
              <a:t>Rentabilit</a:t>
            </a:r>
            <a:r>
              <a:rPr lang="fr-FR" sz="1100" spc="0" dirty="0">
                <a:latin typeface="Times New Roman"/>
                <a:cs typeface="Times New Roman"/>
              </a:rPr>
              <a:t>é</a:t>
            </a:r>
            <a:r>
              <a:rPr sz="1100" spc="-108" dirty="0">
                <a:latin typeface="Times New Roman"/>
                <a:cs typeface="Times New Roman"/>
              </a:rPr>
              <a:t> </a:t>
            </a:r>
            <a:r>
              <a:rPr sz="1100" spc="0" dirty="0" err="1">
                <a:latin typeface="Times New Roman"/>
                <a:cs typeface="Times New Roman"/>
              </a:rPr>
              <a:t>hist</a:t>
            </a:r>
            <a:r>
              <a:rPr sz="1100" spc="-40" dirty="0" err="1">
                <a:latin typeface="Times New Roman"/>
                <a:cs typeface="Times New Roman"/>
              </a:rPr>
              <a:t>o</a:t>
            </a:r>
            <a:r>
              <a:rPr sz="1100" spc="0" dirty="0" err="1">
                <a:latin typeface="Times New Roman"/>
                <a:cs typeface="Times New Roman"/>
              </a:rPr>
              <a:t>rique</a:t>
            </a:r>
            <a:r>
              <a:rPr sz="1100" spc="-150" dirty="0">
                <a:latin typeface="Times New Roman"/>
                <a:cs typeface="Times New Roman"/>
              </a:rPr>
              <a:t> </a:t>
            </a:r>
            <a:r>
              <a:rPr sz="1100" spc="0" dirty="0">
                <a:latin typeface="Times New Roman"/>
                <a:cs typeface="Times New Roman"/>
              </a:rPr>
              <a:t>=</a:t>
            </a:r>
            <a:r>
              <a:rPr lang="fr-FR" sz="1100" spc="0" dirty="0">
                <a:latin typeface="Times New Roman"/>
                <a:cs typeface="Times New Roman"/>
              </a:rPr>
              <a:t>&gt;</a:t>
            </a:r>
            <a:r>
              <a:rPr sz="1100" spc="173"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qui</a:t>
            </a:r>
            <a:r>
              <a:rPr sz="1100" spc="42" dirty="0">
                <a:latin typeface="Times New Roman"/>
                <a:cs typeface="Times New Roman"/>
              </a:rPr>
              <a:t> </a:t>
            </a:r>
            <a:r>
              <a:rPr sz="1100" spc="0" dirty="0">
                <a:latin typeface="Times New Roman"/>
                <a:cs typeface="Times New Roman"/>
              </a:rPr>
              <a:t>a</a:t>
            </a:r>
            <a:r>
              <a:rPr sz="1100" spc="114" dirty="0">
                <a:latin typeface="Times New Roman"/>
                <a:cs typeface="Times New Roman"/>
              </a:rPr>
              <a:t> </a:t>
            </a:r>
            <a:r>
              <a:rPr lang="fr-FR" sz="1100" dirty="0">
                <a:latin typeface="Times New Roman"/>
                <a:cs typeface="Times New Roman"/>
              </a:rPr>
              <a:t>é</a:t>
            </a:r>
            <a:r>
              <a:rPr sz="1100" spc="0" dirty="0">
                <a:latin typeface="Times New Roman"/>
                <a:cs typeface="Times New Roman"/>
              </a:rPr>
              <a:t>t</a:t>
            </a:r>
            <a:r>
              <a:rPr lang="fr-FR" sz="1100" spc="0" dirty="0">
                <a:latin typeface="Times New Roman"/>
                <a:cs typeface="Times New Roman"/>
              </a:rPr>
              <a:t>é</a:t>
            </a:r>
            <a:r>
              <a:rPr sz="1100" spc="148" dirty="0">
                <a:latin typeface="Times New Roman"/>
                <a:cs typeface="Times New Roman"/>
              </a:rPr>
              <a:t> </a:t>
            </a:r>
            <a:r>
              <a:rPr sz="1100" spc="0" dirty="0" err="1">
                <a:latin typeface="Times New Roman"/>
                <a:cs typeface="Times New Roman"/>
              </a:rPr>
              <a:t>effectivement</a:t>
            </a:r>
            <a:r>
              <a:rPr lang="fr-FR" sz="1100" dirty="0">
                <a:latin typeface="Times New Roman"/>
                <a:cs typeface="Times New Roman"/>
              </a:rPr>
              <a:t> </a:t>
            </a:r>
            <a:r>
              <a:rPr sz="1100" spc="0" dirty="0">
                <a:latin typeface="Times New Roman"/>
                <a:cs typeface="Times New Roman"/>
              </a:rPr>
              <a:t>realis</a:t>
            </a:r>
            <a:r>
              <a:rPr lang="fr-FR" sz="1100" spc="0" dirty="0">
                <a:latin typeface="Times New Roman"/>
                <a:cs typeface="Times New Roman"/>
              </a:rPr>
              <a:t>é</a:t>
            </a:r>
            <a:r>
              <a:rPr sz="1100" spc="0" dirty="0">
                <a:latin typeface="Times New Roman"/>
                <a:cs typeface="Times New Roman"/>
              </a:rPr>
              <a:t>e</a:t>
            </a:r>
            <a:r>
              <a:rPr sz="1100" spc="-15" dirty="0">
                <a:latin typeface="Times New Roman"/>
                <a:cs typeface="Times New Roman"/>
              </a:rPr>
              <a:t> </a:t>
            </a:r>
            <a:r>
              <a:rPr lang="fr-FR" sz="1100" spc="-15" dirty="0">
                <a:latin typeface="Times New Roman"/>
                <a:cs typeface="Times New Roman"/>
              </a:rPr>
              <a:t>et constatée </a:t>
            </a:r>
            <a:r>
              <a:rPr sz="1100" spc="0" dirty="0">
                <a:latin typeface="Times New Roman"/>
                <a:cs typeface="Times New Roman"/>
              </a:rPr>
              <a:t>p</a:t>
            </a:r>
            <a:r>
              <a:rPr lang="fr-FR" sz="1100" spc="-29" dirty="0">
                <a:latin typeface="Times New Roman"/>
                <a:cs typeface="Times New Roman"/>
              </a:rPr>
              <a:t>ou</a:t>
            </a:r>
            <a:r>
              <a:rPr sz="1100" spc="0" dirty="0">
                <a:latin typeface="Times New Roman"/>
                <a:cs typeface="Times New Roman"/>
              </a:rPr>
              <a:t>r</a:t>
            </a:r>
            <a:r>
              <a:rPr sz="1100" spc="116"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actif</a:t>
            </a:r>
            <a:r>
              <a:rPr sz="1100" spc="104" dirty="0">
                <a:latin typeface="Times New Roman"/>
                <a:cs typeface="Times New Roman"/>
              </a:rPr>
              <a:t> </a:t>
            </a:r>
            <a:r>
              <a:rPr sz="1100" spc="0" dirty="0" err="1">
                <a:latin typeface="Times New Roman"/>
                <a:cs typeface="Times New Roman"/>
              </a:rPr>
              <a:t>donn</a:t>
            </a:r>
            <a:r>
              <a:rPr lang="fr-FR" sz="1100" spc="0" dirty="0">
                <a:latin typeface="Times New Roman"/>
                <a:cs typeface="Times New Roman"/>
              </a:rPr>
              <a:t>é</a:t>
            </a:r>
            <a:r>
              <a:rPr sz="1100" spc="84"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0" dirty="0">
                <a:latin typeface="Times New Roman"/>
                <a:cs typeface="Times New Roman"/>
              </a:rPr>
              <a:t>cours</a:t>
            </a:r>
            <a:r>
              <a:rPr sz="1100" spc="61" dirty="0">
                <a:latin typeface="Times New Roman"/>
                <a:cs typeface="Times New Roman"/>
              </a:rPr>
              <a:t> </a:t>
            </a:r>
            <a:r>
              <a:rPr sz="1100" spc="0" dirty="0" err="1">
                <a:latin typeface="Times New Roman"/>
                <a:cs typeface="Times New Roman"/>
              </a:rPr>
              <a:t>d'une</a:t>
            </a:r>
            <a:r>
              <a:rPr sz="1100" spc="201" dirty="0">
                <a:latin typeface="Times New Roman"/>
                <a:cs typeface="Times New Roman"/>
              </a:rPr>
              <a:t> </a:t>
            </a:r>
            <a:r>
              <a:rPr sz="1100" spc="2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ri</a:t>
            </a:r>
            <a:r>
              <a:rPr sz="1100" spc="29" dirty="0" err="1">
                <a:latin typeface="Times New Roman"/>
                <a:cs typeface="Times New Roman"/>
              </a:rPr>
              <a:t>o</a:t>
            </a:r>
            <a:r>
              <a:rPr sz="1100" spc="0" dirty="0" err="1">
                <a:latin typeface="Times New Roman"/>
                <a:cs typeface="Times New Roman"/>
              </a:rPr>
              <a:t>de</a:t>
            </a:r>
            <a:r>
              <a:rPr sz="1100" spc="22"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finie</a:t>
            </a:r>
            <a:r>
              <a:rPr sz="1100" spc="-67" dirty="0">
                <a:latin typeface="Times New Roman"/>
                <a:cs typeface="Times New Roman"/>
              </a:rPr>
              <a:t> </a:t>
            </a:r>
            <a:r>
              <a:rPr sz="1100" spc="0" dirty="0">
                <a:latin typeface="Times New Roman"/>
                <a:cs typeface="Times New Roman"/>
              </a:rPr>
              <a:t>dans le</a:t>
            </a:r>
            <a:r>
              <a:rPr sz="1100" spc="29" dirty="0">
                <a:latin typeface="Times New Roman"/>
                <a:cs typeface="Times New Roman"/>
              </a:rPr>
              <a:t> </a:t>
            </a:r>
            <a:r>
              <a:rPr sz="1100" spc="0" dirty="0">
                <a:latin typeface="Times New Roman"/>
                <a:cs typeface="Times New Roman"/>
              </a:rPr>
              <a:t>pass</a:t>
            </a:r>
            <a:r>
              <a:rPr lang="fr-FR" sz="1100" spc="0" dirty="0">
                <a:latin typeface="Times New Roman"/>
                <a:cs typeface="Times New Roman"/>
              </a:rPr>
              <a:t>é</a:t>
            </a:r>
            <a:r>
              <a:rPr sz="1100" spc="0" dirty="0">
                <a:latin typeface="Times New Roman"/>
                <a:cs typeface="Times New Roman"/>
              </a:rPr>
              <a:t>.</a:t>
            </a:r>
            <a:endParaRPr sz="1100" dirty="0">
              <a:latin typeface="Times New Roman"/>
              <a:cs typeface="Times New Roman"/>
            </a:endParaRPr>
          </a:p>
          <a:p>
            <a:pPr marL="12700" marR="11396">
              <a:lnSpc>
                <a:spcPct val="95825"/>
              </a:lnSpc>
              <a:spcBef>
                <a:spcPts val="389"/>
              </a:spcBef>
            </a:pPr>
            <a:r>
              <a:rPr sz="1100" spc="0" dirty="0" err="1">
                <a:latin typeface="Times New Roman"/>
                <a:cs typeface="Times New Roman"/>
              </a:rPr>
              <a:t>Rentabilit</a:t>
            </a:r>
            <a:r>
              <a:rPr lang="fr-FR" sz="1100" spc="0" dirty="0">
                <a:latin typeface="Times New Roman"/>
                <a:cs typeface="Times New Roman"/>
              </a:rPr>
              <a:t>é</a:t>
            </a:r>
            <a:r>
              <a:rPr sz="1100" spc="84"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action</a:t>
            </a:r>
            <a:r>
              <a:rPr sz="1100" spc="138"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29" dirty="0">
                <a:latin typeface="Times New Roman"/>
                <a:cs typeface="Times New Roman"/>
              </a:rPr>
              <a:t>p</a:t>
            </a:r>
            <a:r>
              <a:rPr sz="1100" spc="0" dirty="0">
                <a:latin typeface="Times New Roman"/>
                <a:cs typeface="Times New Roman"/>
              </a:rPr>
              <a:t>eri</a:t>
            </a:r>
            <a:r>
              <a:rPr sz="1100" spc="29" dirty="0">
                <a:latin typeface="Times New Roman"/>
                <a:cs typeface="Times New Roman"/>
              </a:rPr>
              <a:t>o</a:t>
            </a:r>
            <a:r>
              <a:rPr sz="1100" spc="0" dirty="0">
                <a:latin typeface="Times New Roman"/>
                <a:cs typeface="Times New Roman"/>
              </a:rPr>
              <a:t>de</a:t>
            </a:r>
            <a:r>
              <a:rPr sz="1100" spc="22" dirty="0">
                <a:latin typeface="Times New Roman"/>
                <a:cs typeface="Times New Roman"/>
              </a:rPr>
              <a:t> </a:t>
            </a:r>
            <a:r>
              <a:rPr sz="1100" spc="0" dirty="0">
                <a:latin typeface="Times New Roman"/>
                <a:cs typeface="Times New Roman"/>
              </a:rPr>
              <a:t>t</a:t>
            </a:r>
            <a:r>
              <a:rPr sz="1100" spc="-132" dirty="0">
                <a:latin typeface="Times New Roman"/>
                <a:cs typeface="Times New Roman"/>
              </a:rPr>
              <a:t> </a:t>
            </a:r>
            <a:r>
              <a:rPr sz="1100" spc="0" dirty="0">
                <a:latin typeface="Times New Roman"/>
                <a:cs typeface="Times New Roman"/>
              </a:rPr>
              <a:t>+</a:t>
            </a:r>
            <a:r>
              <a:rPr sz="1100" spc="-93" dirty="0">
                <a:latin typeface="Times New Roman"/>
                <a:cs typeface="Times New Roman"/>
              </a:rPr>
              <a:t> </a:t>
            </a:r>
            <a:r>
              <a:rPr sz="1100" spc="0" dirty="0">
                <a:latin typeface="Times New Roman"/>
                <a:cs typeface="Times New Roman"/>
              </a:rPr>
              <a:t>1:</a:t>
            </a:r>
            <a:endParaRPr sz="1100" dirty="0">
              <a:latin typeface="Times New Roman"/>
              <a:cs typeface="Times New Roman"/>
            </a:endParaRPr>
          </a:p>
        </p:txBody>
      </p:sp>
      <p:sp>
        <p:nvSpPr>
          <p:cNvPr id="3" name="object 3"/>
          <p:cNvSpPr txBox="1"/>
          <p:nvPr/>
        </p:nvSpPr>
        <p:spPr>
          <a:xfrm>
            <a:off x="101600" y="1943926"/>
            <a:ext cx="4343401" cy="1243773"/>
          </a:xfrm>
          <a:prstGeom prst="rect">
            <a:avLst/>
          </a:prstGeom>
        </p:spPr>
        <p:txBody>
          <a:bodyPr wrap="square" lIns="0" tIns="0" rIns="0" bIns="0" rtlCol="0">
            <a:noAutofit/>
          </a:bodyPr>
          <a:lstStyle/>
          <a:p>
            <a:pPr marL="12700" marR="11396">
              <a:lnSpc>
                <a:spcPts val="1240"/>
              </a:lnSpc>
              <a:spcBef>
                <a:spcPts val="62"/>
              </a:spcBef>
            </a:pPr>
            <a:r>
              <a:rPr sz="1100" spc="0" dirty="0">
                <a:latin typeface="Times New Roman"/>
                <a:cs typeface="Times New Roman"/>
              </a:rPr>
              <a:t>avec</a:t>
            </a:r>
            <a:r>
              <a:rPr sz="1100" spc="44" dirty="0">
                <a:latin typeface="Times New Roman"/>
                <a:cs typeface="Times New Roman"/>
              </a:rPr>
              <a:t> </a:t>
            </a:r>
            <a:r>
              <a:rPr sz="1100" i="1" spc="29" dirty="0">
                <a:latin typeface="Times New Roman"/>
                <a:cs typeface="Times New Roman"/>
              </a:rPr>
              <a:t>D</a:t>
            </a:r>
            <a:r>
              <a:rPr sz="1100" i="1" spc="0" dirty="0">
                <a:latin typeface="Times New Roman"/>
                <a:cs typeface="Times New Roman"/>
              </a:rPr>
              <a:t>iv</a:t>
            </a:r>
            <a:r>
              <a:rPr sz="1100" i="1" spc="0" baseline="-25000" dirty="0">
                <a:latin typeface="Times New Roman"/>
                <a:cs typeface="Times New Roman"/>
              </a:rPr>
              <a:t>t+l</a:t>
            </a:r>
            <a:r>
              <a:rPr sz="1100" spc="0" dirty="0">
                <a:latin typeface="Times New Roman"/>
                <a:cs typeface="Times New Roman"/>
              </a:rPr>
              <a:t> </a:t>
            </a:r>
            <a:r>
              <a:rPr sz="1100" spc="9"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dividendes</a:t>
            </a:r>
            <a:r>
              <a:rPr sz="1100" spc="-105" dirty="0">
                <a:latin typeface="Times New Roman"/>
                <a:cs typeface="Times New Roman"/>
              </a:rPr>
              <a:t> </a:t>
            </a:r>
            <a:r>
              <a:rPr sz="1100" spc="0" dirty="0" err="1">
                <a:latin typeface="Times New Roman"/>
                <a:cs typeface="Times New Roman"/>
              </a:rPr>
              <a:t>distribu</a:t>
            </a:r>
            <a:r>
              <a:rPr lang="fr-FR" sz="1100" spc="0" dirty="0" err="1">
                <a:latin typeface="Times New Roman"/>
                <a:cs typeface="Times New Roman"/>
              </a:rPr>
              <a:t>és</a:t>
            </a:r>
            <a:r>
              <a:rPr sz="1100" spc="41"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i="1" spc="0" dirty="0">
                <a:latin typeface="Times New Roman"/>
                <a:cs typeface="Times New Roman"/>
              </a:rPr>
              <a:t>t</a:t>
            </a:r>
            <a:r>
              <a:rPr sz="1100" spc="-127" dirty="0">
                <a:latin typeface="Times New Roman"/>
                <a:cs typeface="Times New Roman"/>
              </a:rPr>
              <a:t> </a:t>
            </a:r>
            <a:r>
              <a:rPr sz="1100" spc="0" dirty="0">
                <a:latin typeface="Times New Roman"/>
                <a:cs typeface="Times New Roman"/>
              </a:rPr>
              <a:t>+</a:t>
            </a:r>
            <a:r>
              <a:rPr sz="1100" spc="-93" dirty="0">
                <a:latin typeface="Times New Roman"/>
                <a:cs typeface="Times New Roman"/>
              </a:rPr>
              <a:t> </a:t>
            </a:r>
            <a:r>
              <a:rPr sz="1100" spc="0" dirty="0">
                <a:latin typeface="Times New Roman"/>
                <a:cs typeface="Times New Roman"/>
              </a:rPr>
              <a:t>1</a:t>
            </a:r>
            <a:r>
              <a:rPr sz="1100" spc="79"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i="1" spc="0" dirty="0">
                <a:latin typeface="Times New Roman"/>
                <a:cs typeface="Times New Roman"/>
              </a:rPr>
              <a:t>P</a:t>
            </a:r>
            <a:r>
              <a:rPr sz="1100" i="1" spc="0" baseline="-25000" dirty="0">
                <a:latin typeface="Times New Roman"/>
                <a:cs typeface="Times New Roman"/>
              </a:rPr>
              <a:t>t</a:t>
            </a:r>
            <a:r>
              <a:rPr sz="1100" spc="170"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29" dirty="0">
                <a:latin typeface="Times New Roman"/>
                <a:cs typeface="Times New Roman"/>
              </a:rPr>
              <a:t>p</a:t>
            </a:r>
            <a:r>
              <a:rPr sz="1100" spc="0" dirty="0">
                <a:latin typeface="Times New Roman"/>
                <a:cs typeface="Times New Roman"/>
              </a:rPr>
              <a:t>rix</a:t>
            </a:r>
            <a:r>
              <a:rPr sz="1100" spc="-19" dirty="0">
                <a:latin typeface="Times New Roman"/>
                <a:cs typeface="Times New Roman"/>
              </a:rPr>
              <a:t> </a:t>
            </a:r>
            <a:r>
              <a:rPr sz="1100" spc="0" dirty="0">
                <a:latin typeface="Times New Roman"/>
                <a:cs typeface="Times New Roman"/>
              </a:rPr>
              <a:t>de</a:t>
            </a:r>
            <a:r>
              <a:rPr lang="fr-FR" sz="1100" dirty="0">
                <a:latin typeface="Times New Roman"/>
                <a:cs typeface="Times New Roman"/>
              </a:rPr>
              <a:t> </a:t>
            </a:r>
            <a:r>
              <a:rPr sz="1100" spc="0" dirty="0" err="1">
                <a:latin typeface="Times New Roman"/>
                <a:cs typeface="Times New Roman"/>
              </a:rPr>
              <a:t>l'action</a:t>
            </a:r>
            <a:r>
              <a:rPr sz="1100" spc="180"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date</a:t>
            </a:r>
            <a:r>
              <a:rPr sz="1100" spc="194" dirty="0">
                <a:latin typeface="Times New Roman"/>
                <a:cs typeface="Times New Roman"/>
              </a:rPr>
              <a:t> </a:t>
            </a:r>
            <a:r>
              <a:rPr sz="1100" spc="0" dirty="0">
                <a:latin typeface="Times New Roman"/>
                <a:cs typeface="Times New Roman"/>
              </a:rPr>
              <a:t>t.</a:t>
            </a:r>
            <a:endParaRPr lang="fr-FR" sz="1100" spc="0" dirty="0">
              <a:latin typeface="Times New Roman"/>
              <a:cs typeface="Times New Roman"/>
            </a:endParaRPr>
          </a:p>
          <a:p>
            <a:pPr marL="12700">
              <a:lnSpc>
                <a:spcPts val="1264"/>
              </a:lnSpc>
              <a:spcBef>
                <a:spcPts val="385"/>
              </a:spcBef>
            </a:pPr>
            <a:r>
              <a:rPr sz="1100" spc="0" dirty="0">
                <a:latin typeface="Times New Roman"/>
                <a:cs typeface="Times New Roman"/>
              </a:rPr>
              <a:t>On</a:t>
            </a:r>
            <a:r>
              <a:rPr sz="1100" spc="98" dirty="0">
                <a:latin typeface="Times New Roman"/>
                <a:cs typeface="Times New Roman"/>
              </a:rPr>
              <a:t> </a:t>
            </a:r>
            <a:r>
              <a:rPr sz="1100" spc="29" dirty="0">
                <a:latin typeface="Times New Roman"/>
                <a:cs typeface="Times New Roman"/>
              </a:rPr>
              <a:t>p</a:t>
            </a:r>
            <a:r>
              <a:rPr sz="1100" spc="0" dirty="0">
                <a:latin typeface="Times New Roman"/>
                <a:cs typeface="Times New Roman"/>
              </a:rPr>
              <a:t>eut</a:t>
            </a:r>
            <a:r>
              <a:rPr sz="1100" spc="170" dirty="0">
                <a:latin typeface="Times New Roman"/>
                <a:cs typeface="Times New Roman"/>
              </a:rPr>
              <a:t> </a:t>
            </a:r>
            <a:r>
              <a:rPr sz="1100" spc="0" dirty="0">
                <a:latin typeface="Times New Roman"/>
                <a:cs typeface="Times New Roman"/>
              </a:rPr>
              <a:t>estimer</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distribution</a:t>
            </a:r>
            <a:r>
              <a:rPr sz="1100" spc="7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robabilit</a:t>
            </a:r>
            <a:r>
              <a:rPr lang="fr-FR" sz="1100" spc="0" dirty="0">
                <a:latin typeface="Times New Roman"/>
                <a:cs typeface="Times New Roman"/>
              </a:rPr>
              <a:t>é</a:t>
            </a:r>
            <a:r>
              <a:rPr sz="1100" spc="48"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s en</a:t>
            </a:r>
            <a:r>
              <a:rPr sz="1100" spc="84" dirty="0">
                <a:latin typeface="Times New Roman"/>
                <a:cs typeface="Times New Roman"/>
              </a:rPr>
              <a:t> </a:t>
            </a:r>
            <a:r>
              <a:rPr sz="1100" spc="0" dirty="0">
                <a:latin typeface="Times New Roman"/>
                <a:cs typeface="Times New Roman"/>
              </a:rPr>
              <a:t>utilisant</a:t>
            </a:r>
            <a:r>
              <a:rPr sz="1100" spc="120"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rentabil</a:t>
            </a:r>
            <a:r>
              <a:rPr sz="1100" spc="-4" dirty="0" err="1">
                <a:latin typeface="Times New Roman"/>
                <a:cs typeface="Times New Roman"/>
              </a:rPr>
              <a:t>i</a:t>
            </a:r>
            <a:r>
              <a:rPr sz="1100" spc="0" dirty="0" err="1">
                <a:latin typeface="Times New Roman"/>
                <a:cs typeface="Times New Roman"/>
              </a:rPr>
              <a:t>t</a:t>
            </a:r>
            <a:r>
              <a:rPr lang="fr-FR" sz="1100" spc="0" dirty="0">
                <a:latin typeface="Times New Roman"/>
                <a:cs typeface="Times New Roman"/>
              </a:rPr>
              <a:t>é</a:t>
            </a:r>
            <a:r>
              <a:rPr sz="1100" spc="0" dirty="0">
                <a:latin typeface="Times New Roman"/>
                <a:cs typeface="Times New Roman"/>
              </a:rPr>
              <a:t>s</a:t>
            </a:r>
            <a:r>
              <a:rPr sz="1100" spc="84" dirty="0">
                <a:latin typeface="Times New Roman"/>
                <a:cs typeface="Times New Roman"/>
              </a:rPr>
              <a:t> </a:t>
            </a:r>
            <a:r>
              <a:rPr sz="1100" spc="0" dirty="0" err="1">
                <a:latin typeface="Times New Roman"/>
                <a:cs typeface="Times New Roman"/>
              </a:rPr>
              <a:t>observ</a:t>
            </a:r>
            <a:r>
              <a:rPr lang="fr-FR" sz="1100" spc="0" dirty="0">
                <a:latin typeface="Times New Roman"/>
                <a:cs typeface="Times New Roman"/>
              </a:rPr>
              <a:t>é</a:t>
            </a:r>
            <a:r>
              <a:rPr sz="1100" spc="0" dirty="0" err="1">
                <a:latin typeface="Times New Roman"/>
                <a:cs typeface="Times New Roman"/>
              </a:rPr>
              <a:t>es</a:t>
            </a:r>
            <a:r>
              <a:rPr sz="1100" spc="-45" dirty="0">
                <a:latin typeface="Times New Roman"/>
                <a:cs typeface="Times New Roman"/>
              </a:rPr>
              <a:t> </a:t>
            </a:r>
            <a:r>
              <a:rPr sz="1100" spc="0" dirty="0">
                <a:latin typeface="Times New Roman"/>
                <a:cs typeface="Times New Roman"/>
              </a:rPr>
              <a:t>successivement</a:t>
            </a:r>
            <a:r>
              <a:rPr sz="1100" spc="11" dirty="0">
                <a:latin typeface="Times New Roman"/>
                <a:cs typeface="Times New Roman"/>
              </a:rPr>
              <a:t> </a:t>
            </a:r>
            <a:r>
              <a:rPr sz="1100" spc="0" dirty="0" err="1">
                <a:latin typeface="Times New Roman"/>
                <a:cs typeface="Times New Roman"/>
              </a:rPr>
              <a:t>durant</a:t>
            </a:r>
            <a:r>
              <a:rPr sz="1100" spc="225" dirty="0">
                <a:latin typeface="Times New Roman"/>
                <a:cs typeface="Times New Roman"/>
              </a:rPr>
              <a:t> </a:t>
            </a:r>
            <a:r>
              <a:rPr sz="1100" spc="0" dirty="0">
                <a:latin typeface="Times New Roman"/>
                <a:cs typeface="Times New Roman"/>
              </a:rPr>
              <a:t>un</a:t>
            </a:r>
            <a:r>
              <a:rPr lang="fr-FR" sz="1100" dirty="0">
                <a:latin typeface="Times New Roman"/>
                <a:cs typeface="Times New Roman"/>
              </a:rPr>
              <a:t> </a:t>
            </a:r>
            <a:r>
              <a:rPr sz="1100" spc="0" dirty="0">
                <a:latin typeface="Times New Roman"/>
                <a:cs typeface="Times New Roman"/>
              </a:rPr>
              <a:t>grand</a:t>
            </a:r>
            <a:r>
              <a:rPr sz="1100" spc="109" dirty="0">
                <a:latin typeface="Times New Roman"/>
                <a:cs typeface="Times New Roman"/>
              </a:rPr>
              <a:t> </a:t>
            </a:r>
            <a:r>
              <a:rPr sz="1100" spc="0" dirty="0" err="1">
                <a:latin typeface="Times New Roman"/>
                <a:cs typeface="Times New Roman"/>
              </a:rPr>
              <a:t>nom</a:t>
            </a:r>
            <a:r>
              <a:rPr sz="1100" spc="-29" dirty="0" err="1">
                <a:latin typeface="Times New Roman"/>
                <a:cs typeface="Times New Roman"/>
              </a:rPr>
              <a:t>b</a:t>
            </a:r>
            <a:r>
              <a:rPr sz="1100" spc="0" dirty="0" err="1">
                <a:latin typeface="Times New Roman"/>
                <a:cs typeface="Times New Roman"/>
              </a:rPr>
              <a:t>re</a:t>
            </a:r>
            <a:r>
              <a:rPr sz="1100" spc="76" dirty="0">
                <a:latin typeface="Times New Roman"/>
                <a:cs typeface="Times New Roman"/>
              </a:rPr>
              <a:t> </a:t>
            </a:r>
            <a:r>
              <a:rPr sz="1100" spc="0" dirty="0" err="1">
                <a:latin typeface="Times New Roman"/>
                <a:cs typeface="Times New Roman"/>
              </a:rPr>
              <a:t>d'ann</a:t>
            </a:r>
            <a:r>
              <a:rPr lang="fr-FR" sz="1100" spc="0" dirty="0">
                <a:latin typeface="Times New Roman"/>
                <a:cs typeface="Times New Roman"/>
              </a:rPr>
              <a:t>é</a:t>
            </a:r>
            <a:r>
              <a:rPr sz="1100" spc="0" dirty="0" err="1">
                <a:latin typeface="Times New Roman"/>
                <a:cs typeface="Times New Roman"/>
              </a:rPr>
              <a:t>es</a:t>
            </a:r>
            <a:r>
              <a:rPr sz="1100" spc="197"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on</a:t>
            </a:r>
            <a:r>
              <a:rPr sz="1100" spc="73" dirty="0">
                <a:latin typeface="Times New Roman"/>
                <a:cs typeface="Times New Roman"/>
              </a:rPr>
              <a:t> </a:t>
            </a:r>
            <a:r>
              <a:rPr sz="1100" dirty="0" err="1">
                <a:latin typeface="Times New Roman"/>
                <a:cs typeface="Times New Roman"/>
              </a:rPr>
              <a:t>construit</a:t>
            </a:r>
            <a:r>
              <a:rPr sz="1100" dirty="0">
                <a:latin typeface="Times New Roman"/>
                <a:cs typeface="Times New Roman"/>
              </a:rPr>
              <a:t> </a:t>
            </a:r>
            <a:r>
              <a:rPr lang="fr-FR" sz="1100" dirty="0">
                <a:latin typeface="Times New Roman"/>
                <a:cs typeface="Times New Roman"/>
              </a:rPr>
              <a:t>alors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densit</a:t>
            </a:r>
            <a:r>
              <a:rPr lang="fr-FR" sz="1100" spc="0" dirty="0">
                <a:latin typeface="Times New Roman"/>
                <a:cs typeface="Times New Roman"/>
              </a:rPr>
              <a:t>é</a:t>
            </a:r>
            <a:r>
              <a:rPr sz="1100" spc="91" dirty="0">
                <a:latin typeface="Times New Roman"/>
                <a:cs typeface="Times New Roman"/>
              </a:rPr>
              <a:t> </a:t>
            </a:r>
            <a:r>
              <a:rPr sz="1100" spc="0" dirty="0">
                <a:latin typeface="Times New Roman"/>
                <a:cs typeface="Times New Roman"/>
              </a:rPr>
              <a:t>de</a:t>
            </a:r>
            <a:r>
              <a:rPr lang="fr-FR" sz="1100" spc="0" dirty="0">
                <a:latin typeface="Times New Roman"/>
                <a:cs typeface="Times New Roman"/>
              </a:rPr>
              <a:t> </a:t>
            </a:r>
            <a:r>
              <a:rPr sz="1100" spc="-38" dirty="0" err="1">
                <a:latin typeface="Times New Roman"/>
                <a:cs typeface="Times New Roman"/>
              </a:rPr>
              <a:t>p</a:t>
            </a:r>
            <a:r>
              <a:rPr sz="1100" spc="0" dirty="0" err="1">
                <a:latin typeface="Times New Roman"/>
                <a:cs typeface="Times New Roman"/>
              </a:rPr>
              <a:t>robabilit</a:t>
            </a:r>
            <a:r>
              <a:rPr lang="fr-FR" sz="1100" spc="0" dirty="0">
                <a:latin typeface="Times New Roman"/>
                <a:cs typeface="Times New Roman"/>
              </a:rPr>
              <a:t>é</a:t>
            </a:r>
            <a:r>
              <a:rPr sz="1100" spc="161" dirty="0">
                <a:latin typeface="Times New Roman"/>
                <a:cs typeface="Times New Roman"/>
              </a:rPr>
              <a:t> </a:t>
            </a:r>
            <a:r>
              <a:rPr sz="1100" spc="0" dirty="0">
                <a:latin typeface="Times New Roman"/>
                <a:cs typeface="Times New Roman"/>
              </a:rPr>
              <a:t>empirique.</a:t>
            </a:r>
            <a:endParaRPr sz="1100" dirty="0">
              <a:latin typeface="Times New Roman"/>
              <a:cs typeface="Times New Roman"/>
            </a:endParaRPr>
          </a:p>
        </p:txBody>
      </p:sp>
      <p:graphicFrame>
        <p:nvGraphicFramePr>
          <p:cNvPr id="20" name="Objet 19"/>
          <p:cNvGraphicFramePr>
            <a:graphicFrameLocks noChangeAspect="1"/>
          </p:cNvGraphicFramePr>
          <p:nvPr>
            <p:extLst>
              <p:ext uri="{D42A27DB-BD31-4B8C-83A1-F6EECF244321}">
                <p14:modId xmlns:p14="http://schemas.microsoft.com/office/powerpoint/2010/main" val="515887690"/>
              </p:ext>
            </p:extLst>
          </p:nvPr>
        </p:nvGraphicFramePr>
        <p:xfrm>
          <a:off x="939800" y="1453723"/>
          <a:ext cx="2565400" cy="431800"/>
        </p:xfrm>
        <a:graphic>
          <a:graphicData uri="http://schemas.openxmlformats.org/presentationml/2006/ole">
            <mc:AlternateContent xmlns:mc="http://schemas.openxmlformats.org/markup-compatibility/2006">
              <mc:Choice xmlns:v="urn:schemas-microsoft-com:vml" Requires="v">
                <p:oleObj spid="_x0000_s19460" name="Equation" r:id="rId3" imgW="2565360" imgH="431640" progId="Equation.DSMT4">
                  <p:embed/>
                </p:oleObj>
              </mc:Choice>
              <mc:Fallback>
                <p:oleObj name="Equation" r:id="rId3" imgW="2565360" imgH="431640" progId="Equation.DSMT4">
                  <p:embed/>
                  <p:pic>
                    <p:nvPicPr>
                      <p:cNvPr id="20" name="Objet 19"/>
                      <p:cNvPicPr/>
                      <p:nvPr/>
                    </p:nvPicPr>
                    <p:blipFill>
                      <a:blip r:embed="rId4"/>
                      <a:stretch>
                        <a:fillRect/>
                      </a:stretch>
                    </p:blipFill>
                    <p:spPr>
                      <a:xfrm>
                        <a:off x="939800" y="1453723"/>
                        <a:ext cx="2565400" cy="4318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445098" y="2729402"/>
            <a:ext cx="113712" cy="75816"/>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2046827" y="2866820"/>
            <a:ext cx="852844" cy="85293"/>
          </a:xfrm>
          <a:prstGeom prst="rect">
            <a:avLst/>
          </a:prstGeom>
          <a:blipFill>
            <a:blip r:embed="rId4" cstate="print"/>
            <a:stretch>
              <a:fillRect/>
            </a:stretch>
          </a:blipFill>
        </p:spPr>
        <p:txBody>
          <a:bodyPr wrap="square" lIns="0" tIns="0" rIns="0" bIns="0" rtlCol="0">
            <a:noAutofit/>
          </a:bodyPr>
          <a:lstStyle/>
          <a:p>
            <a:endParaRPr/>
          </a:p>
        </p:txBody>
      </p:sp>
      <p:sp>
        <p:nvSpPr>
          <p:cNvPr id="19" name="object 19"/>
          <p:cNvSpPr/>
          <p:nvPr/>
        </p:nvSpPr>
        <p:spPr>
          <a:xfrm>
            <a:off x="559087" y="369606"/>
            <a:ext cx="3255024" cy="213234"/>
          </a:xfrm>
          <a:prstGeom prst="rect">
            <a:avLst/>
          </a:prstGeom>
          <a:blipFill>
            <a:blip r:embed="rId5" cstate="print"/>
            <a:stretch>
              <a:fillRect/>
            </a:stretch>
          </a:blipFill>
        </p:spPr>
        <p:txBody>
          <a:bodyPr wrap="square" lIns="0" tIns="0" rIns="0" bIns="0" rtlCol="0">
            <a:noAutofit/>
          </a:bodyPr>
          <a:lstStyle/>
          <a:p>
            <a:endParaRPr/>
          </a:p>
        </p:txBody>
      </p:sp>
      <p:sp>
        <p:nvSpPr>
          <p:cNvPr id="20" name="object 20"/>
          <p:cNvSpPr/>
          <p:nvPr/>
        </p:nvSpPr>
        <p:spPr>
          <a:xfrm>
            <a:off x="544873" y="374345"/>
            <a:ext cx="3529829" cy="3080054"/>
          </a:xfrm>
          <a:prstGeom prst="rect">
            <a:avLst/>
          </a:prstGeom>
          <a:blipFill>
            <a:blip r:embed="rId6" cstate="print"/>
            <a:stretch>
              <a:fillRect/>
            </a:stretch>
          </a:blipFill>
        </p:spPr>
        <p:txBody>
          <a:bodyPr wrap="square" lIns="0" tIns="0" rIns="0" bIns="0" rtlCol="0">
            <a:noAutofit/>
          </a:bodyPr>
          <a:lstStyle/>
          <a:p>
            <a:endParaRPr/>
          </a:p>
        </p:txBody>
      </p:sp>
      <p:sp>
        <p:nvSpPr>
          <p:cNvPr id="21" name="object 21"/>
          <p:cNvSpPr/>
          <p:nvPr/>
        </p:nvSpPr>
        <p:spPr>
          <a:xfrm>
            <a:off x="535397" y="374345"/>
            <a:ext cx="99498" cy="3080054"/>
          </a:xfrm>
          <a:prstGeom prst="rect">
            <a:avLst/>
          </a:prstGeom>
          <a:blipFill>
            <a:blip r:embed="rId7" cstate="print"/>
            <a:stretch>
              <a:fillRect/>
            </a:stretch>
          </a:blipFill>
        </p:spPr>
        <p:txBody>
          <a:bodyPr wrap="square" lIns="0" tIns="0" rIns="0" bIns="0" rtlCol="0">
            <a:noAutofit/>
          </a:bodyPr>
          <a:lstStyle/>
          <a:p>
            <a:endParaRPr/>
          </a:p>
        </p:txBody>
      </p:sp>
      <p:sp>
        <p:nvSpPr>
          <p:cNvPr id="22" name="object 22"/>
          <p:cNvSpPr/>
          <p:nvPr/>
        </p:nvSpPr>
        <p:spPr>
          <a:xfrm>
            <a:off x="2996012" y="2473985"/>
            <a:ext cx="34745" cy="0"/>
          </a:xfrm>
          <a:custGeom>
            <a:avLst/>
            <a:gdLst/>
            <a:ahLst/>
            <a:cxnLst/>
            <a:rect l="l" t="t" r="r" b="b"/>
            <a:pathLst>
              <a:path w="34745">
                <a:moveTo>
                  <a:pt x="0" y="0"/>
                </a:moveTo>
                <a:lnTo>
                  <a:pt x="34745" y="0"/>
                </a:lnTo>
              </a:path>
            </a:pathLst>
          </a:custGeom>
          <a:ln w="2374">
            <a:solidFill>
              <a:srgbClr val="918E91"/>
            </a:solidFill>
          </a:ln>
        </p:spPr>
        <p:txBody>
          <a:bodyPr wrap="square" lIns="0" tIns="0" rIns="0" bIns="0" rtlCol="0">
            <a:noAutofit/>
          </a:bodyPr>
          <a:lstStyle/>
          <a:p>
            <a:endParaRPr/>
          </a:p>
        </p:txBody>
      </p:sp>
      <p:sp>
        <p:nvSpPr>
          <p:cNvPr id="16" name="object 16"/>
          <p:cNvSpPr/>
          <p:nvPr/>
        </p:nvSpPr>
        <p:spPr>
          <a:xfrm>
            <a:off x="-50800" y="-30653"/>
            <a:ext cx="4608004" cy="3456000"/>
          </a:xfrm>
          <a:custGeom>
            <a:avLst/>
            <a:gdLst/>
            <a:ahLst/>
            <a:cxnLst/>
            <a:rect l="l" t="t" r="r" b="b"/>
            <a:pathLst>
              <a:path w="4608004" h="3456000">
                <a:moveTo>
                  <a:pt x="4608004" y="1600"/>
                </a:moveTo>
                <a:lnTo>
                  <a:pt x="0" y="1600"/>
                </a:lnTo>
                <a:lnTo>
                  <a:pt x="0" y="3456000"/>
                </a:lnTo>
                <a:lnTo>
                  <a:pt x="4608004" y="3456000"/>
                </a:lnTo>
                <a:lnTo>
                  <a:pt x="4608004" y="1600"/>
                </a:lnTo>
                <a:close/>
              </a:path>
            </a:pathLst>
          </a:custGeom>
          <a:solidFill>
            <a:srgbClr val="FFFFFF"/>
          </a:solidFill>
        </p:spPr>
        <p:txBody>
          <a:bodyPr wrap="square" lIns="0" tIns="0" rIns="0" bIns="0" rtlCol="0">
            <a:noAutofit/>
          </a:bodyPr>
          <a:lstStyle/>
          <a:p>
            <a:endParaRPr/>
          </a:p>
        </p:txBody>
      </p:sp>
      <p:sp>
        <p:nvSpPr>
          <p:cNvPr id="15" name="object 15"/>
          <p:cNvSpPr txBox="1"/>
          <p:nvPr/>
        </p:nvSpPr>
        <p:spPr>
          <a:xfrm>
            <a:off x="95300" y="121491"/>
            <a:ext cx="3722034" cy="357993"/>
          </a:xfrm>
          <a:prstGeom prst="rect">
            <a:avLst/>
          </a:prstGeom>
        </p:spPr>
        <p:txBody>
          <a:bodyPr wrap="square" lIns="0" tIns="0" rIns="0" bIns="0" rtlCol="0">
            <a:noAutofit/>
          </a:bodyPr>
          <a:lstStyle/>
          <a:p>
            <a:pPr marR="2225559" algn="ctr">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err="1">
                <a:solidFill>
                  <a:srgbClr val="B23333"/>
                </a:solidFill>
                <a:latin typeface="Times New Roman"/>
                <a:cs typeface="Times New Roman"/>
              </a:rPr>
              <a:t>rentabilité</a:t>
            </a:r>
            <a:endParaRPr sz="1400" dirty="0">
              <a:latin typeface="Times New Roman"/>
              <a:cs typeface="Times New Roman"/>
            </a:endParaRPr>
          </a:p>
        </p:txBody>
      </p:sp>
      <p:pic>
        <p:nvPicPr>
          <p:cNvPr id="23" name="Imag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200" y="479484"/>
            <a:ext cx="3974609" cy="2860616"/>
          </a:xfrm>
          <a:prstGeom prst="rect">
            <a:avLst/>
          </a:prstGeom>
        </p:spPr>
      </p:pic>
      <p:sp>
        <p:nvSpPr>
          <p:cNvPr id="2" name="Espace réservé du numéro de diapositive 1"/>
          <p:cNvSpPr>
            <a:spLocks noGrp="1"/>
          </p:cNvSpPr>
          <p:nvPr>
            <p:ph type="sldNum" sz="quarter" idx="12"/>
          </p:nvPr>
        </p:nvSpPr>
        <p:spPr/>
        <p:txBody>
          <a:bodyPr/>
          <a:lstStyle/>
          <a:p>
            <a:fld id="{D57F1E4F-1CFF-5643-939E-217C01CDF56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16" name="object 16"/>
          <p:cNvSpPr txBox="1"/>
          <p:nvPr/>
        </p:nvSpPr>
        <p:spPr>
          <a:xfrm>
            <a:off x="95300" y="437293"/>
            <a:ext cx="4425899" cy="2411243"/>
          </a:xfrm>
          <a:prstGeom prst="rect">
            <a:avLst/>
          </a:prstGeom>
        </p:spPr>
        <p:txBody>
          <a:bodyPr wrap="square" lIns="0" tIns="0" rIns="0" bIns="0" rtlCol="0">
            <a:noAutofit/>
          </a:bodyPr>
          <a:lstStyle/>
          <a:p>
            <a:pPr marL="12700" marR="11396">
              <a:lnSpc>
                <a:spcPct val="110000"/>
              </a:lnSpc>
              <a:spcBef>
                <a:spcPts val="57"/>
              </a:spcBef>
            </a:pPr>
            <a:r>
              <a:rPr sz="1100" spc="0" dirty="0">
                <a:latin typeface="Times New Roman"/>
                <a:cs typeface="Times New Roman"/>
              </a:rPr>
              <a:t>A</a:t>
            </a:r>
            <a:r>
              <a:rPr sz="1100" spc="5"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rtir</a:t>
            </a:r>
            <a:r>
              <a:rPr sz="1100" spc="15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b="1" spc="0" dirty="0" err="1">
                <a:latin typeface="Times New Roman"/>
                <a:cs typeface="Times New Roman"/>
              </a:rPr>
              <a:t>densit</a:t>
            </a:r>
            <a:r>
              <a:rPr lang="fr-FR" sz="1100" b="1" spc="0" dirty="0">
                <a:latin typeface="Times New Roman"/>
                <a:cs typeface="Times New Roman"/>
              </a:rPr>
              <a:t>é</a:t>
            </a:r>
            <a:r>
              <a:rPr sz="1100" b="1" spc="91" dirty="0">
                <a:latin typeface="Times New Roman"/>
                <a:cs typeface="Times New Roman"/>
              </a:rPr>
              <a:t> </a:t>
            </a:r>
            <a:r>
              <a:rPr sz="1100" b="1" spc="0" dirty="0">
                <a:latin typeface="Times New Roman"/>
                <a:cs typeface="Times New Roman"/>
              </a:rPr>
              <a:t>de</a:t>
            </a:r>
            <a:r>
              <a:rPr sz="1100" b="1" spc="249" dirty="0">
                <a:latin typeface="Times New Roman"/>
                <a:cs typeface="Times New Roman"/>
              </a:rPr>
              <a:t> </a:t>
            </a:r>
            <a:r>
              <a:rPr sz="1100" b="1" spc="-38" dirty="0" err="1">
                <a:latin typeface="Times New Roman"/>
                <a:cs typeface="Times New Roman"/>
              </a:rPr>
              <a:t>p</a:t>
            </a:r>
            <a:r>
              <a:rPr sz="1100" b="1" spc="0" dirty="0" err="1">
                <a:latin typeface="Times New Roman"/>
                <a:cs typeface="Times New Roman"/>
              </a:rPr>
              <a:t>robabilit</a:t>
            </a:r>
            <a:r>
              <a:rPr lang="fr-FR" sz="1100" b="1" spc="0" dirty="0">
                <a:latin typeface="Times New Roman"/>
                <a:cs typeface="Times New Roman"/>
              </a:rPr>
              <a:t>é</a:t>
            </a:r>
            <a:r>
              <a:rPr sz="1100" b="1" spc="161" dirty="0">
                <a:latin typeface="Times New Roman"/>
                <a:cs typeface="Times New Roman"/>
              </a:rPr>
              <a:t> </a:t>
            </a:r>
            <a:r>
              <a:rPr sz="1100" b="1" spc="0" dirty="0">
                <a:latin typeface="Times New Roman"/>
                <a:cs typeface="Times New Roman"/>
              </a:rPr>
              <a:t>empirique</a:t>
            </a:r>
            <a:r>
              <a:rPr sz="1100" spc="60" dirty="0">
                <a:latin typeface="Times New Roman"/>
                <a:cs typeface="Times New Roman"/>
              </a:rPr>
              <a:t> </a:t>
            </a:r>
            <a:r>
              <a:rPr sz="1100" spc="0" dirty="0">
                <a:latin typeface="Times New Roman"/>
                <a:cs typeface="Times New Roman"/>
              </a:rPr>
              <a:t>il</a:t>
            </a:r>
            <a:r>
              <a:rPr sz="1100" spc="-12"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facile</a:t>
            </a:r>
            <a:r>
              <a:rPr lang="fr-FR" sz="110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duire</a:t>
            </a:r>
            <a:r>
              <a:rPr sz="1100" spc="19"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estimation</a:t>
            </a:r>
            <a:r>
              <a:rPr sz="1100" spc="176" dirty="0">
                <a:latin typeface="Times New Roman"/>
                <a:cs typeface="Times New Roman"/>
              </a:rPr>
              <a:t> </a:t>
            </a:r>
            <a:r>
              <a:rPr lang="fr-FR" sz="1100" dirty="0">
                <a:latin typeface="Times New Roman"/>
                <a:cs typeface="Times New Roman"/>
              </a:rPr>
              <a:t>(sans biais)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l'es</a:t>
            </a:r>
            <a:r>
              <a:rPr sz="1100" spc="29" dirty="0" err="1">
                <a:latin typeface="Times New Roman"/>
                <a:cs typeface="Times New Roman"/>
              </a:rPr>
              <a:t>p</a:t>
            </a:r>
            <a:r>
              <a:rPr lang="fr-FR" sz="1100" dirty="0">
                <a:latin typeface="Times New Roman"/>
                <a:cs typeface="Times New Roman"/>
              </a:rPr>
              <a:t>é</a:t>
            </a:r>
            <a:r>
              <a:rPr sz="1100" spc="0" dirty="0" err="1">
                <a:latin typeface="Times New Roman"/>
                <a:cs typeface="Times New Roman"/>
              </a:rPr>
              <a:t>rance</a:t>
            </a:r>
            <a:r>
              <a:rPr sz="1100" spc="12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une estimation</a:t>
            </a:r>
            <a:r>
              <a:rPr sz="1100" spc="17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riance</a:t>
            </a:r>
            <a:r>
              <a:rPr sz="1100" spc="2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err="1">
                <a:latin typeface="Times New Roman"/>
                <a:cs typeface="Times New Roman"/>
              </a:rPr>
              <a:t>actif</a:t>
            </a:r>
            <a:r>
              <a:rPr sz="1100" spc="0" dirty="0">
                <a:latin typeface="Times New Roman"/>
                <a:cs typeface="Times New Roman"/>
              </a:rPr>
              <a:t>.</a:t>
            </a:r>
            <a:endParaRPr lang="fr-FR" sz="1100" spc="0" dirty="0">
              <a:latin typeface="Times New Roman"/>
              <a:cs typeface="Times New Roman"/>
            </a:endParaRPr>
          </a:p>
          <a:p>
            <a:pPr marL="12700" marR="11396">
              <a:lnSpc>
                <a:spcPct val="110000"/>
              </a:lnSpc>
              <a:spcBef>
                <a:spcPts val="57"/>
              </a:spcBef>
            </a:pPr>
            <a:endParaRPr sz="1100" dirty="0">
              <a:latin typeface="Times New Roman"/>
              <a:cs typeface="Times New Roman"/>
            </a:endParaRPr>
          </a:p>
          <a:p>
            <a:pPr marL="12700" marR="33573">
              <a:lnSpc>
                <a:spcPct val="110000"/>
              </a:lnSpc>
              <a:spcBef>
                <a:spcPts val="389"/>
              </a:spcBef>
            </a:pPr>
            <a:r>
              <a:rPr sz="1100" b="1" spc="0" dirty="0" err="1">
                <a:latin typeface="Times New Roman"/>
                <a:cs typeface="Times New Roman"/>
              </a:rPr>
              <a:t>Rentabilit</a:t>
            </a:r>
            <a:r>
              <a:rPr lang="fr-FR" sz="1100" b="1" spc="0" dirty="0">
                <a:latin typeface="Times New Roman"/>
                <a:cs typeface="Times New Roman"/>
              </a:rPr>
              <a:t>é</a:t>
            </a:r>
            <a:r>
              <a:rPr sz="1100" b="1" spc="196" dirty="0">
                <a:latin typeface="Times New Roman"/>
                <a:cs typeface="Times New Roman"/>
              </a:rPr>
              <a:t> </a:t>
            </a:r>
            <a:r>
              <a:rPr sz="1100" b="1" spc="0" dirty="0" err="1">
                <a:latin typeface="Times New Roman"/>
                <a:cs typeface="Times New Roman"/>
              </a:rPr>
              <a:t>annuelle</a:t>
            </a:r>
            <a:r>
              <a:rPr sz="1100" b="1" spc="100" dirty="0">
                <a:latin typeface="Times New Roman"/>
                <a:cs typeface="Times New Roman"/>
              </a:rPr>
              <a:t> </a:t>
            </a:r>
            <a:r>
              <a:rPr sz="1100" b="1" spc="0" dirty="0" err="1">
                <a:latin typeface="Times New Roman"/>
                <a:cs typeface="Times New Roman"/>
              </a:rPr>
              <a:t>m</a:t>
            </a:r>
            <a:r>
              <a:rPr sz="1100" b="1" spc="-38" dirty="0" err="1">
                <a:latin typeface="Times New Roman"/>
                <a:cs typeface="Times New Roman"/>
              </a:rPr>
              <a:t>oy</a:t>
            </a:r>
            <a:r>
              <a:rPr sz="1100" b="1" spc="0" dirty="0" err="1">
                <a:latin typeface="Times New Roman"/>
                <a:cs typeface="Times New Roman"/>
              </a:rPr>
              <a:t>enne</a:t>
            </a:r>
            <a:r>
              <a:rPr lang="fr-FR" sz="1100" b="1" spc="0" dirty="0">
                <a:latin typeface="Times New Roman"/>
                <a:cs typeface="Times New Roman"/>
              </a:rPr>
              <a:t> </a:t>
            </a:r>
            <a:r>
              <a:rPr sz="1100" spc="0" dirty="0">
                <a:latin typeface="Times New Roman"/>
                <a:cs typeface="Times New Roman"/>
              </a:rPr>
              <a:t>:</a:t>
            </a:r>
            <a:r>
              <a:rPr sz="1100" spc="193" dirty="0">
                <a:latin typeface="Times New Roman"/>
                <a:cs typeface="Times New Roman"/>
              </a:rPr>
              <a:t> </a:t>
            </a:r>
            <a:r>
              <a:rPr lang="fr-FR" sz="1100" dirty="0">
                <a:latin typeface="Times New Roman"/>
                <a:cs typeface="Times New Roman"/>
              </a:rPr>
              <a:t>e</a:t>
            </a:r>
            <a:r>
              <a:rPr sz="1100" spc="0" dirty="0">
                <a:latin typeface="Times New Roman"/>
                <a:cs typeface="Times New Roman"/>
              </a:rPr>
              <a:t>n</a:t>
            </a:r>
            <a:r>
              <a:rPr sz="1100" spc="60" dirty="0">
                <a:latin typeface="Times New Roman"/>
                <a:cs typeface="Times New Roman"/>
              </a:rPr>
              <a:t> </a:t>
            </a:r>
            <a:r>
              <a:rPr sz="1100" spc="0" dirty="0">
                <a:latin typeface="Times New Roman"/>
                <a:cs typeface="Times New Roman"/>
              </a:rPr>
              <a:t>notant </a:t>
            </a:r>
            <a:r>
              <a:rPr sz="1100" spc="2" dirty="0">
                <a:latin typeface="Times New Roman"/>
                <a:cs typeface="Times New Roman"/>
              </a:rPr>
              <a:t> </a:t>
            </a:r>
            <a:r>
              <a:rPr sz="1100" i="1" spc="0" dirty="0">
                <a:latin typeface="Times New Roman"/>
                <a:cs typeface="Times New Roman"/>
              </a:rPr>
              <a:t>R</a:t>
            </a:r>
            <a:r>
              <a:rPr sz="1200" i="1" spc="0" baseline="-10870" dirty="0">
                <a:latin typeface="Times New Roman"/>
                <a:cs typeface="Times New Roman"/>
              </a:rPr>
              <a:t>t</a:t>
            </a:r>
            <a:r>
              <a:rPr sz="1200" spc="179" baseline="-10870"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 effective</a:t>
            </a:r>
            <a:r>
              <a:rPr sz="1100" spc="-68"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actif</a:t>
            </a:r>
            <a:r>
              <a:rPr sz="1100" spc="104"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i="1" spc="0" dirty="0">
                <a:latin typeface="Times New Roman"/>
                <a:cs typeface="Times New Roman"/>
              </a:rPr>
              <a:t>t</a:t>
            </a:r>
            <a:r>
              <a:rPr sz="1100" spc="5" dirty="0">
                <a:latin typeface="Times New Roman"/>
                <a:cs typeface="Times New Roman"/>
              </a:rPr>
              <a:t> </a:t>
            </a:r>
            <a:r>
              <a:rPr sz="1100" spc="0" dirty="0" err="1">
                <a:latin typeface="Times New Roman"/>
                <a:cs typeface="Times New Roman"/>
              </a:rPr>
              <a:t>observ</a:t>
            </a:r>
            <a:r>
              <a:rPr lang="fr-FR" sz="1100" spc="0" dirty="0">
                <a:latin typeface="Times New Roman"/>
                <a:cs typeface="Times New Roman"/>
              </a:rPr>
              <a:t>é</a:t>
            </a:r>
            <a:r>
              <a:rPr sz="1100" spc="0" dirty="0">
                <a:latin typeface="Times New Roman"/>
                <a:cs typeface="Times New Roman"/>
              </a:rPr>
              <a:t>e</a:t>
            </a:r>
            <a:r>
              <a:rPr sz="1100" spc="-32"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2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ri</a:t>
            </a:r>
            <a:r>
              <a:rPr sz="1100" spc="29" dirty="0" err="1">
                <a:latin typeface="Times New Roman"/>
                <a:cs typeface="Times New Roman"/>
              </a:rPr>
              <a:t>o</a:t>
            </a:r>
            <a:r>
              <a:rPr sz="1100" spc="0" dirty="0" err="1">
                <a:latin typeface="Times New Roman"/>
                <a:cs typeface="Times New Roman"/>
              </a:rPr>
              <a:t>des</a:t>
            </a:r>
            <a:r>
              <a:rPr sz="1100" spc="7" dirty="0">
                <a:latin typeface="Times New Roman"/>
                <a:cs typeface="Times New Roman"/>
              </a:rPr>
              <a:t> </a:t>
            </a:r>
            <a:r>
              <a:rPr sz="1100" spc="0" dirty="0">
                <a:latin typeface="Times New Roman"/>
                <a:cs typeface="Times New Roman"/>
              </a:rPr>
              <a:t>1</a:t>
            </a:r>
            <a:r>
              <a:rPr sz="1100" spc="79"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T</a:t>
            </a:r>
            <a:r>
              <a:rPr sz="1100" spc="-125" dirty="0">
                <a:latin typeface="Times New Roman"/>
                <a:cs typeface="Times New Roman"/>
              </a:rPr>
              <a:t> </a:t>
            </a:r>
            <a:r>
              <a:rPr sz="1100" spc="0" dirty="0">
                <a:latin typeface="Times New Roman"/>
                <a:cs typeface="Times New Roman"/>
              </a:rPr>
              <a:t>, </a:t>
            </a:r>
            <a:r>
              <a:rPr sz="1100" spc="0" dirty="0" err="1">
                <a:latin typeface="Times New Roman"/>
                <a:cs typeface="Times New Roman"/>
              </a:rPr>
              <a:t>l'estimation</a:t>
            </a:r>
            <a:r>
              <a:rPr lang="fr-FR" sz="1100" spc="186" dirty="0">
                <a:latin typeface="Times New Roman"/>
                <a:cs typeface="Times New Roman"/>
              </a:rPr>
              <a:t> </a:t>
            </a:r>
            <a:r>
              <a:rPr lang="fr-FR" sz="1100" dirty="0">
                <a:latin typeface="Times New Roman"/>
                <a:cs typeface="Times New Roman"/>
              </a:rPr>
              <a:t>sans biais</a:t>
            </a:r>
            <a:r>
              <a:rPr lang="fr-FR" sz="1100" spc="186" dirty="0">
                <a:latin typeface="Times New Roman"/>
                <a:cs typeface="Times New Roman"/>
              </a:rPr>
              <a:t> </a:t>
            </a:r>
            <a:r>
              <a:rPr lang="fr-FR" sz="1100" dirty="0">
                <a:latin typeface="Times New Roman"/>
                <a:cs typeface="Times New Roman"/>
              </a:rPr>
              <a:t>de</a:t>
            </a:r>
            <a:r>
              <a:rPr lang="fr-FR" sz="1100" spc="186" dirty="0">
                <a:latin typeface="Times New Roman"/>
                <a:cs typeface="Times New Roman"/>
              </a:rPr>
              <a:t> </a:t>
            </a:r>
            <a:r>
              <a:rPr sz="1100" spc="0" dirty="0" err="1">
                <a:latin typeface="Times New Roman"/>
                <a:cs typeface="Times New Roman"/>
              </a:rPr>
              <a:t>l'es</a:t>
            </a:r>
            <a:r>
              <a:rPr sz="1100" spc="29" dirty="0" err="1">
                <a:latin typeface="Times New Roman"/>
                <a:cs typeface="Times New Roman"/>
              </a:rPr>
              <a:t>p</a:t>
            </a:r>
            <a:r>
              <a:rPr lang="fr-FR" sz="1100" dirty="0">
                <a:latin typeface="Times New Roman"/>
                <a:cs typeface="Times New Roman"/>
              </a:rPr>
              <a:t>é</a:t>
            </a:r>
            <a:r>
              <a:rPr sz="1100" spc="0" dirty="0" err="1">
                <a:latin typeface="Times New Roman"/>
                <a:cs typeface="Times New Roman"/>
              </a:rPr>
              <a:t>rance</a:t>
            </a:r>
            <a:r>
              <a:rPr sz="1100" spc="12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cet</a:t>
            </a:r>
            <a:r>
              <a:rPr sz="1100" spc="148" dirty="0">
                <a:latin typeface="Times New Roman"/>
                <a:cs typeface="Times New Roman"/>
              </a:rPr>
              <a:t> </a:t>
            </a:r>
            <a:r>
              <a:rPr sz="1100" spc="0" dirty="0">
                <a:latin typeface="Times New Roman"/>
                <a:cs typeface="Times New Roman"/>
              </a:rPr>
              <a:t>actif</a:t>
            </a:r>
            <a:r>
              <a:rPr sz="1100" spc="104"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err="1">
                <a:latin typeface="Times New Roman"/>
                <a:cs typeface="Times New Roman"/>
              </a:rPr>
              <a:t>donn</a:t>
            </a:r>
            <a:r>
              <a:rPr lang="fr-FR" sz="1100" spc="0" dirty="0">
                <a:latin typeface="Times New Roman"/>
                <a:cs typeface="Times New Roman"/>
              </a:rPr>
              <a:t>é</a:t>
            </a:r>
            <a:r>
              <a:rPr sz="1100" spc="0" dirty="0">
                <a:latin typeface="Times New Roman"/>
                <a:cs typeface="Times New Roman"/>
              </a:rPr>
              <a:t>e p</a:t>
            </a:r>
            <a:r>
              <a:rPr sz="1100" spc="-29" dirty="0">
                <a:latin typeface="Times New Roman"/>
                <a:cs typeface="Times New Roman"/>
              </a:rPr>
              <a:t>a</a:t>
            </a:r>
            <a:r>
              <a:rPr sz="1100" spc="0" dirty="0">
                <a:latin typeface="Times New Roman"/>
                <a:cs typeface="Times New Roman"/>
              </a:rPr>
              <a:t>r:</a:t>
            </a:r>
            <a:endParaRPr lang="fr-FR" sz="1100" spc="0" dirty="0">
              <a:latin typeface="Times New Roman"/>
              <a:cs typeface="Times New Roman"/>
            </a:endParaRPr>
          </a:p>
          <a:p>
            <a:pPr marL="12700" marR="33573">
              <a:lnSpc>
                <a:spcPct val="110000"/>
              </a:lnSpc>
              <a:spcBef>
                <a:spcPts val="215"/>
              </a:spcBef>
            </a:pPr>
            <a:endParaRPr lang="fr-FR" sz="1100" dirty="0">
              <a:latin typeface="Times New Roman"/>
              <a:cs typeface="Times New Roman"/>
            </a:endParaRPr>
          </a:p>
          <a:p>
            <a:pPr marL="12700" marR="33573">
              <a:lnSpc>
                <a:spcPct val="110000"/>
              </a:lnSpc>
              <a:spcBef>
                <a:spcPts val="215"/>
              </a:spcBef>
            </a:pPr>
            <a:endParaRPr lang="fr-FR" sz="1100" spc="0" dirty="0">
              <a:latin typeface="Times New Roman"/>
              <a:cs typeface="Times New Roman"/>
            </a:endParaRPr>
          </a:p>
          <a:p>
            <a:pPr marL="12700">
              <a:lnSpc>
                <a:spcPct val="110000"/>
              </a:lnSpc>
              <a:spcBef>
                <a:spcPts val="57"/>
              </a:spcBef>
            </a:pPr>
            <a:endParaRPr lang="fr-FR" sz="1100" spc="-38" dirty="0">
              <a:latin typeface="Times New Roman"/>
              <a:cs typeface="Times New Roman"/>
            </a:endParaRPr>
          </a:p>
          <a:p>
            <a:pPr marL="12700">
              <a:lnSpc>
                <a:spcPct val="110000"/>
              </a:lnSpc>
              <a:spcBef>
                <a:spcPts val="57"/>
              </a:spcBef>
            </a:pPr>
            <a:r>
              <a:rPr lang="fr-FR" sz="1100" b="1" spc="-38" dirty="0">
                <a:latin typeface="Times New Roman"/>
                <a:cs typeface="Times New Roman"/>
              </a:rPr>
              <a:t>V</a:t>
            </a:r>
            <a:r>
              <a:rPr lang="fr-FR" sz="1100" b="1" spc="-32" dirty="0">
                <a:latin typeface="Times New Roman"/>
                <a:cs typeface="Times New Roman"/>
              </a:rPr>
              <a:t>a</a:t>
            </a:r>
            <a:r>
              <a:rPr lang="fr-FR" sz="1100" b="1" dirty="0">
                <a:latin typeface="Times New Roman"/>
                <a:cs typeface="Times New Roman"/>
              </a:rPr>
              <a:t>riance</a:t>
            </a:r>
            <a:r>
              <a:rPr lang="fr-FR" sz="1100" b="1" spc="100" dirty="0">
                <a:latin typeface="Times New Roman"/>
                <a:cs typeface="Times New Roman"/>
              </a:rPr>
              <a:t> </a:t>
            </a:r>
            <a:r>
              <a:rPr lang="fr-FR" sz="1100" b="1" dirty="0">
                <a:latin typeface="Times New Roman"/>
                <a:cs typeface="Times New Roman"/>
              </a:rPr>
              <a:t>empirique</a:t>
            </a:r>
            <a:r>
              <a:rPr lang="fr-FR" sz="1100" b="1" spc="100" dirty="0">
                <a:latin typeface="Times New Roman"/>
                <a:cs typeface="Times New Roman"/>
              </a:rPr>
              <a:t> </a:t>
            </a:r>
            <a:r>
              <a:rPr lang="fr-FR" sz="1100" b="1" dirty="0">
                <a:latin typeface="Times New Roman"/>
                <a:cs typeface="Times New Roman"/>
              </a:rPr>
              <a:t>des</a:t>
            </a:r>
            <a:r>
              <a:rPr lang="fr-FR" sz="1100" b="1" spc="271" dirty="0">
                <a:latin typeface="Times New Roman"/>
                <a:cs typeface="Times New Roman"/>
              </a:rPr>
              <a:t> </a:t>
            </a:r>
            <a:r>
              <a:rPr lang="fr-FR" sz="1100" b="1" dirty="0">
                <a:latin typeface="Times New Roman"/>
                <a:cs typeface="Times New Roman"/>
              </a:rPr>
              <a:t>rentabilités</a:t>
            </a:r>
            <a:r>
              <a:rPr lang="fr-FR" sz="1100" b="1" spc="246" dirty="0">
                <a:latin typeface="Times New Roman"/>
                <a:cs typeface="Times New Roman"/>
              </a:rPr>
              <a:t> </a:t>
            </a:r>
            <a:r>
              <a:rPr lang="fr-FR" sz="1100" b="1" dirty="0">
                <a:latin typeface="Times New Roman"/>
                <a:cs typeface="Times New Roman"/>
              </a:rPr>
              <a:t>effectives </a:t>
            </a:r>
            <a:r>
              <a:rPr lang="fr-FR" sz="1100" dirty="0">
                <a:latin typeface="Times New Roman"/>
                <a:cs typeface="Times New Roman"/>
              </a:rPr>
              <a:t>:</a:t>
            </a:r>
            <a:r>
              <a:rPr lang="fr-FR" sz="1100" spc="128" dirty="0">
                <a:latin typeface="Times New Roman"/>
                <a:cs typeface="Times New Roman"/>
              </a:rPr>
              <a:t> </a:t>
            </a:r>
            <a:r>
              <a:rPr lang="fr-FR" sz="1100" dirty="0">
                <a:latin typeface="Times New Roman"/>
                <a:cs typeface="Times New Roman"/>
              </a:rPr>
              <a:t>de</a:t>
            </a:r>
            <a:r>
              <a:rPr lang="fr-FR" sz="1100" spc="59" dirty="0">
                <a:latin typeface="Times New Roman"/>
                <a:cs typeface="Times New Roman"/>
              </a:rPr>
              <a:t> </a:t>
            </a:r>
            <a:r>
              <a:rPr lang="fr-FR" sz="1100" dirty="0">
                <a:latin typeface="Times New Roman"/>
                <a:cs typeface="Times New Roman"/>
              </a:rPr>
              <a:t>même, l'estimation</a:t>
            </a:r>
            <a:r>
              <a:rPr lang="fr-FR" sz="1100" spc="186"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v</a:t>
            </a:r>
            <a:r>
              <a:rPr lang="fr-FR" sz="1100" spc="-29" dirty="0">
                <a:latin typeface="Times New Roman"/>
                <a:cs typeface="Times New Roman"/>
              </a:rPr>
              <a:t>a</a:t>
            </a:r>
            <a:r>
              <a:rPr lang="fr-FR" sz="1100" dirty="0">
                <a:latin typeface="Times New Roman"/>
                <a:cs typeface="Times New Roman"/>
              </a:rPr>
              <a:t>riance</a:t>
            </a:r>
            <a:r>
              <a:rPr lang="fr-FR" sz="1100" spc="26"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rentabilités</a:t>
            </a:r>
            <a:r>
              <a:rPr lang="fr-FR" sz="1100" spc="129"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cet</a:t>
            </a:r>
            <a:r>
              <a:rPr lang="fr-FR" sz="1100" spc="148" dirty="0">
                <a:latin typeface="Times New Roman"/>
                <a:cs typeface="Times New Roman"/>
              </a:rPr>
              <a:t> </a:t>
            </a:r>
            <a:r>
              <a:rPr lang="fr-FR" sz="1100" dirty="0">
                <a:latin typeface="Times New Roman"/>
                <a:cs typeface="Times New Roman"/>
              </a:rPr>
              <a:t>actif</a:t>
            </a:r>
            <a:r>
              <a:rPr lang="fr-FR" sz="1100" spc="104" dirty="0">
                <a:latin typeface="Times New Roman"/>
                <a:cs typeface="Times New Roman"/>
              </a:rPr>
              <a:t> </a:t>
            </a:r>
            <a:r>
              <a:rPr lang="fr-FR" sz="1100" dirty="0">
                <a:latin typeface="Times New Roman"/>
                <a:cs typeface="Times New Roman"/>
              </a:rPr>
              <a:t>est donnée</a:t>
            </a:r>
            <a:r>
              <a:rPr lang="fr-FR" sz="1100" spc="84" dirty="0">
                <a:latin typeface="Times New Roman"/>
                <a:cs typeface="Times New Roman"/>
              </a:rPr>
              <a:t> </a:t>
            </a:r>
            <a:r>
              <a:rPr lang="fr-FR" sz="1100" dirty="0">
                <a:latin typeface="Times New Roman"/>
                <a:cs typeface="Times New Roman"/>
              </a:rPr>
              <a:t>p</a:t>
            </a:r>
            <a:r>
              <a:rPr lang="fr-FR" sz="1100" spc="-29" dirty="0">
                <a:latin typeface="Times New Roman"/>
                <a:cs typeface="Times New Roman"/>
              </a:rPr>
              <a:t>a</a:t>
            </a:r>
            <a:r>
              <a:rPr lang="fr-FR" sz="1100" dirty="0">
                <a:latin typeface="Times New Roman"/>
                <a:cs typeface="Times New Roman"/>
              </a:rPr>
              <a:t>r:</a:t>
            </a:r>
          </a:p>
          <a:p>
            <a:pPr marL="12700" marR="33573">
              <a:lnSpc>
                <a:spcPct val="100520"/>
              </a:lnSpc>
              <a:spcBef>
                <a:spcPts val="215"/>
              </a:spcBef>
            </a:pPr>
            <a:endParaRPr sz="1100" dirty="0">
              <a:latin typeface="Times New Roman"/>
              <a:cs typeface="Times New Roman"/>
            </a:endParaRPr>
          </a:p>
        </p:txBody>
      </p:sp>
      <p:sp>
        <p:nvSpPr>
          <p:cNvPr id="2" name="object 2"/>
          <p:cNvSpPr txBox="1"/>
          <p:nvPr/>
        </p:nvSpPr>
        <p:spPr>
          <a:xfrm>
            <a:off x="2189594" y="2897238"/>
            <a:ext cx="338810" cy="152400"/>
          </a:xfrm>
          <a:prstGeom prst="rect">
            <a:avLst/>
          </a:prstGeom>
        </p:spPr>
        <p:txBody>
          <a:bodyPr wrap="square" lIns="0" tIns="0" rIns="0" bIns="0" rtlCol="0">
            <a:noAutofit/>
          </a:bodyPr>
          <a:lstStyle/>
          <a:p>
            <a:pPr marL="25400">
              <a:lnSpc>
                <a:spcPts val="1000"/>
              </a:lnSpc>
            </a:pPr>
            <a:endParaRPr sz="1000"/>
          </a:p>
        </p:txBody>
      </p:sp>
      <p:graphicFrame>
        <p:nvGraphicFramePr>
          <p:cNvPr id="19" name="Objet 18"/>
          <p:cNvGraphicFramePr>
            <a:graphicFrameLocks noChangeAspect="1"/>
          </p:cNvGraphicFramePr>
          <p:nvPr>
            <p:extLst>
              <p:ext uri="{D42A27DB-BD31-4B8C-83A1-F6EECF244321}">
                <p14:modId xmlns:p14="http://schemas.microsoft.com/office/powerpoint/2010/main" val="146539289"/>
              </p:ext>
            </p:extLst>
          </p:nvPr>
        </p:nvGraphicFramePr>
        <p:xfrm>
          <a:off x="1605438" y="1892300"/>
          <a:ext cx="1010761" cy="431800"/>
        </p:xfrm>
        <a:graphic>
          <a:graphicData uri="http://schemas.openxmlformats.org/presentationml/2006/ole">
            <mc:AlternateContent xmlns:mc="http://schemas.openxmlformats.org/markup-compatibility/2006">
              <mc:Choice xmlns:v="urn:schemas-microsoft-com:vml" Requires="v">
                <p:oleObj spid="_x0000_s20486" name="Equation" r:id="rId3" imgW="761760" imgH="431640" progId="Equation.DSMT4">
                  <p:embed/>
                </p:oleObj>
              </mc:Choice>
              <mc:Fallback>
                <p:oleObj name="Equation" r:id="rId3" imgW="761760" imgH="431640" progId="Equation.DSMT4">
                  <p:embed/>
                  <p:pic>
                    <p:nvPicPr>
                      <p:cNvPr id="19" name="Objet 18"/>
                      <p:cNvPicPr/>
                      <p:nvPr/>
                    </p:nvPicPr>
                    <p:blipFill>
                      <a:blip r:embed="rId4"/>
                      <a:stretch>
                        <a:fillRect/>
                      </a:stretch>
                    </p:blipFill>
                    <p:spPr>
                      <a:xfrm>
                        <a:off x="1605438" y="1892300"/>
                        <a:ext cx="1010761" cy="431800"/>
                      </a:xfrm>
                      <a:prstGeom prst="rect">
                        <a:avLst/>
                      </a:prstGeom>
                    </p:spPr>
                  </p:pic>
                </p:oleObj>
              </mc:Fallback>
            </mc:AlternateContent>
          </a:graphicData>
        </a:graphic>
      </p:graphicFrame>
      <p:graphicFrame>
        <p:nvGraphicFramePr>
          <p:cNvPr id="20" name="Objet 19"/>
          <p:cNvGraphicFramePr>
            <a:graphicFrameLocks noChangeAspect="1"/>
          </p:cNvGraphicFramePr>
          <p:nvPr>
            <p:extLst>
              <p:ext uri="{D42A27DB-BD31-4B8C-83A1-F6EECF244321}">
                <p14:modId xmlns:p14="http://schemas.microsoft.com/office/powerpoint/2010/main" val="2120400312"/>
              </p:ext>
            </p:extLst>
          </p:nvPr>
        </p:nvGraphicFramePr>
        <p:xfrm>
          <a:off x="1395844" y="2739242"/>
          <a:ext cx="1587500" cy="431800"/>
        </p:xfrm>
        <a:graphic>
          <a:graphicData uri="http://schemas.openxmlformats.org/presentationml/2006/ole">
            <mc:AlternateContent xmlns:mc="http://schemas.openxmlformats.org/markup-compatibility/2006">
              <mc:Choice xmlns:v="urn:schemas-microsoft-com:vml" Requires="v">
                <p:oleObj spid="_x0000_s20487" name="Equation" r:id="rId5" imgW="1587240" imgH="431640" progId="Equation.DSMT4">
                  <p:embed/>
                </p:oleObj>
              </mc:Choice>
              <mc:Fallback>
                <p:oleObj name="Equation" r:id="rId5" imgW="1587240" imgH="431640" progId="Equation.DSMT4">
                  <p:embed/>
                  <p:pic>
                    <p:nvPicPr>
                      <p:cNvPr id="20" name="Objet 19"/>
                      <p:cNvPicPr/>
                      <p:nvPr/>
                    </p:nvPicPr>
                    <p:blipFill>
                      <a:blip r:embed="rId6"/>
                      <a:stretch>
                        <a:fillRect/>
                      </a:stretch>
                    </p:blipFill>
                    <p:spPr>
                      <a:xfrm>
                        <a:off x="1395844" y="2739242"/>
                        <a:ext cx="1587500" cy="431800"/>
                      </a:xfrm>
                      <a:prstGeom prst="rect">
                        <a:avLst/>
                      </a:prstGeom>
                    </p:spPr>
                  </p:pic>
                </p:oleObj>
              </mc:Fallback>
            </mc:AlternateContent>
          </a:graphicData>
        </a:graphic>
      </p:graphicFrame>
      <p:sp>
        <p:nvSpPr>
          <p:cNvPr id="3" name="Espace réservé du numéro de diapositive 2"/>
          <p:cNvSpPr>
            <a:spLocks noGrp="1"/>
          </p:cNvSpPr>
          <p:nvPr>
            <p:ph type="sldNum" sz="quarter" idx="12"/>
          </p:nvPr>
        </p:nvSpPr>
        <p:spPr/>
        <p:txBody>
          <a:bodyPr/>
          <a:lstStyle/>
          <a:p>
            <a:fld id="{D57F1E4F-1CFF-5643-939E-217C01CDF565}"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151013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sp>
        <p:nvSpPr>
          <p:cNvPr id="6" name="object 6"/>
          <p:cNvSpPr txBox="1"/>
          <p:nvPr/>
        </p:nvSpPr>
        <p:spPr>
          <a:xfrm>
            <a:off x="254001" y="825500"/>
            <a:ext cx="3972556" cy="2286000"/>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Il</a:t>
            </a:r>
            <a:r>
              <a:rPr sz="1100" spc="134" dirty="0">
                <a:latin typeface="Times New Roman"/>
                <a:cs typeface="Times New Roman"/>
              </a:rPr>
              <a:t> </a:t>
            </a:r>
            <a:r>
              <a:rPr sz="1100" spc="0" dirty="0">
                <a:latin typeface="Times New Roman"/>
                <a:cs typeface="Times New Roman"/>
              </a:rPr>
              <a:t>faut</a:t>
            </a:r>
            <a:r>
              <a:rPr sz="1100" spc="170" dirty="0">
                <a:latin typeface="Times New Roman"/>
                <a:cs typeface="Times New Roman"/>
              </a:rPr>
              <a:t> </a:t>
            </a:r>
            <a:r>
              <a:rPr sz="1100" spc="0" dirty="0">
                <a:latin typeface="Times New Roman"/>
                <a:cs typeface="Times New Roman"/>
              </a:rPr>
              <a:t>g</a:t>
            </a:r>
            <a:r>
              <a:rPr sz="1100" spc="-29" dirty="0">
                <a:latin typeface="Times New Roman"/>
                <a:cs typeface="Times New Roman"/>
              </a:rPr>
              <a:t>a</a:t>
            </a:r>
            <a:r>
              <a:rPr sz="1100" spc="0" dirty="0">
                <a:latin typeface="Times New Roman"/>
                <a:cs typeface="Times New Roman"/>
              </a:rPr>
              <a:t>rder</a:t>
            </a:r>
            <a:r>
              <a:rPr sz="1100" spc="105" dirty="0">
                <a:latin typeface="Times New Roman"/>
                <a:cs typeface="Times New Roman"/>
              </a:rPr>
              <a:t> </a:t>
            </a:r>
            <a:r>
              <a:rPr sz="1100" spc="0" dirty="0" err="1">
                <a:latin typeface="Times New Roman"/>
                <a:cs typeface="Times New Roman"/>
              </a:rPr>
              <a:t>en</a:t>
            </a:r>
            <a:r>
              <a:rPr sz="1100" spc="84" dirty="0">
                <a:latin typeface="Times New Roman"/>
                <a:cs typeface="Times New Roman"/>
              </a:rPr>
              <a:t> </a:t>
            </a:r>
            <a:r>
              <a:rPr sz="1100" spc="0" dirty="0">
                <a:latin typeface="Times New Roman"/>
                <a:cs typeface="Times New Roman"/>
              </a:rPr>
              <a:t>t</a:t>
            </a:r>
            <a:r>
              <a:rPr lang="fr-FR" sz="1100" spc="0" dirty="0">
                <a:latin typeface="Times New Roman"/>
                <a:cs typeface="Times New Roman"/>
              </a:rPr>
              <a:t>ê</a:t>
            </a:r>
            <a:r>
              <a:rPr sz="1100" spc="0" dirty="0" err="1">
                <a:latin typeface="Times New Roman"/>
                <a:cs typeface="Times New Roman"/>
              </a:rPr>
              <a:t>te</a:t>
            </a:r>
            <a:r>
              <a:rPr sz="1100" spc="243"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limites</a:t>
            </a:r>
            <a:r>
              <a:rPr sz="1100" spc="-4"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err="1">
                <a:latin typeface="Times New Roman"/>
                <a:cs typeface="Times New Roman"/>
              </a:rPr>
              <a:t>es</a:t>
            </a:r>
            <a:r>
              <a:rPr sz="1100" spc="-19"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cette</a:t>
            </a:r>
            <a:r>
              <a:rPr sz="1100" spc="229" dirty="0">
                <a:latin typeface="Times New Roman"/>
                <a:cs typeface="Times New Roman"/>
              </a:rPr>
              <a:t> </a:t>
            </a:r>
            <a:r>
              <a:rPr sz="1100" spc="0" dirty="0">
                <a:latin typeface="Times New Roman"/>
                <a:cs typeface="Times New Roman"/>
              </a:rPr>
              <a:t>estimation</a:t>
            </a:r>
            <a:r>
              <a:rPr sz="1100" spc="176" dirty="0">
                <a:latin typeface="Times New Roman"/>
                <a:cs typeface="Times New Roman"/>
              </a:rPr>
              <a:t> </a:t>
            </a:r>
            <a:r>
              <a:rPr sz="1100" spc="0" dirty="0">
                <a:latin typeface="Times New Roman"/>
                <a:cs typeface="Times New Roman"/>
              </a:rPr>
              <a:t>de</a:t>
            </a:r>
            <a:endParaRPr sz="1100" dirty="0">
              <a:latin typeface="Times New Roman"/>
              <a:cs typeface="Times New Roman"/>
            </a:endParaRPr>
          </a:p>
          <a:p>
            <a:pPr marL="12700" marR="20781">
              <a:lnSpc>
                <a:spcPct val="95825"/>
              </a:lnSpc>
              <a:spcBef>
                <a:spcPts val="32"/>
              </a:spcBef>
            </a:pP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 </a:t>
            </a:r>
            <a:r>
              <a:rPr sz="1100" spc="0" dirty="0">
                <a:latin typeface="Times New Roman"/>
                <a:cs typeface="Times New Roman"/>
              </a:rPr>
              <a:t>:</a:t>
            </a:r>
            <a:endParaRPr lang="fr-FR" sz="1100" spc="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241301" marR="11396" indent="-228600">
              <a:lnSpc>
                <a:spcPct val="125000"/>
              </a:lnSpc>
              <a:spcBef>
                <a:spcPts val="57"/>
              </a:spcBef>
              <a:buFont typeface="+mj-lt"/>
              <a:buAutoNum type="arabicPeriod"/>
            </a:pPr>
            <a:r>
              <a:rPr lang="fr-FR" sz="1100" dirty="0">
                <a:latin typeface="Times New Roman"/>
                <a:cs typeface="Times New Roman"/>
              </a:rPr>
              <a:t>Elle</a:t>
            </a:r>
            <a:r>
              <a:rPr lang="fr-FR" sz="1100" spc="-56" dirty="0">
                <a:latin typeface="Times New Roman"/>
                <a:cs typeface="Times New Roman"/>
              </a:rPr>
              <a:t> </a:t>
            </a:r>
            <a:r>
              <a:rPr lang="fr-FR" sz="1100" dirty="0">
                <a:latin typeface="Times New Roman"/>
                <a:cs typeface="Times New Roman"/>
              </a:rPr>
              <a:t>re</a:t>
            </a:r>
            <a:r>
              <a:rPr lang="fr-FR" sz="1100" spc="29" dirty="0">
                <a:latin typeface="Times New Roman"/>
                <a:cs typeface="Times New Roman"/>
              </a:rPr>
              <a:t>p</a:t>
            </a:r>
            <a:r>
              <a:rPr lang="fr-FR" sz="1100" dirty="0">
                <a:latin typeface="Times New Roman"/>
                <a:cs typeface="Times New Roman"/>
              </a:rPr>
              <a:t>ose</a:t>
            </a:r>
            <a:r>
              <a:rPr lang="fr-FR" sz="1100" spc="55" dirty="0">
                <a:latin typeface="Times New Roman"/>
                <a:cs typeface="Times New Roman"/>
              </a:rPr>
              <a:t> </a:t>
            </a:r>
            <a:r>
              <a:rPr lang="fr-FR" sz="1100" dirty="0">
                <a:latin typeface="Times New Roman"/>
                <a:cs typeface="Times New Roman"/>
              </a:rPr>
              <a:t>sur</a:t>
            </a:r>
            <a:r>
              <a:rPr lang="fr-FR" sz="1100" spc="71" dirty="0">
                <a:latin typeface="Times New Roman"/>
                <a:cs typeface="Times New Roman"/>
              </a:rPr>
              <a:t> </a:t>
            </a:r>
            <a:r>
              <a:rPr lang="fr-FR" sz="1100" dirty="0">
                <a:latin typeface="Times New Roman"/>
                <a:cs typeface="Times New Roman"/>
              </a:rPr>
              <a:t>une</a:t>
            </a:r>
            <a:r>
              <a:rPr lang="fr-FR" sz="1100" spc="84" dirty="0">
                <a:latin typeface="Times New Roman"/>
                <a:cs typeface="Times New Roman"/>
              </a:rPr>
              <a:t> </a:t>
            </a:r>
            <a:r>
              <a:rPr lang="fr-FR" sz="1100" dirty="0">
                <a:latin typeface="Times New Roman"/>
                <a:cs typeface="Times New Roman"/>
              </a:rPr>
              <a:t>hy</a:t>
            </a:r>
            <a:r>
              <a:rPr lang="fr-FR" sz="1100" spc="29" dirty="0">
                <a:latin typeface="Times New Roman"/>
                <a:cs typeface="Times New Roman"/>
              </a:rPr>
              <a:t>p</a:t>
            </a:r>
            <a:r>
              <a:rPr lang="fr-FR" sz="1100" dirty="0">
                <a:latin typeface="Times New Roman"/>
                <a:cs typeface="Times New Roman"/>
              </a:rPr>
              <a:t>othèse</a:t>
            </a:r>
            <a:r>
              <a:rPr lang="fr-FR" sz="1100" spc="91" dirty="0">
                <a:latin typeface="Times New Roman"/>
                <a:cs typeface="Times New Roman"/>
              </a:rPr>
              <a:t> </a:t>
            </a:r>
            <a:r>
              <a:rPr lang="fr-FR" sz="1100" dirty="0">
                <a:latin typeface="Times New Roman"/>
                <a:cs typeface="Times New Roman"/>
              </a:rPr>
              <a:t>f</a:t>
            </a:r>
            <a:r>
              <a:rPr lang="fr-FR" sz="1100" spc="-29" dirty="0">
                <a:latin typeface="Times New Roman"/>
                <a:cs typeface="Times New Roman"/>
              </a:rPr>
              <a:t>o</a:t>
            </a:r>
            <a:r>
              <a:rPr lang="fr-FR" sz="1100" dirty="0">
                <a:latin typeface="Times New Roman"/>
                <a:cs typeface="Times New Roman"/>
              </a:rPr>
              <a:t>rte :</a:t>
            </a:r>
            <a:r>
              <a:rPr lang="fr-FR" sz="1100" spc="232" dirty="0">
                <a:latin typeface="Times New Roman"/>
                <a:cs typeface="Times New Roman"/>
              </a:rPr>
              <a:t> </a:t>
            </a:r>
            <a:r>
              <a:rPr lang="fr-FR" sz="1100" dirty="0">
                <a:latin typeface="Times New Roman"/>
                <a:cs typeface="Times New Roman"/>
              </a:rPr>
              <a:t>les</a:t>
            </a:r>
            <a:r>
              <a:rPr lang="fr-FR" sz="1100" spc="11" dirty="0">
                <a:latin typeface="Times New Roman"/>
                <a:cs typeface="Times New Roman"/>
              </a:rPr>
              <a:t> </a:t>
            </a:r>
            <a:r>
              <a:rPr lang="fr-FR" sz="1100" dirty="0">
                <a:latin typeface="Times New Roman"/>
                <a:cs typeface="Times New Roman"/>
              </a:rPr>
              <a:t>rentabilités</a:t>
            </a:r>
            <a:r>
              <a:rPr lang="fr-FR" sz="1100" spc="133" dirty="0">
                <a:latin typeface="Times New Roman"/>
                <a:cs typeface="Times New Roman"/>
              </a:rPr>
              <a:t> </a:t>
            </a:r>
            <a:r>
              <a:rPr lang="fr-FR" sz="1100" dirty="0">
                <a:latin typeface="Times New Roman"/>
                <a:cs typeface="Times New Roman"/>
              </a:rPr>
              <a:t>observées sont</a:t>
            </a:r>
            <a:r>
              <a:rPr lang="fr-FR" sz="1100" spc="158" dirty="0">
                <a:latin typeface="Times New Roman"/>
                <a:cs typeface="Times New Roman"/>
              </a:rPr>
              <a:t> </a:t>
            </a:r>
            <a:r>
              <a:rPr lang="fr-FR" sz="1100" dirty="0">
                <a:latin typeface="Times New Roman"/>
                <a:cs typeface="Times New Roman"/>
              </a:rPr>
              <a:t>tirées de VA indé</a:t>
            </a:r>
            <a:r>
              <a:rPr lang="fr-FR" sz="1100" spc="29" dirty="0">
                <a:latin typeface="Times New Roman"/>
                <a:cs typeface="Times New Roman"/>
              </a:rPr>
              <a:t>p</a:t>
            </a:r>
            <a:r>
              <a:rPr lang="fr-FR" sz="1100" dirty="0">
                <a:latin typeface="Times New Roman"/>
                <a:cs typeface="Times New Roman"/>
              </a:rPr>
              <a:t>endantes</a:t>
            </a:r>
            <a:r>
              <a:rPr lang="fr-FR" sz="1100" spc="151" dirty="0">
                <a:latin typeface="Times New Roman"/>
                <a:cs typeface="Times New Roman"/>
              </a:rPr>
              <a:t> </a:t>
            </a:r>
            <a:r>
              <a:rPr lang="fr-FR" sz="110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identiquement</a:t>
            </a:r>
            <a:r>
              <a:rPr lang="fr-FR" sz="1100" spc="142" dirty="0">
                <a:latin typeface="Times New Roman"/>
                <a:cs typeface="Times New Roman"/>
              </a:rPr>
              <a:t> </a:t>
            </a:r>
            <a:r>
              <a:rPr lang="fr-FR" sz="1100" dirty="0">
                <a:latin typeface="Times New Roman"/>
                <a:cs typeface="Times New Roman"/>
              </a:rPr>
              <a:t>distribuées.</a:t>
            </a:r>
          </a:p>
          <a:p>
            <a:pPr marL="241301" marR="11396" indent="-228600">
              <a:lnSpc>
                <a:spcPct val="125000"/>
              </a:lnSpc>
              <a:spcBef>
                <a:spcPts val="57"/>
              </a:spcBef>
              <a:buFont typeface="+mj-lt"/>
              <a:buAutoNum type="arabicPeriod"/>
            </a:pPr>
            <a:endParaRPr lang="fr-FR" sz="1100" dirty="0">
              <a:latin typeface="Times New Roman"/>
              <a:cs typeface="Times New Roman"/>
            </a:endParaRPr>
          </a:p>
          <a:p>
            <a:pPr marL="241301" marR="11396" indent="-228600">
              <a:lnSpc>
                <a:spcPct val="125000"/>
              </a:lnSpc>
              <a:spcBef>
                <a:spcPts val="57"/>
              </a:spcBef>
              <a:buFont typeface="+mj-lt"/>
              <a:buAutoNum type="arabicPeriod"/>
            </a:pPr>
            <a:r>
              <a:rPr lang="fr-FR" sz="1100" dirty="0">
                <a:latin typeface="Times New Roman"/>
                <a:cs typeface="Times New Roman"/>
              </a:rPr>
              <a:t>Même</a:t>
            </a:r>
            <a:r>
              <a:rPr lang="fr-FR" sz="1100" spc="28" dirty="0">
                <a:latin typeface="Times New Roman"/>
                <a:cs typeface="Times New Roman"/>
              </a:rPr>
              <a:t> </a:t>
            </a:r>
            <a:r>
              <a:rPr lang="fr-FR" sz="1100" dirty="0">
                <a:latin typeface="Times New Roman"/>
                <a:cs typeface="Times New Roman"/>
              </a:rPr>
              <a:t>si</a:t>
            </a:r>
            <a:r>
              <a:rPr lang="fr-FR" sz="1100" spc="45" dirty="0">
                <a:latin typeface="Times New Roman"/>
                <a:cs typeface="Times New Roman"/>
              </a:rPr>
              <a:t> </a:t>
            </a:r>
            <a:r>
              <a:rPr lang="fr-FR" sz="1100" dirty="0">
                <a:latin typeface="Times New Roman"/>
                <a:cs typeface="Times New Roman"/>
              </a:rPr>
              <a:t>cette</a:t>
            </a:r>
            <a:r>
              <a:rPr lang="fr-FR" sz="1100" spc="229" dirty="0">
                <a:latin typeface="Times New Roman"/>
                <a:cs typeface="Times New Roman"/>
              </a:rPr>
              <a:t> </a:t>
            </a:r>
            <a:r>
              <a:rPr lang="fr-FR" sz="1100" dirty="0">
                <a:latin typeface="Times New Roman"/>
                <a:cs typeface="Times New Roman"/>
              </a:rPr>
              <a:t>hy</a:t>
            </a:r>
            <a:r>
              <a:rPr lang="fr-FR" sz="1100" spc="29" dirty="0">
                <a:latin typeface="Times New Roman"/>
                <a:cs typeface="Times New Roman"/>
              </a:rPr>
              <a:t>p</a:t>
            </a:r>
            <a:r>
              <a:rPr lang="fr-FR" sz="1100" dirty="0">
                <a:latin typeface="Times New Roman"/>
                <a:cs typeface="Times New Roman"/>
              </a:rPr>
              <a:t>othèse</a:t>
            </a:r>
            <a:r>
              <a:rPr lang="fr-FR" sz="1100" spc="91" dirty="0">
                <a:latin typeface="Times New Roman"/>
                <a:cs typeface="Times New Roman"/>
              </a:rPr>
              <a:t> </a:t>
            </a:r>
            <a:r>
              <a:rPr lang="fr-FR" sz="1100" dirty="0">
                <a:latin typeface="Times New Roman"/>
                <a:cs typeface="Times New Roman"/>
              </a:rPr>
              <a:t>est vérifiée, les erreurs de mesure peuvent être importantes et l’estimation peu précise avec un nombre d'observations limité.</a:t>
            </a:r>
          </a:p>
          <a:p>
            <a:pPr marL="12700" marR="20781">
              <a:lnSpc>
                <a:spcPct val="95825"/>
              </a:lnSpc>
              <a:spcBef>
                <a:spcPts val="32"/>
              </a:spcBef>
            </a:pPr>
            <a:endParaRPr sz="1100" dirty="0">
              <a:latin typeface="Times New Roman"/>
              <a:cs typeface="Times New Roman"/>
            </a:endParaRPr>
          </a:p>
        </p:txBody>
      </p:sp>
      <p:sp>
        <p:nvSpPr>
          <p:cNvPr id="3" name="object 3"/>
          <p:cNvSpPr txBox="1"/>
          <p:nvPr/>
        </p:nvSpPr>
        <p:spPr>
          <a:xfrm>
            <a:off x="624395" y="1548836"/>
            <a:ext cx="3638386" cy="890207"/>
          </a:xfrm>
          <a:prstGeom prst="rect">
            <a:avLst/>
          </a:prstGeom>
        </p:spPr>
        <p:txBody>
          <a:bodyPr wrap="square" lIns="0" tIns="0" rIns="0" bIns="0" rtlCol="0">
            <a:noAutofit/>
          </a:bodyPr>
          <a:lstStyle/>
          <a:p>
            <a:pPr marL="12701" marR="11396">
              <a:lnSpc>
                <a:spcPts val="1140"/>
              </a:lnSpc>
              <a:spcBef>
                <a:spcPts val="57"/>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2533465"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Relation</a:t>
            </a:r>
            <a:r>
              <a:rPr sz="1400" spc="10"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193"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dirty="0">
              <a:latin typeface="Times New Roman"/>
              <a:cs typeface="Times New Roman"/>
            </a:endParaRPr>
          </a:p>
        </p:txBody>
      </p:sp>
      <p:sp>
        <p:nvSpPr>
          <p:cNvPr id="6" name="object 6"/>
          <p:cNvSpPr txBox="1"/>
          <p:nvPr/>
        </p:nvSpPr>
        <p:spPr>
          <a:xfrm>
            <a:off x="177800" y="673100"/>
            <a:ext cx="4267199" cy="2286000"/>
          </a:xfrm>
          <a:prstGeom prst="rect">
            <a:avLst/>
          </a:prstGeom>
        </p:spPr>
        <p:txBody>
          <a:bodyPr wrap="square" lIns="0" tIns="0" rIns="0" bIns="0" rtlCol="0">
            <a:noAutofit/>
          </a:bodyPr>
          <a:lstStyle/>
          <a:p>
            <a:pPr marL="12700">
              <a:lnSpc>
                <a:spcPts val="1390"/>
              </a:lnSpc>
              <a:spcBef>
                <a:spcPts val="69"/>
              </a:spcBef>
            </a:pPr>
            <a:r>
              <a:rPr sz="1650" spc="-28" baseline="10541" dirty="0">
                <a:latin typeface="Times New Roman"/>
                <a:cs typeface="Times New Roman"/>
              </a:rPr>
              <a:t>A</a:t>
            </a:r>
            <a:r>
              <a:rPr sz="1650" spc="0" baseline="10541" dirty="0">
                <a:latin typeface="Times New Roman"/>
                <a:cs typeface="Times New Roman"/>
              </a:rPr>
              <a:t>version</a:t>
            </a:r>
            <a:r>
              <a:rPr sz="1650" spc="132" baseline="10541" dirty="0">
                <a:latin typeface="Times New Roman"/>
                <a:cs typeface="Times New Roman"/>
              </a:rPr>
              <a:t> </a:t>
            </a:r>
            <a:r>
              <a:rPr sz="1650" spc="29" baseline="10541" dirty="0">
                <a:latin typeface="Times New Roman"/>
                <a:cs typeface="Times New Roman"/>
              </a:rPr>
              <a:t>p</a:t>
            </a:r>
            <a:r>
              <a:rPr sz="1650" spc="0" baseline="10541" dirty="0">
                <a:latin typeface="Times New Roman"/>
                <a:cs typeface="Times New Roman"/>
              </a:rPr>
              <a:t>our</a:t>
            </a:r>
            <a:r>
              <a:rPr sz="1650" spc="90" baseline="10541" dirty="0">
                <a:latin typeface="Times New Roman"/>
                <a:cs typeface="Times New Roman"/>
              </a:rPr>
              <a:t> </a:t>
            </a:r>
            <a:r>
              <a:rPr sz="1650" spc="0" baseline="10541" dirty="0">
                <a:latin typeface="Times New Roman"/>
                <a:cs typeface="Times New Roman"/>
              </a:rPr>
              <a:t>le</a:t>
            </a:r>
            <a:r>
              <a:rPr sz="1650" spc="29" baseline="10541" dirty="0">
                <a:latin typeface="Times New Roman"/>
                <a:cs typeface="Times New Roman"/>
              </a:rPr>
              <a:t> </a:t>
            </a:r>
            <a:r>
              <a:rPr sz="1650" spc="0" baseline="10541" dirty="0">
                <a:latin typeface="Times New Roman"/>
                <a:cs typeface="Times New Roman"/>
              </a:rPr>
              <a:t>risque</a:t>
            </a:r>
            <a:r>
              <a:rPr sz="1650" spc="31" baseline="10541" dirty="0">
                <a:latin typeface="Times New Roman"/>
                <a:cs typeface="Times New Roman"/>
              </a:rPr>
              <a:t> </a:t>
            </a:r>
            <a:r>
              <a:rPr sz="1650" spc="0" baseline="10541" dirty="0">
                <a:latin typeface="Times New Roman"/>
                <a:cs typeface="Times New Roman"/>
              </a:rPr>
              <a:t>des</a:t>
            </a:r>
            <a:r>
              <a:rPr sz="1650" spc="70" baseline="10541" dirty="0">
                <a:latin typeface="Times New Roman"/>
                <a:cs typeface="Times New Roman"/>
              </a:rPr>
              <a:t> </a:t>
            </a:r>
            <a:r>
              <a:rPr sz="1650" spc="0" baseline="10541" dirty="0">
                <a:latin typeface="Times New Roman"/>
                <a:cs typeface="Times New Roman"/>
              </a:rPr>
              <a:t>investisseurs</a:t>
            </a:r>
            <a:r>
              <a:rPr sz="1650" spc="-27" baseline="10541" dirty="0">
                <a:latin typeface="Times New Roman"/>
                <a:cs typeface="Times New Roman"/>
              </a:rPr>
              <a:t> </a:t>
            </a:r>
            <a:r>
              <a:rPr sz="1650" spc="0" baseline="6249" dirty="0">
                <a:latin typeface="Meiryo"/>
                <a:cs typeface="Meiryo"/>
              </a:rPr>
              <a:t>⇒</a:t>
            </a:r>
            <a:r>
              <a:rPr sz="1650" spc="-20" baseline="6249" dirty="0">
                <a:latin typeface="Meiryo"/>
                <a:cs typeface="Meiryo"/>
              </a:rPr>
              <a:t> </a:t>
            </a:r>
            <a:r>
              <a:rPr sz="1650" spc="0" baseline="10541" dirty="0">
                <a:latin typeface="Times New Roman"/>
                <a:cs typeface="Times New Roman"/>
              </a:rPr>
              <a:t>il</a:t>
            </a:r>
            <a:r>
              <a:rPr sz="1650" spc="-12" baseline="10541" dirty="0">
                <a:latin typeface="Times New Roman"/>
                <a:cs typeface="Times New Roman"/>
              </a:rPr>
              <a:t> </a:t>
            </a:r>
            <a:r>
              <a:rPr sz="1650" spc="0" baseline="10541" dirty="0">
                <a:latin typeface="Times New Roman"/>
                <a:cs typeface="Times New Roman"/>
              </a:rPr>
              <a:t>devrait</a:t>
            </a:r>
            <a:r>
              <a:rPr sz="1650" spc="84" baseline="10541" dirty="0">
                <a:latin typeface="Times New Roman"/>
                <a:cs typeface="Times New Roman"/>
              </a:rPr>
              <a:t> </a:t>
            </a:r>
            <a:r>
              <a:rPr sz="1650" spc="0" baseline="10541" dirty="0">
                <a:latin typeface="Times New Roman"/>
                <a:cs typeface="Times New Roman"/>
              </a:rPr>
              <a:t>exister</a:t>
            </a:r>
            <a:endParaRPr sz="1100" dirty="0">
              <a:latin typeface="Times New Roman"/>
              <a:cs typeface="Times New Roman"/>
            </a:endParaRPr>
          </a:p>
          <a:p>
            <a:pPr marL="12700" marR="26808">
              <a:lnSpc>
                <a:spcPts val="1110"/>
              </a:lnSpc>
            </a:pP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relation</a:t>
            </a:r>
            <a:r>
              <a:rPr sz="1100" spc="84" dirty="0">
                <a:latin typeface="Times New Roman"/>
                <a:cs typeface="Times New Roman"/>
              </a:rPr>
              <a:t> </a:t>
            </a:r>
            <a:r>
              <a:rPr sz="1100" spc="0" dirty="0">
                <a:latin typeface="Times New Roman"/>
                <a:cs typeface="Times New Roman"/>
              </a:rPr>
              <a:t>croissante</a:t>
            </a:r>
            <a:r>
              <a:rPr sz="1100" spc="84"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a:latin typeface="Times New Roman"/>
                <a:cs typeface="Times New Roman"/>
              </a:rPr>
              <a:t>risque</a:t>
            </a:r>
            <a:r>
              <a:rPr sz="1100" spc="3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a:t>
            </a:r>
            <a:endParaRPr lang="fr-FR" sz="1100" spc="0" dirty="0">
              <a:latin typeface="Times New Roman"/>
              <a:cs typeface="Times New Roman"/>
            </a:endParaRPr>
          </a:p>
          <a:p>
            <a:pPr marL="12700" marR="26808">
              <a:lnSpc>
                <a:spcPts val="1110"/>
              </a:lnSpc>
            </a:pPr>
            <a:endParaRPr sz="1100" dirty="0">
              <a:latin typeface="Times New Roman"/>
              <a:cs typeface="Times New Roman"/>
            </a:endParaRPr>
          </a:p>
          <a:p>
            <a:pPr marL="12700" marR="408216">
              <a:lnSpc>
                <a:spcPts val="1264"/>
              </a:lnSpc>
              <a:spcBef>
                <a:spcPts val="329"/>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retrouve</a:t>
            </a:r>
            <a:r>
              <a:rPr sz="1100" spc="84" dirty="0">
                <a:latin typeface="Times New Roman"/>
                <a:cs typeface="Times New Roman"/>
              </a:rPr>
              <a:t> </a:t>
            </a:r>
            <a:r>
              <a:rPr sz="1100" spc="0" dirty="0">
                <a:latin typeface="Times New Roman"/>
                <a:cs typeface="Times New Roman"/>
              </a:rPr>
              <a:t>cette</a:t>
            </a:r>
            <a:r>
              <a:rPr sz="1100" spc="229" dirty="0">
                <a:latin typeface="Times New Roman"/>
                <a:cs typeface="Times New Roman"/>
              </a:rPr>
              <a:t> </a:t>
            </a:r>
            <a:r>
              <a:rPr sz="1100" spc="0" dirty="0">
                <a:latin typeface="Times New Roman"/>
                <a:cs typeface="Times New Roman"/>
              </a:rPr>
              <a:t>relation</a:t>
            </a:r>
            <a:r>
              <a:rPr sz="1100" spc="84" dirty="0">
                <a:latin typeface="Times New Roman"/>
                <a:cs typeface="Times New Roman"/>
              </a:rPr>
              <a:t> </a:t>
            </a:r>
            <a:r>
              <a:rPr sz="1100" spc="0" dirty="0">
                <a:latin typeface="Times New Roman"/>
                <a:cs typeface="Times New Roman"/>
              </a:rPr>
              <a:t>quand</a:t>
            </a:r>
            <a:r>
              <a:rPr sz="1100" spc="138"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err="1">
                <a:latin typeface="Times New Roman"/>
                <a:cs typeface="Times New Roman"/>
              </a:rPr>
              <a:t>s'int</a:t>
            </a:r>
            <a:r>
              <a:rPr lang="fr-FR" sz="1100" spc="0" dirty="0">
                <a:latin typeface="Times New Roman"/>
                <a:cs typeface="Times New Roman"/>
              </a:rPr>
              <a:t>é</a:t>
            </a:r>
            <a:r>
              <a:rPr sz="1100" spc="0" dirty="0" err="1">
                <a:latin typeface="Times New Roman"/>
                <a:cs typeface="Times New Roman"/>
              </a:rPr>
              <a:t>resse</a:t>
            </a:r>
            <a:r>
              <a:rPr sz="1100" spc="17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des</a:t>
            </a:r>
            <a:r>
              <a:rPr lang="fr-FR" sz="1100" spc="0" dirty="0">
                <a:latin typeface="Times New Roman"/>
                <a:cs typeface="Times New Roman"/>
              </a:rPr>
              <a:t> </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rtefeuilles</a:t>
            </a:r>
            <a:r>
              <a:rPr sz="1100" spc="-57" dirty="0">
                <a:latin typeface="Times New Roman"/>
                <a:cs typeface="Times New Roman"/>
              </a:rPr>
              <a:t> </a:t>
            </a:r>
            <a:r>
              <a:rPr sz="1100" spc="0" dirty="0" err="1">
                <a:latin typeface="Times New Roman"/>
                <a:cs typeface="Times New Roman"/>
              </a:rPr>
              <a:t>diversifi</a:t>
            </a:r>
            <a:r>
              <a:rPr lang="fr-FR" sz="1100" spc="0" dirty="0">
                <a:latin typeface="Times New Roman"/>
                <a:cs typeface="Times New Roman"/>
              </a:rPr>
              <a:t>é</a:t>
            </a:r>
            <a:r>
              <a:rPr sz="1100" spc="0" dirty="0">
                <a:latin typeface="Times New Roman"/>
                <a:cs typeface="Times New Roman"/>
              </a:rPr>
              <a:t>s.</a:t>
            </a:r>
            <a:endParaRPr lang="fr-FR" sz="1100" spc="0" dirty="0">
              <a:latin typeface="Times New Roman"/>
              <a:cs typeface="Times New Roman"/>
            </a:endParaRPr>
          </a:p>
          <a:p>
            <a:pPr marL="12700" marR="408216">
              <a:lnSpc>
                <a:spcPts val="1264"/>
              </a:lnSpc>
              <a:spcBef>
                <a:spcPts val="329"/>
              </a:spcBef>
            </a:pPr>
            <a:endParaRPr sz="1100" dirty="0">
              <a:latin typeface="Times New Roman"/>
              <a:cs typeface="Times New Roman"/>
            </a:endParaRPr>
          </a:p>
          <a:p>
            <a:pPr marL="12700" marR="117908">
              <a:lnSpc>
                <a:spcPts val="1264"/>
              </a:lnSpc>
              <a:spcBef>
                <a:spcPts val="389"/>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retrouve</a:t>
            </a:r>
            <a:r>
              <a:rPr sz="1100" spc="84" dirty="0">
                <a:latin typeface="Times New Roman"/>
                <a:cs typeface="Times New Roman"/>
              </a:rPr>
              <a:t> </a:t>
            </a:r>
            <a:r>
              <a:rPr sz="1100" dirty="0">
                <a:latin typeface="Times New Roman"/>
                <a:cs typeface="Times New Roman"/>
              </a:rPr>
              <a:t>pas </a:t>
            </a:r>
            <a:r>
              <a:rPr lang="fr-FR" sz="1100" dirty="0">
                <a:latin typeface="Times New Roman"/>
                <a:cs typeface="Times New Roman"/>
              </a:rPr>
              <a:t>systématiquement </a:t>
            </a:r>
            <a:r>
              <a:rPr sz="1100" spc="0" dirty="0" err="1">
                <a:latin typeface="Times New Roman"/>
                <a:cs typeface="Times New Roman"/>
              </a:rPr>
              <a:t>quand</a:t>
            </a:r>
            <a:r>
              <a:rPr sz="1100" spc="138"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a:latin typeface="Times New Roman"/>
                <a:cs typeface="Times New Roman"/>
              </a:rPr>
              <a:t>examine</a:t>
            </a:r>
            <a:r>
              <a:rPr sz="1100" spc="10"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des titres</a:t>
            </a:r>
            <a:r>
              <a:rPr sz="1100" spc="194" dirty="0">
                <a:latin typeface="Times New Roman"/>
                <a:cs typeface="Times New Roman"/>
              </a:rPr>
              <a:t> </a:t>
            </a:r>
            <a:r>
              <a:rPr sz="1100" spc="0" dirty="0" err="1">
                <a:latin typeface="Times New Roman"/>
                <a:cs typeface="Times New Roman"/>
              </a:rPr>
              <a:t>individuels</a:t>
            </a:r>
            <a:r>
              <a:rPr sz="1100" spc="0" dirty="0">
                <a:latin typeface="Times New Roman"/>
                <a:cs typeface="Times New Roman"/>
              </a:rPr>
              <a:t>.</a:t>
            </a:r>
            <a:endParaRPr lang="fr-FR" sz="1100" spc="0" dirty="0">
              <a:latin typeface="Times New Roman"/>
              <a:cs typeface="Times New Roman"/>
            </a:endParaRPr>
          </a:p>
          <a:p>
            <a:pPr marL="12700" marR="117908">
              <a:lnSpc>
                <a:spcPts val="1264"/>
              </a:lnSpc>
              <a:spcBef>
                <a:spcPts val="389"/>
              </a:spcBef>
            </a:pPr>
            <a:endParaRPr sz="1100" dirty="0">
              <a:latin typeface="Times New Roman"/>
              <a:cs typeface="Times New Roman"/>
            </a:endParaRPr>
          </a:p>
          <a:p>
            <a:pPr marL="12700" marR="4314">
              <a:lnSpc>
                <a:spcPts val="1814"/>
              </a:lnSpc>
              <a:spcBef>
                <a:spcPts val="180"/>
              </a:spcBef>
            </a:pPr>
            <a:r>
              <a:rPr sz="1650" spc="0" baseline="5270" dirty="0">
                <a:latin typeface="Times New Roman"/>
                <a:cs typeface="Times New Roman"/>
              </a:rPr>
              <a:t>Comment</a:t>
            </a:r>
            <a:r>
              <a:rPr sz="1650" spc="128" baseline="5270" dirty="0">
                <a:latin typeface="Times New Roman"/>
                <a:cs typeface="Times New Roman"/>
              </a:rPr>
              <a:t> </a:t>
            </a:r>
            <a:r>
              <a:rPr sz="1650" spc="0" baseline="5270" dirty="0">
                <a:latin typeface="Times New Roman"/>
                <a:cs typeface="Times New Roman"/>
              </a:rPr>
              <a:t>expliquer</a:t>
            </a:r>
            <a:r>
              <a:rPr sz="1650" spc="-80" baseline="5270" dirty="0">
                <a:latin typeface="Times New Roman"/>
                <a:cs typeface="Times New Roman"/>
              </a:rPr>
              <a:t> </a:t>
            </a:r>
            <a:r>
              <a:rPr sz="1650" spc="0" baseline="5270" dirty="0" err="1">
                <a:latin typeface="Times New Roman"/>
                <a:cs typeface="Times New Roman"/>
              </a:rPr>
              <a:t>ce</a:t>
            </a:r>
            <a:r>
              <a:rPr sz="1650" spc="65" baseline="5270" dirty="0">
                <a:latin typeface="Times New Roman"/>
                <a:cs typeface="Times New Roman"/>
              </a:rPr>
              <a:t> </a:t>
            </a:r>
            <a:r>
              <a:rPr sz="1650" spc="0" baseline="5270" dirty="0" err="1">
                <a:latin typeface="Times New Roman"/>
                <a:cs typeface="Times New Roman"/>
              </a:rPr>
              <a:t>phenom</a:t>
            </a:r>
            <a:r>
              <a:rPr lang="fr-FR" sz="1650" spc="0" baseline="5270" dirty="0">
                <a:latin typeface="Times New Roman"/>
                <a:cs typeface="Times New Roman"/>
              </a:rPr>
              <a:t>è</a:t>
            </a:r>
            <a:r>
              <a:rPr sz="1650" spc="0" baseline="5270" dirty="0">
                <a:latin typeface="Times New Roman"/>
                <a:cs typeface="Times New Roman"/>
              </a:rPr>
              <a:t>ne?</a:t>
            </a:r>
            <a:r>
              <a:rPr sz="1650" spc="205"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sz="1650" spc="0" baseline="5270" dirty="0">
                <a:latin typeface="Times New Roman"/>
                <a:cs typeface="Times New Roman"/>
              </a:rPr>
              <a:t>N</a:t>
            </a:r>
            <a:r>
              <a:rPr lang="fr-FR" sz="1650" spc="0" baseline="5270" dirty="0">
                <a:latin typeface="Times New Roman"/>
                <a:cs typeface="Times New Roman"/>
              </a:rPr>
              <a:t>é</a:t>
            </a:r>
            <a:r>
              <a:rPr sz="1650" spc="0" baseline="5270" dirty="0" err="1">
                <a:latin typeface="Times New Roman"/>
                <a:cs typeface="Times New Roman"/>
              </a:rPr>
              <a:t>cessit</a:t>
            </a:r>
            <a:r>
              <a:rPr lang="fr-FR" sz="1650" spc="0" baseline="5270" dirty="0">
                <a:latin typeface="Times New Roman"/>
                <a:cs typeface="Times New Roman"/>
              </a:rPr>
              <a:t>é</a:t>
            </a:r>
            <a:r>
              <a:rPr sz="1650" spc="42" baseline="5270" dirty="0">
                <a:latin typeface="Times New Roman"/>
                <a:cs typeface="Times New Roman"/>
              </a:rPr>
              <a:t> </a:t>
            </a:r>
            <a:r>
              <a:rPr sz="1650" spc="0" baseline="5270" dirty="0">
                <a:latin typeface="Times New Roman"/>
                <a:cs typeface="Times New Roman"/>
              </a:rPr>
              <a:t>de</a:t>
            </a:r>
            <a:r>
              <a:rPr sz="1650" spc="84" baseline="5270" dirty="0">
                <a:latin typeface="Times New Roman"/>
                <a:cs typeface="Times New Roman"/>
              </a:rPr>
              <a:t> </a:t>
            </a:r>
            <a:r>
              <a:rPr sz="1650" spc="0" baseline="5270" dirty="0">
                <a:latin typeface="Times New Roman"/>
                <a:cs typeface="Times New Roman"/>
              </a:rPr>
              <a:t>faire</a:t>
            </a:r>
            <a:r>
              <a:rPr sz="1650" spc="24" baseline="5270" dirty="0">
                <a:latin typeface="Times New Roman"/>
                <a:cs typeface="Times New Roman"/>
              </a:rPr>
              <a:t> </a:t>
            </a:r>
            <a:r>
              <a:rPr sz="1650" spc="0" baseline="5270" dirty="0">
                <a:latin typeface="Times New Roman"/>
                <a:cs typeface="Times New Roman"/>
              </a:rPr>
              <a:t>la</a:t>
            </a:r>
            <a:endParaRPr sz="1100" dirty="0">
              <a:latin typeface="Times New Roman"/>
              <a:cs typeface="Times New Roman"/>
            </a:endParaRPr>
          </a:p>
          <a:p>
            <a:pPr marL="12700" marR="26808">
              <a:lnSpc>
                <a:spcPts val="1110"/>
              </a:lnSpc>
            </a:pPr>
            <a:r>
              <a:rPr sz="1100" spc="0" dirty="0">
                <a:latin typeface="Times New Roman"/>
                <a:cs typeface="Times New Roman"/>
              </a:rPr>
              <a:t>difference</a:t>
            </a:r>
            <a:r>
              <a:rPr sz="1100" spc="-93"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a:t>
            </a:r>
            <a:r>
              <a:rPr sz="1100" spc="29" dirty="0" err="1">
                <a:latin typeface="Times New Roman"/>
                <a:cs typeface="Times New Roman"/>
              </a:rPr>
              <a:t>p</a:t>
            </a:r>
            <a:r>
              <a:rPr lang="fr-FR" sz="1100" dirty="0">
                <a:latin typeface="Times New Roman"/>
                <a:cs typeface="Times New Roman"/>
              </a:rPr>
              <a:t>é</a:t>
            </a:r>
            <a:r>
              <a:rPr sz="1100" spc="0" dirty="0" err="1">
                <a:latin typeface="Times New Roman"/>
                <a:cs typeface="Times New Roman"/>
              </a:rPr>
              <a:t>cifique</a:t>
            </a:r>
            <a:r>
              <a:rPr sz="1100" spc="-66"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1892709" y="2787840"/>
            <a:ext cx="1126612" cy="90075"/>
          </a:xfrm>
          <a:prstGeom prst="rect">
            <a:avLst/>
          </a:prstGeom>
          <a:blipFill>
            <a:blip r:embed="rId3" cstate="print"/>
            <a:stretch>
              <a:fillRect/>
            </a:stretch>
          </a:blipFill>
        </p:spPr>
        <p:txBody>
          <a:bodyPr wrap="square" lIns="0" tIns="0" rIns="0" bIns="0" rtlCol="0">
            <a:noAutofit/>
          </a:bodyPr>
          <a:lstStyle/>
          <a:p>
            <a:endParaRPr/>
          </a:p>
        </p:txBody>
      </p:sp>
      <p:sp>
        <p:nvSpPr>
          <p:cNvPr id="29" name="object 29"/>
          <p:cNvSpPr/>
          <p:nvPr/>
        </p:nvSpPr>
        <p:spPr>
          <a:xfrm>
            <a:off x="1694425" y="2643719"/>
            <a:ext cx="175751" cy="76564"/>
          </a:xfrm>
          <a:prstGeom prst="rect">
            <a:avLst/>
          </a:prstGeom>
          <a:blipFill>
            <a:blip r:embed="rId4" cstate="print"/>
            <a:stretch>
              <a:fillRect/>
            </a:stretch>
          </a:blipFill>
        </p:spPr>
        <p:txBody>
          <a:bodyPr wrap="square" lIns="0" tIns="0" rIns="0" bIns="0" rtlCol="0">
            <a:noAutofit/>
          </a:bodyPr>
          <a:lstStyle/>
          <a:p>
            <a:endParaRPr/>
          </a:p>
        </p:txBody>
      </p:sp>
      <p:sp>
        <p:nvSpPr>
          <p:cNvPr id="30" name="object 30"/>
          <p:cNvSpPr/>
          <p:nvPr/>
        </p:nvSpPr>
        <p:spPr>
          <a:xfrm>
            <a:off x="2262238" y="2643719"/>
            <a:ext cx="171245" cy="76564"/>
          </a:xfrm>
          <a:prstGeom prst="rect">
            <a:avLst/>
          </a:prstGeom>
          <a:blipFill>
            <a:blip r:embed="rId5" cstate="print"/>
            <a:stretch>
              <a:fillRect/>
            </a:stretch>
          </a:blipFill>
        </p:spPr>
        <p:txBody>
          <a:bodyPr wrap="square" lIns="0" tIns="0" rIns="0" bIns="0" rtlCol="0">
            <a:noAutofit/>
          </a:bodyPr>
          <a:lstStyle/>
          <a:p>
            <a:endParaRPr/>
          </a:p>
        </p:txBody>
      </p:sp>
      <p:sp>
        <p:nvSpPr>
          <p:cNvPr id="31" name="object 31"/>
          <p:cNvSpPr/>
          <p:nvPr/>
        </p:nvSpPr>
        <p:spPr>
          <a:xfrm>
            <a:off x="2825545" y="2643719"/>
            <a:ext cx="175751" cy="76564"/>
          </a:xfrm>
          <a:prstGeom prst="rect">
            <a:avLst/>
          </a:prstGeom>
          <a:blipFill>
            <a:blip r:embed="rId6" cstate="print"/>
            <a:stretch>
              <a:fillRect/>
            </a:stretch>
          </a:blipFill>
        </p:spPr>
        <p:txBody>
          <a:bodyPr wrap="square" lIns="0" tIns="0" rIns="0" bIns="0" rtlCol="0">
            <a:noAutofit/>
          </a:bodyPr>
          <a:lstStyle/>
          <a:p>
            <a:endParaRPr/>
          </a:p>
        </p:txBody>
      </p:sp>
      <p:sp>
        <p:nvSpPr>
          <p:cNvPr id="32" name="object 32"/>
          <p:cNvSpPr/>
          <p:nvPr/>
        </p:nvSpPr>
        <p:spPr>
          <a:xfrm>
            <a:off x="3388851" y="2643719"/>
            <a:ext cx="189270" cy="76564"/>
          </a:xfrm>
          <a:prstGeom prst="rect">
            <a:avLst/>
          </a:prstGeom>
          <a:blipFill>
            <a:blip r:embed="rId7" cstate="print"/>
            <a:stretch>
              <a:fillRect/>
            </a:stretch>
          </a:blipFill>
        </p:spPr>
        <p:txBody>
          <a:bodyPr wrap="square" lIns="0" tIns="0" rIns="0" bIns="0" rtlCol="0">
            <a:noAutofit/>
          </a:bodyPr>
          <a:lstStyle/>
          <a:p>
            <a:endParaRPr/>
          </a:p>
        </p:txBody>
      </p:sp>
      <p:sp>
        <p:nvSpPr>
          <p:cNvPr id="33" name="object 33"/>
          <p:cNvSpPr/>
          <p:nvPr/>
        </p:nvSpPr>
        <p:spPr>
          <a:xfrm>
            <a:off x="536267" y="373813"/>
            <a:ext cx="3542070" cy="2945472"/>
          </a:xfrm>
          <a:prstGeom prst="rect">
            <a:avLst/>
          </a:prstGeom>
          <a:blipFill>
            <a:blip r:embed="rId8" cstate="print"/>
            <a:stretch>
              <a:fillRect/>
            </a:stretch>
          </a:blipFill>
        </p:spPr>
        <p:txBody>
          <a:bodyPr wrap="square" lIns="0" tIns="0" rIns="0" bIns="0" rtlCol="0">
            <a:noAutofit/>
          </a:bodyPr>
          <a:lstStyle/>
          <a:p>
            <a:endParaRPr/>
          </a:p>
        </p:txBody>
      </p:sp>
      <p:sp>
        <p:nvSpPr>
          <p:cNvPr id="27" name="object 27"/>
          <p:cNvSpPr/>
          <p:nvPr/>
        </p:nvSpPr>
        <p:spPr>
          <a:xfrm>
            <a:off x="0" y="-1600"/>
            <a:ext cx="4608004" cy="3456000"/>
          </a:xfrm>
          <a:custGeom>
            <a:avLst/>
            <a:gdLst/>
            <a:ahLst/>
            <a:cxnLst/>
            <a:rect l="l" t="t" r="r" b="b"/>
            <a:pathLst>
              <a:path w="4608004" h="3456000">
                <a:moveTo>
                  <a:pt x="4608004" y="1600"/>
                </a:moveTo>
                <a:lnTo>
                  <a:pt x="0" y="1600"/>
                </a:lnTo>
                <a:lnTo>
                  <a:pt x="0" y="3456000"/>
                </a:lnTo>
                <a:lnTo>
                  <a:pt x="4608004" y="3456000"/>
                </a:lnTo>
                <a:lnTo>
                  <a:pt x="4608004" y="1600"/>
                </a:lnTo>
                <a:close/>
              </a:path>
            </a:pathLst>
          </a:custGeom>
          <a:solidFill>
            <a:srgbClr val="FFFFFF"/>
          </a:solidFill>
        </p:spPr>
        <p:txBody>
          <a:bodyPr wrap="square" lIns="0" tIns="0" rIns="0" bIns="0" rtlCol="0">
            <a:noAutofit/>
          </a:bodyPr>
          <a:lstStyle/>
          <a:p>
            <a:endParaRPr/>
          </a:p>
        </p:txBody>
      </p:sp>
      <p:sp>
        <p:nvSpPr>
          <p:cNvPr id="26" name="object 26"/>
          <p:cNvSpPr txBox="1"/>
          <p:nvPr/>
        </p:nvSpPr>
        <p:spPr>
          <a:xfrm>
            <a:off x="95300" y="121491"/>
            <a:ext cx="2533465"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Relation</a:t>
            </a:r>
            <a:r>
              <a:rPr sz="1400" spc="10"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193"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rentabilité</a:t>
            </a:r>
            <a:endParaRPr sz="1400">
              <a:latin typeface="Times New Roman"/>
              <a:cs typeface="Times New Roman"/>
            </a:endParaRPr>
          </a:p>
        </p:txBody>
      </p:sp>
      <p:pic>
        <p:nvPicPr>
          <p:cNvPr id="34" name="Imag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576" y="373813"/>
            <a:ext cx="4187648" cy="3080587"/>
          </a:xfrm>
          <a:prstGeom prst="rect">
            <a:avLst/>
          </a:prstGeom>
        </p:spPr>
      </p:pic>
      <p:sp>
        <p:nvSpPr>
          <p:cNvPr id="2" name="Espace réservé du numéro de diapositive 1"/>
          <p:cNvSpPr>
            <a:spLocks noGrp="1"/>
          </p:cNvSpPr>
          <p:nvPr>
            <p:ph type="sldNum" sz="quarter" idx="12"/>
          </p:nvPr>
        </p:nvSpPr>
        <p:spPr/>
        <p:txBody>
          <a:bodyPr/>
          <a:lstStyle/>
          <a:p>
            <a:fld id="{D57F1E4F-1CFF-5643-939E-217C01CDF565}"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1876425" y="2878666"/>
            <a:ext cx="1133474" cy="90404"/>
          </a:xfrm>
          <a:prstGeom prst="rect">
            <a:avLst/>
          </a:prstGeom>
          <a:blipFill>
            <a:blip r:embed="rId3" cstate="print"/>
            <a:stretch>
              <a:fillRect/>
            </a:stretch>
          </a:blipFill>
        </p:spPr>
        <p:txBody>
          <a:bodyPr wrap="square" lIns="0" tIns="0" rIns="0" bIns="0" rtlCol="0">
            <a:noAutofit/>
          </a:bodyPr>
          <a:lstStyle/>
          <a:p>
            <a:endParaRPr/>
          </a:p>
        </p:txBody>
      </p:sp>
      <p:sp>
        <p:nvSpPr>
          <p:cNvPr id="39" name="object 39"/>
          <p:cNvSpPr/>
          <p:nvPr/>
        </p:nvSpPr>
        <p:spPr>
          <a:xfrm>
            <a:off x="1571624" y="2721648"/>
            <a:ext cx="176212" cy="80888"/>
          </a:xfrm>
          <a:prstGeom prst="rect">
            <a:avLst/>
          </a:prstGeom>
          <a:blipFill>
            <a:blip r:embed="rId4" cstate="print"/>
            <a:stretch>
              <a:fillRect/>
            </a:stretch>
          </a:blipFill>
        </p:spPr>
        <p:txBody>
          <a:bodyPr wrap="square" lIns="0" tIns="0" rIns="0" bIns="0" rtlCol="0">
            <a:noAutofit/>
          </a:bodyPr>
          <a:lstStyle/>
          <a:p>
            <a:endParaRPr/>
          </a:p>
        </p:txBody>
      </p:sp>
      <p:sp>
        <p:nvSpPr>
          <p:cNvPr id="40" name="object 40"/>
          <p:cNvSpPr/>
          <p:nvPr/>
        </p:nvSpPr>
        <p:spPr>
          <a:xfrm>
            <a:off x="2033587" y="2721648"/>
            <a:ext cx="185737" cy="80888"/>
          </a:xfrm>
          <a:prstGeom prst="rect">
            <a:avLst/>
          </a:prstGeom>
          <a:blipFill>
            <a:blip r:embed="rId5" cstate="print"/>
            <a:stretch>
              <a:fillRect/>
            </a:stretch>
          </a:blipFill>
        </p:spPr>
        <p:txBody>
          <a:bodyPr wrap="square" lIns="0" tIns="0" rIns="0" bIns="0" rtlCol="0">
            <a:noAutofit/>
          </a:bodyPr>
          <a:lstStyle/>
          <a:p>
            <a:endParaRPr/>
          </a:p>
        </p:txBody>
      </p:sp>
      <p:sp>
        <p:nvSpPr>
          <p:cNvPr id="41" name="object 41"/>
          <p:cNvSpPr/>
          <p:nvPr/>
        </p:nvSpPr>
        <p:spPr>
          <a:xfrm>
            <a:off x="2505074" y="2721648"/>
            <a:ext cx="185737" cy="80888"/>
          </a:xfrm>
          <a:prstGeom prst="rect">
            <a:avLst/>
          </a:prstGeom>
          <a:blipFill>
            <a:blip r:embed="rId6" cstate="print"/>
            <a:stretch>
              <a:fillRect/>
            </a:stretch>
          </a:blipFill>
        </p:spPr>
        <p:txBody>
          <a:bodyPr wrap="square" lIns="0" tIns="0" rIns="0" bIns="0" rtlCol="0">
            <a:noAutofit/>
          </a:bodyPr>
          <a:lstStyle/>
          <a:p>
            <a:endParaRPr/>
          </a:p>
        </p:txBody>
      </p:sp>
      <p:sp>
        <p:nvSpPr>
          <p:cNvPr id="42" name="object 42"/>
          <p:cNvSpPr/>
          <p:nvPr/>
        </p:nvSpPr>
        <p:spPr>
          <a:xfrm>
            <a:off x="2976562" y="2721648"/>
            <a:ext cx="185737" cy="80888"/>
          </a:xfrm>
          <a:prstGeom prst="rect">
            <a:avLst/>
          </a:prstGeom>
          <a:blipFill>
            <a:blip r:embed="rId7" cstate="print"/>
            <a:stretch>
              <a:fillRect/>
            </a:stretch>
          </a:blipFill>
        </p:spPr>
        <p:txBody>
          <a:bodyPr wrap="square" lIns="0" tIns="0" rIns="0" bIns="0" rtlCol="0">
            <a:noAutofit/>
          </a:bodyPr>
          <a:lstStyle/>
          <a:p>
            <a:endParaRPr/>
          </a:p>
        </p:txBody>
      </p:sp>
      <p:sp>
        <p:nvSpPr>
          <p:cNvPr id="43" name="object 43"/>
          <p:cNvSpPr/>
          <p:nvPr/>
        </p:nvSpPr>
        <p:spPr>
          <a:xfrm>
            <a:off x="3443287" y="2721648"/>
            <a:ext cx="185737" cy="80888"/>
          </a:xfrm>
          <a:prstGeom prst="rect">
            <a:avLst/>
          </a:prstGeom>
          <a:blipFill>
            <a:blip r:embed="rId8" cstate="print"/>
            <a:stretch>
              <a:fillRect/>
            </a:stretch>
          </a:blipFill>
        </p:spPr>
        <p:txBody>
          <a:bodyPr wrap="square" lIns="0" tIns="0" rIns="0" bIns="0" rtlCol="0">
            <a:noAutofit/>
          </a:bodyPr>
          <a:lstStyle/>
          <a:p>
            <a:endParaRPr/>
          </a:p>
        </p:txBody>
      </p:sp>
      <p:sp>
        <p:nvSpPr>
          <p:cNvPr id="44" name="object 44"/>
          <p:cNvSpPr/>
          <p:nvPr/>
        </p:nvSpPr>
        <p:spPr>
          <a:xfrm>
            <a:off x="828675" y="708960"/>
            <a:ext cx="2957512" cy="2093575"/>
          </a:xfrm>
          <a:prstGeom prst="rect">
            <a:avLst/>
          </a:prstGeom>
          <a:blipFill>
            <a:blip r:embed="rId9" cstate="print"/>
            <a:stretch>
              <a:fillRect/>
            </a:stretch>
          </a:blipFill>
        </p:spPr>
        <p:txBody>
          <a:bodyPr wrap="square" lIns="0" tIns="0" rIns="0" bIns="0" rtlCol="0">
            <a:noAutofit/>
          </a:bodyPr>
          <a:lstStyle/>
          <a:p>
            <a:endParaRPr/>
          </a:p>
        </p:txBody>
      </p:sp>
      <p:sp>
        <p:nvSpPr>
          <p:cNvPr id="45" name="object 45"/>
          <p:cNvSpPr/>
          <p:nvPr/>
        </p:nvSpPr>
        <p:spPr>
          <a:xfrm>
            <a:off x="528637" y="3045201"/>
            <a:ext cx="3533774" cy="380650"/>
          </a:xfrm>
          <a:prstGeom prst="rect">
            <a:avLst/>
          </a:prstGeom>
          <a:blipFill>
            <a:blip r:embed="rId10" cstate="print"/>
            <a:stretch>
              <a:fillRect/>
            </a:stretch>
          </a:blipFill>
        </p:spPr>
        <p:txBody>
          <a:bodyPr wrap="square" lIns="0" tIns="0" rIns="0" bIns="0" rtlCol="0">
            <a:noAutofit/>
          </a:bodyPr>
          <a:lstStyle/>
          <a:p>
            <a:endParaRPr/>
          </a:p>
        </p:txBody>
      </p:sp>
      <p:sp>
        <p:nvSpPr>
          <p:cNvPr id="46" name="object 46"/>
          <p:cNvSpPr/>
          <p:nvPr/>
        </p:nvSpPr>
        <p:spPr>
          <a:xfrm>
            <a:off x="533399" y="632830"/>
            <a:ext cx="76200" cy="2450435"/>
          </a:xfrm>
          <a:prstGeom prst="rect">
            <a:avLst/>
          </a:prstGeom>
          <a:blipFill>
            <a:blip r:embed="rId11" cstate="print"/>
            <a:stretch>
              <a:fillRect/>
            </a:stretch>
          </a:blipFill>
        </p:spPr>
        <p:txBody>
          <a:bodyPr wrap="square" lIns="0" tIns="0" rIns="0" bIns="0" rtlCol="0">
            <a:noAutofit/>
          </a:bodyPr>
          <a:lstStyle/>
          <a:p>
            <a:endParaRPr/>
          </a:p>
        </p:txBody>
      </p:sp>
      <p:sp>
        <p:nvSpPr>
          <p:cNvPr id="47" name="object 47"/>
          <p:cNvSpPr/>
          <p:nvPr/>
        </p:nvSpPr>
        <p:spPr>
          <a:xfrm>
            <a:off x="528637" y="361617"/>
            <a:ext cx="3548062" cy="3049959"/>
          </a:xfrm>
          <a:prstGeom prst="rect">
            <a:avLst/>
          </a:prstGeom>
          <a:blipFill>
            <a:blip r:embed="rId12" cstate="print"/>
            <a:stretch>
              <a:fillRect/>
            </a:stretch>
          </a:blipFill>
        </p:spPr>
        <p:txBody>
          <a:bodyPr wrap="square" lIns="0" tIns="0" rIns="0" bIns="0" rtlCol="0">
            <a:noAutofit/>
          </a:bodyPr>
          <a:lstStyle/>
          <a:p>
            <a:endParaRPr/>
          </a:p>
        </p:txBody>
      </p:sp>
      <p:sp>
        <p:nvSpPr>
          <p:cNvPr id="37" name="object 37"/>
          <p:cNvSpPr/>
          <p:nvPr/>
        </p:nvSpPr>
        <p:spPr>
          <a:xfrm>
            <a:off x="0" y="-6766"/>
            <a:ext cx="4608004" cy="3456000"/>
          </a:xfrm>
          <a:custGeom>
            <a:avLst/>
            <a:gdLst/>
            <a:ahLst/>
            <a:cxnLst/>
            <a:rect l="l" t="t" r="r" b="b"/>
            <a:pathLst>
              <a:path w="4608004" h="3456000">
                <a:moveTo>
                  <a:pt x="4608004" y="1600"/>
                </a:moveTo>
                <a:lnTo>
                  <a:pt x="0" y="1600"/>
                </a:lnTo>
                <a:lnTo>
                  <a:pt x="0" y="3456000"/>
                </a:lnTo>
                <a:lnTo>
                  <a:pt x="4608004" y="3456000"/>
                </a:lnTo>
                <a:lnTo>
                  <a:pt x="4608004" y="1600"/>
                </a:lnTo>
                <a:close/>
              </a:path>
            </a:pathLst>
          </a:custGeom>
          <a:solidFill>
            <a:srgbClr val="FFFFFF"/>
          </a:solidFill>
        </p:spPr>
        <p:txBody>
          <a:bodyPr wrap="square" lIns="0" tIns="0" rIns="0" bIns="0" rtlCol="0">
            <a:noAutofit/>
          </a:bodyPr>
          <a:lstStyle/>
          <a:p>
            <a:endParaRPr/>
          </a:p>
        </p:txBody>
      </p:sp>
      <p:sp>
        <p:nvSpPr>
          <p:cNvPr id="36" name="object 36"/>
          <p:cNvSpPr txBox="1"/>
          <p:nvPr/>
        </p:nvSpPr>
        <p:spPr>
          <a:xfrm>
            <a:off x="95300" y="121491"/>
            <a:ext cx="3271913" cy="838249"/>
          </a:xfrm>
          <a:prstGeom prst="rect">
            <a:avLst/>
          </a:prstGeom>
        </p:spPr>
        <p:txBody>
          <a:bodyPr wrap="square" lIns="0" tIns="0" rIns="0" bIns="0" rtlCol="0">
            <a:noAutofit/>
          </a:bodyPr>
          <a:lstStyle/>
          <a:p>
            <a:pPr marL="12700" marR="20764">
              <a:lnSpc>
                <a:spcPts val="1455"/>
              </a:lnSpc>
              <a:spcBef>
                <a:spcPts val="72"/>
              </a:spcBef>
            </a:pPr>
            <a:r>
              <a:rPr sz="1400" spc="0" dirty="0">
                <a:solidFill>
                  <a:srgbClr val="B23333"/>
                </a:solidFill>
                <a:latin typeface="Times New Roman"/>
                <a:cs typeface="Times New Roman"/>
              </a:rPr>
              <a:t>Relation</a:t>
            </a:r>
            <a:r>
              <a:rPr sz="1400" spc="10"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193"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err="1">
                <a:solidFill>
                  <a:srgbClr val="B23333"/>
                </a:solidFill>
                <a:latin typeface="Times New Roman"/>
                <a:cs typeface="Times New Roman"/>
              </a:rPr>
              <a:t>rentabilité</a:t>
            </a:r>
            <a:endParaRPr sz="1400" dirty="0">
              <a:latin typeface="Times New Roman"/>
              <a:cs typeface="Times New Roman"/>
            </a:endParaRPr>
          </a:p>
        </p:txBody>
      </p:sp>
      <p:pic>
        <p:nvPicPr>
          <p:cNvPr id="48" name="Imag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3446" y="444500"/>
            <a:ext cx="4035907" cy="3035300"/>
          </a:xfrm>
          <a:prstGeom prst="rect">
            <a:avLst/>
          </a:prstGeom>
        </p:spPr>
      </p:pic>
      <p:sp>
        <p:nvSpPr>
          <p:cNvPr id="2" name="Espace réservé du numéro de diapositive 1"/>
          <p:cNvSpPr>
            <a:spLocks noGrp="1"/>
          </p:cNvSpPr>
          <p:nvPr>
            <p:ph type="sldNum" sz="quarter" idx="12"/>
          </p:nvPr>
        </p:nvSpPr>
        <p:spPr/>
        <p:txBody>
          <a:bodyPr/>
          <a:lstStyle/>
          <a:p>
            <a:fld id="{D57F1E4F-1CFF-5643-939E-217C01CDF565}"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2964506"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s</a:t>
            </a:r>
            <a:r>
              <a:rPr sz="1400" spc="37" dirty="0">
                <a:solidFill>
                  <a:srgbClr val="B23333"/>
                </a:solidFill>
                <a:latin typeface="Times New Roman"/>
                <a:cs typeface="Times New Roman"/>
              </a:rPr>
              <a:t>p</a:t>
            </a:r>
            <a:r>
              <a:rPr sz="1400" spc="0" dirty="0">
                <a:solidFill>
                  <a:srgbClr val="B23333"/>
                </a:solidFill>
                <a:latin typeface="Times New Roman"/>
                <a:cs typeface="Times New Roman"/>
              </a:rPr>
              <a:t>écifique</a:t>
            </a:r>
            <a:r>
              <a:rPr sz="1400" spc="161"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a:latin typeface="Times New Roman"/>
              <a:cs typeface="Times New Roman"/>
            </a:endParaRPr>
          </a:p>
        </p:txBody>
      </p:sp>
      <p:sp>
        <p:nvSpPr>
          <p:cNvPr id="6" name="object 6"/>
          <p:cNvSpPr txBox="1"/>
          <p:nvPr/>
        </p:nvSpPr>
        <p:spPr>
          <a:xfrm>
            <a:off x="177800" y="673100"/>
            <a:ext cx="4093913" cy="2514600"/>
          </a:xfrm>
          <a:prstGeom prst="rect">
            <a:avLst/>
          </a:prstGeom>
        </p:spPr>
        <p:txBody>
          <a:bodyPr wrap="square" lIns="0" tIns="0" rIns="0" bIns="0" rtlCol="0">
            <a:noAutofit/>
          </a:bodyPr>
          <a:lstStyle/>
          <a:p>
            <a:pPr marL="12700" marR="27941">
              <a:lnSpc>
                <a:spcPts val="1390"/>
              </a:lnSpc>
              <a:spcBef>
                <a:spcPts val="69"/>
              </a:spcBef>
            </a:pPr>
            <a:r>
              <a:rPr sz="1650" spc="0" baseline="10541" dirty="0" err="1">
                <a:latin typeface="Times New Roman"/>
                <a:cs typeface="Times New Roman"/>
              </a:rPr>
              <a:t>Risque</a:t>
            </a:r>
            <a:r>
              <a:rPr sz="1650" spc="-6" baseline="10541" dirty="0">
                <a:latin typeface="Times New Roman"/>
                <a:cs typeface="Times New Roman"/>
              </a:rPr>
              <a:t> </a:t>
            </a:r>
            <a:r>
              <a:rPr sz="1650" spc="0" baseline="10541" dirty="0">
                <a:latin typeface="Times New Roman"/>
                <a:cs typeface="Times New Roman"/>
              </a:rPr>
              <a:t>li</a:t>
            </a:r>
            <a:r>
              <a:rPr lang="fr-FR" sz="1650" spc="0" baseline="10541" dirty="0">
                <a:latin typeface="Times New Roman"/>
                <a:cs typeface="Times New Roman"/>
              </a:rPr>
              <a:t>é</a:t>
            </a:r>
            <a:r>
              <a:rPr sz="1650" spc="-24" baseline="10541" dirty="0">
                <a:latin typeface="Times New Roman"/>
                <a:cs typeface="Times New Roman"/>
              </a:rPr>
              <a:t> </a:t>
            </a:r>
            <a:r>
              <a:rPr lang="fr-FR" sz="1650" baseline="10541" dirty="0">
                <a:latin typeface="Times New Roman"/>
                <a:cs typeface="Times New Roman"/>
              </a:rPr>
              <a:t>à</a:t>
            </a:r>
            <a:r>
              <a:rPr sz="1650" spc="114" baseline="10541" dirty="0">
                <a:latin typeface="Times New Roman"/>
                <a:cs typeface="Times New Roman"/>
              </a:rPr>
              <a:t> </a:t>
            </a:r>
            <a:r>
              <a:rPr sz="1650" spc="0" baseline="10541" dirty="0">
                <a:latin typeface="Times New Roman"/>
                <a:cs typeface="Times New Roman"/>
              </a:rPr>
              <a:t>la</a:t>
            </a:r>
            <a:r>
              <a:rPr sz="1650" spc="61" baseline="10541" dirty="0">
                <a:latin typeface="Times New Roman"/>
                <a:cs typeface="Times New Roman"/>
              </a:rPr>
              <a:t> </a:t>
            </a:r>
            <a:r>
              <a:rPr sz="1650" spc="0" baseline="10541" dirty="0">
                <a:latin typeface="Times New Roman"/>
                <a:cs typeface="Times New Roman"/>
              </a:rPr>
              <a:t>d</a:t>
            </a:r>
            <a:r>
              <a:rPr lang="fr-FR" sz="1650" spc="0" baseline="10541" dirty="0">
                <a:latin typeface="Times New Roman"/>
                <a:cs typeface="Times New Roman"/>
              </a:rPr>
              <a:t>é</a:t>
            </a:r>
            <a:r>
              <a:rPr sz="1650" spc="0" baseline="10541" dirty="0" err="1">
                <a:latin typeface="Times New Roman"/>
                <a:cs typeface="Times New Roman"/>
              </a:rPr>
              <a:t>tention</a:t>
            </a:r>
            <a:r>
              <a:rPr sz="1650" spc="207" baseline="10541" dirty="0">
                <a:latin typeface="Times New Roman"/>
                <a:cs typeface="Times New Roman"/>
              </a:rPr>
              <a:t> </a:t>
            </a:r>
            <a:r>
              <a:rPr sz="1650" spc="0" baseline="10541" dirty="0">
                <a:latin typeface="Times New Roman"/>
                <a:cs typeface="Times New Roman"/>
              </a:rPr>
              <a:t>d'un</a:t>
            </a:r>
            <a:r>
              <a:rPr sz="1650" spc="195" baseline="10541" dirty="0">
                <a:latin typeface="Times New Roman"/>
                <a:cs typeface="Times New Roman"/>
              </a:rPr>
              <a:t> </a:t>
            </a:r>
            <a:r>
              <a:rPr sz="1650" spc="0" baseline="10541" dirty="0">
                <a:latin typeface="Times New Roman"/>
                <a:cs typeface="Times New Roman"/>
              </a:rPr>
              <a:t>actif</a:t>
            </a:r>
            <a:r>
              <a:rPr sz="1650" spc="104" baseline="10541" dirty="0">
                <a:latin typeface="Times New Roman"/>
                <a:cs typeface="Times New Roman"/>
              </a:rPr>
              <a:t> </a:t>
            </a:r>
            <a:r>
              <a:rPr sz="1650" spc="0" baseline="6249" dirty="0">
                <a:latin typeface="Meiryo"/>
                <a:cs typeface="Meiryo"/>
              </a:rPr>
              <a:t>⇒</a:t>
            </a:r>
            <a:r>
              <a:rPr sz="1650" spc="-20" baseline="6249" dirty="0">
                <a:latin typeface="Meiryo"/>
                <a:cs typeface="Meiryo"/>
              </a:rPr>
              <a:t> </a:t>
            </a:r>
            <a:r>
              <a:rPr sz="1650" spc="29" baseline="10541" dirty="0" err="1">
                <a:latin typeface="Times New Roman"/>
                <a:cs typeface="Times New Roman"/>
              </a:rPr>
              <a:t>p</a:t>
            </a:r>
            <a:r>
              <a:rPr sz="1650" spc="0" baseline="10541" dirty="0" err="1">
                <a:latin typeface="Times New Roman"/>
                <a:cs typeface="Times New Roman"/>
              </a:rPr>
              <a:t>ossibilit</a:t>
            </a:r>
            <a:r>
              <a:rPr lang="fr-FR" sz="1650" spc="0" baseline="10541" dirty="0">
                <a:latin typeface="Times New Roman"/>
                <a:cs typeface="Times New Roman"/>
              </a:rPr>
              <a:t>é</a:t>
            </a:r>
            <a:r>
              <a:rPr sz="1650" spc="-68" baseline="10541" dirty="0">
                <a:latin typeface="Times New Roman"/>
                <a:cs typeface="Times New Roman"/>
              </a:rPr>
              <a:t> </a:t>
            </a:r>
            <a:r>
              <a:rPr sz="1650" spc="0" baseline="10541" dirty="0">
                <a:latin typeface="Times New Roman"/>
                <a:cs typeface="Times New Roman"/>
              </a:rPr>
              <a:t>que</a:t>
            </a:r>
            <a:r>
              <a:rPr sz="1650" spc="84" baseline="10541" dirty="0">
                <a:latin typeface="Times New Roman"/>
                <a:cs typeface="Times New Roman"/>
              </a:rPr>
              <a:t> </a:t>
            </a:r>
            <a:r>
              <a:rPr sz="1650" spc="0" baseline="10541" dirty="0">
                <a:latin typeface="Times New Roman"/>
                <a:cs typeface="Times New Roman"/>
              </a:rPr>
              <a:t>sa</a:t>
            </a:r>
            <a:endParaRPr sz="1100" dirty="0">
              <a:latin typeface="Times New Roman"/>
              <a:cs typeface="Times New Roman"/>
            </a:endParaRPr>
          </a:p>
          <a:p>
            <a:pPr marL="12700">
              <a:lnSpc>
                <a:spcPts val="1264"/>
              </a:lnSpc>
              <a:spcBef>
                <a:spcPts val="55"/>
              </a:spcBef>
            </a:pP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effective</a:t>
            </a:r>
            <a:r>
              <a:rPr sz="1100" spc="-68" dirty="0">
                <a:latin typeface="Times New Roman"/>
                <a:cs typeface="Times New Roman"/>
              </a:rPr>
              <a:t> </a:t>
            </a:r>
            <a:r>
              <a:rPr sz="1100" spc="0" dirty="0" err="1">
                <a:latin typeface="Times New Roman"/>
                <a:cs typeface="Times New Roman"/>
              </a:rPr>
              <a:t>soit</a:t>
            </a:r>
            <a:r>
              <a:rPr sz="1100" spc="100" dirty="0">
                <a:latin typeface="Times New Roman"/>
                <a:cs typeface="Times New Roman"/>
              </a:rPr>
              <a:t> </a:t>
            </a:r>
            <a:r>
              <a:rPr sz="1100" spc="0" dirty="0" err="1">
                <a:latin typeface="Times New Roman"/>
                <a:cs typeface="Times New Roman"/>
              </a:rPr>
              <a:t>inf</a:t>
            </a:r>
            <a:r>
              <a:rPr lang="fr-FR" sz="1100" spc="0" dirty="0">
                <a:latin typeface="Times New Roman"/>
                <a:cs typeface="Times New Roman"/>
              </a:rPr>
              <a:t>é</a:t>
            </a:r>
            <a:r>
              <a:rPr sz="1100" spc="0" dirty="0" err="1">
                <a:latin typeface="Times New Roman"/>
                <a:cs typeface="Times New Roman"/>
              </a:rPr>
              <a:t>rieure</a:t>
            </a:r>
            <a:r>
              <a:rPr sz="1100" spc="-43"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err="1">
                <a:latin typeface="Times New Roman"/>
                <a:cs typeface="Times New Roman"/>
              </a:rPr>
              <a:t>sa</a:t>
            </a:r>
            <a:r>
              <a:rPr sz="1100" spc="103"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err="1">
                <a:latin typeface="Times New Roman"/>
                <a:cs typeface="Times New Roman"/>
              </a:rPr>
              <a:t>es</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 </a:t>
            </a:r>
            <a:endParaRPr lang="fr-FR" sz="1100" spc="0" dirty="0">
              <a:latin typeface="Times New Roman"/>
              <a:cs typeface="Times New Roman"/>
            </a:endParaRPr>
          </a:p>
          <a:p>
            <a:pPr marL="12700">
              <a:lnSpc>
                <a:spcPts val="1264"/>
              </a:lnSpc>
              <a:spcBef>
                <a:spcPts val="55"/>
              </a:spcBef>
            </a:pPr>
            <a:endParaRPr sz="1100" dirty="0">
              <a:latin typeface="Times New Roman"/>
              <a:cs typeface="Times New Roman"/>
            </a:endParaRPr>
          </a:p>
          <a:p>
            <a:pPr marL="12700">
              <a:lnSpc>
                <a:spcPct val="110000"/>
              </a:lnSpc>
            </a:pP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terminants</a:t>
            </a:r>
            <a:r>
              <a:rPr sz="1100" spc="20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action</a:t>
            </a:r>
            <a:r>
              <a:rPr sz="1100" spc="138"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cours</a:t>
            </a:r>
            <a:r>
              <a:rPr sz="1100" spc="6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cette </a:t>
            </a:r>
            <a:endParaRPr sz="1100" dirty="0">
              <a:latin typeface="Times New Roman"/>
              <a:cs typeface="Times New Roman"/>
            </a:endParaRPr>
          </a:p>
          <a:p>
            <a:pPr marL="12700">
              <a:lnSpc>
                <a:spcPct val="110000"/>
              </a:lnSpc>
            </a:pPr>
            <a:r>
              <a:rPr sz="1100" spc="0" dirty="0">
                <a:latin typeface="Times New Roman"/>
                <a:cs typeface="Times New Roman"/>
              </a:rPr>
              <a:t>action</a:t>
            </a:r>
            <a:r>
              <a:rPr sz="1100" spc="138"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err="1">
                <a:latin typeface="Times New Roman"/>
                <a:cs typeface="Times New Roman"/>
              </a:rPr>
              <a:t>dividendes</a:t>
            </a:r>
            <a:r>
              <a:rPr sz="1100" spc="-105" dirty="0">
                <a:latin typeface="Times New Roman"/>
                <a:cs typeface="Times New Roman"/>
              </a:rPr>
              <a:t> </a:t>
            </a:r>
            <a:r>
              <a:rPr sz="1100" spc="0" dirty="0" err="1">
                <a:latin typeface="Times New Roman"/>
                <a:cs typeface="Times New Roman"/>
              </a:rPr>
              <a:t>distribu</a:t>
            </a:r>
            <a:r>
              <a:rPr lang="fr-FR" sz="1100" spc="0" dirty="0">
                <a:latin typeface="Times New Roman"/>
                <a:cs typeface="Times New Roman"/>
              </a:rPr>
              <a:t>é</a:t>
            </a:r>
            <a:r>
              <a:rPr sz="1100" spc="0" dirty="0">
                <a:latin typeface="Times New Roman"/>
                <a:cs typeface="Times New Roman"/>
              </a:rPr>
              <a:t>s</a:t>
            </a:r>
            <a:endParaRPr lang="fr-FR" sz="1100" spc="42" dirty="0">
              <a:latin typeface="Times New Roman"/>
              <a:cs typeface="Times New Roman"/>
            </a:endParaRPr>
          </a:p>
          <a:p>
            <a:pPr marL="12700">
              <a:lnSpc>
                <a:spcPts val="2133"/>
              </a:lnSpc>
            </a:pPr>
            <a:endParaRPr lang="fr-FR" sz="1100" dirty="0">
              <a:latin typeface="Times New Roman"/>
              <a:cs typeface="Times New Roman"/>
            </a:endParaRPr>
          </a:p>
          <a:p>
            <a:pPr marL="12700">
              <a:lnSpc>
                <a:spcPts val="2133"/>
              </a:lnSpc>
            </a:pPr>
            <a:r>
              <a:rPr lang="fr-FR" sz="1100" dirty="0">
                <a:latin typeface="Times New Roman"/>
                <a:cs typeface="Times New Roman"/>
              </a:rPr>
              <a:t>S</a:t>
            </a:r>
            <a:r>
              <a:rPr sz="1100" spc="0" dirty="0" err="1">
                <a:latin typeface="Times New Roman"/>
                <a:cs typeface="Times New Roman"/>
              </a:rPr>
              <a:t>ources</a:t>
            </a:r>
            <a:r>
              <a:rPr sz="1100" spc="5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v</a:t>
            </a:r>
            <a:r>
              <a:rPr sz="1100" spc="-29" dirty="0">
                <a:latin typeface="Times New Roman"/>
                <a:cs typeface="Times New Roman"/>
              </a:rPr>
              <a:t>a</a:t>
            </a:r>
            <a:r>
              <a:rPr sz="1100" spc="0" dirty="0">
                <a:latin typeface="Times New Roman"/>
                <a:cs typeface="Times New Roman"/>
              </a:rPr>
              <a:t>riation</a:t>
            </a:r>
            <a:r>
              <a:rPr sz="1100" spc="53" dirty="0">
                <a:latin typeface="Times New Roman"/>
                <a:cs typeface="Times New Roman"/>
              </a:rPr>
              <a:t> </a:t>
            </a:r>
            <a:r>
              <a:rPr sz="1100" spc="0" dirty="0" err="1">
                <a:latin typeface="Times New Roman"/>
                <a:cs typeface="Times New Roman"/>
              </a:rPr>
              <a:t>dans</a:t>
            </a:r>
            <a:r>
              <a:rPr sz="1100" spc="105" dirty="0">
                <a:latin typeface="Times New Roman"/>
                <a:cs typeface="Times New Roman"/>
              </a:rPr>
              <a:t> </a:t>
            </a:r>
            <a:r>
              <a:rPr sz="1100" spc="0" dirty="0">
                <a:latin typeface="Times New Roman"/>
                <a:cs typeface="Times New Roman"/>
              </a:rPr>
              <a:t>les</a:t>
            </a:r>
            <a:r>
              <a:rPr lang="fr-FR" sz="1100" dirty="0">
                <a:latin typeface="Times New Roman"/>
                <a:cs typeface="Times New Roman"/>
              </a:rPr>
              <a:t> </a:t>
            </a:r>
            <a:r>
              <a:rPr sz="1100" spc="0" dirty="0" err="1">
                <a:latin typeface="Times New Roman"/>
                <a:cs typeface="Times New Roman"/>
              </a:rPr>
              <a:t>cours</a:t>
            </a:r>
            <a:r>
              <a:rPr sz="1100" spc="6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dividendes</a:t>
            </a:r>
            <a:r>
              <a:rPr lang="fr-FR" sz="1100" dirty="0">
                <a:latin typeface="Times New Roman"/>
                <a:cs typeface="Times New Roman"/>
              </a:rPr>
              <a:t> : </a:t>
            </a:r>
          </a:p>
          <a:p>
            <a:pPr marL="241300" indent="-228600">
              <a:lnSpc>
                <a:spcPts val="2133"/>
              </a:lnSpc>
              <a:buFont typeface="+mj-lt"/>
              <a:buAutoNum type="arabicPeriod"/>
            </a:pPr>
            <a:r>
              <a:rPr lang="fr-FR" sz="1100" dirty="0">
                <a:latin typeface="Times New Roman"/>
                <a:cs typeface="Times New Roman"/>
              </a:rPr>
              <a:t>Inf</a:t>
            </a:r>
            <a:r>
              <a:rPr lang="fr-FR" sz="1100" spc="-29" dirty="0">
                <a:latin typeface="Times New Roman"/>
                <a:cs typeface="Times New Roman"/>
              </a:rPr>
              <a:t>o</a:t>
            </a:r>
            <a:r>
              <a:rPr lang="fr-FR" sz="1100" dirty="0">
                <a:latin typeface="Times New Roman"/>
                <a:cs typeface="Times New Roman"/>
              </a:rPr>
              <a:t>rmations</a:t>
            </a:r>
            <a:r>
              <a:rPr lang="fr-FR" sz="1100" spc="13" dirty="0">
                <a:latin typeface="Times New Roman"/>
                <a:cs typeface="Times New Roman"/>
              </a:rPr>
              <a:t> </a:t>
            </a:r>
            <a:r>
              <a:rPr lang="fr-FR" sz="1100" dirty="0">
                <a:latin typeface="Times New Roman"/>
                <a:cs typeface="Times New Roman"/>
              </a:rPr>
              <a:t>s</a:t>
            </a:r>
            <a:r>
              <a:rPr lang="fr-FR" sz="1100" spc="29" dirty="0">
                <a:latin typeface="Times New Roman"/>
                <a:cs typeface="Times New Roman"/>
              </a:rPr>
              <a:t>p</a:t>
            </a:r>
            <a:r>
              <a:rPr lang="fr-FR" sz="1100" dirty="0">
                <a:latin typeface="Times New Roman"/>
                <a:cs typeface="Times New Roman"/>
              </a:rPr>
              <a:t>écifiques</a:t>
            </a:r>
            <a:r>
              <a:rPr lang="fr-FR" sz="1100" spc="-83"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l'entre</a:t>
            </a:r>
            <a:r>
              <a:rPr lang="fr-FR" sz="1100" spc="-29" dirty="0">
                <a:latin typeface="Times New Roman"/>
                <a:cs typeface="Times New Roman"/>
              </a:rPr>
              <a:t>p</a:t>
            </a:r>
            <a:r>
              <a:rPr lang="fr-FR" sz="1100" dirty="0">
                <a:latin typeface="Times New Roman"/>
                <a:cs typeface="Times New Roman"/>
              </a:rPr>
              <a:t>rise. </a:t>
            </a:r>
          </a:p>
          <a:p>
            <a:pPr marL="241300" indent="-228600">
              <a:lnSpc>
                <a:spcPts val="2133"/>
              </a:lnSpc>
              <a:buFont typeface="+mj-lt"/>
              <a:buAutoNum type="arabicPeriod"/>
            </a:pPr>
            <a:r>
              <a:rPr lang="fr-FR" sz="1100" dirty="0">
                <a:latin typeface="Times New Roman"/>
                <a:cs typeface="Times New Roman"/>
              </a:rPr>
              <a:t>Inf</a:t>
            </a:r>
            <a:r>
              <a:rPr lang="fr-FR" sz="1100" spc="-29" dirty="0">
                <a:latin typeface="Times New Roman"/>
                <a:cs typeface="Times New Roman"/>
              </a:rPr>
              <a:t>o</a:t>
            </a:r>
            <a:r>
              <a:rPr lang="fr-FR" sz="1100" dirty="0">
                <a:latin typeface="Times New Roman"/>
                <a:cs typeface="Times New Roman"/>
              </a:rPr>
              <a:t>rmations</a:t>
            </a:r>
            <a:r>
              <a:rPr lang="fr-FR" sz="1100" spc="13" dirty="0">
                <a:latin typeface="Times New Roman"/>
                <a:cs typeface="Times New Roman"/>
              </a:rPr>
              <a:t> </a:t>
            </a:r>
            <a:r>
              <a:rPr lang="fr-FR" sz="1100" dirty="0">
                <a:latin typeface="Times New Roman"/>
                <a:cs typeface="Times New Roman"/>
              </a:rPr>
              <a:t>relatives</a:t>
            </a:r>
            <a:r>
              <a:rPr lang="fr-FR" sz="1100" spc="10" dirty="0">
                <a:latin typeface="Times New Roman"/>
                <a:cs typeface="Times New Roman"/>
              </a:rPr>
              <a:t> </a:t>
            </a:r>
            <a:r>
              <a:rPr lang="fr-FR" sz="1100" dirty="0">
                <a:latin typeface="Times New Roman"/>
                <a:cs typeface="Times New Roman"/>
              </a:rPr>
              <a:t>à</a:t>
            </a:r>
            <a:r>
              <a:rPr lang="fr-FR" sz="1100" spc="114" dirty="0">
                <a:latin typeface="Times New Roman"/>
                <a:cs typeface="Times New Roman"/>
              </a:rPr>
              <a:t> </a:t>
            </a:r>
            <a:r>
              <a:rPr lang="fr-FR" sz="1100" dirty="0">
                <a:latin typeface="Times New Roman"/>
                <a:cs typeface="Times New Roman"/>
              </a:rPr>
              <a:t>l'ensemble</a:t>
            </a:r>
            <a:r>
              <a:rPr lang="fr-FR" sz="1100" spc="33" dirty="0">
                <a:latin typeface="Times New Roman"/>
                <a:cs typeface="Times New Roman"/>
              </a:rPr>
              <a:t> </a:t>
            </a:r>
            <a:r>
              <a:rPr lang="fr-FR" sz="1100" dirty="0">
                <a:latin typeface="Times New Roman"/>
                <a:cs typeface="Times New Roman"/>
              </a:rPr>
              <a:t>du</a:t>
            </a:r>
            <a:r>
              <a:rPr lang="fr-FR" sz="1100" spc="95" dirty="0">
                <a:latin typeface="Times New Roman"/>
                <a:cs typeface="Times New Roman"/>
              </a:rPr>
              <a:t> </a:t>
            </a:r>
            <a:r>
              <a:rPr lang="fr-FR" sz="1100" dirty="0">
                <a:latin typeface="Times New Roman"/>
                <a:cs typeface="Times New Roman"/>
              </a:rPr>
              <a:t>m</a:t>
            </a:r>
            <a:r>
              <a:rPr lang="fr-FR" sz="1100" spc="-29" dirty="0">
                <a:latin typeface="Times New Roman"/>
                <a:cs typeface="Times New Roman"/>
              </a:rPr>
              <a:t>a</a:t>
            </a:r>
            <a:r>
              <a:rPr lang="fr-FR" sz="1100" dirty="0">
                <a:latin typeface="Times New Roman"/>
                <a:cs typeface="Times New Roman"/>
              </a:rPr>
              <a:t>rché.</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300" y="123091"/>
            <a:ext cx="2964506"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s</a:t>
            </a:r>
            <a:r>
              <a:rPr sz="1400" spc="37" dirty="0">
                <a:solidFill>
                  <a:srgbClr val="B23333"/>
                </a:solidFill>
                <a:latin typeface="Times New Roman"/>
                <a:cs typeface="Times New Roman"/>
              </a:rPr>
              <a:t>p</a:t>
            </a:r>
            <a:r>
              <a:rPr sz="1400" spc="0" dirty="0">
                <a:solidFill>
                  <a:srgbClr val="B23333"/>
                </a:solidFill>
                <a:latin typeface="Times New Roman"/>
                <a:cs typeface="Times New Roman"/>
              </a:rPr>
              <a:t>écifique</a:t>
            </a:r>
            <a:r>
              <a:rPr sz="1400" spc="161"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dirty="0">
              <a:latin typeface="Times New Roman"/>
              <a:cs typeface="Times New Roman"/>
            </a:endParaRPr>
          </a:p>
        </p:txBody>
      </p:sp>
      <p:sp>
        <p:nvSpPr>
          <p:cNvPr id="9" name="object 9"/>
          <p:cNvSpPr txBox="1"/>
          <p:nvPr/>
        </p:nvSpPr>
        <p:spPr>
          <a:xfrm>
            <a:off x="230219" y="520700"/>
            <a:ext cx="1067503" cy="225038"/>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2</a:t>
            </a:r>
            <a:r>
              <a:rPr sz="1100" spc="73" dirty="0">
                <a:latin typeface="Times New Roman"/>
                <a:cs typeface="Times New Roman"/>
              </a:rPr>
              <a:t> </a:t>
            </a:r>
            <a:r>
              <a:rPr sz="1100" spc="-29" dirty="0">
                <a:latin typeface="Times New Roman"/>
                <a:cs typeface="Times New Roman"/>
              </a:rPr>
              <a:t>t</a:t>
            </a:r>
            <a:r>
              <a:rPr sz="1100" spc="0" dirty="0">
                <a:latin typeface="Times New Roman"/>
                <a:cs typeface="Times New Roman"/>
              </a:rPr>
              <a:t>y</a:t>
            </a:r>
            <a:r>
              <a:rPr sz="1100" spc="29" dirty="0">
                <a:latin typeface="Times New Roman"/>
                <a:cs typeface="Times New Roman"/>
              </a:rPr>
              <a:t>p</a:t>
            </a:r>
            <a:r>
              <a:rPr sz="1100" spc="0" dirty="0">
                <a:latin typeface="Times New Roman"/>
                <a:cs typeface="Times New Roman"/>
              </a:rPr>
              <a:t>es</a:t>
            </a:r>
            <a:r>
              <a:rPr sz="1100" spc="8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risque</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6" name="object 6"/>
          <p:cNvSpPr txBox="1"/>
          <p:nvPr/>
        </p:nvSpPr>
        <p:spPr>
          <a:xfrm>
            <a:off x="254000" y="901700"/>
            <a:ext cx="3848675" cy="816873"/>
          </a:xfrm>
          <a:prstGeom prst="rect">
            <a:avLst/>
          </a:prstGeom>
        </p:spPr>
        <p:txBody>
          <a:bodyPr wrap="square" lIns="0" tIns="0" rIns="0" bIns="0" rtlCol="0">
            <a:noAutofit/>
          </a:bodyPr>
          <a:lstStyle/>
          <a:p>
            <a:pPr marL="241301" marR="24096" indent="-228600">
              <a:lnSpc>
                <a:spcPts val="1140"/>
              </a:lnSpc>
              <a:spcBef>
                <a:spcPts val="57"/>
              </a:spcBef>
              <a:buFont typeface="+mj-lt"/>
              <a:buAutoNum type="arabicPeriod"/>
            </a:pPr>
            <a:r>
              <a:rPr sz="1100" spc="0" dirty="0">
                <a:latin typeface="Times New Roman"/>
                <a:cs typeface="Times New Roman"/>
              </a:rPr>
              <a:t>Incertitude</a:t>
            </a:r>
            <a:r>
              <a:rPr sz="1100" spc="132"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a:latin typeface="Times New Roman"/>
                <a:cs typeface="Times New Roman"/>
              </a:rPr>
              <a:t>e</a:t>
            </a:r>
            <a:r>
              <a:rPr sz="1100" spc="-4" dirty="0">
                <a:latin typeface="Times New Roman"/>
                <a:cs typeface="Times New Roman"/>
              </a:rPr>
              <a:t> </a:t>
            </a:r>
            <a:r>
              <a:rPr sz="1100" spc="0" dirty="0">
                <a:latin typeface="Times New Roman"/>
                <a:cs typeface="Times New Roman"/>
              </a:rPr>
              <a:t>aux</a:t>
            </a:r>
            <a:r>
              <a:rPr sz="1100" spc="69" dirty="0">
                <a:latin typeface="Times New Roman"/>
                <a:cs typeface="Times New Roman"/>
              </a:rPr>
              <a:t> </a:t>
            </a:r>
            <a:r>
              <a:rPr sz="1100" spc="0" dirty="0" err="1">
                <a:latin typeface="Times New Roman"/>
                <a:cs typeface="Times New Roman"/>
              </a:rPr>
              <a:t>inf</a:t>
            </a:r>
            <a:r>
              <a:rPr sz="1100" spc="-29" dirty="0" err="1">
                <a:latin typeface="Times New Roman"/>
                <a:cs typeface="Times New Roman"/>
              </a:rPr>
              <a:t>o</a:t>
            </a:r>
            <a:r>
              <a:rPr sz="1100" spc="0" dirty="0" err="1">
                <a:latin typeface="Times New Roman"/>
                <a:cs typeface="Times New Roman"/>
              </a:rPr>
              <a:t>rmations</a:t>
            </a:r>
            <a:r>
              <a:rPr sz="1100" spc="34" dirty="0">
                <a:latin typeface="Times New Roman"/>
                <a:cs typeface="Times New Roman"/>
              </a:rPr>
              <a:t> </a:t>
            </a:r>
            <a:r>
              <a:rPr sz="1100" spc="0" dirty="0" err="1">
                <a:latin typeface="Times New Roman"/>
                <a:cs typeface="Times New Roman"/>
              </a:rPr>
              <a:t>s</a:t>
            </a:r>
            <a:r>
              <a:rPr sz="1100" spc="29" dirty="0" err="1">
                <a:latin typeface="Times New Roman"/>
                <a:cs typeface="Times New Roman"/>
              </a:rPr>
              <a:t>p</a:t>
            </a:r>
            <a:r>
              <a:rPr lang="fr-FR" sz="1100" dirty="0" err="1">
                <a:latin typeface="Times New Roman"/>
                <a:cs typeface="Times New Roman"/>
              </a:rPr>
              <a:t>é</a:t>
            </a:r>
            <a:r>
              <a:rPr sz="1100" spc="0" dirty="0" err="1">
                <a:latin typeface="Times New Roman"/>
                <a:cs typeface="Times New Roman"/>
              </a:rPr>
              <a:t>cifiques</a:t>
            </a:r>
            <a:r>
              <a:rPr sz="1100" spc="-83" dirty="0">
                <a:latin typeface="Times New Roman"/>
                <a:cs typeface="Times New Roman"/>
              </a:rPr>
              <a:t> </a:t>
            </a:r>
            <a:r>
              <a:rPr lang="fr-FR" sz="1100" spc="-83" dirty="0">
                <a:latin typeface="Times New Roman"/>
                <a:cs typeface="Times New Roman"/>
              </a:rPr>
              <a:t> à  l </a:t>
            </a:r>
            <a:r>
              <a:rPr lang="fr-FR" sz="1100" dirty="0">
                <a:latin typeface="Times New Roman"/>
                <a:cs typeface="Times New Roman"/>
              </a:rPr>
              <a:t>’entreprise </a:t>
            </a:r>
            <a:r>
              <a:rPr sz="1100" spc="0" dirty="0">
                <a:latin typeface="Times New Roman"/>
                <a:cs typeface="Times New Roman"/>
              </a:rPr>
              <a:t>=</a:t>
            </a:r>
            <a:r>
              <a:rPr lang="fr-FR" sz="1100" spc="0" dirty="0">
                <a:latin typeface="Times New Roman"/>
                <a:cs typeface="Times New Roman"/>
              </a:rPr>
              <a:t>&gt;</a:t>
            </a:r>
            <a:r>
              <a:rPr sz="1100" spc="111" dirty="0">
                <a:latin typeface="Times New Roman"/>
                <a:cs typeface="Times New Roman"/>
              </a:rPr>
              <a:t> </a:t>
            </a:r>
            <a:r>
              <a:rPr sz="1100" b="1" spc="0" dirty="0" err="1">
                <a:latin typeface="Times New Roman"/>
                <a:cs typeface="Times New Roman"/>
              </a:rPr>
              <a:t>risque</a:t>
            </a:r>
            <a:r>
              <a:rPr lang="fr-FR" sz="1100" b="1" dirty="0">
                <a:latin typeface="Times New Roman"/>
                <a:cs typeface="Times New Roman"/>
              </a:rPr>
              <a:t> </a:t>
            </a:r>
            <a:r>
              <a:rPr sz="1100" b="1" spc="0" dirty="0" err="1">
                <a:latin typeface="Times New Roman"/>
                <a:cs typeface="Times New Roman"/>
              </a:rPr>
              <a:t>s</a:t>
            </a:r>
            <a:r>
              <a:rPr sz="1100" b="1" spc="37" dirty="0" err="1">
                <a:latin typeface="Times New Roman"/>
                <a:cs typeface="Times New Roman"/>
              </a:rPr>
              <a:t>p</a:t>
            </a:r>
            <a:r>
              <a:rPr lang="fr-FR" sz="1100" b="1" dirty="0">
                <a:latin typeface="Times New Roman"/>
                <a:cs typeface="Times New Roman"/>
              </a:rPr>
              <a:t>é</a:t>
            </a:r>
            <a:r>
              <a:rPr sz="1100" b="1" spc="0" dirty="0" err="1">
                <a:latin typeface="Times New Roman"/>
                <a:cs typeface="Times New Roman"/>
              </a:rPr>
              <a:t>cifique</a:t>
            </a:r>
            <a:r>
              <a:rPr sz="1100" b="1" spc="92" dirty="0">
                <a:latin typeface="Times New Roman"/>
                <a:cs typeface="Times New Roman"/>
              </a:rPr>
              <a:t> </a:t>
            </a:r>
            <a:r>
              <a:rPr sz="1100" b="1" spc="0" dirty="0" err="1">
                <a:latin typeface="Times New Roman"/>
                <a:cs typeface="Times New Roman"/>
              </a:rPr>
              <a:t>ou</a:t>
            </a:r>
            <a:r>
              <a:rPr sz="1100" b="1" spc="73" dirty="0">
                <a:latin typeface="Times New Roman"/>
                <a:cs typeface="Times New Roman"/>
              </a:rPr>
              <a:t> </a:t>
            </a:r>
            <a:r>
              <a:rPr sz="1100" b="1" spc="0" dirty="0">
                <a:latin typeface="Times New Roman"/>
                <a:cs typeface="Times New Roman"/>
              </a:rPr>
              <a:t>diversifiable</a:t>
            </a:r>
            <a:r>
              <a:rPr sz="1100" spc="0" dirty="0">
                <a:latin typeface="Times New Roman"/>
                <a:cs typeface="Times New Roman"/>
              </a:rPr>
              <a:t>.</a:t>
            </a:r>
            <a:endParaRPr lang="fr-FR" sz="1100" spc="0" dirty="0">
              <a:latin typeface="Times New Roman"/>
              <a:cs typeface="Times New Roman"/>
            </a:endParaRPr>
          </a:p>
          <a:p>
            <a:pPr marL="241301" marR="24096" indent="-228600">
              <a:lnSpc>
                <a:spcPts val="1140"/>
              </a:lnSpc>
              <a:spcBef>
                <a:spcPts val="57"/>
              </a:spcBef>
              <a:buFont typeface="+mj-lt"/>
              <a:buAutoNum type="arabicPeriod"/>
            </a:pPr>
            <a:endParaRPr lang="fr-FR" sz="1100" dirty="0">
              <a:latin typeface="Times New Roman"/>
              <a:cs typeface="Times New Roman"/>
            </a:endParaRPr>
          </a:p>
          <a:p>
            <a:pPr marL="241301" marR="24096" indent="-228600">
              <a:lnSpc>
                <a:spcPts val="1140"/>
              </a:lnSpc>
              <a:spcBef>
                <a:spcPts val="57"/>
              </a:spcBef>
              <a:buFont typeface="+mj-lt"/>
              <a:buAutoNum type="arabicPeriod"/>
            </a:pPr>
            <a:r>
              <a:rPr sz="1100" spc="0" dirty="0">
                <a:latin typeface="Times New Roman"/>
                <a:cs typeface="Times New Roman"/>
              </a:rPr>
              <a:t>Incertitude</a:t>
            </a:r>
            <a:r>
              <a:rPr sz="1100" spc="132" dirty="0">
                <a:latin typeface="Times New Roman"/>
                <a:cs typeface="Times New Roman"/>
              </a:rPr>
              <a:t> </a:t>
            </a:r>
            <a:r>
              <a:rPr sz="1100" spc="0" dirty="0">
                <a:latin typeface="Times New Roman"/>
                <a:cs typeface="Times New Roman"/>
              </a:rPr>
              <a:t>relative</a:t>
            </a:r>
            <a:r>
              <a:rPr sz="1100" spc="19"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err="1">
                <a:latin typeface="Times New Roman"/>
                <a:cs typeface="Times New Roman"/>
              </a:rPr>
              <a:t>inf</a:t>
            </a:r>
            <a:r>
              <a:rPr sz="1100" spc="-29" dirty="0" err="1">
                <a:latin typeface="Times New Roman"/>
                <a:cs typeface="Times New Roman"/>
              </a:rPr>
              <a:t>o</a:t>
            </a:r>
            <a:r>
              <a:rPr sz="1100" spc="0" dirty="0" err="1">
                <a:latin typeface="Times New Roman"/>
                <a:cs typeface="Times New Roman"/>
              </a:rPr>
              <a:t>rmations</a:t>
            </a:r>
            <a:r>
              <a:rPr sz="1100" spc="34" dirty="0">
                <a:latin typeface="Times New Roman"/>
                <a:cs typeface="Times New Roman"/>
              </a:rPr>
              <a:t> </a:t>
            </a:r>
            <a:r>
              <a:rPr sz="1100" spc="0" dirty="0">
                <a:latin typeface="Times New Roman"/>
                <a:cs typeface="Times New Roman"/>
              </a:rPr>
              <a:t>macr</a:t>
            </a:r>
            <a:r>
              <a:rPr sz="1100" spc="29" dirty="0">
                <a:latin typeface="Times New Roman"/>
                <a:cs typeface="Times New Roman"/>
              </a:rPr>
              <a:t>o</a:t>
            </a:r>
            <a:r>
              <a:rPr lang="fr-FR" sz="1100" dirty="0">
                <a:latin typeface="Times New Roman"/>
                <a:cs typeface="Times New Roman"/>
              </a:rPr>
              <a:t>é</a:t>
            </a:r>
            <a:r>
              <a:rPr sz="1100" spc="0" dirty="0" err="1">
                <a:latin typeface="Times New Roman"/>
                <a:cs typeface="Times New Roman"/>
              </a:rPr>
              <a:t>conomique</a:t>
            </a:r>
            <a:r>
              <a:rPr lang="fr-FR" sz="1100" spc="0" dirty="0">
                <a:latin typeface="Times New Roman"/>
                <a:cs typeface="Times New Roman"/>
              </a:rPr>
              <a:t>s</a:t>
            </a:r>
            <a:r>
              <a:rPr sz="1100" spc="26" dirty="0">
                <a:latin typeface="Times New Roman"/>
                <a:cs typeface="Times New Roman"/>
              </a:rPr>
              <a:t> </a:t>
            </a:r>
            <a:r>
              <a:rPr sz="1100" spc="0" dirty="0">
                <a:latin typeface="Times New Roman"/>
                <a:cs typeface="Times New Roman"/>
              </a:rPr>
              <a:t>=</a:t>
            </a:r>
            <a:r>
              <a:rPr lang="fr-FR" sz="1100" spc="0" dirty="0">
                <a:latin typeface="Times New Roman"/>
                <a:cs typeface="Times New Roman"/>
              </a:rPr>
              <a:t>&gt;</a:t>
            </a:r>
            <a:r>
              <a:rPr lang="fr-FR" sz="1100" dirty="0">
                <a:latin typeface="Times New Roman"/>
                <a:cs typeface="Times New Roman"/>
              </a:rPr>
              <a:t> </a:t>
            </a:r>
            <a:r>
              <a:rPr sz="1100" b="1" spc="0" dirty="0" err="1">
                <a:latin typeface="Times New Roman"/>
                <a:cs typeface="Times New Roman"/>
              </a:rPr>
              <a:t>risque</a:t>
            </a:r>
            <a:r>
              <a:rPr sz="1100" b="1" spc="0" dirty="0">
                <a:latin typeface="Times New Roman"/>
                <a:cs typeface="Times New Roman"/>
              </a:rPr>
              <a:t> </a:t>
            </a:r>
            <a:r>
              <a:rPr sz="1100" b="1" spc="91" dirty="0">
                <a:latin typeface="Times New Roman"/>
                <a:cs typeface="Times New Roman"/>
              </a:rPr>
              <a:t> </a:t>
            </a:r>
            <a:r>
              <a:rPr sz="1100" b="1" spc="0" dirty="0" err="1">
                <a:latin typeface="Times New Roman"/>
                <a:cs typeface="Times New Roman"/>
              </a:rPr>
              <a:t>syst</a:t>
            </a:r>
            <a:r>
              <a:rPr lang="fr-FR" sz="1100" b="1" spc="0" dirty="0">
                <a:latin typeface="Times New Roman"/>
                <a:cs typeface="Times New Roman"/>
              </a:rPr>
              <a:t>é</a:t>
            </a:r>
            <a:r>
              <a:rPr sz="1100" b="1" spc="0" dirty="0" err="1">
                <a:latin typeface="Times New Roman"/>
                <a:cs typeface="Times New Roman"/>
              </a:rPr>
              <a:t>matique</a:t>
            </a:r>
            <a:r>
              <a:rPr sz="1100" b="1" spc="51" dirty="0">
                <a:latin typeface="Times New Roman"/>
                <a:cs typeface="Times New Roman"/>
              </a:rPr>
              <a:t> </a:t>
            </a:r>
            <a:r>
              <a:rPr sz="1100" b="1" spc="0" dirty="0" err="1">
                <a:latin typeface="Times New Roman"/>
                <a:cs typeface="Times New Roman"/>
              </a:rPr>
              <a:t>ou</a:t>
            </a:r>
            <a:r>
              <a:rPr sz="1100" b="1" spc="73" dirty="0">
                <a:latin typeface="Times New Roman"/>
                <a:cs typeface="Times New Roman"/>
              </a:rPr>
              <a:t> </a:t>
            </a:r>
            <a:r>
              <a:rPr sz="1100" b="1" spc="0" dirty="0">
                <a:latin typeface="Times New Roman"/>
                <a:cs typeface="Times New Roman"/>
              </a:rPr>
              <a:t>non-diversifiable</a:t>
            </a:r>
            <a:r>
              <a:rPr sz="1100" spc="0" dirty="0">
                <a:latin typeface="Times New Roman"/>
                <a:cs typeface="Times New Roman"/>
              </a:rPr>
              <a:t>.</a:t>
            </a:r>
            <a:endParaRPr sz="1100" dirty="0">
              <a:latin typeface="Times New Roman"/>
              <a:cs typeface="Times New Roman"/>
            </a:endParaRPr>
          </a:p>
        </p:txBody>
      </p:sp>
      <p:sp>
        <p:nvSpPr>
          <p:cNvPr id="4" name="object 4"/>
          <p:cNvSpPr txBox="1"/>
          <p:nvPr/>
        </p:nvSpPr>
        <p:spPr>
          <a:xfrm>
            <a:off x="292099" y="1752322"/>
            <a:ext cx="3772475" cy="1385804"/>
          </a:xfrm>
          <a:prstGeom prst="rect">
            <a:avLst/>
          </a:prstGeom>
        </p:spPr>
        <p:txBody>
          <a:bodyPr wrap="square" lIns="0" tIns="0" rIns="0" bIns="0" rtlCol="0">
            <a:noAutofit/>
          </a:bodyPr>
          <a:lstStyle/>
          <a:p>
            <a:pPr marL="12700" marR="26808">
              <a:lnSpc>
                <a:spcPct val="110000"/>
              </a:lnSpc>
              <a:spcBef>
                <a:spcPts val="69"/>
              </a:spcBef>
            </a:pPr>
            <a:r>
              <a:rPr sz="1100" spc="-29" dirty="0" err="1">
                <a:latin typeface="Times New Roman"/>
                <a:cs typeface="Times New Roman"/>
              </a:rPr>
              <a:t>Po</a:t>
            </a:r>
            <a:r>
              <a:rPr sz="1100" spc="0" dirty="0" err="1">
                <a:latin typeface="Times New Roman"/>
                <a:cs typeface="Times New Roman"/>
              </a:rPr>
              <a:t>rtefeuille</a:t>
            </a:r>
            <a:r>
              <a:rPr sz="1100" spc="23" dirty="0">
                <a:latin typeface="Times New Roman"/>
                <a:cs typeface="Times New Roman"/>
              </a:rPr>
              <a:t> </a:t>
            </a:r>
            <a:r>
              <a:rPr sz="1100" spc="0" dirty="0" err="1">
                <a:latin typeface="Times New Roman"/>
                <a:cs typeface="Times New Roman"/>
              </a:rPr>
              <a:t>d'action</a:t>
            </a:r>
            <a:r>
              <a:rPr lang="fr-FR" sz="1100" spc="0" dirty="0">
                <a:latin typeface="Times New Roman"/>
                <a:cs typeface="Times New Roman"/>
              </a:rPr>
              <a:t>s</a:t>
            </a:r>
            <a:r>
              <a:rPr sz="1100" spc="256"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risques</a:t>
            </a:r>
            <a:r>
              <a:rPr sz="1100" spc="22" dirty="0">
                <a:latin typeface="Times New Roman"/>
                <a:cs typeface="Times New Roman"/>
              </a:rPr>
              <a:t> </a:t>
            </a:r>
            <a:r>
              <a:rPr sz="1100" spc="0" dirty="0" err="1">
                <a:latin typeface="Times New Roman"/>
                <a:cs typeface="Times New Roman"/>
              </a:rPr>
              <a:t>ind</a:t>
            </a:r>
            <a:r>
              <a:rPr lang="fr-FR" sz="1100" spc="0" dirty="0">
                <a:latin typeface="Times New Roman"/>
                <a:cs typeface="Times New Roman"/>
              </a:rPr>
              <a:t>é</a:t>
            </a:r>
            <a:r>
              <a:rPr sz="1100" spc="29" dirty="0">
                <a:latin typeface="Times New Roman"/>
                <a:cs typeface="Times New Roman"/>
              </a:rPr>
              <a:t>p</a:t>
            </a:r>
            <a:r>
              <a:rPr sz="1100" spc="0" dirty="0">
                <a:latin typeface="Times New Roman"/>
                <a:cs typeface="Times New Roman"/>
              </a:rPr>
              <a:t>endants</a:t>
            </a:r>
            <a:r>
              <a:rPr sz="1100" spc="136" dirty="0">
                <a:latin typeface="Times New Roman"/>
                <a:cs typeface="Times New Roman"/>
              </a:rPr>
              <a:t> </a:t>
            </a:r>
            <a:r>
              <a:rPr sz="1100" spc="0" dirty="0">
                <a:latin typeface="Times New Roman"/>
                <a:cs typeface="Times New Roman"/>
              </a:rPr>
              <a:t>se</a:t>
            </a:r>
            <a:r>
              <a:rPr lang="fr-FR" sz="1100" spc="0" dirty="0">
                <a:latin typeface="Times New Roman"/>
                <a:cs typeface="Times New Roman"/>
              </a:rPr>
              <a:t> </a:t>
            </a:r>
            <a:r>
              <a:rPr sz="1100" spc="0" dirty="0" err="1">
                <a:latin typeface="Times New Roman"/>
                <a:cs typeface="Times New Roman"/>
              </a:rPr>
              <a:t>com</a:t>
            </a:r>
            <a:r>
              <a:rPr sz="1100" spc="29" dirty="0" err="1">
                <a:latin typeface="Times New Roman"/>
                <a:cs typeface="Times New Roman"/>
              </a:rPr>
              <a:t>p</a:t>
            </a:r>
            <a:r>
              <a:rPr sz="1100" spc="0" dirty="0" err="1">
                <a:latin typeface="Times New Roman"/>
                <a:cs typeface="Times New Roman"/>
              </a:rPr>
              <a:t>ensent</a:t>
            </a:r>
            <a:r>
              <a:rPr sz="1100" spc="116"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err="1">
                <a:latin typeface="Times New Roman"/>
                <a:cs typeface="Times New Roman"/>
              </a:rPr>
              <a:t>eux</a:t>
            </a:r>
            <a:r>
              <a:rPr sz="1100" spc="21" dirty="0">
                <a:latin typeface="Times New Roman"/>
                <a:cs typeface="Times New Roman"/>
              </a:rPr>
              <a:t> </a:t>
            </a:r>
            <a:r>
              <a:rPr lang="fr-FR" sz="1100" spc="21" dirty="0">
                <a:latin typeface="Times New Roman"/>
                <a:cs typeface="Times New Roman"/>
              </a:rPr>
              <a:t>(ils ne sont pas tous dans le même sens et ils n’arrivent pas tous en même temps) </a:t>
            </a:r>
            <a:r>
              <a:rPr sz="1100" spc="0" dirty="0" err="1">
                <a:latin typeface="Times New Roman"/>
                <a:cs typeface="Times New Roman"/>
              </a:rPr>
              <a:t>mais</a:t>
            </a:r>
            <a:r>
              <a:rPr sz="1100" spc="43"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risques</a:t>
            </a:r>
            <a:r>
              <a:rPr sz="1100" spc="22"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matiques</a:t>
            </a:r>
            <a:r>
              <a:rPr sz="1100" spc="0" dirty="0">
                <a:latin typeface="Times New Roman"/>
                <a:cs typeface="Times New Roman"/>
              </a:rPr>
              <a:t>.</a:t>
            </a:r>
            <a:endParaRPr lang="fr-FR" sz="1100" spc="0" dirty="0">
              <a:latin typeface="Times New Roman"/>
              <a:cs typeface="Times New Roman"/>
            </a:endParaRPr>
          </a:p>
          <a:p>
            <a:pPr marL="12700" marR="26808">
              <a:lnSpc>
                <a:spcPts val="1110"/>
              </a:lnSpc>
            </a:pPr>
            <a:endParaRPr sz="1100" dirty="0">
              <a:latin typeface="Times New Roman"/>
              <a:cs typeface="Times New Roman"/>
            </a:endParaRPr>
          </a:p>
          <a:p>
            <a:pPr marL="12700">
              <a:lnSpc>
                <a:spcPts val="1900"/>
              </a:lnSpc>
              <a:spcBef>
                <a:spcPts val="39"/>
              </a:spcBef>
            </a:pPr>
            <a:r>
              <a:rPr sz="1650" spc="0" baseline="5270" dirty="0">
                <a:latin typeface="Times New Roman"/>
                <a:cs typeface="Times New Roman"/>
              </a:rPr>
              <a:t>La</a:t>
            </a:r>
            <a:r>
              <a:rPr sz="1650" spc="26" baseline="5270" dirty="0">
                <a:latin typeface="Times New Roman"/>
                <a:cs typeface="Times New Roman"/>
              </a:rPr>
              <a:t> </a:t>
            </a:r>
            <a:r>
              <a:rPr sz="1650" spc="0" baseline="5270" dirty="0">
                <a:latin typeface="Times New Roman"/>
                <a:cs typeface="Times New Roman"/>
              </a:rPr>
              <a:t>diversification</a:t>
            </a:r>
            <a:r>
              <a:rPr sz="1650" spc="-105" baseline="5270" dirty="0">
                <a:latin typeface="Times New Roman"/>
                <a:cs typeface="Times New Roman"/>
              </a:rPr>
              <a:t> </a:t>
            </a:r>
            <a:r>
              <a:rPr sz="1650" spc="0" baseline="5270" dirty="0">
                <a:latin typeface="Times New Roman"/>
                <a:cs typeface="Times New Roman"/>
              </a:rPr>
              <a:t>r</a:t>
            </a:r>
            <a:r>
              <a:rPr lang="fr-FR" sz="1650" spc="0" baseline="5270" dirty="0">
                <a:latin typeface="Times New Roman"/>
                <a:cs typeface="Times New Roman"/>
              </a:rPr>
              <a:t>é</a:t>
            </a:r>
            <a:r>
              <a:rPr sz="1650" spc="0" baseline="5270" dirty="0" err="1">
                <a:latin typeface="Times New Roman"/>
                <a:cs typeface="Times New Roman"/>
              </a:rPr>
              <a:t>duit</a:t>
            </a:r>
            <a:r>
              <a:rPr sz="1650" spc="110" baseline="5270" dirty="0">
                <a:latin typeface="Times New Roman"/>
                <a:cs typeface="Times New Roman"/>
              </a:rPr>
              <a:t> </a:t>
            </a:r>
            <a:r>
              <a:rPr sz="1650" spc="0" baseline="5270" dirty="0">
                <a:latin typeface="Times New Roman"/>
                <a:cs typeface="Times New Roman"/>
              </a:rPr>
              <a:t>le</a:t>
            </a:r>
            <a:r>
              <a:rPr sz="1650" spc="29" baseline="5270" dirty="0">
                <a:latin typeface="Times New Roman"/>
                <a:cs typeface="Times New Roman"/>
              </a:rPr>
              <a:t> </a:t>
            </a:r>
            <a:r>
              <a:rPr sz="1650" spc="0" baseline="5270" dirty="0" err="1">
                <a:latin typeface="Times New Roman"/>
                <a:cs typeface="Times New Roman"/>
              </a:rPr>
              <a:t>risque</a:t>
            </a:r>
            <a:r>
              <a:rPr sz="1650" spc="31" baseline="5270" dirty="0">
                <a:latin typeface="Times New Roman"/>
                <a:cs typeface="Times New Roman"/>
              </a:rPr>
              <a:t> </a:t>
            </a:r>
            <a:r>
              <a:rPr sz="1650" spc="0" baseline="5270" dirty="0" err="1">
                <a:latin typeface="Times New Roman"/>
                <a:cs typeface="Times New Roman"/>
              </a:rPr>
              <a:t>mais</a:t>
            </a:r>
            <a:r>
              <a:rPr sz="1650" spc="43" baseline="5270" dirty="0">
                <a:latin typeface="Times New Roman"/>
                <a:cs typeface="Times New Roman"/>
              </a:rPr>
              <a:t> </a:t>
            </a:r>
            <a:r>
              <a:rPr sz="1650" spc="0" baseline="5270" dirty="0">
                <a:latin typeface="Times New Roman"/>
                <a:cs typeface="Times New Roman"/>
              </a:rPr>
              <a:t>ne</a:t>
            </a:r>
            <a:r>
              <a:rPr sz="1650" spc="84" baseline="5270" dirty="0">
                <a:latin typeface="Times New Roman"/>
                <a:cs typeface="Times New Roman"/>
              </a:rPr>
              <a:t> </a:t>
            </a:r>
            <a:r>
              <a:rPr sz="1650" spc="0" baseline="5270" dirty="0">
                <a:latin typeface="Times New Roman"/>
                <a:cs typeface="Times New Roman"/>
              </a:rPr>
              <a:t>l'</a:t>
            </a:r>
            <a:r>
              <a:rPr lang="fr-FR" sz="1650" spc="0" baseline="5270" dirty="0">
                <a:latin typeface="Times New Roman"/>
                <a:cs typeface="Times New Roman"/>
              </a:rPr>
              <a:t>é</a:t>
            </a:r>
            <a:r>
              <a:rPr sz="1650" spc="0" baseline="5270" dirty="0" err="1">
                <a:latin typeface="Times New Roman"/>
                <a:cs typeface="Times New Roman"/>
              </a:rPr>
              <a:t>limine</a:t>
            </a:r>
            <a:r>
              <a:rPr sz="1650" spc="-28" baseline="5270" dirty="0">
                <a:latin typeface="Times New Roman"/>
                <a:cs typeface="Times New Roman"/>
              </a:rPr>
              <a:t> </a:t>
            </a:r>
            <a:r>
              <a:rPr sz="1650" spc="0" baseline="5270" dirty="0">
                <a:latin typeface="Times New Roman"/>
                <a:cs typeface="Times New Roman"/>
              </a:rPr>
              <a:t>pas</a:t>
            </a:r>
            <a:r>
              <a:rPr sz="1650" spc="99"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sz="1650" spc="0" baseline="5270" dirty="0">
                <a:latin typeface="Times New Roman"/>
                <a:cs typeface="Times New Roman"/>
              </a:rPr>
              <a:t>le</a:t>
            </a:r>
            <a:endParaRPr sz="1100" dirty="0">
              <a:latin typeface="Times New Roman"/>
              <a:cs typeface="Times New Roman"/>
            </a:endParaRPr>
          </a:p>
          <a:p>
            <a:pPr marL="12700" marR="26808">
              <a:lnSpc>
                <a:spcPts val="1110"/>
              </a:lnSpc>
            </a:pP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a:t>
            </a:r>
            <a:r>
              <a:rPr sz="1100" spc="142" dirty="0">
                <a:latin typeface="Times New Roman"/>
                <a:cs typeface="Times New Roman"/>
              </a:rPr>
              <a:t> </a:t>
            </a:r>
            <a:r>
              <a:rPr sz="1100" spc="0" dirty="0" err="1">
                <a:latin typeface="Times New Roman"/>
                <a:cs typeface="Times New Roman"/>
              </a:rPr>
              <a:t>demeure</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3511500"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r>
              <a:rPr lang="fr-FR" sz="1400" spc="0" dirty="0">
                <a:solidFill>
                  <a:srgbClr val="B23333"/>
                </a:solidFill>
                <a:latin typeface="Times New Roman"/>
                <a:cs typeface="Times New Roman"/>
              </a:rPr>
              <a:t> : </a:t>
            </a:r>
            <a:r>
              <a:rPr lang="fr-FR" sz="1400" b="1" dirty="0">
                <a:solidFill>
                  <a:schemeClr val="accent1">
                    <a:lumMod val="75000"/>
                  </a:schemeClr>
                </a:solidFill>
                <a:latin typeface="Times New Roman"/>
                <a:cs typeface="Times New Roman"/>
              </a:rPr>
              <a:t>Qui prend les décisions? </a:t>
            </a:r>
            <a:endParaRPr sz="1400" b="1" dirty="0">
              <a:solidFill>
                <a:schemeClr val="accent1">
                  <a:lumMod val="75000"/>
                </a:schemeClr>
              </a:solidFill>
              <a:latin typeface="Times New Roman"/>
              <a:cs typeface="Times New Roman"/>
            </a:endParaRPr>
          </a:p>
        </p:txBody>
      </p:sp>
      <p:sp>
        <p:nvSpPr>
          <p:cNvPr id="6" name="object 6"/>
          <p:cNvSpPr txBox="1"/>
          <p:nvPr/>
        </p:nvSpPr>
        <p:spPr>
          <a:xfrm>
            <a:off x="95300" y="368300"/>
            <a:ext cx="4425900" cy="2819400"/>
          </a:xfrm>
          <a:prstGeom prst="rect">
            <a:avLst/>
          </a:prstGeom>
        </p:spPr>
        <p:txBody>
          <a:bodyPr wrap="square" lIns="0" tIns="0" rIns="0" bIns="0" rtlCol="0">
            <a:noAutofit/>
          </a:bodyPr>
          <a:lstStyle/>
          <a:p>
            <a:pPr marL="184150" indent="-171450">
              <a:lnSpc>
                <a:spcPts val="1140"/>
              </a:lnSpc>
              <a:spcBef>
                <a:spcPts val="57"/>
              </a:spcBef>
              <a:buFont typeface="Arial" panose="020B0604020202020204" pitchFamily="34" charset="0"/>
              <a:buChar char="•"/>
            </a:pPr>
            <a:r>
              <a:rPr sz="1100" spc="0" dirty="0">
                <a:latin typeface="Times New Roman"/>
                <a:cs typeface="Times New Roman"/>
              </a:rPr>
              <a:t>Un</a:t>
            </a:r>
            <a:r>
              <a:rPr sz="1100" spc="1" dirty="0">
                <a:latin typeface="Times New Roman"/>
                <a:cs typeface="Times New Roman"/>
              </a:rPr>
              <a:t> </a:t>
            </a:r>
            <a:r>
              <a:rPr sz="1100" spc="0" dirty="0">
                <a:latin typeface="Times New Roman"/>
                <a:cs typeface="Times New Roman"/>
              </a:rPr>
              <a:t>conseil </a:t>
            </a:r>
            <a:r>
              <a:rPr sz="1100" spc="1" dirty="0">
                <a:latin typeface="Times New Roman"/>
                <a:cs typeface="Times New Roman"/>
              </a:rPr>
              <a:t> </a:t>
            </a:r>
            <a:r>
              <a:rPr sz="1100" spc="0" dirty="0">
                <a:latin typeface="Times New Roman"/>
                <a:cs typeface="Times New Roman"/>
              </a:rPr>
              <a:t>d'administration</a:t>
            </a:r>
            <a:r>
              <a:rPr sz="1100" spc="19" dirty="0">
                <a:latin typeface="Times New Roman"/>
                <a:cs typeface="Times New Roman"/>
              </a:rPr>
              <a:t> </a:t>
            </a:r>
            <a:r>
              <a:rPr sz="1100" spc="0" dirty="0">
                <a:latin typeface="Times New Roman"/>
                <a:cs typeface="Times New Roman"/>
              </a:rPr>
              <a:t>(CA)</a:t>
            </a:r>
            <a:r>
              <a:rPr lang="fr-FR" sz="1100" spc="32" dirty="0">
                <a:latin typeface="Times New Roman"/>
                <a:cs typeface="Times New Roman"/>
              </a:rPr>
              <a:t> </a:t>
            </a:r>
            <a:r>
              <a:rPr sz="1100" spc="0" dirty="0" err="1">
                <a:latin typeface="Times New Roman"/>
                <a:cs typeface="Times New Roman"/>
              </a:rPr>
              <a:t>est</a:t>
            </a:r>
            <a:r>
              <a:rPr sz="1100" spc="115"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lu</a:t>
            </a:r>
            <a:r>
              <a:rPr sz="1100" spc="1"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a:t>
            </a:r>
            <a:r>
              <a:rPr sz="1100" spc="86" dirty="0">
                <a:latin typeface="Times New Roman"/>
                <a:cs typeface="Times New Roman"/>
              </a:rPr>
              <a:t> </a:t>
            </a:r>
            <a:r>
              <a:rPr sz="1100" spc="0" dirty="0">
                <a:latin typeface="Times New Roman"/>
                <a:cs typeface="Times New Roman"/>
              </a:rPr>
              <a:t>les</a:t>
            </a:r>
            <a:r>
              <a:rPr sz="1100" spc="-18" dirty="0">
                <a:latin typeface="Times New Roman"/>
                <a:cs typeface="Times New Roman"/>
              </a:rPr>
              <a:t> </a:t>
            </a:r>
            <a:r>
              <a:rPr sz="1100" spc="0" dirty="0" err="1">
                <a:latin typeface="Times New Roman"/>
                <a:cs typeface="Times New Roman"/>
              </a:rPr>
              <a:t>actionnaire</a:t>
            </a:r>
            <a:r>
              <a:rPr sz="1100" spc="-4" dirty="0" err="1">
                <a:latin typeface="Times New Roman"/>
                <a:cs typeface="Times New Roman"/>
              </a:rPr>
              <a:t>s</a:t>
            </a:r>
            <a:r>
              <a:rPr sz="1100" spc="0" dirty="0">
                <a:latin typeface="Times New Roman"/>
                <a:cs typeface="Times New Roman"/>
              </a:rPr>
              <a:t>.</a:t>
            </a:r>
            <a:r>
              <a:rPr lang="fr-FR" sz="1100" dirty="0">
                <a:latin typeface="Times New Roman"/>
                <a:cs typeface="Times New Roman"/>
              </a:rPr>
              <a:t> Son rôle est </a:t>
            </a:r>
            <a:endParaRPr lang="fr-FR" sz="1100" spc="139" dirty="0">
              <a:latin typeface="Times New Roman"/>
              <a:cs typeface="Times New Roman"/>
            </a:endParaRPr>
          </a:p>
          <a:p>
            <a:pPr marL="184150" indent="-171450">
              <a:lnSpc>
                <a:spcPts val="1140"/>
              </a:lnSpc>
              <a:spcBef>
                <a:spcPts val="57"/>
              </a:spcBef>
              <a:buFont typeface="Arial" panose="020B0604020202020204" pitchFamily="34" charset="0"/>
              <a:buChar char="•"/>
            </a:pPr>
            <a:endParaRPr sz="1100" dirty="0">
              <a:latin typeface="Times New Roman"/>
              <a:cs typeface="Times New Roman"/>
            </a:endParaRPr>
          </a:p>
          <a:p>
            <a:pPr marL="184150" marR="274702" indent="-171450">
              <a:lnSpc>
                <a:spcPts val="1264"/>
              </a:lnSpc>
              <a:spcBef>
                <a:spcPts val="328"/>
              </a:spcBef>
              <a:buFont typeface="Arial" panose="020B0604020202020204" pitchFamily="34" charset="0"/>
              <a:buChar char="•"/>
            </a:pPr>
            <a:r>
              <a:rPr lang="fr-FR" sz="1050" b="1" dirty="0">
                <a:latin typeface="Times New Roman"/>
                <a:cs typeface="Times New Roman"/>
              </a:rPr>
              <a:t>Définir la politique générale de l'entreprise </a:t>
            </a:r>
            <a:r>
              <a:rPr lang="fr-FR" sz="1050" dirty="0">
                <a:latin typeface="Times New Roman"/>
                <a:cs typeface="Times New Roman"/>
              </a:rPr>
              <a:t>: il fixe les grandes orientations stratégiques et veille à leur mise en œuvre.</a:t>
            </a:r>
          </a:p>
          <a:p>
            <a:pPr marL="184150" marR="274702" indent="-171450">
              <a:lnSpc>
                <a:spcPts val="1264"/>
              </a:lnSpc>
              <a:spcBef>
                <a:spcPts val="328"/>
              </a:spcBef>
              <a:buFont typeface="Arial" panose="020B0604020202020204" pitchFamily="34" charset="0"/>
              <a:buChar char="•"/>
            </a:pPr>
            <a:r>
              <a:rPr lang="fr-FR" sz="1050" b="1" dirty="0">
                <a:latin typeface="Times New Roman"/>
                <a:cs typeface="Times New Roman"/>
              </a:rPr>
              <a:t>Contrôler les performances</a:t>
            </a:r>
            <a:r>
              <a:rPr lang="fr-FR" sz="1050" dirty="0">
                <a:latin typeface="Times New Roman"/>
                <a:cs typeface="Times New Roman"/>
              </a:rPr>
              <a:t> : il surveille les résultats financiers, la conformité aux lois et réglementations, ainsi que la bonne gestion des ressources.</a:t>
            </a:r>
          </a:p>
          <a:p>
            <a:pPr marL="184150" marR="274702" indent="-171450">
              <a:lnSpc>
                <a:spcPts val="1264"/>
              </a:lnSpc>
              <a:spcBef>
                <a:spcPts val="328"/>
              </a:spcBef>
              <a:buFont typeface="Arial" panose="020B0604020202020204" pitchFamily="34" charset="0"/>
              <a:buChar char="•"/>
            </a:pPr>
            <a:r>
              <a:rPr lang="fr-FR" sz="1050" b="1" dirty="0">
                <a:latin typeface="Times New Roman"/>
                <a:cs typeface="Times New Roman"/>
              </a:rPr>
              <a:t>Désigner et superviser le directeur général (CEO - Chief </a:t>
            </a:r>
            <a:r>
              <a:rPr lang="fr-FR" sz="1050" b="1" dirty="0" err="1">
                <a:latin typeface="Times New Roman"/>
                <a:cs typeface="Times New Roman"/>
              </a:rPr>
              <a:t>Executive</a:t>
            </a:r>
            <a:r>
              <a:rPr lang="fr-FR" sz="1050" b="1" dirty="0">
                <a:latin typeface="Times New Roman"/>
                <a:cs typeface="Times New Roman"/>
              </a:rPr>
              <a:t> </a:t>
            </a:r>
            <a:r>
              <a:rPr lang="fr-FR" sz="1050" b="1" dirty="0" err="1">
                <a:latin typeface="Times New Roman"/>
                <a:cs typeface="Times New Roman"/>
              </a:rPr>
              <a:t>Officer</a:t>
            </a:r>
            <a:r>
              <a:rPr lang="fr-FR" sz="1050" b="1" dirty="0">
                <a:latin typeface="Times New Roman"/>
                <a:cs typeface="Times New Roman"/>
              </a:rPr>
              <a:t>) </a:t>
            </a:r>
            <a:r>
              <a:rPr lang="fr-FR" sz="1050" dirty="0">
                <a:latin typeface="Times New Roman"/>
                <a:cs typeface="Times New Roman"/>
              </a:rPr>
              <a:t>: il nomme la personne responsable de la direction opérationnelle de l'entreprise et évalue son travail.</a:t>
            </a:r>
            <a:endParaRPr sz="1050" dirty="0">
              <a:latin typeface="Times New Roman"/>
              <a:cs typeface="Times New Roman"/>
            </a:endParaRPr>
          </a:p>
          <a:p>
            <a:pPr marL="12700" marR="43294">
              <a:lnSpc>
                <a:spcPts val="1264"/>
              </a:lnSpc>
              <a:spcBef>
                <a:spcPts val="389"/>
              </a:spcBef>
            </a:pPr>
            <a:r>
              <a:rPr lang="fr-FR" sz="1100" spc="0" dirty="0">
                <a:latin typeface="Times New Roman"/>
                <a:cs typeface="Times New Roman"/>
              </a:rPr>
              <a:t>Le CEO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spc="0" dirty="0">
                <a:latin typeface="Times New Roman"/>
                <a:cs typeface="Times New Roman"/>
              </a:rPr>
              <a:t>ch</a:t>
            </a:r>
            <a:r>
              <a:rPr sz="1100" spc="-29" dirty="0">
                <a:latin typeface="Times New Roman"/>
                <a:cs typeface="Times New Roman"/>
              </a:rPr>
              <a:t>a</a:t>
            </a:r>
            <a:r>
              <a:rPr sz="1100" spc="0" dirty="0">
                <a:latin typeface="Times New Roman"/>
                <a:cs typeface="Times New Roman"/>
              </a:rPr>
              <a:t>rge</a:t>
            </a:r>
            <a:r>
              <a:rPr sz="1100" spc="10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plup</a:t>
            </a:r>
            <a:r>
              <a:rPr sz="1100" spc="-29" dirty="0">
                <a:latin typeface="Times New Roman"/>
                <a:cs typeface="Times New Roman"/>
              </a:rPr>
              <a:t>a</a:t>
            </a:r>
            <a:r>
              <a:rPr sz="1100" spc="0" dirty="0">
                <a:latin typeface="Times New Roman"/>
                <a:cs typeface="Times New Roman"/>
              </a:rPr>
              <a:t>rt</a:t>
            </a:r>
            <a:r>
              <a:rPr sz="1100" spc="172" dirty="0">
                <a:latin typeface="Times New Roman"/>
                <a:cs typeface="Times New Roman"/>
              </a:rPr>
              <a:t> </a:t>
            </a:r>
            <a:r>
              <a:rPr sz="1100" spc="0" dirty="0">
                <a:latin typeface="Times New Roman"/>
                <a:cs typeface="Times New Roman"/>
              </a:rPr>
              <a:t>des d</a:t>
            </a:r>
            <a:r>
              <a:rPr lang="fr-FR" sz="1100" spc="0" dirty="0">
                <a:latin typeface="Times New Roman"/>
                <a:cs typeface="Times New Roman"/>
              </a:rPr>
              <a:t>é</a:t>
            </a:r>
            <a:r>
              <a:rPr sz="1100" spc="0" dirty="0" err="1">
                <a:latin typeface="Times New Roman"/>
                <a:cs typeface="Times New Roman"/>
              </a:rPr>
              <a:t>cisions</a:t>
            </a:r>
            <a:r>
              <a:rPr sz="1100" spc="-78" dirty="0">
                <a:latin typeface="Times New Roman"/>
                <a:cs typeface="Times New Roman"/>
              </a:rPr>
              <a:t> </a:t>
            </a:r>
            <a:r>
              <a:rPr sz="1100" spc="0" dirty="0">
                <a:latin typeface="Times New Roman"/>
                <a:cs typeface="Times New Roman"/>
              </a:rPr>
              <a:t>impliquant</a:t>
            </a:r>
            <a:r>
              <a:rPr sz="1100" spc="79"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gestion</a:t>
            </a:r>
            <a:r>
              <a:rPr sz="1100" spc="8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l'entre</a:t>
            </a:r>
            <a:r>
              <a:rPr sz="1100" spc="-34" dirty="0">
                <a:latin typeface="Times New Roman"/>
                <a:cs typeface="Times New Roman"/>
              </a:rPr>
              <a:t>p</a:t>
            </a:r>
            <a:r>
              <a:rPr sz="1100" spc="0" dirty="0">
                <a:latin typeface="Times New Roman"/>
                <a:cs typeface="Times New Roman"/>
              </a:rPr>
              <a:t>rise</a:t>
            </a:r>
            <a:r>
              <a:rPr sz="1100" spc="151"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0" dirty="0" err="1">
                <a:latin typeface="Times New Roman"/>
                <a:cs typeface="Times New Roman"/>
              </a:rPr>
              <a:t>quotidien</a:t>
            </a:r>
            <a:r>
              <a:rPr sz="1100" spc="0" dirty="0">
                <a:latin typeface="Times New Roman"/>
                <a:cs typeface="Times New Roman"/>
              </a:rPr>
              <a:t>.</a:t>
            </a:r>
            <a:endParaRPr lang="fr-FR" sz="1100" spc="0" dirty="0">
              <a:latin typeface="Times New Roman"/>
              <a:cs typeface="Times New Roman"/>
            </a:endParaRPr>
          </a:p>
          <a:p>
            <a:pPr marL="12700" marR="43294">
              <a:lnSpc>
                <a:spcPts val="1264"/>
              </a:lnSpc>
              <a:spcBef>
                <a:spcPts val="389"/>
              </a:spcBef>
            </a:pPr>
            <a:endParaRPr sz="1100" dirty="0">
              <a:latin typeface="Times New Roman"/>
              <a:cs typeface="Times New Roman"/>
            </a:endParaRPr>
          </a:p>
          <a:p>
            <a:pPr marL="12700" marR="361316" indent="0">
              <a:lnSpc>
                <a:spcPts val="1264"/>
              </a:lnSpc>
              <a:spcBef>
                <a:spcPts val="389"/>
              </a:spcBef>
            </a:pPr>
            <a:r>
              <a:rPr sz="1100" spc="0" dirty="0">
                <a:latin typeface="Times New Roman"/>
                <a:cs typeface="Times New Roman"/>
              </a:rPr>
              <a:t>Il</a:t>
            </a:r>
            <a:r>
              <a:rPr sz="1100" spc="134" dirty="0">
                <a:latin typeface="Times New Roman"/>
                <a:cs typeface="Times New Roman"/>
              </a:rPr>
              <a:t> </a:t>
            </a:r>
            <a:r>
              <a:rPr sz="1100" spc="0" dirty="0">
                <a:latin typeface="Times New Roman"/>
                <a:cs typeface="Times New Roman"/>
              </a:rPr>
              <a:t>y</a:t>
            </a:r>
            <a:r>
              <a:rPr sz="1100" spc="29" dirty="0">
                <a:latin typeface="Times New Roman"/>
                <a:cs typeface="Times New Roman"/>
              </a:rPr>
              <a:t> </a:t>
            </a:r>
            <a:r>
              <a:rPr sz="1100" spc="0" dirty="0">
                <a:latin typeface="Times New Roman"/>
                <a:cs typeface="Times New Roman"/>
              </a:rPr>
              <a:t>a</a:t>
            </a:r>
            <a:r>
              <a:rPr sz="1100" spc="114" dirty="0">
                <a:latin typeface="Times New Roman"/>
                <a:cs typeface="Times New Roman"/>
              </a:rPr>
              <a:t> </a:t>
            </a:r>
            <a:r>
              <a:rPr sz="1100" spc="0" dirty="0" err="1">
                <a:latin typeface="Times New Roman"/>
                <a:cs typeface="Times New Roman"/>
              </a:rPr>
              <a:t>donc</a:t>
            </a:r>
            <a:r>
              <a:rPr sz="1100" spc="84" dirty="0">
                <a:latin typeface="Times New Roman"/>
                <a:cs typeface="Times New Roman"/>
              </a:rPr>
              <a:t> </a:t>
            </a:r>
            <a:r>
              <a:rPr sz="1100" spc="0" dirty="0">
                <a:latin typeface="Times New Roman"/>
                <a:cs typeface="Times New Roman"/>
              </a:rPr>
              <a:t>s</a:t>
            </a:r>
            <a:r>
              <a:rPr lang="fr-FR" sz="1100" spc="0" dirty="0">
                <a:latin typeface="Times New Roman"/>
                <a:cs typeface="Times New Roman"/>
              </a:rPr>
              <a:t>é</a:t>
            </a:r>
            <a:r>
              <a:rPr sz="1100" spc="0" dirty="0" err="1">
                <a:latin typeface="Times New Roman"/>
                <a:cs typeface="Times New Roman"/>
              </a:rPr>
              <a:t>p</a:t>
            </a:r>
            <a:r>
              <a:rPr sz="1100" spc="-39" dirty="0" err="1">
                <a:latin typeface="Times New Roman"/>
                <a:cs typeface="Times New Roman"/>
              </a:rPr>
              <a:t>a</a:t>
            </a:r>
            <a:r>
              <a:rPr sz="1100" spc="0" dirty="0" err="1">
                <a:latin typeface="Times New Roman"/>
                <a:cs typeface="Times New Roman"/>
              </a:rPr>
              <a:t>ration</a:t>
            </a:r>
            <a:r>
              <a:rPr sz="1100" spc="121" dirty="0">
                <a:latin typeface="Times New Roman"/>
                <a:cs typeface="Times New Roman"/>
              </a:rPr>
              <a:t> </a:t>
            </a:r>
            <a:r>
              <a:rPr sz="1100" spc="0" dirty="0">
                <a:latin typeface="Times New Roman"/>
                <a:cs typeface="Times New Roman"/>
              </a:rPr>
              <a:t>entre</a:t>
            </a:r>
            <a:r>
              <a:rPr sz="1100" spc="179" dirty="0">
                <a:latin typeface="Times New Roman"/>
                <a:cs typeface="Times New Roman"/>
              </a:rPr>
              <a:t> </a:t>
            </a:r>
            <a:r>
              <a:rPr sz="1100" spc="0" dirty="0">
                <a:latin typeface="Times New Roman"/>
                <a:cs typeface="Times New Roman"/>
              </a:rPr>
              <a:t>direction</a:t>
            </a:r>
            <a:r>
              <a:rPr sz="1100" spc="13" dirty="0">
                <a:latin typeface="Times New Roman"/>
                <a:cs typeface="Times New Roman"/>
              </a:rPr>
              <a:t> </a:t>
            </a:r>
            <a:r>
              <a:rPr sz="1100" spc="0" dirty="0">
                <a:latin typeface="Times New Roman"/>
                <a:cs typeface="Times New Roman"/>
              </a:rPr>
              <a:t>et </a:t>
            </a:r>
            <a:r>
              <a:rPr sz="1100" spc="40" dirty="0">
                <a:latin typeface="Times New Roman"/>
                <a:cs typeface="Times New Roman"/>
              </a:rPr>
              <a:t> </a:t>
            </a:r>
            <a:r>
              <a:rPr sz="1100" spc="-39" dirty="0" err="1">
                <a:latin typeface="Times New Roman"/>
                <a:cs typeface="Times New Roman"/>
              </a:rPr>
              <a:t>p</a:t>
            </a:r>
            <a:r>
              <a:rPr sz="1100" spc="0" dirty="0" err="1">
                <a:latin typeface="Times New Roman"/>
                <a:cs typeface="Times New Roman"/>
              </a:rPr>
              <a:t>ro</a:t>
            </a:r>
            <a:r>
              <a:rPr sz="1100" spc="-39" dirty="0" err="1">
                <a:latin typeface="Times New Roman"/>
                <a:cs typeface="Times New Roman"/>
              </a:rPr>
              <a:t>p</a:t>
            </a:r>
            <a:r>
              <a:rPr sz="1100" spc="0" dirty="0" err="1">
                <a:latin typeface="Times New Roman"/>
                <a:cs typeface="Times New Roman"/>
              </a:rPr>
              <a:t>ri</a:t>
            </a:r>
            <a:r>
              <a:rPr lang="fr-FR" sz="1100" spc="0" dirty="0">
                <a:latin typeface="Times New Roman"/>
                <a:cs typeface="Times New Roman"/>
              </a:rPr>
              <a:t>é</a:t>
            </a:r>
            <a:r>
              <a:rPr sz="1100" spc="0" dirty="0">
                <a:latin typeface="Times New Roman"/>
                <a:cs typeface="Times New Roman"/>
              </a:rPr>
              <a:t>t</a:t>
            </a:r>
            <a:r>
              <a:rPr lang="fr-FR" sz="1100" spc="0" dirty="0">
                <a:latin typeface="Times New Roman"/>
                <a:cs typeface="Times New Roman"/>
              </a:rPr>
              <a:t>é</a:t>
            </a:r>
            <a:r>
              <a:rPr sz="1100" spc="101" dirty="0">
                <a:latin typeface="Times New Roman"/>
                <a:cs typeface="Times New Roman"/>
              </a:rPr>
              <a:t> </a:t>
            </a:r>
            <a:r>
              <a:rPr sz="1100" spc="0" dirty="0">
                <a:latin typeface="Times New Roman"/>
                <a:cs typeface="Times New Roman"/>
              </a:rPr>
              <a:t>de l'entre</a:t>
            </a:r>
            <a:r>
              <a:rPr sz="1100" spc="-34" dirty="0">
                <a:latin typeface="Times New Roman"/>
                <a:cs typeface="Times New Roman"/>
              </a:rPr>
              <a:t>p</a:t>
            </a:r>
            <a:r>
              <a:rPr sz="1100" spc="0" dirty="0">
                <a:latin typeface="Times New Roman"/>
                <a:cs typeface="Times New Roman"/>
              </a:rPr>
              <a:t>rise.</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95300" y="123091"/>
            <a:ext cx="2964506"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s</a:t>
            </a:r>
            <a:r>
              <a:rPr sz="1400" spc="37" dirty="0">
                <a:solidFill>
                  <a:srgbClr val="B23333"/>
                </a:solidFill>
                <a:latin typeface="Times New Roman"/>
                <a:cs typeface="Times New Roman"/>
              </a:rPr>
              <a:t>p</a:t>
            </a:r>
            <a:r>
              <a:rPr sz="1400" spc="0" dirty="0">
                <a:solidFill>
                  <a:srgbClr val="B23333"/>
                </a:solidFill>
                <a:latin typeface="Times New Roman"/>
                <a:cs typeface="Times New Roman"/>
              </a:rPr>
              <a:t>écifique</a:t>
            </a:r>
            <a:r>
              <a:rPr sz="1400" spc="161"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a:latin typeface="Times New Roman"/>
              <a:cs typeface="Times New Roman"/>
            </a:endParaRPr>
          </a:p>
        </p:txBody>
      </p:sp>
      <p:sp>
        <p:nvSpPr>
          <p:cNvPr id="11" name="object 11"/>
          <p:cNvSpPr txBox="1"/>
          <p:nvPr/>
        </p:nvSpPr>
        <p:spPr>
          <a:xfrm>
            <a:off x="177800" y="471264"/>
            <a:ext cx="1169232" cy="163945"/>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Nous</a:t>
            </a:r>
            <a:r>
              <a:rPr sz="1100" spc="38" dirty="0">
                <a:latin typeface="Times New Roman"/>
                <a:cs typeface="Times New Roman"/>
              </a:rPr>
              <a:t> </a:t>
            </a:r>
            <a:r>
              <a:rPr sz="1100" spc="0" dirty="0">
                <a:latin typeface="Times New Roman"/>
                <a:cs typeface="Times New Roman"/>
              </a:rPr>
              <a:t>avons</a:t>
            </a:r>
            <a:r>
              <a:rPr sz="1100" spc="33" dirty="0">
                <a:latin typeface="Times New Roman"/>
                <a:cs typeface="Times New Roman"/>
              </a:rPr>
              <a:t> </a:t>
            </a:r>
            <a:r>
              <a:rPr sz="1100" spc="0" dirty="0">
                <a:latin typeface="Times New Roman"/>
                <a:cs typeface="Times New Roman"/>
              </a:rPr>
              <a:t>vu</a:t>
            </a:r>
            <a:r>
              <a:rPr sz="1100" spc="29" dirty="0">
                <a:latin typeface="Times New Roman"/>
                <a:cs typeface="Times New Roman"/>
              </a:rPr>
              <a:t> </a:t>
            </a:r>
            <a:r>
              <a:rPr sz="1100" spc="0" dirty="0">
                <a:latin typeface="Times New Roman"/>
                <a:cs typeface="Times New Roman"/>
              </a:rPr>
              <a:t>que</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8" name="object 8"/>
          <p:cNvSpPr txBox="1"/>
          <p:nvPr/>
        </p:nvSpPr>
        <p:spPr>
          <a:xfrm>
            <a:off x="177800" y="806499"/>
            <a:ext cx="3766263" cy="718135"/>
          </a:xfrm>
          <a:prstGeom prst="rect">
            <a:avLst/>
          </a:prstGeom>
        </p:spPr>
        <p:txBody>
          <a:bodyPr wrap="square" lIns="0" tIns="0" rIns="0" bIns="0" rtlCol="0">
            <a:noAutofit/>
          </a:bodyPr>
          <a:lstStyle/>
          <a:p>
            <a:pPr marL="241301" indent="-228600">
              <a:lnSpc>
                <a:spcPts val="1140"/>
              </a:lnSpc>
              <a:spcBef>
                <a:spcPts val="57"/>
              </a:spcBef>
              <a:buFont typeface="+mj-lt"/>
              <a:buAutoNum type="arabicPeriod"/>
            </a:pPr>
            <a:r>
              <a:rPr sz="1100" spc="0" dirty="0">
                <a:latin typeface="Times New Roman"/>
                <a:cs typeface="Times New Roman"/>
              </a:rPr>
              <a:t>Il</a:t>
            </a:r>
            <a:r>
              <a:rPr sz="1100" spc="134" dirty="0">
                <a:latin typeface="Times New Roman"/>
                <a:cs typeface="Times New Roman"/>
              </a:rPr>
              <a:t> </a:t>
            </a:r>
            <a:r>
              <a:rPr sz="1100" spc="0" dirty="0">
                <a:latin typeface="Times New Roman"/>
                <a:cs typeface="Times New Roman"/>
              </a:rPr>
              <a:t>existe</a:t>
            </a:r>
            <a:r>
              <a:rPr sz="1100" spc="33"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relation</a:t>
            </a:r>
            <a:r>
              <a:rPr sz="1100" spc="84" dirty="0">
                <a:latin typeface="Times New Roman"/>
                <a:cs typeface="Times New Roman"/>
              </a:rPr>
              <a:t> </a:t>
            </a:r>
            <a:r>
              <a:rPr sz="1100" spc="0" dirty="0">
                <a:latin typeface="Times New Roman"/>
                <a:cs typeface="Times New Roman"/>
              </a:rPr>
              <a:t>croissante</a:t>
            </a:r>
            <a:r>
              <a:rPr sz="1100" spc="84"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a:t>
            </a:r>
            <a:r>
              <a:rPr sz="1100" spc="142" dirty="0">
                <a:latin typeface="Times New Roman"/>
                <a:cs typeface="Times New Roman"/>
              </a:rPr>
              <a:t> </a:t>
            </a:r>
            <a:r>
              <a:rPr sz="1100" spc="0" dirty="0">
                <a:latin typeface="Times New Roman"/>
                <a:cs typeface="Times New Roman"/>
              </a:rPr>
              <a:t>et</a:t>
            </a:r>
            <a:r>
              <a:rPr lang="fr-FR" sz="1100"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a:t>
            </a:r>
            <a:endParaRPr lang="fr-FR" sz="1100" spc="0" dirty="0">
              <a:latin typeface="Times New Roman"/>
              <a:cs typeface="Times New Roman"/>
            </a:endParaRPr>
          </a:p>
          <a:p>
            <a:pPr marL="241301" indent="-228600">
              <a:lnSpc>
                <a:spcPts val="1140"/>
              </a:lnSpc>
              <a:spcBef>
                <a:spcPts val="57"/>
              </a:spcBef>
              <a:buFont typeface="+mj-lt"/>
              <a:buAutoNum type="arabicPeriod"/>
            </a:pPr>
            <a:endParaRPr lang="fr-FR" sz="1100" spc="0" dirty="0">
              <a:latin typeface="Times New Roman"/>
              <a:cs typeface="Times New Roman"/>
            </a:endParaRPr>
          </a:p>
          <a:p>
            <a:pPr marL="241301" indent="-228600">
              <a:lnSpc>
                <a:spcPts val="1140"/>
              </a:lnSpc>
              <a:spcBef>
                <a:spcPts val="57"/>
              </a:spcBef>
              <a:buFont typeface="+mj-lt"/>
              <a:buAutoNum type="arabicPeriod"/>
            </a:pPr>
            <a:r>
              <a:rPr sz="1100" spc="0" dirty="0">
                <a:latin typeface="Times New Roman"/>
                <a:cs typeface="Times New Roman"/>
              </a:rPr>
              <a:t>Une</a:t>
            </a:r>
            <a:r>
              <a:rPr sz="1100" spc="29" dirty="0">
                <a:latin typeface="Times New Roman"/>
                <a:cs typeface="Times New Roman"/>
              </a:rPr>
              <a:t> </a:t>
            </a:r>
            <a:r>
              <a:rPr sz="1100" spc="0" dirty="0">
                <a:latin typeface="Times New Roman"/>
                <a:cs typeface="Times New Roman"/>
              </a:rPr>
              <a:t>telle</a:t>
            </a:r>
            <a:r>
              <a:rPr sz="1100" spc="47" dirty="0">
                <a:latin typeface="Times New Roman"/>
                <a:cs typeface="Times New Roman"/>
              </a:rPr>
              <a:t> </a:t>
            </a:r>
            <a:r>
              <a:rPr sz="1100" spc="0" dirty="0">
                <a:latin typeface="Times New Roman"/>
                <a:cs typeface="Times New Roman"/>
              </a:rPr>
              <a:t>relation</a:t>
            </a:r>
            <a:r>
              <a:rPr sz="1100" spc="84" dirty="0">
                <a:latin typeface="Times New Roman"/>
                <a:cs typeface="Times New Roman"/>
              </a:rPr>
              <a:t> </a:t>
            </a:r>
            <a:r>
              <a:rPr sz="1100" spc="0" dirty="0">
                <a:latin typeface="Times New Roman"/>
                <a:cs typeface="Times New Roman"/>
              </a:rPr>
              <a:t>n'existe</a:t>
            </a:r>
            <a:r>
              <a:rPr sz="1100" spc="138"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a:t>
            </a:r>
            <a:r>
              <a:rPr sz="1100" spc="29" dirty="0" err="1">
                <a:latin typeface="Times New Roman"/>
                <a:cs typeface="Times New Roman"/>
              </a:rPr>
              <a:t>p</a:t>
            </a:r>
            <a:r>
              <a:rPr lang="fr-FR" sz="1100" dirty="0">
                <a:latin typeface="Times New Roman"/>
                <a:cs typeface="Times New Roman"/>
              </a:rPr>
              <a:t>é</a:t>
            </a:r>
            <a:r>
              <a:rPr sz="1100" spc="0" dirty="0" err="1">
                <a:latin typeface="Times New Roman"/>
                <a:cs typeface="Times New Roman"/>
              </a:rPr>
              <a:t>cifique</a:t>
            </a:r>
            <a:r>
              <a:rPr sz="1100" spc="-66" dirty="0">
                <a:latin typeface="Times New Roman"/>
                <a:cs typeface="Times New Roman"/>
              </a:rPr>
              <a:t> </a:t>
            </a:r>
            <a:r>
              <a:rPr sz="1100" spc="0" dirty="0">
                <a:latin typeface="Times New Roman"/>
                <a:cs typeface="Times New Roman"/>
              </a:rPr>
              <a:t>et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a:t>
            </a:r>
            <a:endParaRPr sz="1100" dirty="0">
              <a:latin typeface="Times New Roman"/>
              <a:cs typeface="Times New Roman"/>
            </a:endParaRPr>
          </a:p>
        </p:txBody>
      </p:sp>
      <p:sp>
        <p:nvSpPr>
          <p:cNvPr id="6" name="object 6"/>
          <p:cNvSpPr txBox="1"/>
          <p:nvPr/>
        </p:nvSpPr>
        <p:spPr>
          <a:xfrm>
            <a:off x="254000" y="1676376"/>
            <a:ext cx="2271334" cy="163945"/>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Comment</a:t>
            </a:r>
            <a:r>
              <a:rPr sz="1100" spc="128" dirty="0">
                <a:latin typeface="Times New Roman"/>
                <a:cs typeface="Times New Roman"/>
              </a:rPr>
              <a:t> </a:t>
            </a:r>
            <a:r>
              <a:rPr sz="1100" spc="0" dirty="0">
                <a:latin typeface="Times New Roman"/>
                <a:cs typeface="Times New Roman"/>
              </a:rPr>
              <a:t>expliquer</a:t>
            </a:r>
            <a:r>
              <a:rPr sz="1100" spc="-80"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0" dirty="0">
                <a:latin typeface="Times New Roman"/>
                <a:cs typeface="Times New Roman"/>
              </a:rPr>
              <a:t>second</a:t>
            </a:r>
            <a:r>
              <a:rPr sz="1100" spc="54" dirty="0">
                <a:latin typeface="Times New Roman"/>
                <a:cs typeface="Times New Roman"/>
              </a:rPr>
              <a:t> </a:t>
            </a: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sultat</a:t>
            </a:r>
            <a:r>
              <a:rPr sz="1100" spc="0" dirty="0">
                <a:latin typeface="Times New Roman"/>
                <a:cs typeface="Times New Roman"/>
              </a:rPr>
              <a:t>:</a:t>
            </a:r>
            <a:endParaRPr sz="1100" dirty="0">
              <a:latin typeface="Times New Roman"/>
              <a:cs typeface="Times New Roman"/>
            </a:endParaRPr>
          </a:p>
        </p:txBody>
      </p:sp>
      <p:sp>
        <p:nvSpPr>
          <p:cNvPr id="4" name="object 4"/>
          <p:cNvSpPr txBox="1"/>
          <p:nvPr/>
        </p:nvSpPr>
        <p:spPr>
          <a:xfrm>
            <a:off x="234773" y="2044700"/>
            <a:ext cx="3931660" cy="890207"/>
          </a:xfrm>
          <a:prstGeom prst="rect">
            <a:avLst/>
          </a:prstGeom>
        </p:spPr>
        <p:txBody>
          <a:bodyPr wrap="square" lIns="0" tIns="0" rIns="0" bIns="0" rtlCol="0">
            <a:noAutofit/>
          </a:bodyPr>
          <a:lstStyle/>
          <a:p>
            <a:pPr marL="12700" marR="26808">
              <a:lnSpc>
                <a:spcPts val="1140"/>
              </a:lnSpc>
              <a:spcBef>
                <a:spcPts val="57"/>
              </a:spcBef>
            </a:pPr>
            <a:r>
              <a:rPr sz="1100" spc="0" dirty="0">
                <a:latin typeface="Times New Roman"/>
                <a:cs typeface="Times New Roman"/>
              </a:rPr>
              <a:t>Il</a:t>
            </a:r>
            <a:r>
              <a:rPr sz="1100" spc="134"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29" dirty="0">
                <a:latin typeface="Times New Roman"/>
                <a:cs typeface="Times New Roman"/>
              </a:rPr>
              <a:t>p</a:t>
            </a:r>
            <a:r>
              <a:rPr sz="1100" spc="0" dirty="0">
                <a:latin typeface="Times New Roman"/>
                <a:cs typeface="Times New Roman"/>
              </a:rPr>
              <a:t>ossible</a:t>
            </a:r>
            <a:r>
              <a:rPr sz="1100" spc="-6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s'assurer</a:t>
            </a:r>
            <a:r>
              <a:rPr sz="1100" spc="159" dirty="0">
                <a:latin typeface="Times New Roman"/>
                <a:cs typeface="Times New Roman"/>
              </a:rPr>
              <a:t> </a:t>
            </a:r>
            <a:r>
              <a:rPr sz="1100" spc="0" dirty="0">
                <a:latin typeface="Times New Roman"/>
                <a:cs typeface="Times New Roman"/>
              </a:rPr>
              <a:t>contre</a:t>
            </a:r>
            <a:r>
              <a:rPr sz="1100" spc="139"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a:t>
            </a:r>
            <a:r>
              <a:rPr sz="1100" spc="29" dirty="0" err="1">
                <a:latin typeface="Times New Roman"/>
                <a:cs typeface="Times New Roman"/>
              </a:rPr>
              <a:t>p</a:t>
            </a:r>
            <a:r>
              <a:rPr lang="fr-FR" sz="1100" dirty="0" err="1">
                <a:latin typeface="Times New Roman"/>
                <a:cs typeface="Times New Roman"/>
              </a:rPr>
              <a:t>é</a:t>
            </a:r>
            <a:r>
              <a:rPr sz="1100" spc="0" dirty="0" err="1">
                <a:latin typeface="Times New Roman"/>
                <a:cs typeface="Times New Roman"/>
              </a:rPr>
              <a:t>cifique</a:t>
            </a:r>
            <a:r>
              <a:rPr sz="1100" spc="-66" dirty="0">
                <a:latin typeface="Times New Roman"/>
                <a:cs typeface="Times New Roman"/>
              </a:rPr>
              <a:t> </a:t>
            </a:r>
            <a:r>
              <a:rPr sz="1100" spc="0" dirty="0" err="1">
                <a:latin typeface="Times New Roman"/>
                <a:cs typeface="Times New Roman"/>
              </a:rPr>
              <a:t>en</a:t>
            </a:r>
            <a:r>
              <a:rPr lang="fr-FR" sz="1100" dirty="0">
                <a:latin typeface="Times New Roman"/>
                <a:cs typeface="Times New Roman"/>
              </a:rPr>
              <a:t> </a:t>
            </a:r>
            <a:r>
              <a:rPr sz="1100" spc="0" dirty="0" err="1">
                <a:latin typeface="Times New Roman"/>
                <a:cs typeface="Times New Roman"/>
              </a:rPr>
              <a:t>diversifiant</a:t>
            </a:r>
            <a:r>
              <a:rPr sz="1100" spc="-65" dirty="0">
                <a:latin typeface="Times New Roman"/>
                <a:cs typeface="Times New Roman"/>
              </a:rPr>
              <a:t> </a:t>
            </a:r>
            <a:r>
              <a:rPr sz="1100" spc="0" dirty="0">
                <a:latin typeface="Times New Roman"/>
                <a:cs typeface="Times New Roman"/>
              </a:rPr>
              <a:t>son</a:t>
            </a:r>
            <a:r>
              <a:rPr sz="1100" spc="69" dirty="0">
                <a:latin typeface="Times New Roman"/>
                <a:cs typeface="Times New Roman"/>
              </a:rPr>
              <a:t> </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rtefeuille</a:t>
            </a:r>
            <a:r>
              <a:rPr sz="1100" spc="-39" dirty="0">
                <a:latin typeface="Times New Roman"/>
                <a:cs typeface="Times New Roman"/>
              </a:rPr>
              <a:t> </a:t>
            </a:r>
            <a:r>
              <a:rPr sz="1100" spc="0" dirty="0" err="1">
                <a:latin typeface="Times New Roman"/>
                <a:cs typeface="Times New Roman"/>
              </a:rPr>
              <a:t>d'action</a:t>
            </a:r>
            <a:r>
              <a:rPr lang="fr-FR" sz="1100" spc="0" dirty="0">
                <a:latin typeface="Times New Roman"/>
                <a:cs typeface="Times New Roman"/>
              </a:rPr>
              <a:t>s</a:t>
            </a:r>
            <a:r>
              <a:rPr sz="1100" spc="0" dirty="0">
                <a:latin typeface="Times New Roman"/>
                <a:cs typeface="Times New Roman"/>
              </a:rPr>
              <a:t>.</a:t>
            </a:r>
            <a:endParaRPr sz="1100" dirty="0">
              <a:latin typeface="Times New Roman"/>
              <a:cs typeface="Times New Roman"/>
            </a:endParaRPr>
          </a:p>
          <a:p>
            <a:pPr marL="12700">
              <a:spcBef>
                <a:spcPts val="95"/>
              </a:spcBef>
            </a:pPr>
            <a:endParaRPr lang="fr-FR" sz="1650" baseline="5270" dirty="0">
              <a:latin typeface="Times New Roman"/>
              <a:cs typeface="Times New Roman"/>
            </a:endParaRPr>
          </a:p>
          <a:p>
            <a:pPr marL="12700">
              <a:spcBef>
                <a:spcPts val="95"/>
              </a:spcBef>
            </a:pPr>
            <a:r>
              <a:rPr lang="fr-FR" sz="1100" dirty="0">
                <a:latin typeface="Times New Roman"/>
                <a:cs typeface="Times New Roman"/>
              </a:rPr>
              <a:t>Dans ces </a:t>
            </a:r>
            <a:r>
              <a:rPr lang="fr-FR" sz="1100" dirty="0" err="1">
                <a:latin typeface="Times New Roman"/>
                <a:cs typeface="Times New Roman"/>
              </a:rPr>
              <a:t>conditons</a:t>
            </a:r>
            <a:r>
              <a:rPr lang="fr-FR" sz="1100" dirty="0">
                <a:latin typeface="Times New Roman"/>
                <a:cs typeface="Times New Roman"/>
              </a:rPr>
              <a:t>, i</a:t>
            </a:r>
            <a:r>
              <a:rPr sz="1100" spc="0" dirty="0">
                <a:latin typeface="Times New Roman"/>
                <a:cs typeface="Times New Roman"/>
              </a:rPr>
              <a:t>l</a:t>
            </a:r>
            <a:r>
              <a:rPr sz="1100" spc="-12"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29" dirty="0">
                <a:latin typeface="Times New Roman"/>
                <a:cs typeface="Times New Roman"/>
              </a:rPr>
              <a:t>p</a:t>
            </a:r>
            <a:r>
              <a:rPr sz="1100" spc="0" dirty="0">
                <a:latin typeface="Times New Roman"/>
                <a:cs typeface="Times New Roman"/>
              </a:rPr>
              <a:t>eut</a:t>
            </a:r>
            <a:r>
              <a:rPr sz="1100" spc="170" dirty="0">
                <a:latin typeface="Times New Roman"/>
                <a:cs typeface="Times New Roman"/>
              </a:rPr>
              <a:t> </a:t>
            </a:r>
            <a:r>
              <a:rPr sz="1100" spc="0" dirty="0" err="1">
                <a:latin typeface="Times New Roman"/>
                <a:cs typeface="Times New Roman"/>
              </a:rPr>
              <a:t>exister</a:t>
            </a:r>
            <a:r>
              <a:rPr sz="1100" spc="26" dirty="0">
                <a:latin typeface="Times New Roman"/>
                <a:cs typeface="Times New Roman"/>
              </a:rPr>
              <a:t> </a:t>
            </a:r>
            <a:r>
              <a:rPr lang="fr-FR" sz="1100" dirty="0">
                <a:latin typeface="Times New Roman"/>
                <a:cs typeface="Times New Roman"/>
              </a:rPr>
              <a:t>une </a:t>
            </a:r>
            <a:r>
              <a:rPr sz="1100" spc="-29" dirty="0">
                <a:latin typeface="Times New Roman"/>
                <a:cs typeface="Times New Roman"/>
              </a:rPr>
              <a:t>p</a:t>
            </a:r>
            <a:r>
              <a:rPr sz="1100" spc="0" dirty="0">
                <a:latin typeface="Times New Roman"/>
                <a:cs typeface="Times New Roman"/>
              </a:rPr>
              <a:t>rime</a:t>
            </a:r>
            <a:r>
              <a:rPr sz="1100" spc="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risque</a:t>
            </a:r>
            <a:r>
              <a:rPr sz="1100" spc="31"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actif</a:t>
            </a:r>
            <a:r>
              <a:rPr sz="1100" spc="104" dirty="0">
                <a:latin typeface="Times New Roman"/>
                <a:cs typeface="Times New Roman"/>
              </a:rPr>
              <a:t> </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rteur</a:t>
            </a:r>
            <a:r>
              <a:rPr lang="fr-FR" sz="1100" spc="162" dirty="0">
                <a:latin typeface="Times New Roman"/>
                <a:cs typeface="Times New Roman"/>
              </a:rPr>
              <a:t> </a:t>
            </a:r>
            <a:r>
              <a:rPr sz="1100" spc="0" dirty="0" err="1">
                <a:latin typeface="Times New Roman"/>
                <a:cs typeface="Times New Roman"/>
              </a:rPr>
              <a:t>uniquement</a:t>
            </a:r>
            <a:r>
              <a:rPr sz="1100" spc="136"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err="1">
                <a:latin typeface="Times New Roman"/>
                <a:cs typeface="Times New Roman"/>
              </a:rPr>
              <a:t>risque</a:t>
            </a:r>
            <a:r>
              <a:rPr lang="fr-FR" sz="1100" dirty="0">
                <a:latin typeface="Times New Roman"/>
                <a:cs typeface="Times New Roman"/>
              </a:rPr>
              <a:t> </a:t>
            </a:r>
            <a:r>
              <a:rPr sz="1100" spc="0" dirty="0" err="1">
                <a:latin typeface="Times New Roman"/>
                <a:cs typeface="Times New Roman"/>
              </a:rPr>
              <a:t>s</a:t>
            </a:r>
            <a:r>
              <a:rPr sz="1100" spc="29" dirty="0" err="1">
                <a:latin typeface="Times New Roman"/>
                <a:cs typeface="Times New Roman"/>
              </a:rPr>
              <a:t>p</a:t>
            </a:r>
            <a:r>
              <a:rPr lang="fr-FR" sz="1100" dirty="0" err="1">
                <a:latin typeface="Times New Roman"/>
                <a:cs typeface="Times New Roman"/>
              </a:rPr>
              <a:t>é</a:t>
            </a:r>
            <a:r>
              <a:rPr sz="1100" spc="0" dirty="0" err="1">
                <a:latin typeface="Times New Roman"/>
                <a:cs typeface="Times New Roman"/>
              </a:rPr>
              <a:t>cifique</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298846" y="757302"/>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298846" y="744602"/>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298846" y="731902"/>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6" name="object 6"/>
          <p:cNvSpPr txBox="1"/>
          <p:nvPr/>
        </p:nvSpPr>
        <p:spPr>
          <a:xfrm>
            <a:off x="95300" y="123091"/>
            <a:ext cx="4150552"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Prime</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9"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s</a:t>
            </a:r>
            <a:r>
              <a:rPr sz="1400" spc="37" dirty="0">
                <a:solidFill>
                  <a:srgbClr val="B23333"/>
                </a:solidFill>
                <a:latin typeface="Times New Roman"/>
                <a:cs typeface="Times New Roman"/>
              </a:rPr>
              <a:t>p</a:t>
            </a:r>
            <a:r>
              <a:rPr sz="1400" spc="0" dirty="0">
                <a:solidFill>
                  <a:srgbClr val="B23333"/>
                </a:solidFill>
                <a:latin typeface="Times New Roman"/>
                <a:cs typeface="Times New Roman"/>
              </a:rPr>
              <a:t>écifique</a:t>
            </a:r>
            <a:r>
              <a:rPr sz="1400" spc="135"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a:latin typeface="Times New Roman"/>
              <a:cs typeface="Times New Roman"/>
            </a:endParaRPr>
          </a:p>
        </p:txBody>
      </p:sp>
      <p:sp>
        <p:nvSpPr>
          <p:cNvPr id="4" name="object 4"/>
          <p:cNvSpPr txBox="1"/>
          <p:nvPr/>
        </p:nvSpPr>
        <p:spPr>
          <a:xfrm>
            <a:off x="309193" y="673100"/>
            <a:ext cx="3742449" cy="2438400"/>
          </a:xfrm>
          <a:prstGeom prst="rect">
            <a:avLst/>
          </a:prstGeom>
        </p:spPr>
        <p:txBody>
          <a:bodyPr wrap="square" lIns="0" tIns="0" rIns="0" bIns="0" rtlCol="0">
            <a:noAutofit/>
          </a:bodyPr>
          <a:lstStyle/>
          <a:p>
            <a:pPr marL="12700" marR="26808">
              <a:lnSpc>
                <a:spcPct val="114000"/>
              </a:lnSpc>
              <a:spcBef>
                <a:spcPts val="57"/>
              </a:spcBef>
            </a:pPr>
            <a:r>
              <a:rPr lang="fr-FR" sz="1100" dirty="0">
                <a:solidFill>
                  <a:schemeClr val="accent2"/>
                </a:solidFill>
                <a:latin typeface="Times New Roman"/>
                <a:cs typeface="Times New Roman"/>
              </a:rPr>
              <a:t>Conclusion</a:t>
            </a:r>
            <a:r>
              <a:rPr lang="fr-FR" sz="1100" dirty="0">
                <a:latin typeface="Times New Roman"/>
                <a:cs typeface="Times New Roman"/>
              </a:rPr>
              <a:t> : </a:t>
            </a:r>
          </a:p>
          <a:p>
            <a:pPr marL="12700" marR="26808">
              <a:lnSpc>
                <a:spcPct val="114000"/>
              </a:lnSpc>
              <a:spcBef>
                <a:spcPts val="57"/>
              </a:spcBef>
            </a:pPr>
            <a:r>
              <a:rPr lang="fr-FR" sz="1100" dirty="0">
                <a:latin typeface="Times New Roman"/>
                <a:cs typeface="Times New Roman"/>
              </a:rPr>
              <a:t>La</a:t>
            </a:r>
            <a:r>
              <a:rPr lang="fr-FR" sz="1100" spc="112"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rime</a:t>
            </a:r>
            <a:r>
              <a:rPr lang="fr-FR" sz="1100" spc="115" dirty="0">
                <a:latin typeface="Times New Roman"/>
                <a:cs typeface="Times New Roman"/>
              </a:rPr>
              <a:t> </a:t>
            </a:r>
            <a:r>
              <a:rPr lang="fr-FR" sz="1100" dirty="0">
                <a:latin typeface="Times New Roman"/>
                <a:cs typeface="Times New Roman"/>
              </a:rPr>
              <a:t>de</a:t>
            </a:r>
            <a:r>
              <a:rPr lang="fr-FR" sz="1100" spc="170" dirty="0">
                <a:latin typeface="Times New Roman"/>
                <a:cs typeface="Times New Roman"/>
              </a:rPr>
              <a:t> </a:t>
            </a:r>
            <a:r>
              <a:rPr lang="fr-FR" sz="1100" dirty="0">
                <a:latin typeface="Times New Roman"/>
                <a:cs typeface="Times New Roman"/>
              </a:rPr>
              <a:t>risque</a:t>
            </a:r>
            <a:r>
              <a:rPr lang="fr-FR" sz="1100" spc="116" dirty="0">
                <a:latin typeface="Times New Roman"/>
                <a:cs typeface="Times New Roman"/>
              </a:rPr>
              <a:t> </a:t>
            </a:r>
            <a:r>
              <a:rPr lang="fr-FR" sz="1100" dirty="0">
                <a:latin typeface="Times New Roman"/>
                <a:cs typeface="Times New Roman"/>
              </a:rPr>
              <a:t>offerte</a:t>
            </a:r>
            <a:r>
              <a:rPr lang="fr-FR" sz="1100" spc="140" dirty="0">
                <a:latin typeface="Times New Roman"/>
                <a:cs typeface="Times New Roman"/>
              </a:rPr>
              <a:t> </a:t>
            </a:r>
            <a:r>
              <a:rPr lang="fr-FR" sz="1100" dirty="0">
                <a:latin typeface="Times New Roman"/>
                <a:cs typeface="Times New Roman"/>
              </a:rPr>
              <a:t>p</a:t>
            </a:r>
            <a:r>
              <a:rPr lang="fr-FR" sz="1100" spc="-29" dirty="0">
                <a:latin typeface="Times New Roman"/>
                <a:cs typeface="Times New Roman"/>
              </a:rPr>
              <a:t>a</a:t>
            </a:r>
            <a:r>
              <a:rPr lang="fr-FR" sz="1100" dirty="0">
                <a:latin typeface="Times New Roman"/>
                <a:cs typeface="Times New Roman"/>
              </a:rPr>
              <a:t>r</a:t>
            </a:r>
            <a:r>
              <a:rPr lang="fr-FR" sz="1100" spc="206" dirty="0">
                <a:latin typeface="Times New Roman"/>
                <a:cs typeface="Times New Roman"/>
              </a:rPr>
              <a:t> </a:t>
            </a:r>
            <a:r>
              <a:rPr lang="fr-FR" sz="1100" dirty="0">
                <a:latin typeface="Times New Roman"/>
                <a:cs typeface="Times New Roman"/>
              </a:rPr>
              <a:t>un</a:t>
            </a:r>
            <a:r>
              <a:rPr lang="fr-FR" sz="1100" spc="180" dirty="0">
                <a:latin typeface="Times New Roman"/>
                <a:cs typeface="Times New Roman"/>
              </a:rPr>
              <a:t> </a:t>
            </a:r>
            <a:r>
              <a:rPr lang="fr-FR" sz="1100" dirty="0">
                <a:latin typeface="Times New Roman"/>
                <a:cs typeface="Times New Roman"/>
              </a:rPr>
              <a:t>actif</a:t>
            </a:r>
            <a:r>
              <a:rPr lang="fr-FR" sz="1100" spc="189" dirty="0">
                <a:latin typeface="Times New Roman"/>
                <a:cs typeface="Times New Roman"/>
              </a:rPr>
              <a:t> </a:t>
            </a:r>
            <a:r>
              <a:rPr lang="fr-FR" sz="1100" dirty="0">
                <a:latin typeface="Times New Roman"/>
                <a:cs typeface="Times New Roman"/>
              </a:rPr>
              <a:t>est</a:t>
            </a:r>
            <a:r>
              <a:rPr lang="fr-FR" sz="1100" spc="235" dirty="0">
                <a:latin typeface="Times New Roman"/>
                <a:cs typeface="Times New Roman"/>
              </a:rPr>
              <a:t> </a:t>
            </a:r>
            <a:r>
              <a:rPr lang="fr-FR" sz="1100" dirty="0">
                <a:latin typeface="Times New Roman"/>
                <a:cs typeface="Times New Roman"/>
              </a:rPr>
              <a:t>déterminée</a:t>
            </a:r>
            <a:r>
              <a:rPr lang="fr-FR" sz="1100" spc="170" dirty="0">
                <a:latin typeface="Times New Roman"/>
                <a:cs typeface="Times New Roman"/>
              </a:rPr>
              <a:t> </a:t>
            </a:r>
            <a:r>
              <a:rPr lang="fr-FR" sz="1100" dirty="0">
                <a:latin typeface="Times New Roman"/>
                <a:cs typeface="Times New Roman"/>
              </a:rPr>
              <a:t>uniquement p</a:t>
            </a:r>
            <a:r>
              <a:rPr lang="fr-FR" sz="1100" spc="-29" dirty="0">
                <a:latin typeface="Times New Roman"/>
                <a:cs typeface="Times New Roman"/>
              </a:rPr>
              <a:t>a</a:t>
            </a:r>
            <a:r>
              <a:rPr lang="fr-FR" sz="1100" dirty="0">
                <a:latin typeface="Times New Roman"/>
                <a:cs typeface="Times New Roman"/>
              </a:rPr>
              <a:t>r</a:t>
            </a:r>
            <a:r>
              <a:rPr lang="fr-FR" sz="1100" spc="120" dirty="0">
                <a:latin typeface="Times New Roman"/>
                <a:cs typeface="Times New Roman"/>
              </a:rPr>
              <a:t> </a:t>
            </a:r>
            <a:r>
              <a:rPr lang="fr-FR" sz="1100" dirty="0">
                <a:latin typeface="Times New Roman"/>
                <a:cs typeface="Times New Roman"/>
              </a:rPr>
              <a:t>son</a:t>
            </a:r>
            <a:r>
              <a:rPr lang="fr-FR" sz="1100" spc="69" dirty="0">
                <a:latin typeface="Times New Roman"/>
                <a:cs typeface="Times New Roman"/>
              </a:rPr>
              <a:t> </a:t>
            </a:r>
            <a:r>
              <a:rPr lang="fr-FR" sz="1100" dirty="0">
                <a:latin typeface="Times New Roman"/>
                <a:cs typeface="Times New Roman"/>
              </a:rPr>
              <a:t>risque</a:t>
            </a:r>
            <a:r>
              <a:rPr lang="fr-FR" sz="1100" spc="31" dirty="0">
                <a:latin typeface="Times New Roman"/>
                <a:cs typeface="Times New Roman"/>
              </a:rPr>
              <a:t> </a:t>
            </a:r>
            <a:r>
              <a:rPr lang="fr-FR" sz="1100" dirty="0">
                <a:latin typeface="Times New Roman"/>
                <a:cs typeface="Times New Roman"/>
              </a:rPr>
              <a:t>systématique ;</a:t>
            </a:r>
            <a:r>
              <a:rPr lang="fr-FR" sz="1100" spc="145" dirty="0">
                <a:latin typeface="Times New Roman"/>
                <a:cs typeface="Times New Roman"/>
              </a:rPr>
              <a:t> </a:t>
            </a:r>
            <a:r>
              <a:rPr lang="fr-FR" sz="1100" dirty="0">
                <a:latin typeface="Times New Roman"/>
                <a:cs typeface="Times New Roman"/>
              </a:rPr>
              <a:t>elle</a:t>
            </a:r>
            <a:r>
              <a:rPr lang="fr-FR" sz="1100" spc="-25" dirty="0">
                <a:latin typeface="Times New Roman"/>
                <a:cs typeface="Times New Roman"/>
              </a:rPr>
              <a:t> </a:t>
            </a:r>
            <a:r>
              <a:rPr lang="fr-FR" sz="1100" dirty="0">
                <a:latin typeface="Times New Roman"/>
                <a:cs typeface="Times New Roman"/>
              </a:rPr>
              <a:t>ne</a:t>
            </a:r>
            <a:r>
              <a:rPr lang="fr-FR" sz="1100" spc="84" dirty="0">
                <a:latin typeface="Times New Roman"/>
                <a:cs typeface="Times New Roman"/>
              </a:rPr>
              <a:t> </a:t>
            </a:r>
            <a:r>
              <a:rPr lang="fr-FR" sz="1100" dirty="0">
                <a:latin typeface="Times New Roman"/>
                <a:cs typeface="Times New Roman"/>
              </a:rPr>
              <a:t>dé</a:t>
            </a:r>
            <a:r>
              <a:rPr lang="fr-FR" sz="1100" spc="29" dirty="0">
                <a:latin typeface="Times New Roman"/>
                <a:cs typeface="Times New Roman"/>
              </a:rPr>
              <a:t>p</a:t>
            </a:r>
            <a:r>
              <a:rPr lang="fr-FR" sz="1100" dirty="0">
                <a:latin typeface="Times New Roman"/>
                <a:cs typeface="Times New Roman"/>
              </a:rPr>
              <a:t>end</a:t>
            </a:r>
            <a:r>
              <a:rPr lang="fr-FR" sz="1100" spc="84" dirty="0">
                <a:latin typeface="Times New Roman"/>
                <a:cs typeface="Times New Roman"/>
              </a:rPr>
              <a:t> </a:t>
            </a:r>
            <a:r>
              <a:rPr lang="fr-FR" sz="1100" dirty="0">
                <a:latin typeface="Times New Roman"/>
                <a:cs typeface="Times New Roman"/>
              </a:rPr>
              <a:t>pas</a:t>
            </a:r>
            <a:r>
              <a:rPr lang="fr-FR" sz="1100" spc="99"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son</a:t>
            </a:r>
            <a:r>
              <a:rPr lang="fr-FR" sz="1100" spc="74" dirty="0">
                <a:latin typeface="Times New Roman"/>
                <a:cs typeface="Times New Roman"/>
              </a:rPr>
              <a:t> </a:t>
            </a:r>
            <a:r>
              <a:rPr lang="fr-FR" sz="1100" dirty="0">
                <a:latin typeface="Times New Roman"/>
                <a:cs typeface="Times New Roman"/>
              </a:rPr>
              <a:t>risque</a:t>
            </a:r>
            <a:r>
              <a:rPr lang="fr-FR" sz="1100" spc="31" dirty="0">
                <a:latin typeface="Times New Roman"/>
                <a:cs typeface="Times New Roman"/>
              </a:rPr>
              <a:t> </a:t>
            </a:r>
            <a:r>
              <a:rPr lang="fr-FR" sz="1100" dirty="0">
                <a:latin typeface="Times New Roman"/>
                <a:cs typeface="Times New Roman"/>
              </a:rPr>
              <a:t>diversifiable.</a:t>
            </a:r>
          </a:p>
          <a:p>
            <a:pPr marL="12700" marR="26808">
              <a:lnSpc>
                <a:spcPts val="1140"/>
              </a:lnSpc>
              <a:spcBef>
                <a:spcPts val="57"/>
              </a:spcBef>
            </a:pPr>
            <a:endParaRPr lang="fr-FR" sz="1100" spc="0" dirty="0">
              <a:latin typeface="Times New Roman"/>
              <a:cs typeface="Times New Roman"/>
            </a:endParaRPr>
          </a:p>
          <a:p>
            <a:pPr marL="12700" marR="26808">
              <a:lnSpc>
                <a:spcPct val="110000"/>
              </a:lnSpc>
              <a:spcBef>
                <a:spcPts val="57"/>
              </a:spcBef>
            </a:pPr>
            <a:r>
              <a:rPr sz="1100" spc="0" dirty="0" err="1">
                <a:latin typeface="Times New Roman"/>
                <a:cs typeface="Times New Roman"/>
              </a:rPr>
              <a:t>L'ec</a:t>
            </a:r>
            <a:r>
              <a:rPr sz="1100" spc="-29" dirty="0" err="1">
                <a:latin typeface="Times New Roman"/>
                <a:cs typeface="Times New Roman"/>
              </a:rPr>
              <a:t>a</a:t>
            </a:r>
            <a:r>
              <a:rPr sz="1100" spc="0" dirty="0" err="1">
                <a:latin typeface="Times New Roman"/>
                <a:cs typeface="Times New Roman"/>
              </a:rPr>
              <a:t>rt</a:t>
            </a:r>
            <a:r>
              <a:rPr sz="1100" spc="0" dirty="0">
                <a:latin typeface="Times New Roman"/>
                <a:cs typeface="Times New Roman"/>
              </a:rPr>
              <a:t>-</a:t>
            </a:r>
            <a:r>
              <a:rPr sz="1100" spc="-29" dirty="0">
                <a:latin typeface="Times New Roman"/>
                <a:cs typeface="Times New Roman"/>
              </a:rPr>
              <a:t>t</a:t>
            </a:r>
            <a:r>
              <a:rPr sz="1100" spc="0" dirty="0">
                <a:latin typeface="Times New Roman"/>
                <a:cs typeface="Times New Roman"/>
              </a:rPr>
              <a:t>y</a:t>
            </a:r>
            <a:r>
              <a:rPr sz="1100" spc="29" dirty="0">
                <a:latin typeface="Times New Roman"/>
                <a:cs typeface="Times New Roman"/>
              </a:rPr>
              <a:t>p</a:t>
            </a:r>
            <a:r>
              <a:rPr sz="1100" spc="0" dirty="0">
                <a:latin typeface="Times New Roman"/>
                <a:cs typeface="Times New Roman"/>
              </a:rPr>
              <a:t>e</a:t>
            </a:r>
            <a:r>
              <a:rPr sz="1100" spc="204" dirty="0">
                <a:latin typeface="Times New Roman"/>
                <a:cs typeface="Times New Roman"/>
              </a:rPr>
              <a:t> </a:t>
            </a:r>
            <a:r>
              <a:rPr sz="1100" spc="0" dirty="0">
                <a:latin typeface="Times New Roman"/>
                <a:cs typeface="Times New Roman"/>
              </a:rPr>
              <a:t>constitue</a:t>
            </a:r>
            <a:r>
              <a:rPr sz="1100" spc="164"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inf</a:t>
            </a:r>
            <a:r>
              <a:rPr sz="1100" spc="-29" dirty="0">
                <a:latin typeface="Times New Roman"/>
                <a:cs typeface="Times New Roman"/>
              </a:rPr>
              <a:t>o</a:t>
            </a:r>
            <a:r>
              <a:rPr sz="1100" spc="0" dirty="0">
                <a:latin typeface="Times New Roman"/>
                <a:cs typeface="Times New Roman"/>
              </a:rPr>
              <a:t>rmation</a:t>
            </a:r>
            <a:r>
              <a:rPr sz="1100" spc="6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ertinente</a:t>
            </a:r>
            <a:r>
              <a:rPr sz="1100" spc="205"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lang="fr-FR" sz="110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terminer</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29" dirty="0">
                <a:latin typeface="Times New Roman"/>
                <a:cs typeface="Times New Roman"/>
              </a:rPr>
              <a:t>p</a:t>
            </a:r>
            <a:r>
              <a:rPr sz="1100" spc="0" dirty="0">
                <a:latin typeface="Times New Roman"/>
                <a:cs typeface="Times New Roman"/>
              </a:rPr>
              <a:t>rime</a:t>
            </a:r>
            <a:r>
              <a:rPr sz="1100" spc="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a:latin typeface="Times New Roman"/>
                <a:cs typeface="Times New Roman"/>
              </a:rPr>
              <a:t>e</a:t>
            </a:r>
            <a:r>
              <a:rPr sz="1100" spc="-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rtefeuil</a:t>
            </a:r>
            <a:r>
              <a:rPr sz="1100" spc="-4" dirty="0" err="1">
                <a:latin typeface="Times New Roman"/>
                <a:cs typeface="Times New Roman"/>
              </a:rPr>
              <a:t>l</a:t>
            </a:r>
            <a:r>
              <a:rPr sz="1100" spc="0" dirty="0" err="1">
                <a:latin typeface="Times New Roman"/>
                <a:cs typeface="Times New Roman"/>
              </a:rPr>
              <a:t>e</a:t>
            </a:r>
            <a:r>
              <a:rPr sz="1100" spc="0" dirty="0">
                <a:latin typeface="Times New Roman"/>
                <a:cs typeface="Times New Roman"/>
              </a:rPr>
              <a:t> </a:t>
            </a:r>
            <a:r>
              <a:rPr sz="1100" spc="0" dirty="0" err="1">
                <a:latin typeface="Times New Roman"/>
                <a:cs typeface="Times New Roman"/>
              </a:rPr>
              <a:t>d'action</a:t>
            </a:r>
            <a:r>
              <a:rPr lang="fr-FR" sz="1100" spc="0" dirty="0">
                <a:latin typeface="Times New Roman"/>
                <a:cs typeface="Times New Roman"/>
              </a:rPr>
              <a:t>s</a:t>
            </a:r>
            <a:r>
              <a:rPr sz="1100" spc="256" dirty="0">
                <a:latin typeface="Times New Roman"/>
                <a:cs typeface="Times New Roman"/>
              </a:rPr>
              <a:t> </a:t>
            </a:r>
            <a:r>
              <a:rPr sz="1100" spc="0" dirty="0">
                <a:latin typeface="Times New Roman"/>
                <a:cs typeface="Times New Roman"/>
              </a:rPr>
              <a:t>mais</a:t>
            </a:r>
            <a:r>
              <a:rPr sz="1100" spc="43"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lang="fr-FR" sz="1100" spc="99" dirty="0">
                <a:latin typeface="Times New Roman"/>
                <a:cs typeface="Times New Roman"/>
              </a:rPr>
              <a:t>pour </a:t>
            </a:r>
            <a:r>
              <a:rPr sz="1100" spc="0" dirty="0">
                <a:latin typeface="Times New Roman"/>
                <a:cs typeface="Times New Roman"/>
              </a:rPr>
              <a:t>la</a:t>
            </a:r>
            <a:r>
              <a:rPr sz="1100" spc="61" dirty="0">
                <a:latin typeface="Times New Roman"/>
                <a:cs typeface="Times New Roman"/>
              </a:rPr>
              <a:t> </a:t>
            </a:r>
            <a:r>
              <a:rPr sz="1100" spc="-29" dirty="0">
                <a:latin typeface="Times New Roman"/>
                <a:cs typeface="Times New Roman"/>
              </a:rPr>
              <a:t>p</a:t>
            </a:r>
            <a:r>
              <a:rPr sz="1100" spc="0" dirty="0">
                <a:latin typeface="Times New Roman"/>
                <a:cs typeface="Times New Roman"/>
              </a:rPr>
              <a:t>rime</a:t>
            </a:r>
            <a:r>
              <a:rPr sz="1100" spc="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risque</a:t>
            </a:r>
            <a:r>
              <a:rPr sz="1100" spc="18"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0" dirty="0">
                <a:latin typeface="Times New Roman"/>
                <a:cs typeface="Times New Roman"/>
              </a:rPr>
              <a:t>e</a:t>
            </a:r>
            <a:r>
              <a:rPr sz="1100" spc="-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titre</a:t>
            </a:r>
            <a:r>
              <a:rPr lang="fr-FR" sz="1100" spc="0" dirty="0">
                <a:latin typeface="Times New Roman"/>
                <a:cs typeface="Times New Roman"/>
              </a:rPr>
              <a:t> individuel =&gt; pour chaque titre, pas de relation claire entre écart-type et rentabilité.</a:t>
            </a:r>
            <a:endParaRPr sz="1100" dirty="0">
              <a:latin typeface="Times New Roman"/>
              <a:cs typeface="Times New Roman"/>
            </a:endParaRPr>
          </a:p>
          <a:p>
            <a:pPr marL="12700" marR="26808">
              <a:lnSpc>
                <a:spcPts val="1110"/>
              </a:lnSpc>
            </a:pPr>
            <a:endParaRPr sz="1100" dirty="0">
              <a:latin typeface="Times New Roman"/>
              <a:cs typeface="Times New Roman"/>
            </a:endParaRPr>
          </a:p>
          <a:p>
            <a:pPr marL="12700">
              <a:lnSpc>
                <a:spcPts val="1900"/>
              </a:lnSpc>
              <a:spcBef>
                <a:spcPts val="39"/>
              </a:spcBef>
            </a:pPr>
            <a:r>
              <a:rPr sz="1650" spc="0" baseline="5270" dirty="0">
                <a:latin typeface="Times New Roman"/>
                <a:cs typeface="Times New Roman"/>
              </a:rPr>
              <a:t>Estimer</a:t>
            </a:r>
            <a:r>
              <a:rPr sz="1650" spc="84" baseline="5270" dirty="0">
                <a:latin typeface="Times New Roman"/>
                <a:cs typeface="Times New Roman"/>
              </a:rPr>
              <a:t> </a:t>
            </a:r>
            <a:r>
              <a:rPr sz="1650" spc="0" baseline="5270" dirty="0">
                <a:latin typeface="Times New Roman"/>
                <a:cs typeface="Times New Roman"/>
              </a:rPr>
              <a:t>le</a:t>
            </a:r>
            <a:r>
              <a:rPr sz="1650" spc="29" baseline="5270" dirty="0">
                <a:latin typeface="Times New Roman"/>
                <a:cs typeface="Times New Roman"/>
              </a:rPr>
              <a:t> </a:t>
            </a:r>
            <a:r>
              <a:rPr sz="1650" spc="0" baseline="5270" dirty="0">
                <a:latin typeface="Times New Roman"/>
                <a:cs typeface="Times New Roman"/>
              </a:rPr>
              <a:t>co</a:t>
            </a:r>
            <a:r>
              <a:rPr lang="fr-FR" sz="1650" spc="0" baseline="5270" dirty="0">
                <a:latin typeface="Times New Roman"/>
                <a:cs typeface="Times New Roman"/>
              </a:rPr>
              <a:t>û</a:t>
            </a:r>
            <a:r>
              <a:rPr sz="1650" spc="0" baseline="5270" dirty="0">
                <a:latin typeface="Times New Roman"/>
                <a:cs typeface="Times New Roman"/>
              </a:rPr>
              <a:t>t</a:t>
            </a:r>
            <a:r>
              <a:rPr sz="1650" spc="160" baseline="5270" dirty="0">
                <a:latin typeface="Times New Roman"/>
                <a:cs typeface="Times New Roman"/>
              </a:rPr>
              <a:t> </a:t>
            </a:r>
            <a:r>
              <a:rPr sz="1650" spc="0" baseline="5270" dirty="0">
                <a:latin typeface="Times New Roman"/>
                <a:cs typeface="Times New Roman"/>
              </a:rPr>
              <a:t>du</a:t>
            </a:r>
            <a:r>
              <a:rPr sz="1650" spc="95" baseline="5270" dirty="0">
                <a:latin typeface="Times New Roman"/>
                <a:cs typeface="Times New Roman"/>
              </a:rPr>
              <a:t> </a:t>
            </a:r>
            <a:r>
              <a:rPr sz="1650" spc="0" baseline="5270" dirty="0">
                <a:latin typeface="Times New Roman"/>
                <a:cs typeface="Times New Roman"/>
              </a:rPr>
              <a:t>capital</a:t>
            </a:r>
            <a:r>
              <a:rPr sz="1650" spc="114"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sz="1650" spc="0" baseline="5270" dirty="0">
                <a:latin typeface="Times New Roman"/>
                <a:cs typeface="Times New Roman"/>
              </a:rPr>
              <a:t>estimer</a:t>
            </a:r>
            <a:r>
              <a:rPr sz="1650" spc="84" baseline="5270" dirty="0">
                <a:latin typeface="Times New Roman"/>
                <a:cs typeface="Times New Roman"/>
              </a:rPr>
              <a:t> </a:t>
            </a:r>
            <a:r>
              <a:rPr sz="1650" spc="0" baseline="5270" dirty="0">
                <a:latin typeface="Times New Roman"/>
                <a:cs typeface="Times New Roman"/>
              </a:rPr>
              <a:t>la</a:t>
            </a:r>
            <a:r>
              <a:rPr sz="1650" spc="61" baseline="5270" dirty="0">
                <a:latin typeface="Times New Roman"/>
                <a:cs typeface="Times New Roman"/>
              </a:rPr>
              <a:t> </a:t>
            </a:r>
            <a:r>
              <a:rPr sz="1650" spc="-29" baseline="5270" dirty="0">
                <a:latin typeface="Times New Roman"/>
                <a:cs typeface="Times New Roman"/>
              </a:rPr>
              <a:t>p</a:t>
            </a:r>
            <a:r>
              <a:rPr sz="1650" spc="0" baseline="5270" dirty="0">
                <a:latin typeface="Times New Roman"/>
                <a:cs typeface="Times New Roman"/>
              </a:rPr>
              <a:t>rime</a:t>
            </a:r>
            <a:r>
              <a:rPr sz="1650" spc="29" baseline="5270" dirty="0">
                <a:latin typeface="Times New Roman"/>
                <a:cs typeface="Times New Roman"/>
              </a:rPr>
              <a:t> </a:t>
            </a:r>
            <a:r>
              <a:rPr sz="1650" spc="0" baseline="5270" dirty="0">
                <a:latin typeface="Times New Roman"/>
                <a:cs typeface="Times New Roman"/>
              </a:rPr>
              <a:t>de</a:t>
            </a:r>
            <a:r>
              <a:rPr sz="1650" spc="84" baseline="5270" dirty="0">
                <a:latin typeface="Times New Roman"/>
                <a:cs typeface="Times New Roman"/>
              </a:rPr>
              <a:t> </a:t>
            </a:r>
            <a:r>
              <a:rPr sz="1650" spc="0" baseline="5270" dirty="0">
                <a:latin typeface="Times New Roman"/>
                <a:cs typeface="Times New Roman"/>
              </a:rPr>
              <a:t>risque</a:t>
            </a:r>
            <a:r>
              <a:rPr sz="1650" spc="31" baseline="5270" dirty="0">
                <a:latin typeface="Times New Roman"/>
                <a:cs typeface="Times New Roman"/>
              </a:rPr>
              <a:t> </a:t>
            </a:r>
            <a:r>
              <a:rPr sz="1650" spc="0" baseline="3124" dirty="0">
                <a:latin typeface="Meiryo"/>
                <a:cs typeface="Meiryo"/>
              </a:rPr>
              <a:t>⇐</a:t>
            </a:r>
            <a:endParaRPr sz="1100" dirty="0">
              <a:latin typeface="Meiryo"/>
              <a:cs typeface="Meiryo"/>
            </a:endParaRPr>
          </a:p>
          <a:p>
            <a:pPr marL="12700" marR="26808">
              <a:lnSpc>
                <a:spcPts val="1110"/>
              </a:lnSpc>
            </a:pPr>
            <a:r>
              <a:rPr sz="1100" spc="0" dirty="0">
                <a:latin typeface="Times New Roman"/>
                <a:cs typeface="Times New Roman"/>
              </a:rPr>
              <a:t>estimer</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a:t>
            </a:r>
            <a:r>
              <a:rPr sz="1100" spc="-4" dirty="0" err="1">
                <a:latin typeface="Times New Roman"/>
                <a:cs typeface="Times New Roman"/>
              </a:rPr>
              <a:t>i</a:t>
            </a:r>
            <a:r>
              <a:rPr sz="1100" spc="0" dirty="0" err="1">
                <a:latin typeface="Times New Roman"/>
                <a:cs typeface="Times New Roman"/>
              </a:rPr>
              <a:t>que</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228387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Mesurer</a:t>
            </a:r>
            <a:r>
              <a:rPr sz="1400" spc="16"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dirty="0">
              <a:latin typeface="Times New Roman"/>
              <a:cs typeface="Times New Roman"/>
            </a:endParaRPr>
          </a:p>
        </p:txBody>
      </p:sp>
      <p:sp>
        <p:nvSpPr>
          <p:cNvPr id="6" name="object 6"/>
          <p:cNvSpPr txBox="1"/>
          <p:nvPr/>
        </p:nvSpPr>
        <p:spPr>
          <a:xfrm>
            <a:off x="177800" y="444500"/>
            <a:ext cx="4191000" cy="2667000"/>
          </a:xfrm>
          <a:prstGeom prst="rect">
            <a:avLst/>
          </a:prstGeom>
        </p:spPr>
        <p:txBody>
          <a:bodyPr wrap="square" lIns="0" tIns="0" rIns="0" bIns="0" rtlCol="0">
            <a:noAutofit/>
          </a:bodyPr>
          <a:lstStyle/>
          <a:p>
            <a:pPr marL="12700" marR="107157">
              <a:lnSpc>
                <a:spcPts val="1264"/>
              </a:lnSpc>
              <a:spcBef>
                <a:spcPts val="309"/>
              </a:spcBef>
            </a:pPr>
            <a:r>
              <a:rPr sz="1100" spc="0" dirty="0">
                <a:latin typeface="Times New Roman"/>
                <a:cs typeface="Times New Roman"/>
              </a:rPr>
              <a:t>Quelle</a:t>
            </a:r>
            <a:r>
              <a:rPr sz="1100" spc="-32"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rt</a:t>
            </a:r>
            <a:r>
              <a:rPr sz="1100" spc="20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volatilit</a:t>
            </a:r>
            <a:r>
              <a:rPr lang="fr-FR" sz="1100" spc="0" dirty="0">
                <a:latin typeface="Times New Roman"/>
                <a:cs typeface="Times New Roman"/>
              </a:rPr>
              <a:t>é</a:t>
            </a:r>
            <a:r>
              <a:rPr sz="1100" spc="6"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actif</a:t>
            </a:r>
            <a:r>
              <a:rPr sz="1100" spc="104" dirty="0">
                <a:latin typeface="Times New Roman"/>
                <a:cs typeface="Times New Roman"/>
              </a:rPr>
              <a:t> </a:t>
            </a:r>
            <a:r>
              <a:rPr sz="1100" spc="0" dirty="0">
                <a:latin typeface="Times New Roman"/>
                <a:cs typeface="Times New Roman"/>
              </a:rPr>
              <a:t>incom</a:t>
            </a:r>
            <a:r>
              <a:rPr sz="1100" spc="25" dirty="0">
                <a:latin typeface="Times New Roman"/>
                <a:cs typeface="Times New Roman"/>
              </a:rPr>
              <a:t>b</a:t>
            </a:r>
            <a:r>
              <a:rPr sz="1100" spc="0" dirty="0">
                <a:latin typeface="Times New Roman"/>
                <a:cs typeface="Times New Roman"/>
              </a:rPr>
              <a:t>e</a:t>
            </a:r>
            <a:r>
              <a:rPr sz="1100" spc="9"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0" dirty="0" err="1">
                <a:latin typeface="Times New Roman"/>
                <a:cs typeface="Times New Roman"/>
              </a:rPr>
              <a:t>risque</a:t>
            </a:r>
            <a:r>
              <a:rPr sz="1100" spc="0" dirty="0">
                <a:latin typeface="Times New Roman"/>
                <a:cs typeface="Times New Roman"/>
              </a:rPr>
              <a:t> </a:t>
            </a:r>
            <a:r>
              <a:rPr lang="fr-FR" sz="1100" dirty="0">
                <a:latin typeface="Times New Roman"/>
                <a:cs typeface="Times New Roman"/>
              </a:rPr>
              <a:t> </a:t>
            </a:r>
            <a:r>
              <a:rPr lang="fr-FR" sz="1100" spc="0" dirty="0">
                <a:latin typeface="Times New Roman"/>
                <a:cs typeface="Times New Roman"/>
              </a:rPr>
              <a:t>S</a:t>
            </a:r>
            <a:r>
              <a:rPr sz="1100" spc="0" dirty="0" err="1">
                <a:latin typeface="Times New Roman"/>
                <a:cs typeface="Times New Roman"/>
              </a:rPr>
              <a:t>yst</a:t>
            </a:r>
            <a:r>
              <a:rPr lang="fr-FR" sz="1100" spc="0" dirty="0">
                <a:latin typeface="Times New Roman"/>
                <a:cs typeface="Times New Roman"/>
              </a:rPr>
              <a:t>é</a:t>
            </a:r>
            <a:r>
              <a:rPr sz="1100" spc="0" dirty="0" err="1">
                <a:latin typeface="Times New Roman"/>
                <a:cs typeface="Times New Roman"/>
              </a:rPr>
              <a:t>matique</a:t>
            </a:r>
            <a:r>
              <a:rPr lang="fr-FR" sz="1100" spc="0" dirty="0">
                <a:latin typeface="Times New Roman"/>
                <a:cs typeface="Times New Roman"/>
              </a:rPr>
              <a:t> </a:t>
            </a:r>
            <a:r>
              <a:rPr sz="1100" spc="0" dirty="0">
                <a:latin typeface="Times New Roman"/>
                <a:cs typeface="Times New Roman"/>
              </a:rPr>
              <a:t>?</a:t>
            </a:r>
            <a:r>
              <a:rPr sz="1100" spc="267" dirty="0">
                <a:latin typeface="Times New Roman"/>
                <a:cs typeface="Times New Roman"/>
              </a:rPr>
              <a:t> </a:t>
            </a:r>
            <a:r>
              <a:rPr sz="1100" spc="0" dirty="0">
                <a:latin typeface="Meiryo"/>
                <a:cs typeface="Meiryo"/>
              </a:rPr>
              <a:t>⇒</a:t>
            </a:r>
            <a:r>
              <a:rPr sz="1100" spc="-20" dirty="0">
                <a:latin typeface="Meiryo"/>
                <a:cs typeface="Meiryo"/>
              </a:rPr>
              <a:t> </a:t>
            </a:r>
            <a:r>
              <a:rPr sz="1100" spc="0" dirty="0" err="1">
                <a:latin typeface="Times New Roman"/>
                <a:cs typeface="Times New Roman"/>
              </a:rPr>
              <a:t>sensibilit</a:t>
            </a:r>
            <a:r>
              <a:rPr lang="fr-FR" sz="1100" spc="0" dirty="0">
                <a:latin typeface="Times New Roman"/>
                <a:cs typeface="Times New Roman"/>
              </a:rPr>
              <a:t>é</a:t>
            </a:r>
            <a:r>
              <a:rPr sz="1100" spc="-5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l'action</a:t>
            </a:r>
            <a:r>
              <a:rPr sz="1100" spc="180" dirty="0">
                <a:latin typeface="Times New Roman"/>
                <a:cs typeface="Times New Roman"/>
              </a:rPr>
              <a:t> </a:t>
            </a:r>
            <a:r>
              <a:rPr sz="1100" spc="0" dirty="0">
                <a:latin typeface="Times New Roman"/>
                <a:cs typeface="Times New Roman"/>
              </a:rPr>
              <a:t>aux</a:t>
            </a:r>
            <a:r>
              <a:rPr lang="fr-FR" sz="1100" dirty="0">
                <a:latin typeface="Times New Roman"/>
                <a:cs typeface="Times New Roman"/>
              </a:rPr>
              <a:t> </a:t>
            </a:r>
            <a:r>
              <a:rPr sz="1100" spc="0" dirty="0" err="1">
                <a:latin typeface="Times New Roman"/>
                <a:cs typeface="Times New Roman"/>
              </a:rPr>
              <a:t>ch</a:t>
            </a:r>
            <a:r>
              <a:rPr sz="1100" spc="29" dirty="0" err="1">
                <a:latin typeface="Times New Roman"/>
                <a:cs typeface="Times New Roman"/>
              </a:rPr>
              <a:t>o</a:t>
            </a:r>
            <a:r>
              <a:rPr sz="1100" spc="0" dirty="0" err="1">
                <a:latin typeface="Times New Roman"/>
                <a:cs typeface="Times New Roman"/>
              </a:rPr>
              <a:t>cs</a:t>
            </a:r>
            <a:r>
              <a:rPr sz="1100" spc="50"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matiques</a:t>
            </a:r>
            <a:r>
              <a:rPr sz="1100" spc="0" dirty="0">
                <a:latin typeface="Times New Roman"/>
                <a:cs typeface="Times New Roman"/>
              </a:rPr>
              <a:t>.</a:t>
            </a:r>
            <a:endParaRPr lang="fr-FR" sz="1100" spc="0" dirty="0">
              <a:latin typeface="Times New Roman"/>
              <a:cs typeface="Times New Roman"/>
            </a:endParaRPr>
          </a:p>
          <a:p>
            <a:pPr marL="12700" marR="15567">
              <a:lnSpc>
                <a:spcPct val="95825"/>
              </a:lnSpc>
            </a:pPr>
            <a:endParaRPr sz="1100" dirty="0">
              <a:latin typeface="Times New Roman"/>
              <a:cs typeface="Times New Roman"/>
            </a:endParaRPr>
          </a:p>
          <a:p>
            <a:pPr marL="12700" marR="4171">
              <a:lnSpc>
                <a:spcPts val="1264"/>
              </a:lnSpc>
              <a:spcBef>
                <a:spcPts val="385"/>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mesure</a:t>
            </a:r>
            <a:r>
              <a:rPr sz="1100" spc="53"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sensibilit</a:t>
            </a:r>
            <a:r>
              <a:rPr lang="fr-FR" sz="1100" spc="0" dirty="0">
                <a:latin typeface="Times New Roman"/>
                <a:cs typeface="Times New Roman"/>
              </a:rPr>
              <a:t>é</a:t>
            </a:r>
            <a:r>
              <a:rPr sz="1100" spc="-8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l'action</a:t>
            </a:r>
            <a:r>
              <a:rPr sz="1100" spc="180" dirty="0">
                <a:latin typeface="Times New Roman"/>
                <a:cs typeface="Times New Roman"/>
              </a:rPr>
              <a:t> </a:t>
            </a:r>
            <a:r>
              <a:rPr lang="fr-FR" sz="1100" dirty="0">
                <a:latin typeface="Times New Roman"/>
                <a:cs typeface="Times New Roman"/>
              </a:rPr>
              <a:t>en la comparant à</a:t>
            </a:r>
            <a:r>
              <a:rPr sz="1100" dirty="0">
                <a:latin typeface="Times New Roman"/>
                <a:cs typeface="Times New Roman"/>
              </a:rPr>
              <a:t> la </a:t>
            </a:r>
            <a:r>
              <a:rPr sz="1100" dirty="0" err="1">
                <a:latin typeface="Times New Roman"/>
                <a:cs typeface="Times New Roman"/>
              </a:rPr>
              <a:t>rentabilit</a:t>
            </a:r>
            <a:r>
              <a:rPr lang="fr-FR" sz="1100" dirty="0">
                <a:latin typeface="Times New Roman"/>
                <a:cs typeface="Times New Roman"/>
              </a:rPr>
              <a:t>é</a:t>
            </a:r>
            <a:r>
              <a:rPr sz="1100" dirty="0">
                <a:latin typeface="Times New Roman"/>
                <a:cs typeface="Times New Roman"/>
              </a:rPr>
              <a:t> d'un portefeuille </a:t>
            </a:r>
            <a:r>
              <a:rPr sz="1100" dirty="0" err="1">
                <a:latin typeface="Times New Roman"/>
                <a:cs typeface="Times New Roman"/>
              </a:rPr>
              <a:t>exclusivement</a:t>
            </a:r>
            <a:r>
              <a:rPr sz="1100" dirty="0">
                <a:latin typeface="Times New Roman"/>
                <a:cs typeface="Times New Roman"/>
              </a:rPr>
              <a:t> </a:t>
            </a:r>
            <a:r>
              <a:rPr sz="1100" spc="0" dirty="0">
                <a:latin typeface="Times New Roman"/>
                <a:cs typeface="Times New Roman"/>
              </a:rPr>
              <a:t>ex</a:t>
            </a:r>
            <a:r>
              <a:rPr sz="1100" spc="29" dirty="0">
                <a:latin typeface="Times New Roman"/>
                <a:cs typeface="Times New Roman"/>
              </a:rPr>
              <a:t>p</a:t>
            </a:r>
            <a:r>
              <a:rPr sz="1100" spc="0" dirty="0">
                <a:latin typeface="Times New Roman"/>
                <a:cs typeface="Times New Roman"/>
              </a:rPr>
              <a:t>os</a:t>
            </a:r>
            <a:r>
              <a:rPr lang="fr-FR" sz="1100" spc="0" dirty="0">
                <a:latin typeface="Times New Roman"/>
                <a:cs typeface="Times New Roman"/>
              </a:rPr>
              <a:t>é</a:t>
            </a:r>
            <a:r>
              <a:rPr sz="1100" spc="-7"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0" dirty="0" err="1">
                <a:latin typeface="Times New Roman"/>
                <a:cs typeface="Times New Roman"/>
              </a:rPr>
              <a:t>risque</a:t>
            </a:r>
            <a:r>
              <a:rPr sz="1100" spc="31" dirty="0">
                <a:latin typeface="Times New Roman"/>
                <a:cs typeface="Times New Roman"/>
              </a:rPr>
              <a:t> </a:t>
            </a:r>
            <a:r>
              <a:rPr sz="1100" spc="0" dirty="0">
                <a:latin typeface="Times New Roman"/>
                <a:cs typeface="Times New Roman"/>
              </a:rPr>
              <a:t>de</a:t>
            </a:r>
            <a:r>
              <a:rPr lang="fr-FR" sz="1100" dirty="0">
                <a:latin typeface="Times New Roman"/>
                <a:cs typeface="Times New Roman"/>
              </a:rPr>
              <a:t> </a:t>
            </a:r>
            <a:r>
              <a:rPr sz="1100" spc="0" dirty="0">
                <a:latin typeface="Times New Roman"/>
                <a:cs typeface="Times New Roman"/>
              </a:rPr>
              <a:t>m</a:t>
            </a:r>
            <a:r>
              <a:rPr sz="1100" spc="-29" dirty="0">
                <a:latin typeface="Times New Roman"/>
                <a:cs typeface="Times New Roman"/>
              </a:rPr>
              <a:t>a</a:t>
            </a:r>
            <a:r>
              <a:rPr sz="1100" spc="0" dirty="0">
                <a:latin typeface="Times New Roman"/>
                <a:cs typeface="Times New Roman"/>
              </a:rPr>
              <a:t>rch</a:t>
            </a:r>
            <a:r>
              <a:rPr lang="fr-FR" sz="1100" spc="0" dirty="0">
                <a:latin typeface="Times New Roman"/>
                <a:cs typeface="Times New Roman"/>
              </a:rPr>
              <a:t>é</a:t>
            </a:r>
            <a:r>
              <a:rPr sz="1100" spc="92" dirty="0">
                <a:latin typeface="Times New Roman"/>
                <a:cs typeface="Times New Roman"/>
              </a:rPr>
              <a:t> </a:t>
            </a:r>
            <a:r>
              <a:rPr sz="1100" spc="0" dirty="0">
                <a:latin typeface="Meiryo"/>
                <a:cs typeface="Meiryo"/>
              </a:rPr>
              <a:t>⇒</a:t>
            </a:r>
            <a:r>
              <a:rPr sz="1100" spc="-20" dirty="0">
                <a:latin typeface="Meiryo"/>
                <a:cs typeface="Meiryo"/>
              </a:rPr>
              <a:t> </a:t>
            </a:r>
            <a:r>
              <a:rPr sz="1100" spc="38" dirty="0">
                <a:latin typeface="Times New Roman"/>
                <a:cs typeface="Times New Roman"/>
              </a:rPr>
              <a:t>p</a:t>
            </a:r>
            <a:r>
              <a:rPr sz="1100" spc="-38" dirty="0">
                <a:latin typeface="Times New Roman"/>
                <a:cs typeface="Times New Roman"/>
              </a:rPr>
              <a:t>o</a:t>
            </a:r>
            <a:r>
              <a:rPr sz="1100" spc="0" dirty="0">
                <a:latin typeface="Times New Roman"/>
                <a:cs typeface="Times New Roman"/>
              </a:rPr>
              <a:t>rtefeuille</a:t>
            </a:r>
            <a:r>
              <a:rPr sz="1100" spc="116" dirty="0">
                <a:latin typeface="Times New Roman"/>
                <a:cs typeface="Times New Roman"/>
              </a:rPr>
              <a:t> </a:t>
            </a:r>
            <a:r>
              <a:rPr sz="1100" spc="0" dirty="0">
                <a:latin typeface="Times New Roman"/>
                <a:cs typeface="Times New Roman"/>
              </a:rPr>
              <a:t>efficient.</a:t>
            </a:r>
            <a:endParaRPr lang="fr-FR" sz="1100" spc="0" dirty="0">
              <a:latin typeface="Times New Roman"/>
              <a:cs typeface="Times New Roman"/>
            </a:endParaRPr>
          </a:p>
          <a:p>
            <a:pPr marL="12700" marR="15567">
              <a:lnSpc>
                <a:spcPts val="1515"/>
              </a:lnSpc>
              <a:spcBef>
                <a:spcPts val="165"/>
              </a:spcBef>
            </a:pPr>
            <a:endParaRPr sz="1100" dirty="0">
              <a:latin typeface="Times New Roman"/>
              <a:cs typeface="Times New Roman"/>
            </a:endParaRPr>
          </a:p>
          <a:p>
            <a:pPr marL="12700">
              <a:lnSpc>
                <a:spcPts val="1264"/>
              </a:lnSpc>
              <a:spcBef>
                <a:spcPts val="499"/>
              </a:spcBef>
            </a:pPr>
            <a:r>
              <a:rPr sz="1100" spc="0" dirty="0">
                <a:latin typeface="Times New Roman"/>
                <a:cs typeface="Times New Roman"/>
              </a:rPr>
              <a:t>Nous</a:t>
            </a:r>
            <a:r>
              <a:rPr sz="1100" spc="38"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reviendrions</a:t>
            </a:r>
            <a:r>
              <a:rPr sz="1100" spc="-79"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sur</a:t>
            </a:r>
            <a:r>
              <a:rPr sz="1100" spc="71" dirty="0">
                <a:latin typeface="Times New Roman"/>
                <a:cs typeface="Times New Roman"/>
              </a:rPr>
              <a:t> </a:t>
            </a:r>
            <a:r>
              <a:rPr sz="1100" spc="0" dirty="0">
                <a:latin typeface="Times New Roman"/>
                <a:cs typeface="Times New Roman"/>
              </a:rPr>
              <a:t>l'identification</a:t>
            </a:r>
            <a:r>
              <a:rPr sz="1100" spc="79"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err="1">
                <a:latin typeface="Times New Roman"/>
                <a:cs typeface="Times New Roman"/>
              </a:rPr>
              <a:t>tel</a:t>
            </a:r>
            <a:r>
              <a:rPr sz="1100" spc="0" dirty="0">
                <a:latin typeface="Times New Roman"/>
                <a:cs typeface="Times New Roman"/>
              </a:rPr>
              <a:t> </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rtefeuille</a:t>
            </a:r>
            <a:r>
              <a:rPr sz="1100" spc="-39"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il</a:t>
            </a:r>
            <a:r>
              <a:rPr sz="1100" spc="-12" dirty="0">
                <a:latin typeface="Times New Roman"/>
                <a:cs typeface="Times New Roman"/>
              </a:rPr>
              <a:t> </a:t>
            </a:r>
            <a:r>
              <a:rPr sz="1100" spc="0" dirty="0" err="1">
                <a:latin typeface="Times New Roman"/>
                <a:cs typeface="Times New Roman"/>
              </a:rPr>
              <a:t>doit</a:t>
            </a:r>
            <a:r>
              <a:rPr sz="1100" spc="119" dirty="0">
                <a:latin typeface="Times New Roman"/>
                <a:cs typeface="Times New Roman"/>
              </a:rPr>
              <a:t> </a:t>
            </a:r>
            <a:r>
              <a:rPr lang="fr-FR" sz="1100" dirty="0">
                <a:latin typeface="Times New Roman"/>
                <a:cs typeface="Times New Roman"/>
              </a:rPr>
              <a:t>ê</a:t>
            </a:r>
            <a:r>
              <a:rPr sz="1100" spc="0" dirty="0" err="1">
                <a:latin typeface="Times New Roman"/>
                <a:cs typeface="Times New Roman"/>
              </a:rPr>
              <a:t>tre</a:t>
            </a:r>
            <a:r>
              <a:rPr sz="1100" spc="150" dirty="0">
                <a:latin typeface="Times New Roman"/>
                <a:cs typeface="Times New Roman"/>
              </a:rPr>
              <a:t> </a:t>
            </a:r>
            <a:r>
              <a:rPr sz="1100" spc="0" dirty="0" err="1">
                <a:latin typeface="Times New Roman"/>
                <a:cs typeface="Times New Roman"/>
              </a:rPr>
              <a:t>suffisamment</a:t>
            </a:r>
            <a:r>
              <a:rPr sz="1100" spc="25" dirty="0">
                <a:latin typeface="Times New Roman"/>
                <a:cs typeface="Times New Roman"/>
              </a:rPr>
              <a:t> </a:t>
            </a:r>
            <a:r>
              <a:rPr sz="1100" spc="0" dirty="0" err="1">
                <a:latin typeface="Times New Roman"/>
                <a:cs typeface="Times New Roman"/>
              </a:rPr>
              <a:t>diversifi</a:t>
            </a:r>
            <a:r>
              <a:rPr lang="fr-FR" sz="1100" spc="0" dirty="0">
                <a:latin typeface="Times New Roman"/>
                <a:cs typeface="Times New Roman"/>
              </a:rPr>
              <a:t>é</a:t>
            </a:r>
            <a:r>
              <a:rPr sz="1100" spc="101" dirty="0">
                <a:latin typeface="Times New Roman"/>
                <a:cs typeface="Times New Roman"/>
              </a:rPr>
              <a:t> </a:t>
            </a:r>
            <a:r>
              <a:rPr sz="1100" spc="0" dirty="0">
                <a:latin typeface="Meiryo"/>
                <a:cs typeface="Meiryo"/>
              </a:rPr>
              <a:t>⇒</a:t>
            </a:r>
            <a:r>
              <a:rPr sz="1100" spc="-20" dirty="0">
                <a:latin typeface="Meiryo"/>
                <a:cs typeface="Meiryo"/>
              </a:rPr>
              <a:t> </a:t>
            </a:r>
            <a:r>
              <a:rPr sz="1100" spc="0" dirty="0" err="1">
                <a:latin typeface="Times New Roman"/>
                <a:cs typeface="Times New Roman"/>
              </a:rPr>
              <a:t>contenir</a:t>
            </a:r>
            <a:r>
              <a:rPr lang="fr-FR" sz="1100"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a:latin typeface="Times New Roman"/>
                <a:cs typeface="Times New Roman"/>
              </a:rPr>
              <a:t>grand</a:t>
            </a:r>
            <a:r>
              <a:rPr sz="1100" spc="109" dirty="0">
                <a:latin typeface="Times New Roman"/>
                <a:cs typeface="Times New Roman"/>
              </a:rPr>
              <a:t> </a:t>
            </a:r>
            <a:r>
              <a:rPr sz="1100" spc="0" dirty="0">
                <a:latin typeface="Times New Roman"/>
                <a:cs typeface="Times New Roman"/>
              </a:rPr>
              <a:t>nom</a:t>
            </a:r>
            <a:r>
              <a:rPr sz="1100" spc="-29" dirty="0">
                <a:latin typeface="Times New Roman"/>
                <a:cs typeface="Times New Roman"/>
              </a:rPr>
              <a:t>b</a:t>
            </a:r>
            <a:r>
              <a:rPr sz="1100" spc="0" dirty="0">
                <a:latin typeface="Times New Roman"/>
                <a:cs typeface="Times New Roman"/>
              </a:rPr>
              <a:t>re</a:t>
            </a:r>
            <a:r>
              <a:rPr sz="1100" spc="7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titre</a:t>
            </a:r>
            <a:r>
              <a:rPr lang="fr-FR" sz="1100" spc="0" dirty="0">
                <a:latin typeface="Times New Roman"/>
                <a:cs typeface="Times New Roman"/>
              </a:rPr>
              <a:t>s</a:t>
            </a:r>
            <a:r>
              <a:rPr sz="1100" spc="191" dirty="0">
                <a:latin typeface="Times New Roman"/>
                <a:cs typeface="Times New Roman"/>
              </a:rPr>
              <a:t> </a:t>
            </a:r>
            <a:r>
              <a:rPr sz="1100" spc="0" dirty="0">
                <a:latin typeface="Times New Roman"/>
                <a:cs typeface="Times New Roman"/>
              </a:rPr>
              <a:t>=</a:t>
            </a:r>
            <a:r>
              <a:rPr sz="1100" spc="191" dirty="0">
                <a:latin typeface="Times New Roman"/>
                <a:cs typeface="Times New Roman"/>
              </a:rPr>
              <a:t> </a:t>
            </a:r>
            <a:r>
              <a:rPr sz="1100" spc="39" dirty="0" err="1">
                <a:latin typeface="Times New Roman"/>
                <a:cs typeface="Times New Roman"/>
              </a:rPr>
              <a:t>p</a:t>
            </a:r>
            <a:r>
              <a:rPr sz="1100" spc="-39" dirty="0" err="1">
                <a:latin typeface="Times New Roman"/>
                <a:cs typeface="Times New Roman"/>
              </a:rPr>
              <a:t>o</a:t>
            </a:r>
            <a:r>
              <a:rPr sz="1100" spc="0" dirty="0" err="1">
                <a:latin typeface="Times New Roman"/>
                <a:cs typeface="Times New Roman"/>
              </a:rPr>
              <a:t>rtefeuille</a:t>
            </a:r>
            <a:r>
              <a:rPr sz="1100" spc="-96" dirty="0">
                <a:latin typeface="Times New Roman"/>
                <a:cs typeface="Times New Roman"/>
              </a:rPr>
              <a:t> </a:t>
            </a:r>
            <a:r>
              <a:rPr sz="1100" spc="0" dirty="0">
                <a:latin typeface="Times New Roman"/>
                <a:cs typeface="Times New Roman"/>
              </a:rPr>
              <a:t>de</a:t>
            </a:r>
            <a:r>
              <a:rPr lang="fr-FR" sz="1100" spc="249" dirty="0">
                <a:latin typeface="Times New Roman"/>
                <a:cs typeface="Times New Roman"/>
              </a:rPr>
              <a:t> </a:t>
            </a:r>
            <a:r>
              <a:rPr sz="1100" spc="0" dirty="0">
                <a:latin typeface="Times New Roman"/>
                <a:cs typeface="Times New Roman"/>
              </a:rPr>
              <a:t>m</a:t>
            </a:r>
            <a:r>
              <a:rPr sz="1100" spc="-29" dirty="0">
                <a:latin typeface="Times New Roman"/>
                <a:cs typeface="Times New Roman"/>
              </a:rPr>
              <a:t>a</a:t>
            </a:r>
            <a:r>
              <a:rPr sz="1100" spc="0" dirty="0">
                <a:latin typeface="Times New Roman"/>
                <a:cs typeface="Times New Roman"/>
              </a:rPr>
              <a:t>rch</a:t>
            </a:r>
            <a:r>
              <a:rPr lang="fr-FR" sz="1100" spc="0" dirty="0">
                <a:latin typeface="Times New Roman"/>
                <a:cs typeface="Times New Roman"/>
              </a:rPr>
              <a:t>é</a:t>
            </a:r>
            <a:r>
              <a:rPr sz="1100" spc="0" dirty="0">
                <a:latin typeface="Times New Roman"/>
                <a:cs typeface="Times New Roman"/>
              </a:rPr>
              <a:t>. </a:t>
            </a:r>
            <a:endParaRPr lang="fr-FR" sz="1100" spc="0" dirty="0">
              <a:latin typeface="Times New Roman"/>
              <a:cs typeface="Times New Roman"/>
            </a:endParaRPr>
          </a:p>
          <a:p>
            <a:pPr marL="12700">
              <a:lnSpc>
                <a:spcPts val="1264"/>
              </a:lnSpc>
              <a:spcBef>
                <a:spcPts val="499"/>
              </a:spcBef>
            </a:pPr>
            <a:endParaRPr sz="1100" dirty="0">
              <a:latin typeface="Times New Roman"/>
              <a:cs typeface="Times New Roman"/>
            </a:endParaRPr>
          </a:p>
          <a:p>
            <a:pPr marL="12700" marR="463127">
              <a:lnSpc>
                <a:spcPts val="1264"/>
              </a:lnSpc>
              <a:spcBef>
                <a:spcPts val="388"/>
              </a:spcBef>
            </a:pPr>
            <a:r>
              <a:rPr sz="1100" spc="0" dirty="0" err="1">
                <a:latin typeface="Times New Roman"/>
                <a:cs typeface="Times New Roman"/>
              </a:rPr>
              <a:t>En</a:t>
            </a:r>
            <a:r>
              <a:rPr sz="1100" spc="6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ratique</a:t>
            </a:r>
            <a:r>
              <a:rPr lang="fr-FR" sz="1100" spc="0" dirty="0">
                <a:latin typeface="Times New Roman"/>
                <a:cs typeface="Times New Roman"/>
              </a:rPr>
              <a:t>,</a:t>
            </a:r>
            <a:r>
              <a:rPr sz="1100" spc="151"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a:latin typeface="Times New Roman"/>
                <a:cs typeface="Times New Roman"/>
              </a:rPr>
              <a:t>l'ap</a:t>
            </a:r>
            <a:r>
              <a:rPr sz="1100" spc="-29" dirty="0">
                <a:latin typeface="Times New Roman"/>
                <a:cs typeface="Times New Roman"/>
              </a:rPr>
              <a:t>p</a:t>
            </a:r>
            <a:r>
              <a:rPr sz="1100" spc="0" dirty="0">
                <a:latin typeface="Times New Roman"/>
                <a:cs typeface="Times New Roman"/>
              </a:rPr>
              <a:t>r</a:t>
            </a:r>
            <a:r>
              <a:rPr sz="1100" spc="-29" dirty="0">
                <a:latin typeface="Times New Roman"/>
                <a:cs typeface="Times New Roman"/>
              </a:rPr>
              <a:t>o</a:t>
            </a:r>
            <a:r>
              <a:rPr sz="1100" spc="0" dirty="0">
                <a:latin typeface="Times New Roman"/>
                <a:cs typeface="Times New Roman"/>
              </a:rPr>
              <a:t>xime</a:t>
            </a:r>
            <a:r>
              <a:rPr sz="1100" spc="49"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a:t>
            </a:r>
            <a:r>
              <a:rPr sz="1100" spc="116"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indice</a:t>
            </a:r>
            <a:r>
              <a:rPr sz="1100" spc="-22" dirty="0">
                <a:latin typeface="Times New Roman"/>
                <a:cs typeface="Times New Roman"/>
              </a:rPr>
              <a:t> </a:t>
            </a:r>
            <a:r>
              <a:rPr sz="1100" spc="29" dirty="0" err="1">
                <a:latin typeface="Times New Roman"/>
                <a:cs typeface="Times New Roman"/>
              </a:rPr>
              <a:t>b</a:t>
            </a:r>
            <a:r>
              <a:rPr sz="1100" spc="0" dirty="0" err="1">
                <a:latin typeface="Times New Roman"/>
                <a:cs typeface="Times New Roman"/>
              </a:rPr>
              <a:t>oursie</a:t>
            </a:r>
            <a:r>
              <a:rPr lang="fr-FR" sz="1100" spc="0" dirty="0">
                <a:latin typeface="Times New Roman"/>
                <a:cs typeface="Times New Roman"/>
              </a:rPr>
              <a:t>r </a:t>
            </a:r>
            <a:r>
              <a:rPr sz="1650" spc="0" baseline="2635" dirty="0" err="1">
                <a:latin typeface="Times New Roman"/>
                <a:cs typeface="Times New Roman"/>
              </a:rPr>
              <a:t>su</a:t>
            </a:r>
            <a:r>
              <a:rPr lang="fr-FR" sz="1650" spc="0" baseline="2635" dirty="0" err="1">
                <a:latin typeface="Times New Roman"/>
                <a:cs typeface="Times New Roman"/>
              </a:rPr>
              <a:t>ffisamment</a:t>
            </a:r>
            <a:r>
              <a:rPr lang="fr-FR" sz="1650" spc="0" dirty="0">
                <a:latin typeface="Times New Roman"/>
                <a:cs typeface="Times New Roman"/>
              </a:rPr>
              <a:t> </a:t>
            </a:r>
            <a:r>
              <a:rPr sz="1650" spc="0" baseline="2635" dirty="0">
                <a:latin typeface="Times New Roman"/>
                <a:cs typeface="Times New Roman"/>
              </a:rPr>
              <a:t>l</a:t>
            </a:r>
            <a:r>
              <a:rPr sz="1650" spc="-29" baseline="2635" dirty="0">
                <a:latin typeface="Times New Roman"/>
                <a:cs typeface="Times New Roman"/>
              </a:rPr>
              <a:t>a</a:t>
            </a:r>
            <a:r>
              <a:rPr sz="1650" spc="0" baseline="2635" dirty="0">
                <a:latin typeface="Times New Roman"/>
                <a:cs typeface="Times New Roman"/>
              </a:rPr>
              <a:t>rge</a:t>
            </a:r>
            <a:r>
              <a:rPr sz="1650" spc="47" baseline="2635" dirty="0">
                <a:latin typeface="Times New Roman"/>
                <a:cs typeface="Times New Roman"/>
              </a:rPr>
              <a:t> </a:t>
            </a:r>
            <a:r>
              <a:rPr sz="1650" spc="0" baseline="2635" dirty="0">
                <a:latin typeface="Times New Roman"/>
                <a:cs typeface="Times New Roman"/>
              </a:rPr>
              <a:t>(S&amp;P500</a:t>
            </a:r>
            <a:r>
              <a:rPr sz="1650" spc="130" baseline="2635" dirty="0">
                <a:latin typeface="Times New Roman"/>
                <a:cs typeface="Times New Roman"/>
              </a:rPr>
              <a:t> </a:t>
            </a:r>
            <a:r>
              <a:rPr sz="1650" spc="0" baseline="2635" dirty="0">
                <a:latin typeface="Times New Roman"/>
                <a:cs typeface="Times New Roman"/>
              </a:rPr>
              <a:t>ou</a:t>
            </a:r>
            <a:r>
              <a:rPr sz="1650" spc="73" baseline="2635" dirty="0">
                <a:latin typeface="Times New Roman"/>
                <a:cs typeface="Times New Roman"/>
              </a:rPr>
              <a:t> </a:t>
            </a:r>
            <a:r>
              <a:rPr sz="1650" spc="0" baseline="2635" dirty="0">
                <a:latin typeface="Times New Roman"/>
                <a:cs typeface="Times New Roman"/>
              </a:rPr>
              <a:t>SBF250).</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D060D7D-D0CB-4654-8F25-C4121E6B35EF}"/>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5" name="Rectangle 4">
            <a:extLst>
              <a:ext uri="{FF2B5EF4-FFF2-40B4-BE49-F238E27FC236}">
                <a16:creationId xmlns:a16="http://schemas.microsoft.com/office/drawing/2014/main" id="{DFE18359-85C4-40DC-8590-E528384D20A5}"/>
              </a:ext>
            </a:extLst>
          </p:cNvPr>
          <p:cNvSpPr/>
          <p:nvPr/>
        </p:nvSpPr>
        <p:spPr>
          <a:xfrm>
            <a:off x="177800" y="368300"/>
            <a:ext cx="4419600" cy="2492990"/>
          </a:xfrm>
          <a:prstGeom prst="rect">
            <a:avLst/>
          </a:prstGeom>
        </p:spPr>
        <p:txBody>
          <a:bodyPr wrap="square">
            <a:spAutoFit/>
          </a:bodyPr>
          <a:lstStyle/>
          <a:p>
            <a:r>
              <a:rPr lang="fr-FR" sz="1200" dirty="0"/>
              <a:t>Exercice: </a:t>
            </a:r>
          </a:p>
          <a:p>
            <a:r>
              <a:rPr lang="fr-FR" sz="1200" dirty="0"/>
              <a:t>Parmi les risques suivants lesquels sont systématiques et lesquels sont diversifiables</a:t>
            </a:r>
          </a:p>
          <a:p>
            <a:r>
              <a:rPr lang="fr-FR" sz="1200" dirty="0"/>
              <a:t>1)	Le PDG disparait dans un accident d’avion.</a:t>
            </a:r>
          </a:p>
          <a:p>
            <a:endParaRPr lang="fr-FR" sz="1200" dirty="0"/>
          </a:p>
          <a:p>
            <a:r>
              <a:rPr lang="fr-FR" sz="1200" dirty="0"/>
              <a:t>2)	L’économie entre en récession ce qui réduit la demande adressée à l’entreprise.</a:t>
            </a:r>
          </a:p>
          <a:p>
            <a:endParaRPr lang="fr-FR" sz="1200" dirty="0"/>
          </a:p>
          <a:p>
            <a:r>
              <a:rPr lang="fr-FR" sz="1200" dirty="0"/>
              <a:t>3)	L’ingénieur le plus créatif de la division R&amp;D part à la concurrence.</a:t>
            </a:r>
          </a:p>
          <a:p>
            <a:endParaRPr lang="fr-FR" sz="1200" dirty="0"/>
          </a:p>
          <a:p>
            <a:r>
              <a:rPr lang="fr-FR" sz="1200" dirty="0"/>
              <a:t>4)	Les recherches en cours dans la division R&amp;D ne débouchent pas sur des innovations.</a:t>
            </a:r>
          </a:p>
        </p:txBody>
      </p:sp>
    </p:spTree>
    <p:extLst>
      <p:ext uri="{BB962C8B-B14F-4D97-AF65-F5344CB8AC3E}">
        <p14:creationId xmlns:p14="http://schemas.microsoft.com/office/powerpoint/2010/main" val="2951649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D060D7D-D0CB-4654-8F25-C4121E6B35EF}"/>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5" name="Rectangle 4">
            <a:extLst>
              <a:ext uri="{FF2B5EF4-FFF2-40B4-BE49-F238E27FC236}">
                <a16:creationId xmlns:a16="http://schemas.microsoft.com/office/drawing/2014/main" id="{DFE18359-85C4-40DC-8590-E528384D20A5}"/>
              </a:ext>
            </a:extLst>
          </p:cNvPr>
          <p:cNvSpPr/>
          <p:nvPr/>
        </p:nvSpPr>
        <p:spPr>
          <a:xfrm>
            <a:off x="101600" y="0"/>
            <a:ext cx="4267200" cy="3416320"/>
          </a:xfrm>
          <a:prstGeom prst="rect">
            <a:avLst/>
          </a:prstGeom>
        </p:spPr>
        <p:txBody>
          <a:bodyPr wrap="square">
            <a:spAutoFit/>
          </a:bodyPr>
          <a:lstStyle/>
          <a:p>
            <a:r>
              <a:rPr lang="fr-FR" sz="1200" dirty="0"/>
              <a:t>Corrigé: </a:t>
            </a:r>
          </a:p>
          <a:p>
            <a:r>
              <a:rPr lang="fr-FR" sz="1200" b="1" dirty="0"/>
              <a:t>- Le PDG disparaît dans un accident d’avion. Type : </a:t>
            </a:r>
            <a:r>
              <a:rPr lang="fr-FR" sz="1200" dirty="0"/>
              <a:t>Diversifiable</a:t>
            </a:r>
          </a:p>
          <a:p>
            <a:r>
              <a:rPr lang="fr-FR" sz="1200" b="1" dirty="0"/>
              <a:t>Explication</a:t>
            </a:r>
            <a:r>
              <a:rPr lang="fr-FR" sz="1200" dirty="0"/>
              <a:t> : La disparition du PDG est un événement spécifique à l’entreprise. Ce type de risque peut être atténué en investissant dans plusieurs entreprises pour réduire l'impact d'un événement individuel.</a:t>
            </a:r>
          </a:p>
          <a:p>
            <a:pPr marL="171450" indent="-171450">
              <a:buFontTx/>
              <a:buChar char="-"/>
            </a:pPr>
            <a:r>
              <a:rPr lang="fr-FR" sz="1200" b="1" dirty="0"/>
              <a:t>L’économie entre en récession, ce qui réduit la demande adressée à l’entreprise. Type : </a:t>
            </a:r>
            <a:r>
              <a:rPr lang="fr-FR" sz="1200" dirty="0"/>
              <a:t>Systématique</a:t>
            </a:r>
          </a:p>
          <a:p>
            <a:r>
              <a:rPr lang="fr-FR" sz="1200" b="1" dirty="0"/>
              <a:t>Explication</a:t>
            </a:r>
            <a:r>
              <a:rPr lang="fr-FR" sz="1200" dirty="0"/>
              <a:t> : La récession est un phénomène économique global qui affecte toutes les entreprises. Il est impossible de l’éliminer par diversification, car il touche tous les secteurs dans une certaine mesure.</a:t>
            </a:r>
          </a:p>
          <a:p>
            <a:r>
              <a:rPr lang="fr-FR" sz="1200" b="1" dirty="0"/>
              <a:t>- L’ingénieur le plus créatif de la division R&amp;D part à la concurrence. Type </a:t>
            </a:r>
            <a:r>
              <a:rPr lang="fr-FR" sz="1200" dirty="0"/>
              <a:t>: Diversifiable</a:t>
            </a:r>
          </a:p>
          <a:p>
            <a:endParaRPr lang="fr-FR" sz="1200" dirty="0"/>
          </a:p>
          <a:p>
            <a:r>
              <a:rPr lang="fr-FR" sz="1200" b="1" dirty="0"/>
              <a:t>- Les recherches en cours dans la division R&amp;D ne débouchent pas sur des innovations. Type </a:t>
            </a:r>
            <a:r>
              <a:rPr lang="fr-FR" sz="1200" dirty="0"/>
              <a:t>: Diversifiable</a:t>
            </a:r>
          </a:p>
          <a:p>
            <a:endParaRPr lang="fr-FR" sz="1200" dirty="0"/>
          </a:p>
        </p:txBody>
      </p:sp>
    </p:spTree>
    <p:extLst>
      <p:ext uri="{BB962C8B-B14F-4D97-AF65-F5344CB8AC3E}">
        <p14:creationId xmlns:p14="http://schemas.microsoft.com/office/powerpoint/2010/main" val="1695412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D060D7D-D0CB-4654-8F25-C4121E6B35EF}"/>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11" name="Rectangle 10">
            <a:extLst>
              <a:ext uri="{FF2B5EF4-FFF2-40B4-BE49-F238E27FC236}">
                <a16:creationId xmlns:a16="http://schemas.microsoft.com/office/drawing/2014/main" id="{B8D86D48-AAD7-4B45-B7C4-E6222D7D6F03}"/>
              </a:ext>
            </a:extLst>
          </p:cNvPr>
          <p:cNvSpPr/>
          <p:nvPr/>
        </p:nvSpPr>
        <p:spPr>
          <a:xfrm>
            <a:off x="177800" y="63500"/>
            <a:ext cx="4343400" cy="3046988"/>
          </a:xfrm>
          <a:prstGeom prst="rect">
            <a:avLst/>
          </a:prstGeom>
        </p:spPr>
        <p:txBody>
          <a:bodyPr wrap="square">
            <a:spAutoFit/>
          </a:bodyPr>
          <a:lstStyle/>
          <a:p>
            <a:r>
              <a:rPr lang="fr-FR" sz="1200" dirty="0"/>
              <a:t>Exercice : Soit les rentabilités annuelles d’un titre sur la période 2011-2016</a:t>
            </a:r>
          </a:p>
          <a:p>
            <a:r>
              <a:rPr lang="fr-FR" sz="1200" dirty="0"/>
              <a:t>Années	2011	2012	2013	2014	2015	2016</a:t>
            </a:r>
          </a:p>
          <a:p>
            <a:r>
              <a:rPr lang="fr-FR" sz="1200" dirty="0"/>
              <a:t>rendements	-12,5%	-4%	-8%	2,5%	10%	13%</a:t>
            </a:r>
          </a:p>
          <a:p>
            <a:r>
              <a:rPr lang="fr-FR" sz="1200" dirty="0"/>
              <a:t>1)	Quelle est la rentabilité annuelle moyenne sur la période ?</a:t>
            </a:r>
          </a:p>
          <a:p>
            <a:r>
              <a:rPr lang="fr-FR" sz="1200" dirty="0"/>
              <a:t>2)	Quelle est la variance des rentabilités sur la période ?</a:t>
            </a:r>
          </a:p>
          <a:p>
            <a:endParaRPr lang="fr-FR" sz="1200" dirty="0"/>
          </a:p>
          <a:p>
            <a:r>
              <a:rPr lang="fr-FR" sz="1200" dirty="0"/>
              <a:t>3)	Déterminer l’intervalle de confiance de la rentabilité annuelle espéré au seuil de 5%. On supposera que les rentabilités annuelles sont des variables aléatoires indépendantes  qui suivent une loi de </a:t>
            </a:r>
            <a:r>
              <a:rPr lang="fr-FR" sz="1200" dirty="0" err="1"/>
              <a:t>Student</a:t>
            </a:r>
            <a:r>
              <a:rPr lang="fr-FR" sz="1200" dirty="0"/>
              <a:t>.</a:t>
            </a:r>
          </a:p>
          <a:p>
            <a:endParaRPr lang="fr-FR" sz="1200" dirty="0"/>
          </a:p>
          <a:p>
            <a:r>
              <a:rPr lang="fr-FR" sz="1200" dirty="0"/>
              <a:t>Rappel: Soit Ri, i =1,...,n, n variable aléatoires indépendantes et de même loi et d’écart type  . On peut estimer l’écart type de la moyenne de ces variables aléatoires par :</a:t>
            </a:r>
          </a:p>
          <a:p>
            <a:r>
              <a:rPr lang="fr-FR" sz="1200" dirty="0"/>
              <a:t> </a:t>
            </a:r>
          </a:p>
        </p:txBody>
      </p:sp>
      <p:pic>
        <p:nvPicPr>
          <p:cNvPr id="12" name="Image 11">
            <a:extLst>
              <a:ext uri="{FF2B5EF4-FFF2-40B4-BE49-F238E27FC236}">
                <a16:creationId xmlns:a16="http://schemas.microsoft.com/office/drawing/2014/main" id="{7FB24C0A-4E9E-4E13-93DD-47DAD5D11D10}"/>
              </a:ext>
            </a:extLst>
          </p:cNvPr>
          <p:cNvPicPr>
            <a:picLocks noChangeAspect="1"/>
          </p:cNvPicPr>
          <p:nvPr/>
        </p:nvPicPr>
        <p:blipFill>
          <a:blip r:embed="rId2"/>
          <a:stretch>
            <a:fillRect/>
          </a:stretch>
        </p:blipFill>
        <p:spPr>
          <a:xfrm>
            <a:off x="2997200" y="2681917"/>
            <a:ext cx="657143" cy="428571"/>
          </a:xfrm>
          <a:prstGeom prst="rect">
            <a:avLst/>
          </a:prstGeom>
        </p:spPr>
      </p:pic>
    </p:spTree>
    <p:extLst>
      <p:ext uri="{BB962C8B-B14F-4D97-AF65-F5344CB8AC3E}">
        <p14:creationId xmlns:p14="http://schemas.microsoft.com/office/powerpoint/2010/main" val="1489726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D060D7D-D0CB-4654-8F25-C4121E6B35EF}"/>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
        <p:nvSpPr>
          <p:cNvPr id="11" name="Rectangle 10">
            <a:extLst>
              <a:ext uri="{FF2B5EF4-FFF2-40B4-BE49-F238E27FC236}">
                <a16:creationId xmlns:a16="http://schemas.microsoft.com/office/drawing/2014/main" id="{B8D86D48-AAD7-4B45-B7C4-E6222D7D6F03}"/>
              </a:ext>
            </a:extLst>
          </p:cNvPr>
          <p:cNvSpPr/>
          <p:nvPr/>
        </p:nvSpPr>
        <p:spPr>
          <a:xfrm>
            <a:off x="177800" y="63500"/>
            <a:ext cx="4343400" cy="2893100"/>
          </a:xfrm>
          <a:prstGeom prst="rect">
            <a:avLst/>
          </a:prstGeom>
        </p:spPr>
        <p:txBody>
          <a:bodyPr wrap="square">
            <a:spAutoFit/>
          </a:bodyPr>
          <a:lstStyle/>
          <a:p>
            <a:r>
              <a:rPr lang="fr-FR" sz="1300" dirty="0"/>
              <a:t>Corrigé:</a:t>
            </a:r>
          </a:p>
          <a:p>
            <a:r>
              <a:rPr lang="en-US" sz="1300" b="1" dirty="0"/>
              <a:t>1. </a:t>
            </a:r>
            <a:r>
              <a:rPr lang="en-US" sz="1300" b="1" dirty="0" err="1"/>
              <a:t>Rentabilité</a:t>
            </a:r>
            <a:r>
              <a:rPr lang="en-US" sz="1300" b="1" dirty="0"/>
              <a:t> </a:t>
            </a:r>
            <a:r>
              <a:rPr lang="en-US" sz="1300" b="1" dirty="0" err="1"/>
              <a:t>annuelle</a:t>
            </a:r>
            <a:r>
              <a:rPr lang="en-US" sz="1300" b="1" dirty="0"/>
              <a:t> </a:t>
            </a:r>
            <a:r>
              <a:rPr lang="en-US" sz="1300" b="1" dirty="0" err="1"/>
              <a:t>moyenne</a:t>
            </a:r>
            <a:endParaRPr lang="fr-FR" sz="1300" b="1" dirty="0"/>
          </a:p>
          <a:p>
            <a:r>
              <a:rPr lang="en-US" sz="1300" dirty="0"/>
              <a:t>La </a:t>
            </a:r>
            <a:r>
              <a:rPr lang="en-US" sz="1300" dirty="0" err="1"/>
              <a:t>rentabilité</a:t>
            </a:r>
            <a:r>
              <a:rPr lang="en-US" sz="1300" dirty="0"/>
              <a:t> </a:t>
            </a:r>
            <a:r>
              <a:rPr lang="en-US" sz="1300" dirty="0" err="1"/>
              <a:t>annuelle</a:t>
            </a:r>
            <a:r>
              <a:rPr lang="en-US" sz="1300" dirty="0"/>
              <a:t> </a:t>
            </a:r>
            <a:r>
              <a:rPr lang="en-US" sz="1300" dirty="0" err="1"/>
              <a:t>moyenne</a:t>
            </a:r>
            <a:r>
              <a:rPr lang="en-US" sz="1300" dirty="0"/>
              <a:t> </a:t>
            </a:r>
            <a:r>
              <a:rPr lang="en-US" sz="1300" dirty="0" err="1"/>
              <a:t>est</a:t>
            </a:r>
            <a:r>
              <a:rPr lang="en-US" sz="1300" dirty="0"/>
              <a:t> </a:t>
            </a:r>
            <a:r>
              <a:rPr lang="en-US" sz="1300" dirty="0" err="1"/>
              <a:t>donnée</a:t>
            </a:r>
            <a:r>
              <a:rPr lang="en-US" sz="1300" dirty="0"/>
              <a:t> par :</a:t>
            </a:r>
            <a:endParaRPr lang="fr-FR" sz="1300" dirty="0"/>
          </a:p>
          <a:p>
            <a:r>
              <a:rPr lang="en-US" sz="1300" dirty="0"/>
              <a:t>𝑅n = (1/𝑛) * Σ𝑅𝑖   </a:t>
            </a:r>
            <a:r>
              <a:rPr lang="en-US" sz="1300" dirty="0">
                <a:sym typeface="Wingdings" panose="05000000000000000000" pitchFamily="2" charset="2"/>
              </a:rPr>
              <a:t></a:t>
            </a:r>
            <a:r>
              <a:rPr lang="en-US" sz="1300" dirty="0"/>
              <a:t> Rn = 0.0017 (</a:t>
            </a:r>
            <a:r>
              <a:rPr lang="en-US" sz="1300" dirty="0" err="1"/>
              <a:t>soit</a:t>
            </a:r>
            <a:r>
              <a:rPr lang="en-US" sz="1300" dirty="0"/>
              <a:t> 0.17%)</a:t>
            </a:r>
            <a:endParaRPr lang="fr-FR" sz="1300" dirty="0"/>
          </a:p>
          <a:p>
            <a:r>
              <a:rPr lang="en-US" sz="1300" b="1" dirty="0"/>
              <a:t>2. Variance des </a:t>
            </a:r>
            <a:r>
              <a:rPr lang="en-US" sz="1300" b="1" dirty="0" err="1"/>
              <a:t>rentabilités</a:t>
            </a:r>
            <a:endParaRPr lang="fr-FR" sz="1300" b="1" dirty="0"/>
          </a:p>
          <a:p>
            <a:r>
              <a:rPr lang="en-US" sz="1300" dirty="0"/>
              <a:t>La variance des </a:t>
            </a:r>
            <a:r>
              <a:rPr lang="en-US" sz="1300" dirty="0" err="1"/>
              <a:t>rentabilités</a:t>
            </a:r>
            <a:r>
              <a:rPr lang="en-US" sz="1300" dirty="0"/>
              <a:t> </a:t>
            </a:r>
            <a:r>
              <a:rPr lang="en-US" sz="1300" dirty="0" err="1"/>
              <a:t>est</a:t>
            </a:r>
            <a:r>
              <a:rPr lang="en-US" sz="1300" dirty="0"/>
              <a:t> </a:t>
            </a:r>
            <a:r>
              <a:rPr lang="en-US" sz="1300" dirty="0" err="1"/>
              <a:t>donnée</a:t>
            </a:r>
            <a:r>
              <a:rPr lang="en-US" sz="1300" dirty="0"/>
              <a:t> par :</a:t>
            </a:r>
            <a:endParaRPr lang="fr-FR" sz="1300" dirty="0"/>
          </a:p>
          <a:p>
            <a:r>
              <a:rPr lang="en-US" sz="1300" dirty="0"/>
              <a:t>σ² = (1/𝑛) * Σ(𝑅𝑖 − 𝑅̄)² </a:t>
            </a:r>
            <a:r>
              <a:rPr lang="en-US" sz="1300" dirty="0">
                <a:sym typeface="Wingdings" panose="05000000000000000000" pitchFamily="2" charset="2"/>
              </a:rPr>
              <a:t></a:t>
            </a:r>
            <a:r>
              <a:rPr lang="en-US" sz="1300" dirty="0"/>
              <a:t> σ² = 0.0102</a:t>
            </a:r>
            <a:endParaRPr lang="fr-FR" sz="1300" dirty="0"/>
          </a:p>
          <a:p>
            <a:r>
              <a:rPr lang="en-US" sz="1300" b="1" dirty="0"/>
              <a:t>3. </a:t>
            </a:r>
            <a:r>
              <a:rPr lang="en-US" sz="1300" b="1" dirty="0" err="1"/>
              <a:t>Intervalle</a:t>
            </a:r>
            <a:r>
              <a:rPr lang="en-US" sz="1300" b="1" dirty="0"/>
              <a:t> de </a:t>
            </a:r>
            <a:r>
              <a:rPr lang="en-US" sz="1300" b="1" dirty="0" err="1"/>
              <a:t>confiance</a:t>
            </a:r>
            <a:r>
              <a:rPr lang="en-US" sz="1300" b="1" dirty="0"/>
              <a:t> de la </a:t>
            </a:r>
            <a:r>
              <a:rPr lang="en-US" sz="1300" b="1" dirty="0" err="1"/>
              <a:t>rentabilité</a:t>
            </a:r>
            <a:r>
              <a:rPr lang="en-US" sz="1300" b="1" dirty="0"/>
              <a:t> </a:t>
            </a:r>
            <a:r>
              <a:rPr lang="en-US" sz="1300" b="1" dirty="0" err="1"/>
              <a:t>annuelle</a:t>
            </a:r>
            <a:r>
              <a:rPr lang="en-US" sz="1300" b="1" dirty="0"/>
              <a:t> </a:t>
            </a:r>
            <a:r>
              <a:rPr lang="en-US" sz="1300" b="1" dirty="0" err="1"/>
              <a:t>espérée</a:t>
            </a:r>
            <a:endParaRPr lang="fr-FR" sz="1300" b="1" dirty="0"/>
          </a:p>
          <a:p>
            <a:r>
              <a:rPr lang="en-US" sz="1300" dirty="0" err="1"/>
              <a:t>L'intervalle</a:t>
            </a:r>
            <a:r>
              <a:rPr lang="en-US" sz="1300" dirty="0"/>
              <a:t> de </a:t>
            </a:r>
            <a:r>
              <a:rPr lang="en-US" sz="1300" dirty="0" err="1"/>
              <a:t>confiance</a:t>
            </a:r>
            <a:r>
              <a:rPr lang="en-US" sz="1300" dirty="0"/>
              <a:t> </a:t>
            </a:r>
            <a:r>
              <a:rPr lang="en-US" sz="1300" dirty="0" err="1"/>
              <a:t>est</a:t>
            </a:r>
            <a:r>
              <a:rPr lang="en-US" sz="1300" dirty="0"/>
              <a:t> </a:t>
            </a:r>
            <a:r>
              <a:rPr lang="en-US" sz="1300" dirty="0" err="1"/>
              <a:t>donné</a:t>
            </a:r>
            <a:r>
              <a:rPr lang="en-US" sz="1300" dirty="0"/>
              <a:t> par :</a:t>
            </a:r>
            <a:endParaRPr lang="fr-FR" sz="1300" dirty="0"/>
          </a:p>
          <a:p>
            <a:r>
              <a:rPr lang="en-US" sz="1300" dirty="0"/>
              <a:t>𝑅̄ ± 𝑡𝑛−1,𝛼/2 * (σ / √𝑛) </a:t>
            </a:r>
            <a:r>
              <a:rPr lang="en-US" sz="1300" dirty="0" err="1"/>
              <a:t>Intervalle</a:t>
            </a:r>
            <a:r>
              <a:rPr lang="en-US" sz="1300" dirty="0"/>
              <a:t> de </a:t>
            </a:r>
            <a:r>
              <a:rPr lang="en-US" sz="1300" dirty="0" err="1"/>
              <a:t>confiance</a:t>
            </a:r>
            <a:r>
              <a:rPr lang="en-US" sz="1300" dirty="0"/>
              <a:t> au </a:t>
            </a:r>
            <a:r>
              <a:rPr lang="en-US" sz="1300" dirty="0" err="1"/>
              <a:t>seuil</a:t>
            </a:r>
            <a:r>
              <a:rPr lang="en-US" sz="1300" dirty="0"/>
              <a:t> de 5% : [-0.1045, 0.1078] (</a:t>
            </a:r>
            <a:r>
              <a:rPr lang="en-US" sz="1300" dirty="0" err="1"/>
              <a:t>soit</a:t>
            </a:r>
            <a:r>
              <a:rPr lang="en-US" sz="1300" dirty="0"/>
              <a:t> [-10.45%, 10.78%])</a:t>
            </a:r>
            <a:endParaRPr lang="fr-FR" sz="1300" dirty="0"/>
          </a:p>
          <a:p>
            <a:r>
              <a:rPr lang="en-US" sz="1300" dirty="0" err="1"/>
              <a:t>Cela</a:t>
            </a:r>
            <a:r>
              <a:rPr lang="en-US" sz="1300" dirty="0"/>
              <a:t> </a:t>
            </a:r>
            <a:r>
              <a:rPr lang="en-US" sz="1300" dirty="0" err="1"/>
              <a:t>signifie</a:t>
            </a:r>
            <a:r>
              <a:rPr lang="en-US" sz="1300" dirty="0"/>
              <a:t> que la </a:t>
            </a:r>
            <a:r>
              <a:rPr lang="en-US" sz="1300" dirty="0" err="1"/>
              <a:t>rentabilité</a:t>
            </a:r>
            <a:r>
              <a:rPr lang="en-US" sz="1300" dirty="0"/>
              <a:t> </a:t>
            </a:r>
            <a:r>
              <a:rPr lang="en-US" sz="1300" dirty="0" err="1"/>
              <a:t>annuelle</a:t>
            </a:r>
            <a:r>
              <a:rPr lang="en-US" sz="1300" dirty="0"/>
              <a:t> </a:t>
            </a:r>
            <a:r>
              <a:rPr lang="en-US" sz="1300" dirty="0" err="1"/>
              <a:t>moyenne</a:t>
            </a:r>
            <a:r>
              <a:rPr lang="en-US" sz="1300" dirty="0"/>
              <a:t> se </a:t>
            </a:r>
            <a:r>
              <a:rPr lang="en-US" sz="1300" dirty="0" err="1"/>
              <a:t>situe</a:t>
            </a:r>
            <a:r>
              <a:rPr lang="en-US" sz="1300" dirty="0"/>
              <a:t> avec 95% de </a:t>
            </a:r>
            <a:r>
              <a:rPr lang="en-US" sz="1300" dirty="0" err="1"/>
              <a:t>confiance</a:t>
            </a:r>
            <a:r>
              <a:rPr lang="en-US" sz="1300" dirty="0"/>
              <a:t> dans </a:t>
            </a:r>
            <a:r>
              <a:rPr lang="en-US" sz="1300" dirty="0" err="1"/>
              <a:t>cet</a:t>
            </a:r>
            <a:r>
              <a:rPr lang="en-US" sz="1300" dirty="0"/>
              <a:t> </a:t>
            </a:r>
            <a:r>
              <a:rPr lang="en-US" sz="1300" dirty="0" err="1"/>
              <a:t>intervalle</a:t>
            </a:r>
            <a:r>
              <a:rPr lang="en-US" sz="1300" dirty="0"/>
              <a:t>.</a:t>
            </a:r>
            <a:endParaRPr lang="fr-FR" sz="1300" dirty="0"/>
          </a:p>
          <a:p>
            <a:r>
              <a:rPr lang="fr-FR" sz="1300" dirty="0"/>
              <a:t> </a:t>
            </a:r>
          </a:p>
        </p:txBody>
      </p:sp>
    </p:spTree>
    <p:extLst>
      <p:ext uri="{BB962C8B-B14F-4D97-AF65-F5344CB8AC3E}">
        <p14:creationId xmlns:p14="http://schemas.microsoft.com/office/powerpoint/2010/main" val="2844336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298846" y="1260466"/>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8" name="object 18"/>
          <p:cNvSpPr/>
          <p:nvPr/>
        </p:nvSpPr>
        <p:spPr>
          <a:xfrm>
            <a:off x="4298846" y="1247766"/>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9" name="object 19"/>
          <p:cNvSpPr/>
          <p:nvPr/>
        </p:nvSpPr>
        <p:spPr>
          <a:xfrm>
            <a:off x="4298846" y="1235066"/>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7" name="object 7"/>
          <p:cNvSpPr txBox="1"/>
          <p:nvPr/>
        </p:nvSpPr>
        <p:spPr>
          <a:xfrm>
            <a:off x="95300" y="123091"/>
            <a:ext cx="228387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Mesurer</a:t>
            </a:r>
            <a:r>
              <a:rPr sz="1400" spc="16"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a:latin typeface="Times New Roman"/>
              <a:cs typeface="Times New Roman"/>
            </a:endParaRPr>
          </a:p>
        </p:txBody>
      </p:sp>
      <p:sp>
        <p:nvSpPr>
          <p:cNvPr id="6" name="object 6"/>
          <p:cNvSpPr txBox="1"/>
          <p:nvPr/>
        </p:nvSpPr>
        <p:spPr>
          <a:xfrm>
            <a:off x="177800" y="520700"/>
            <a:ext cx="4267200" cy="2438400"/>
          </a:xfrm>
          <a:prstGeom prst="rect">
            <a:avLst/>
          </a:prstGeom>
        </p:spPr>
        <p:txBody>
          <a:bodyPr wrap="square" lIns="0" tIns="0" rIns="0" bIns="0" rtlCol="0">
            <a:noAutofit/>
          </a:bodyPr>
          <a:lstStyle/>
          <a:p>
            <a:pPr>
              <a:lnSpc>
                <a:spcPct val="110000"/>
              </a:lnSpc>
              <a:spcBef>
                <a:spcPts val="57"/>
              </a:spcBef>
            </a:pPr>
            <a:r>
              <a:rPr sz="1100" spc="0" dirty="0">
                <a:latin typeface="Times New Roman"/>
                <a:cs typeface="Times New Roman"/>
              </a:rPr>
              <a:t>La</a:t>
            </a:r>
            <a:r>
              <a:rPr sz="1100" spc="21" dirty="0">
                <a:latin typeface="Times New Roman"/>
                <a:cs typeface="Times New Roman"/>
              </a:rPr>
              <a:t> </a:t>
            </a:r>
            <a:r>
              <a:rPr sz="1100" spc="0" dirty="0">
                <a:latin typeface="Times New Roman"/>
                <a:cs typeface="Times New Roman"/>
              </a:rPr>
              <a:t>mesure</a:t>
            </a:r>
            <a:r>
              <a:rPr sz="1100" spc="43" dirty="0">
                <a:latin typeface="Times New Roman"/>
                <a:cs typeface="Times New Roman"/>
              </a:rPr>
              <a:t> </a:t>
            </a:r>
            <a:r>
              <a:rPr sz="1100" spc="0" dirty="0">
                <a:latin typeface="Times New Roman"/>
                <a:cs typeface="Times New Roman"/>
              </a:rPr>
              <a:t>du</a:t>
            </a:r>
            <a:r>
              <a:rPr sz="1100" spc="90" dirty="0">
                <a:latin typeface="Times New Roman"/>
                <a:cs typeface="Times New Roman"/>
              </a:rPr>
              <a:t> </a:t>
            </a:r>
            <a:r>
              <a:rPr sz="1100" spc="0" dirty="0" err="1">
                <a:latin typeface="Times New Roman"/>
                <a:cs typeface="Times New Roman"/>
              </a:rPr>
              <a:t>risque</a:t>
            </a:r>
            <a:r>
              <a:rPr sz="1100" spc="21"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a:t>
            </a:r>
            <a:r>
              <a:rPr sz="1100" spc="132" dirty="0">
                <a:latin typeface="Times New Roman"/>
                <a:cs typeface="Times New Roman"/>
              </a:rPr>
              <a:t> </a:t>
            </a:r>
            <a:r>
              <a:rPr sz="1100" spc="0" dirty="0">
                <a:latin typeface="Times New Roman"/>
                <a:cs typeface="Times New Roman"/>
              </a:rPr>
              <a:t>d'un</a:t>
            </a:r>
            <a:r>
              <a:rPr sz="1100" spc="185" dirty="0">
                <a:latin typeface="Times New Roman"/>
                <a:cs typeface="Times New Roman"/>
              </a:rPr>
              <a:t> </a:t>
            </a:r>
            <a:r>
              <a:rPr sz="1100" spc="0" dirty="0">
                <a:latin typeface="Times New Roman"/>
                <a:cs typeface="Times New Roman"/>
              </a:rPr>
              <a:t>actif</a:t>
            </a:r>
            <a:r>
              <a:rPr sz="1100" spc="94" dirty="0">
                <a:latin typeface="Times New Roman"/>
                <a:cs typeface="Times New Roman"/>
              </a:rPr>
              <a:t> </a:t>
            </a:r>
            <a:r>
              <a:rPr sz="1100" spc="0" dirty="0" err="1">
                <a:latin typeface="Times New Roman"/>
                <a:cs typeface="Times New Roman"/>
              </a:rPr>
              <a:t>consiste</a:t>
            </a:r>
            <a:r>
              <a:rPr sz="1100" spc="75" dirty="0">
                <a:latin typeface="Times New Roman"/>
                <a:cs typeface="Times New Roman"/>
              </a:rPr>
              <a:t> </a:t>
            </a:r>
            <a:r>
              <a:rPr lang="fr-FR" sz="1100" dirty="0">
                <a:latin typeface="Times New Roman"/>
                <a:cs typeface="Times New Roman"/>
              </a:rPr>
              <a:t>à</a:t>
            </a:r>
            <a:r>
              <a:rPr sz="1100" spc="109" dirty="0">
                <a:latin typeface="Times New Roman"/>
                <a:cs typeface="Times New Roman"/>
              </a:rPr>
              <a:t> </a:t>
            </a:r>
            <a:r>
              <a:rPr sz="1100" spc="0" dirty="0" err="1">
                <a:latin typeface="Times New Roman"/>
                <a:cs typeface="Times New Roman"/>
              </a:rPr>
              <a:t>calculer</a:t>
            </a:r>
            <a:r>
              <a:rPr lang="fr-FR" sz="1100" dirty="0">
                <a:latin typeface="Times New Roman"/>
                <a:cs typeface="Times New Roman"/>
              </a:rPr>
              <a:t> </a:t>
            </a:r>
            <a:r>
              <a:rPr sz="1100" spc="0" dirty="0">
                <a:latin typeface="Times New Roman"/>
                <a:cs typeface="Times New Roman"/>
              </a:rPr>
              <a:t>son</a:t>
            </a:r>
            <a:r>
              <a:rPr sz="1100" spc="69" dirty="0">
                <a:latin typeface="Times New Roman"/>
                <a:cs typeface="Times New Roman"/>
              </a:rPr>
              <a:t> </a:t>
            </a:r>
            <a:r>
              <a:rPr sz="1100" spc="34" dirty="0">
                <a:latin typeface="Times New Roman"/>
                <a:cs typeface="Times New Roman"/>
              </a:rPr>
              <a:t>b</a:t>
            </a:r>
            <a:r>
              <a:rPr lang="fr-FR" sz="1100" dirty="0">
                <a:latin typeface="Times New Roman"/>
                <a:cs typeface="Times New Roman"/>
              </a:rPr>
              <a:t>ê</a:t>
            </a:r>
            <a:r>
              <a:rPr sz="1100" spc="0" dirty="0">
                <a:latin typeface="Times New Roman"/>
                <a:cs typeface="Times New Roman"/>
              </a:rPr>
              <a:t>ta.</a:t>
            </a:r>
            <a:r>
              <a:rPr lang="fr-FR" sz="1100" spc="0" dirty="0">
                <a:latin typeface="Times New Roman"/>
                <a:cs typeface="Times New Roman"/>
              </a:rPr>
              <a:t> </a:t>
            </a:r>
          </a:p>
          <a:p>
            <a:pPr>
              <a:lnSpc>
                <a:spcPts val="1140"/>
              </a:lnSpc>
              <a:spcBef>
                <a:spcPts val="57"/>
              </a:spcBef>
            </a:pPr>
            <a:endParaRPr lang="fr-FR" sz="1100" spc="0" dirty="0">
              <a:latin typeface="Times New Roman"/>
              <a:cs typeface="Times New Roman"/>
            </a:endParaRPr>
          </a:p>
          <a:p>
            <a:pPr>
              <a:lnSpc>
                <a:spcPct val="110000"/>
              </a:lnSpc>
              <a:spcBef>
                <a:spcPts val="57"/>
              </a:spcBef>
            </a:pPr>
            <a:r>
              <a:rPr lang="fr-FR" sz="1100" b="1" spc="0" dirty="0">
                <a:solidFill>
                  <a:schemeClr val="accent1">
                    <a:lumMod val="75000"/>
                  </a:schemeClr>
                </a:solidFill>
                <a:latin typeface="Times New Roman"/>
                <a:cs typeface="Times New Roman"/>
              </a:rPr>
              <a:t>Définition :</a:t>
            </a:r>
          </a:p>
          <a:p>
            <a:pPr>
              <a:lnSpc>
                <a:spcPct val="110000"/>
              </a:lnSpc>
              <a:spcBef>
                <a:spcPts val="57"/>
              </a:spcBef>
            </a:pPr>
            <a:r>
              <a:rPr lang="fr-FR" sz="1100" b="1" dirty="0">
                <a:solidFill>
                  <a:schemeClr val="accent1">
                    <a:lumMod val="75000"/>
                  </a:schemeClr>
                </a:solidFill>
                <a:latin typeface="Times New Roman"/>
                <a:cs typeface="Times New Roman"/>
              </a:rPr>
              <a:t>Le bêta (</a:t>
            </a:r>
            <a:r>
              <a:rPr lang="el-GR" sz="1100" b="1" dirty="0">
                <a:solidFill>
                  <a:schemeClr val="accent1">
                    <a:lumMod val="75000"/>
                  </a:schemeClr>
                </a:solidFill>
                <a:latin typeface="Times New Roman"/>
                <a:cs typeface="Times New Roman"/>
              </a:rPr>
              <a:t>β</a:t>
            </a:r>
            <a:r>
              <a:rPr lang="fr-FR" sz="1100" b="1" dirty="0">
                <a:solidFill>
                  <a:schemeClr val="accent1">
                    <a:lumMod val="75000"/>
                  </a:schemeClr>
                </a:solidFill>
                <a:latin typeface="Times New Roman"/>
                <a:cs typeface="Times New Roman"/>
              </a:rPr>
              <a:t>) d’un actif  représente la variation en pourcentages de la rentabilité excédentaire d’un titre donné lorsque la rentabilité (excédentaire) du portefeuille de marché varie de 1%. Une élasticité</a:t>
            </a:r>
          </a:p>
          <a:p>
            <a:pPr marL="12700" marR="27941">
              <a:lnSpc>
                <a:spcPts val="1140"/>
              </a:lnSpc>
              <a:spcBef>
                <a:spcPts val="57"/>
              </a:spcBef>
            </a:pPr>
            <a:endParaRPr lang="fr-FR" sz="1100" dirty="0">
              <a:latin typeface="Times New Roman"/>
              <a:cs typeface="Times New Roman"/>
            </a:endParaRPr>
          </a:p>
          <a:p>
            <a:pPr marL="12700" marR="27941">
              <a:lnSpc>
                <a:spcPts val="1140"/>
              </a:lnSpc>
              <a:spcBef>
                <a:spcPts val="57"/>
              </a:spcBef>
            </a:pPr>
            <a:r>
              <a:rPr lang="fr-FR" sz="1100" dirty="0">
                <a:latin typeface="Times New Roman"/>
                <a:cs typeface="Times New Roman"/>
              </a:rPr>
              <a:t>Rentabilité</a:t>
            </a:r>
            <a:r>
              <a:rPr lang="fr-FR" sz="1100" spc="84" dirty="0">
                <a:latin typeface="Times New Roman"/>
                <a:cs typeface="Times New Roman"/>
              </a:rPr>
              <a:t> </a:t>
            </a:r>
            <a:r>
              <a:rPr lang="fr-FR" sz="1100" dirty="0">
                <a:latin typeface="Times New Roman"/>
                <a:cs typeface="Times New Roman"/>
              </a:rPr>
              <a:t>excédentaire</a:t>
            </a:r>
            <a:r>
              <a:rPr lang="fr-FR" sz="1100" spc="84" dirty="0">
                <a:latin typeface="Times New Roman"/>
                <a:cs typeface="Times New Roman"/>
              </a:rPr>
              <a:t> </a:t>
            </a:r>
            <a:r>
              <a:rPr lang="fr-FR" sz="1100" dirty="0">
                <a:latin typeface="Times New Roman"/>
                <a:cs typeface="Times New Roman"/>
              </a:rPr>
              <a:t>=</a:t>
            </a:r>
            <a:r>
              <a:rPr lang="fr-FR" sz="1100" spc="-13" dirty="0">
                <a:latin typeface="Times New Roman"/>
                <a:cs typeface="Times New Roman"/>
              </a:rPr>
              <a:t> </a:t>
            </a:r>
            <a:r>
              <a:rPr lang="fr-FR" sz="1100" dirty="0">
                <a:latin typeface="Times New Roman"/>
                <a:cs typeface="Times New Roman"/>
              </a:rPr>
              <a:t>éc</a:t>
            </a:r>
            <a:r>
              <a:rPr lang="fr-FR" sz="1100" spc="-29" dirty="0">
                <a:latin typeface="Times New Roman"/>
                <a:cs typeface="Times New Roman"/>
              </a:rPr>
              <a:t>a</a:t>
            </a:r>
            <a:r>
              <a:rPr lang="fr-FR" sz="1100" dirty="0">
                <a:latin typeface="Times New Roman"/>
                <a:cs typeface="Times New Roman"/>
              </a:rPr>
              <a:t>rt</a:t>
            </a:r>
            <a:r>
              <a:rPr lang="fr-FR" sz="1100" spc="186" dirty="0">
                <a:latin typeface="Times New Roman"/>
                <a:cs typeface="Times New Roman"/>
              </a:rPr>
              <a:t> </a:t>
            </a:r>
            <a:r>
              <a:rPr lang="fr-FR" sz="1100" dirty="0">
                <a:latin typeface="Times New Roman"/>
                <a:cs typeface="Times New Roman"/>
              </a:rPr>
              <a:t>entre</a:t>
            </a:r>
            <a:r>
              <a:rPr lang="fr-FR" sz="1100" spc="150"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rentabilité</a:t>
            </a:r>
            <a:r>
              <a:rPr lang="fr-FR" sz="1100" spc="129"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l'actif</a:t>
            </a:r>
          </a:p>
          <a:p>
            <a:pPr marL="12700" marR="27941">
              <a:lnSpc>
                <a:spcPct val="95825"/>
              </a:lnSpc>
              <a:spcBef>
                <a:spcPts val="32"/>
              </a:spcBef>
            </a:pPr>
            <a:r>
              <a:rPr lang="fr-FR" sz="110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dirty="0">
                <a:latin typeface="Times New Roman"/>
                <a:cs typeface="Times New Roman"/>
              </a:rPr>
              <a:t>taux</a:t>
            </a:r>
            <a:r>
              <a:rPr lang="fr-FR" sz="1100" spc="141" dirty="0">
                <a:latin typeface="Times New Roman"/>
                <a:cs typeface="Times New Roman"/>
              </a:rPr>
              <a:t> </a:t>
            </a:r>
            <a:r>
              <a:rPr lang="fr-FR" sz="1100" dirty="0">
                <a:latin typeface="Times New Roman"/>
                <a:cs typeface="Times New Roman"/>
              </a:rPr>
              <a:t>d'intérêt </a:t>
            </a:r>
            <a:r>
              <a:rPr lang="fr-FR" sz="1100" spc="23" dirty="0">
                <a:latin typeface="Times New Roman"/>
                <a:cs typeface="Times New Roman"/>
              </a:rPr>
              <a:t> </a:t>
            </a:r>
            <a:r>
              <a:rPr lang="fr-FR" sz="1100" dirty="0">
                <a:latin typeface="Times New Roman"/>
                <a:cs typeface="Times New Roman"/>
              </a:rPr>
              <a:t>sans</a:t>
            </a:r>
            <a:r>
              <a:rPr lang="fr-FR" sz="1100" spc="84" dirty="0">
                <a:latin typeface="Times New Roman"/>
                <a:cs typeface="Times New Roman"/>
              </a:rPr>
              <a:t> </a:t>
            </a:r>
            <a:r>
              <a:rPr lang="fr-FR" sz="1100" dirty="0">
                <a:latin typeface="Times New Roman"/>
                <a:cs typeface="Times New Roman"/>
              </a:rPr>
              <a:t>risque.</a:t>
            </a:r>
          </a:p>
          <a:p>
            <a:pPr marL="12700">
              <a:lnSpc>
                <a:spcPct val="110000"/>
              </a:lnSpc>
              <a:spcBef>
                <a:spcPts val="821"/>
              </a:spcBef>
            </a:pPr>
            <a:r>
              <a:rPr lang="fr-FR" sz="1100" dirty="0">
                <a:latin typeface="Times New Roman"/>
                <a:cs typeface="Times New Roman"/>
              </a:rPr>
              <a:t>Nous</a:t>
            </a:r>
            <a:r>
              <a:rPr lang="fr-FR" sz="1100" spc="38" dirty="0">
                <a:latin typeface="Times New Roman"/>
                <a:cs typeface="Times New Roman"/>
              </a:rPr>
              <a:t> </a:t>
            </a:r>
            <a:r>
              <a:rPr lang="fr-FR" sz="1100" dirty="0">
                <a:latin typeface="Times New Roman"/>
                <a:cs typeface="Times New Roman"/>
              </a:rPr>
              <a:t>ne</a:t>
            </a:r>
            <a:r>
              <a:rPr lang="fr-FR" sz="1100" spc="84" dirty="0">
                <a:latin typeface="Times New Roman"/>
                <a:cs typeface="Times New Roman"/>
              </a:rPr>
              <a:t> </a:t>
            </a:r>
            <a:r>
              <a:rPr lang="fr-FR" sz="1100" dirty="0">
                <a:latin typeface="Times New Roman"/>
                <a:cs typeface="Times New Roman"/>
              </a:rPr>
              <a:t>reviendrons</a:t>
            </a:r>
            <a:r>
              <a:rPr lang="fr-FR" sz="1100" spc="-70" dirty="0">
                <a:latin typeface="Times New Roman"/>
                <a:cs typeface="Times New Roman"/>
              </a:rPr>
              <a:t> </a:t>
            </a:r>
            <a:r>
              <a:rPr lang="fr-FR" sz="1100" dirty="0">
                <a:latin typeface="Times New Roman"/>
                <a:cs typeface="Times New Roman"/>
              </a:rPr>
              <a:t>pas</a:t>
            </a:r>
            <a:r>
              <a:rPr lang="fr-FR" sz="1100" spc="99" dirty="0">
                <a:latin typeface="Times New Roman"/>
                <a:cs typeface="Times New Roman"/>
              </a:rPr>
              <a:t> </a:t>
            </a:r>
            <a:r>
              <a:rPr lang="fr-FR" sz="1100" dirty="0">
                <a:latin typeface="Times New Roman"/>
                <a:cs typeface="Times New Roman"/>
              </a:rPr>
              <a:t>sur</a:t>
            </a:r>
            <a:r>
              <a:rPr lang="fr-FR" sz="1100" spc="71" dirty="0">
                <a:latin typeface="Times New Roman"/>
                <a:cs typeface="Times New Roman"/>
              </a:rPr>
              <a:t> </a:t>
            </a:r>
            <a:r>
              <a:rPr lang="fr-FR" sz="1100" dirty="0">
                <a:latin typeface="Times New Roman"/>
                <a:cs typeface="Times New Roman"/>
              </a:rPr>
              <a:t>les</a:t>
            </a:r>
            <a:r>
              <a:rPr lang="fr-FR" sz="1100" spc="11" dirty="0">
                <a:latin typeface="Times New Roman"/>
                <a:cs typeface="Times New Roman"/>
              </a:rPr>
              <a:t> différentes </a:t>
            </a:r>
            <a:r>
              <a:rPr lang="fr-FR" sz="1100" dirty="0">
                <a:latin typeface="Times New Roman"/>
                <a:cs typeface="Times New Roman"/>
              </a:rPr>
              <a:t>façons</a:t>
            </a:r>
            <a:r>
              <a:rPr lang="fr-FR" sz="1100" spc="56" dirty="0">
                <a:latin typeface="Times New Roman"/>
                <a:cs typeface="Times New Roman"/>
              </a:rPr>
              <a:t> </a:t>
            </a:r>
            <a:r>
              <a:rPr lang="fr-FR" sz="1100" dirty="0">
                <a:latin typeface="Times New Roman"/>
                <a:cs typeface="Times New Roman"/>
              </a:rPr>
              <a:t>d'estimer</a:t>
            </a:r>
            <a:r>
              <a:rPr lang="fr-FR" sz="1100" spc="204"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bêta</a:t>
            </a:r>
            <a:r>
              <a:rPr lang="fr-FR" sz="1100" spc="192" dirty="0">
                <a:latin typeface="Times New Roman"/>
                <a:cs typeface="Times New Roman"/>
              </a:rPr>
              <a:t> </a:t>
            </a:r>
            <a:r>
              <a:rPr lang="fr-FR" sz="1100" dirty="0">
                <a:latin typeface="Times New Roman"/>
                <a:cs typeface="Times New Roman"/>
              </a:rPr>
              <a:t>d'un actif</a:t>
            </a:r>
            <a:r>
              <a:rPr lang="fr-FR" sz="1100" spc="104" dirty="0">
                <a:latin typeface="Times New Roman"/>
                <a:cs typeface="Times New Roman"/>
              </a:rPr>
              <a:t> </a:t>
            </a:r>
            <a:r>
              <a:rPr lang="fr-FR" sz="1100" dirty="0">
                <a:latin typeface="Meiryo"/>
                <a:cs typeface="Meiryo"/>
              </a:rPr>
              <a:t>⇒</a:t>
            </a:r>
            <a:r>
              <a:rPr lang="fr-FR" sz="1100" spc="-20" dirty="0">
                <a:latin typeface="Meiryo"/>
                <a:cs typeface="Meiryo"/>
              </a:rPr>
              <a:t> </a:t>
            </a:r>
            <a:r>
              <a:rPr lang="fr-FR" sz="1100" dirty="0">
                <a:latin typeface="Times New Roman"/>
                <a:cs typeface="Times New Roman"/>
              </a:rPr>
              <a:t>Cf.</a:t>
            </a:r>
            <a:r>
              <a:rPr lang="fr-FR" sz="1100" spc="150" dirty="0">
                <a:latin typeface="Times New Roman"/>
                <a:cs typeface="Times New Roman"/>
              </a:rPr>
              <a:t> </a:t>
            </a:r>
            <a:r>
              <a:rPr lang="fr-FR" sz="1100" dirty="0">
                <a:latin typeface="Times New Roman"/>
                <a:cs typeface="Times New Roman"/>
              </a:rPr>
              <a:t>cours</a:t>
            </a:r>
            <a:r>
              <a:rPr lang="fr-FR" sz="1100" spc="61" dirty="0">
                <a:latin typeface="Times New Roman"/>
                <a:cs typeface="Times New Roman"/>
              </a:rPr>
              <a:t> </a:t>
            </a:r>
            <a:r>
              <a:rPr lang="fr-FR" sz="1100" dirty="0">
                <a:latin typeface="Times New Roman"/>
                <a:cs typeface="Times New Roman"/>
              </a:rPr>
              <a:t>« Evaluation</a:t>
            </a:r>
            <a:r>
              <a:rPr lang="fr-FR" sz="1100" spc="135"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actifs</a:t>
            </a:r>
            <a:r>
              <a:rPr lang="fr-FR" sz="1100" spc="84" dirty="0">
                <a:latin typeface="Times New Roman"/>
                <a:cs typeface="Times New Roman"/>
              </a:rPr>
              <a:t> </a:t>
            </a:r>
            <a:r>
              <a:rPr lang="fr-FR" sz="1100" dirty="0">
                <a:latin typeface="Times New Roman"/>
                <a:cs typeface="Times New Roman"/>
              </a:rPr>
              <a:t>financiers ».</a:t>
            </a:r>
          </a:p>
          <a:p>
            <a:pPr>
              <a:lnSpc>
                <a:spcPts val="1140"/>
              </a:lnSpc>
              <a:spcBef>
                <a:spcPts val="57"/>
              </a:spcBef>
            </a:pPr>
            <a:endParaRPr lang="fr-FR" sz="1100" dirty="0">
              <a:latin typeface="Times New Roman"/>
              <a:cs typeface="Times New Roman"/>
            </a:endParaRPr>
          </a:p>
          <a:p>
            <a:pPr marL="12700" marR="3063892" indent="277101">
              <a:lnSpc>
                <a:spcPts val="1264"/>
              </a:lnSpc>
              <a:spcBef>
                <a:spcPts val="32"/>
              </a:spcBef>
            </a:pPr>
            <a:endParaRPr sz="1100" dirty="0">
              <a:latin typeface="Times New Roman"/>
              <a:cs typeface="Times New Roman"/>
            </a:endParaRPr>
          </a:p>
          <a:p>
            <a:pPr marL="12700" marR="3063892">
              <a:lnSpc>
                <a:spcPts val="1264"/>
              </a:lnSpc>
              <a:spcBef>
                <a:spcPts val="628"/>
              </a:spcBef>
            </a:pPr>
            <a:r>
              <a:rPr sz="1100" spc="0" dirty="0">
                <a:solidFill>
                  <a:srgbClr val="FFFFFF"/>
                </a:solidFill>
                <a:latin typeface="Times New Roman"/>
                <a:cs typeface="Times New Roman"/>
              </a:rPr>
              <a:t>Definition</a:t>
            </a:r>
            <a:endParaRPr sz="1100" dirty="0">
              <a:latin typeface="Times New Roman"/>
              <a:cs typeface="Times New Roman"/>
            </a:endParaRPr>
          </a:p>
        </p:txBody>
      </p:sp>
      <p:sp>
        <p:nvSpPr>
          <p:cNvPr id="4" name="object 4"/>
          <p:cNvSpPr txBox="1"/>
          <p:nvPr/>
        </p:nvSpPr>
        <p:spPr>
          <a:xfrm>
            <a:off x="624395" y="2516734"/>
            <a:ext cx="3564404" cy="337681"/>
          </a:xfrm>
          <a:prstGeom prst="rect">
            <a:avLst/>
          </a:prstGeom>
        </p:spPr>
        <p:txBody>
          <a:bodyPr wrap="square" lIns="0" tIns="0" rIns="0" bIns="0" rtlCol="0">
            <a:noAutofit/>
          </a:bodyPr>
          <a:lstStyle/>
          <a:p>
            <a:pPr marL="12700">
              <a:lnSpc>
                <a:spcPts val="1264"/>
              </a:lnSpc>
              <a:spcBef>
                <a:spcPts val="821"/>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587070" y="3263498"/>
            <a:ext cx="3167452" cy="77269"/>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587070" y="386347"/>
            <a:ext cx="3426856" cy="2795336"/>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0" y="-1600"/>
            <a:ext cx="4608004" cy="3456000"/>
          </a:xfrm>
          <a:custGeom>
            <a:avLst/>
            <a:gdLst/>
            <a:ahLst/>
            <a:cxnLst/>
            <a:rect l="l" t="t" r="r" b="b"/>
            <a:pathLst>
              <a:path w="4608004" h="3456000">
                <a:moveTo>
                  <a:pt x="4608004" y="1600"/>
                </a:moveTo>
                <a:lnTo>
                  <a:pt x="0" y="1600"/>
                </a:lnTo>
                <a:lnTo>
                  <a:pt x="0" y="3456000"/>
                </a:lnTo>
                <a:lnTo>
                  <a:pt x="4608004" y="3456000"/>
                </a:lnTo>
                <a:lnTo>
                  <a:pt x="4608004" y="1600"/>
                </a:lnTo>
                <a:close/>
              </a:path>
            </a:pathLst>
          </a:custGeom>
          <a:solidFill>
            <a:srgbClr val="FFFFFF"/>
          </a:solidFill>
        </p:spPr>
        <p:txBody>
          <a:bodyPr wrap="square" lIns="0" tIns="0" rIns="0" bIns="0" rtlCol="0">
            <a:noAutofit/>
          </a:bodyPr>
          <a:lstStyle/>
          <a:p>
            <a:endParaRPr/>
          </a:p>
        </p:txBody>
      </p:sp>
      <p:sp>
        <p:nvSpPr>
          <p:cNvPr id="13" name="object 13"/>
          <p:cNvSpPr txBox="1"/>
          <p:nvPr/>
        </p:nvSpPr>
        <p:spPr>
          <a:xfrm>
            <a:off x="95300" y="121491"/>
            <a:ext cx="228387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Mesurer</a:t>
            </a:r>
            <a:r>
              <a:rPr sz="1400" spc="16" dirty="0">
                <a:solidFill>
                  <a:srgbClr val="B23333"/>
                </a:solidFill>
                <a:latin typeface="Times New Roman"/>
                <a:cs typeface="Times New Roman"/>
              </a:rPr>
              <a:t> </a:t>
            </a:r>
            <a:r>
              <a:rPr sz="1400" spc="0" dirty="0">
                <a:solidFill>
                  <a:srgbClr val="B23333"/>
                </a:solidFill>
                <a:latin typeface="Times New Roman"/>
                <a:cs typeface="Times New Roman"/>
              </a:rPr>
              <a:t>le</a:t>
            </a:r>
            <a:r>
              <a:rPr sz="1400" spc="24" dirty="0">
                <a:solidFill>
                  <a:srgbClr val="B23333"/>
                </a:solidFill>
                <a:latin typeface="Times New Roman"/>
                <a:cs typeface="Times New Roman"/>
              </a:rPr>
              <a:t> </a:t>
            </a:r>
            <a:r>
              <a:rPr sz="1400" spc="0" dirty="0">
                <a:solidFill>
                  <a:srgbClr val="B23333"/>
                </a:solidFill>
                <a:latin typeface="Times New Roman"/>
                <a:cs typeface="Times New Roman"/>
              </a:rPr>
              <a:t>risque</a:t>
            </a:r>
            <a:r>
              <a:rPr sz="1400" spc="7" dirty="0">
                <a:solidFill>
                  <a:srgbClr val="B23333"/>
                </a:solidFill>
                <a:latin typeface="Times New Roman"/>
                <a:cs typeface="Times New Roman"/>
              </a:rPr>
              <a:t> </a:t>
            </a:r>
            <a:r>
              <a:rPr sz="1400" spc="0" dirty="0">
                <a:solidFill>
                  <a:srgbClr val="B23333"/>
                </a:solidFill>
                <a:latin typeface="Times New Roman"/>
                <a:cs typeface="Times New Roman"/>
              </a:rPr>
              <a:t>systématique</a:t>
            </a:r>
            <a:endParaRPr sz="1400">
              <a:latin typeface="Times New Roman"/>
              <a:cs typeface="Times New Roman"/>
            </a:endParaRPr>
          </a:p>
        </p:txBody>
      </p:sp>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83" y="377932"/>
            <a:ext cx="4079217" cy="3027622"/>
          </a:xfrm>
          <a:prstGeom prst="rect">
            <a:avLst/>
          </a:prstGeom>
        </p:spPr>
      </p:pic>
      <p:sp>
        <p:nvSpPr>
          <p:cNvPr id="2" name="Espace réservé du numéro de diapositive 1"/>
          <p:cNvSpPr>
            <a:spLocks noGrp="1"/>
          </p:cNvSpPr>
          <p:nvPr>
            <p:ph type="sldNum" sz="quarter" idx="12"/>
          </p:nvPr>
        </p:nvSpPr>
        <p:spPr/>
        <p:txBody>
          <a:bodyPr/>
          <a:lstStyle/>
          <a:p>
            <a:fld id="{D57F1E4F-1CFF-5643-939E-217C01CDF565}"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194803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Estimer</a:t>
            </a:r>
            <a:r>
              <a:rPr sz="1400" spc="61" dirty="0">
                <a:solidFill>
                  <a:srgbClr val="B23333"/>
                </a:solidFill>
                <a:latin typeface="Times New Roman"/>
                <a:cs typeface="Times New Roman"/>
              </a:rPr>
              <a:t> </a:t>
            </a:r>
            <a:r>
              <a:rPr sz="1400" spc="0" dirty="0">
                <a:solidFill>
                  <a:srgbClr val="B23333"/>
                </a:solidFill>
                <a:latin typeface="Times New Roman"/>
                <a:cs typeface="Times New Roman"/>
              </a:rPr>
              <a:t>la</a:t>
            </a:r>
            <a:r>
              <a:rPr sz="1400" spc="74" dirty="0">
                <a:solidFill>
                  <a:srgbClr val="B23333"/>
                </a:solidFill>
                <a:latin typeface="Times New Roman"/>
                <a:cs typeface="Times New Roman"/>
              </a:rPr>
              <a:t> </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rime</a:t>
            </a:r>
            <a:r>
              <a:rPr sz="1400" spc="2"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risque</a:t>
            </a:r>
            <a:endParaRPr sz="1400">
              <a:latin typeface="Times New Roman"/>
              <a:cs typeface="Times New Roman"/>
            </a:endParaRPr>
          </a:p>
        </p:txBody>
      </p:sp>
      <p:sp>
        <p:nvSpPr>
          <p:cNvPr id="6" name="object 6"/>
          <p:cNvSpPr txBox="1"/>
          <p:nvPr/>
        </p:nvSpPr>
        <p:spPr>
          <a:xfrm>
            <a:off x="95300" y="444500"/>
            <a:ext cx="4502100" cy="2438400"/>
          </a:xfrm>
          <a:prstGeom prst="rect">
            <a:avLst/>
          </a:prstGeom>
        </p:spPr>
        <p:txBody>
          <a:bodyPr wrap="square" lIns="0" tIns="0" rIns="0" bIns="0" rtlCol="0">
            <a:noAutofit/>
          </a:bodyPr>
          <a:lstStyle/>
          <a:p>
            <a:pPr marL="12700">
              <a:lnSpc>
                <a:spcPts val="1240"/>
              </a:lnSpc>
              <a:spcBef>
                <a:spcPts val="62"/>
              </a:spcBef>
            </a:pPr>
            <a:endParaRPr lang="fr-FR" sz="1650" spc="0" baseline="5270" dirty="0">
              <a:latin typeface="Times New Roman"/>
              <a:cs typeface="Times New Roman"/>
            </a:endParaRPr>
          </a:p>
          <a:p>
            <a:pPr marL="12700">
              <a:lnSpc>
                <a:spcPts val="1240"/>
              </a:lnSpc>
              <a:spcBef>
                <a:spcPts val="62"/>
              </a:spcBef>
            </a:pPr>
            <a:r>
              <a:rPr sz="1650" spc="0" baseline="5270" dirty="0">
                <a:latin typeface="Times New Roman"/>
                <a:cs typeface="Times New Roman"/>
              </a:rPr>
              <a:t>On</a:t>
            </a:r>
            <a:r>
              <a:rPr sz="1650" spc="98" baseline="5270" dirty="0">
                <a:latin typeface="Times New Roman"/>
                <a:cs typeface="Times New Roman"/>
              </a:rPr>
              <a:t> </a:t>
            </a:r>
            <a:r>
              <a:rPr sz="1650" spc="0" baseline="5270" dirty="0">
                <a:latin typeface="Times New Roman"/>
                <a:cs typeface="Times New Roman"/>
              </a:rPr>
              <a:t>ap</a:t>
            </a:r>
            <a:r>
              <a:rPr sz="1650" spc="29" baseline="5270" dirty="0">
                <a:latin typeface="Times New Roman"/>
                <a:cs typeface="Times New Roman"/>
              </a:rPr>
              <a:t>p</a:t>
            </a:r>
            <a:r>
              <a:rPr sz="1650" spc="0" baseline="5270" dirty="0">
                <a:latin typeface="Times New Roman"/>
                <a:cs typeface="Times New Roman"/>
              </a:rPr>
              <a:t>elle</a:t>
            </a:r>
            <a:r>
              <a:rPr sz="1650" spc="5" baseline="5270" dirty="0">
                <a:latin typeface="Times New Roman"/>
                <a:cs typeface="Times New Roman"/>
              </a:rPr>
              <a:t> </a:t>
            </a:r>
            <a:r>
              <a:rPr sz="1650" spc="0" baseline="5270" dirty="0">
                <a:latin typeface="Times New Roman"/>
                <a:cs typeface="Times New Roman"/>
              </a:rPr>
              <a:t>la</a:t>
            </a:r>
            <a:r>
              <a:rPr sz="1650" spc="188" baseline="5270" dirty="0">
                <a:latin typeface="Times New Roman"/>
                <a:cs typeface="Times New Roman"/>
              </a:rPr>
              <a:t> </a:t>
            </a:r>
            <a:r>
              <a:rPr sz="1650" spc="-34" baseline="5270" dirty="0">
                <a:latin typeface="Times New Roman"/>
                <a:cs typeface="Times New Roman"/>
              </a:rPr>
              <a:t>p</a:t>
            </a:r>
            <a:r>
              <a:rPr sz="1650" spc="0" baseline="5270" dirty="0">
                <a:latin typeface="Times New Roman"/>
                <a:cs typeface="Times New Roman"/>
              </a:rPr>
              <a:t>rime </a:t>
            </a:r>
            <a:r>
              <a:rPr sz="1650" spc="76" baseline="5270" dirty="0">
                <a:latin typeface="Times New Roman"/>
                <a:cs typeface="Times New Roman"/>
              </a:rPr>
              <a:t> </a:t>
            </a:r>
            <a:r>
              <a:rPr sz="1650" spc="0" baseline="5270" dirty="0">
                <a:latin typeface="Times New Roman"/>
                <a:cs typeface="Times New Roman"/>
              </a:rPr>
              <a:t>de</a:t>
            </a:r>
            <a:r>
              <a:rPr sz="1650" spc="249" baseline="5270" dirty="0">
                <a:latin typeface="Times New Roman"/>
                <a:cs typeface="Times New Roman"/>
              </a:rPr>
              <a:t> </a:t>
            </a:r>
            <a:r>
              <a:rPr sz="1650" spc="0" baseline="5270" dirty="0">
                <a:latin typeface="Times New Roman"/>
                <a:cs typeface="Times New Roman"/>
              </a:rPr>
              <a:t>risque </a:t>
            </a:r>
            <a:r>
              <a:rPr sz="1650" spc="91" baseline="5270" dirty="0">
                <a:latin typeface="Times New Roman"/>
                <a:cs typeface="Times New Roman"/>
              </a:rPr>
              <a:t> </a:t>
            </a:r>
            <a:r>
              <a:rPr sz="1650" spc="0" baseline="5270" dirty="0">
                <a:latin typeface="Times New Roman"/>
                <a:cs typeface="Times New Roman"/>
              </a:rPr>
              <a:t>de</a:t>
            </a:r>
            <a:r>
              <a:rPr sz="1650" spc="249" baseline="5270" dirty="0">
                <a:latin typeface="Times New Roman"/>
                <a:cs typeface="Times New Roman"/>
              </a:rPr>
              <a:t> </a:t>
            </a:r>
            <a:r>
              <a:rPr sz="1650" spc="0" baseline="5270" dirty="0">
                <a:latin typeface="Times New Roman"/>
                <a:cs typeface="Times New Roman"/>
              </a:rPr>
              <a:t>m</a:t>
            </a:r>
            <a:r>
              <a:rPr sz="1650" spc="-33" baseline="5270" dirty="0">
                <a:latin typeface="Times New Roman"/>
                <a:cs typeface="Times New Roman"/>
              </a:rPr>
              <a:t>a</a:t>
            </a:r>
            <a:r>
              <a:rPr sz="1650" spc="0" baseline="5270" dirty="0">
                <a:latin typeface="Times New Roman"/>
                <a:cs typeface="Times New Roman"/>
              </a:rPr>
              <a:t>rch</a:t>
            </a:r>
            <a:r>
              <a:rPr lang="fr-FR" sz="1650" spc="0" baseline="5270" dirty="0">
                <a:latin typeface="Times New Roman"/>
                <a:cs typeface="Times New Roman"/>
              </a:rPr>
              <a:t>é</a:t>
            </a:r>
            <a:r>
              <a:rPr sz="1650" spc="84" baseline="5270" dirty="0">
                <a:latin typeface="Times New Roman"/>
                <a:cs typeface="Times New Roman"/>
              </a:rPr>
              <a:t> </a:t>
            </a:r>
            <a:r>
              <a:rPr sz="1650" spc="0" baseline="5270" dirty="0">
                <a:latin typeface="Times New Roman"/>
                <a:cs typeface="Times New Roman"/>
              </a:rPr>
              <a:t>(</a:t>
            </a:r>
            <a:r>
              <a:rPr lang="az-Cyrl-AZ" sz="1650" spc="0" baseline="5270" dirty="0">
                <a:latin typeface="Times New Roman"/>
                <a:cs typeface="Times New Roman"/>
              </a:rPr>
              <a:t>П</a:t>
            </a:r>
            <a:r>
              <a:rPr sz="1200" spc="0" baseline="-7246" dirty="0">
                <a:latin typeface="Times New Roman"/>
                <a:cs typeface="Times New Roman"/>
              </a:rPr>
              <a:t>m</a:t>
            </a:r>
            <a:r>
              <a:rPr sz="1200" spc="49" baseline="-7246" dirty="0">
                <a:latin typeface="Times New Roman"/>
                <a:cs typeface="Times New Roman"/>
              </a:rPr>
              <a:t> </a:t>
            </a:r>
            <a:r>
              <a:rPr sz="1650" spc="0" baseline="5270" dirty="0">
                <a:latin typeface="Times New Roman"/>
                <a:cs typeface="Times New Roman"/>
              </a:rPr>
              <a:t>)</a:t>
            </a:r>
            <a:r>
              <a:rPr sz="1650" spc="136" baseline="5270" dirty="0">
                <a:latin typeface="Times New Roman"/>
                <a:cs typeface="Times New Roman"/>
              </a:rPr>
              <a:t> </a:t>
            </a:r>
            <a:r>
              <a:rPr sz="1650" spc="0" baseline="5270" dirty="0">
                <a:latin typeface="Times New Roman"/>
                <a:cs typeface="Times New Roman"/>
              </a:rPr>
              <a:t>la</a:t>
            </a:r>
            <a:r>
              <a:rPr sz="1650" spc="61" baseline="5270" dirty="0">
                <a:latin typeface="Times New Roman"/>
                <a:cs typeface="Times New Roman"/>
              </a:rPr>
              <a:t> </a:t>
            </a:r>
            <a:r>
              <a:rPr sz="1650" spc="0" baseline="5270" dirty="0">
                <a:latin typeface="Times New Roman"/>
                <a:cs typeface="Times New Roman"/>
              </a:rPr>
              <a:t>diff</a:t>
            </a:r>
            <a:r>
              <a:rPr lang="fr-FR" sz="1650" spc="0" baseline="5270" dirty="0">
                <a:latin typeface="Times New Roman"/>
                <a:cs typeface="Times New Roman"/>
              </a:rPr>
              <a:t>é</a:t>
            </a:r>
            <a:r>
              <a:rPr sz="1650" spc="0" baseline="5270" dirty="0" err="1">
                <a:latin typeface="Times New Roman"/>
                <a:cs typeface="Times New Roman"/>
              </a:rPr>
              <a:t>rence</a:t>
            </a:r>
            <a:endParaRPr sz="1100" dirty="0">
              <a:latin typeface="Times New Roman"/>
              <a:cs typeface="Times New Roman"/>
            </a:endParaRPr>
          </a:p>
          <a:p>
            <a:pPr marL="12700" marR="60121">
              <a:lnSpc>
                <a:spcPts val="1184"/>
              </a:lnSpc>
              <a:spcBef>
                <a:spcPts val="413"/>
              </a:spcBef>
            </a:pPr>
            <a:r>
              <a:rPr sz="1100" spc="0" dirty="0">
                <a:latin typeface="Times New Roman"/>
                <a:cs typeface="Times New Roman"/>
              </a:rPr>
              <a:t>entre</a:t>
            </a:r>
            <a:r>
              <a:rPr sz="1100" spc="150"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err="1">
                <a:latin typeface="Times New Roman"/>
                <a:cs typeface="Times New Roman"/>
              </a:rPr>
              <a:t>es</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a:t>
            </a:r>
            <a:r>
              <a:rPr sz="1100" spc="51"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29" dirty="0">
                <a:latin typeface="Times New Roman"/>
                <a:cs typeface="Times New Roman"/>
              </a:rPr>
              <a:t>o</a:t>
            </a:r>
            <a:r>
              <a:rPr sz="1100" spc="0" dirty="0">
                <a:latin typeface="Times New Roman"/>
                <a:cs typeface="Times New Roman"/>
              </a:rPr>
              <a:t>rtefeuille</a:t>
            </a:r>
            <a:r>
              <a:rPr sz="1100" spc="-4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sz="1100" spc="-29" dirty="0">
                <a:latin typeface="Times New Roman"/>
                <a:cs typeface="Times New Roman"/>
              </a:rPr>
              <a:t>a</a:t>
            </a:r>
            <a:r>
              <a:rPr sz="1100" spc="0" dirty="0">
                <a:latin typeface="Times New Roman"/>
                <a:cs typeface="Times New Roman"/>
              </a:rPr>
              <a:t>rch</a:t>
            </a:r>
            <a:r>
              <a:rPr lang="fr-FR" sz="1100" spc="0" dirty="0">
                <a:latin typeface="Times New Roman"/>
                <a:cs typeface="Times New Roman"/>
              </a:rPr>
              <a:t>é</a:t>
            </a:r>
            <a:r>
              <a:rPr sz="1100" spc="92" dirty="0">
                <a:latin typeface="Times New Roman"/>
                <a:cs typeface="Times New Roman"/>
              </a:rPr>
              <a:t> </a:t>
            </a:r>
            <a:r>
              <a:rPr sz="1100" spc="0" dirty="0">
                <a:latin typeface="Times New Roman"/>
                <a:cs typeface="Times New Roman"/>
              </a:rPr>
              <a:t>(R</a:t>
            </a:r>
            <a:r>
              <a:rPr sz="1200" spc="0" baseline="-10870" dirty="0">
                <a:latin typeface="Times New Roman"/>
                <a:cs typeface="Times New Roman"/>
              </a:rPr>
              <a:t>m</a:t>
            </a:r>
            <a:r>
              <a:rPr sz="1200" spc="-150" baseline="-10870" dirty="0">
                <a:latin typeface="Times New Roman"/>
                <a:cs typeface="Times New Roman"/>
              </a:rPr>
              <a:t> </a:t>
            </a:r>
            <a:r>
              <a:rPr sz="1100" spc="0" dirty="0">
                <a:latin typeface="Times New Roman"/>
                <a:cs typeface="Times New Roman"/>
              </a:rPr>
              <a:t>)</a:t>
            </a:r>
            <a:r>
              <a:rPr sz="1100" spc="136" dirty="0">
                <a:latin typeface="Times New Roman"/>
                <a:cs typeface="Times New Roman"/>
              </a:rPr>
              <a:t> </a:t>
            </a:r>
            <a:r>
              <a:rPr sz="1100" spc="0" dirty="0">
                <a:latin typeface="Times New Roman"/>
                <a:cs typeface="Times New Roman"/>
              </a:rPr>
              <a:t>et </a:t>
            </a:r>
            <a:endParaRPr sz="1100" dirty="0">
              <a:latin typeface="Times New Roman"/>
              <a:cs typeface="Times New Roman"/>
            </a:endParaRPr>
          </a:p>
          <a:p>
            <a:pPr marL="12700" marR="60121">
              <a:lnSpc>
                <a:spcPts val="1933"/>
              </a:lnSpc>
            </a:pP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taux</a:t>
            </a:r>
            <a:r>
              <a:rPr sz="1100" spc="141" dirty="0">
                <a:latin typeface="Times New Roman"/>
                <a:cs typeface="Times New Roman"/>
              </a:rPr>
              <a:t> </a:t>
            </a:r>
            <a:r>
              <a:rPr sz="1100" spc="0" dirty="0" err="1">
                <a:latin typeface="Times New Roman"/>
                <a:cs typeface="Times New Roman"/>
              </a:rPr>
              <a:t>d'int</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ê</a:t>
            </a:r>
            <a:r>
              <a:rPr sz="1100" spc="0" dirty="0">
                <a:latin typeface="Times New Roman"/>
                <a:cs typeface="Times New Roman"/>
              </a:rPr>
              <a:t>t </a:t>
            </a:r>
            <a:r>
              <a:rPr sz="1100" spc="23" dirty="0">
                <a:latin typeface="Times New Roman"/>
                <a:cs typeface="Times New Roman"/>
              </a:rPr>
              <a:t> </a:t>
            </a:r>
            <a:r>
              <a:rPr sz="1100" spc="0" dirty="0">
                <a:latin typeface="Times New Roman"/>
                <a:cs typeface="Times New Roman"/>
              </a:rPr>
              <a:t>sans</a:t>
            </a:r>
            <a:r>
              <a:rPr sz="1100" spc="84" dirty="0">
                <a:latin typeface="Times New Roman"/>
                <a:cs typeface="Times New Roman"/>
              </a:rPr>
              <a:t> </a:t>
            </a:r>
            <a:r>
              <a:rPr sz="1100" spc="0" dirty="0">
                <a:latin typeface="Times New Roman"/>
                <a:cs typeface="Times New Roman"/>
              </a:rPr>
              <a:t>risque</a:t>
            </a:r>
            <a:r>
              <a:rPr sz="1100" spc="31" dirty="0">
                <a:latin typeface="Times New Roman"/>
                <a:cs typeface="Times New Roman"/>
              </a:rPr>
              <a:t> </a:t>
            </a:r>
            <a:r>
              <a:rPr sz="1100" spc="0" dirty="0">
                <a:latin typeface="Times New Roman"/>
                <a:cs typeface="Times New Roman"/>
              </a:rPr>
              <a:t>(</a:t>
            </a:r>
            <a:r>
              <a:rPr sz="1100" spc="0" dirty="0" err="1">
                <a:latin typeface="Times New Roman"/>
                <a:cs typeface="Times New Roman"/>
              </a:rPr>
              <a:t>r</a:t>
            </a:r>
            <a:r>
              <a:rPr sz="1200" spc="0" baseline="-14493" dirty="0" err="1">
                <a:latin typeface="Times New Roman"/>
                <a:cs typeface="Times New Roman"/>
              </a:rPr>
              <a:t>f</a:t>
            </a:r>
            <a:r>
              <a:rPr sz="1200" spc="-117" baseline="-14493"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0" marR="60121">
              <a:lnSpc>
                <a:spcPts val="1933"/>
              </a:lnSpc>
            </a:pPr>
            <a:endParaRPr lang="fr-FR" sz="1100" spc="0" dirty="0">
              <a:latin typeface="Times New Roman"/>
              <a:cs typeface="Times New Roman"/>
            </a:endParaRPr>
          </a:p>
          <a:p>
            <a:pPr marL="12700" marR="22500">
              <a:lnSpc>
                <a:spcPct val="95825"/>
              </a:lnSpc>
            </a:pPr>
            <a:r>
              <a:rPr sz="1100" spc="0" dirty="0" err="1">
                <a:latin typeface="Times New Roman"/>
                <a:cs typeface="Times New Roman"/>
              </a:rPr>
              <a:t>Risque</a:t>
            </a:r>
            <a:r>
              <a:rPr sz="1100" spc="-6" dirty="0">
                <a:latin typeface="Times New Roman"/>
                <a:cs typeface="Times New Roman"/>
              </a:rPr>
              <a:t> </a:t>
            </a:r>
            <a:r>
              <a:rPr sz="1100" spc="0" dirty="0" err="1">
                <a:latin typeface="Times New Roman"/>
                <a:cs typeface="Times New Roman"/>
              </a:rPr>
              <a:t>syst</a:t>
            </a:r>
            <a:r>
              <a:rPr lang="fr-FR" sz="1100" spc="0" dirty="0">
                <a:latin typeface="Times New Roman"/>
                <a:cs typeface="Times New Roman"/>
              </a:rPr>
              <a:t>é</a:t>
            </a:r>
            <a:r>
              <a:rPr sz="1100" spc="0" dirty="0" err="1">
                <a:latin typeface="Times New Roman"/>
                <a:cs typeface="Times New Roman"/>
              </a:rPr>
              <a:t>matique</a:t>
            </a:r>
            <a:r>
              <a:rPr sz="1100" spc="142"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titre</a:t>
            </a:r>
            <a:r>
              <a:rPr sz="1100" spc="191" dirty="0">
                <a:latin typeface="Times New Roman"/>
                <a:cs typeface="Times New Roman"/>
              </a:rPr>
              <a:t> </a:t>
            </a:r>
            <a:r>
              <a:rPr sz="1100" spc="0" dirty="0">
                <a:latin typeface="Times New Roman"/>
                <a:cs typeface="Times New Roman"/>
              </a:rPr>
              <a:t>sera</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rtionnel</a:t>
            </a:r>
            <a:r>
              <a:rPr sz="1100" spc="45"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son</a:t>
            </a:r>
            <a:r>
              <a:rPr sz="1100" spc="69" dirty="0">
                <a:latin typeface="Times New Roman"/>
                <a:cs typeface="Times New Roman"/>
              </a:rPr>
              <a:t> </a:t>
            </a:r>
            <a:r>
              <a:rPr lang="fr-FR" sz="1100" spc="29" dirty="0">
                <a:latin typeface="Times New Roman"/>
                <a:cs typeface="Times New Roman"/>
              </a:rPr>
              <a:t>bêta</a:t>
            </a:r>
            <a:endParaRPr sz="1100" dirty="0">
              <a:latin typeface="Times New Roman"/>
              <a:cs typeface="Times New Roman"/>
            </a:endParaRPr>
          </a:p>
          <a:p>
            <a:pPr marL="12700" marR="22500">
              <a:lnSpc>
                <a:spcPts val="1600"/>
              </a:lnSpc>
              <a:spcBef>
                <a:spcPts val="80"/>
              </a:spcBef>
            </a:pPr>
            <a:r>
              <a:rPr sz="1650" spc="0" baseline="4687" dirty="0">
                <a:latin typeface="Meiryo"/>
                <a:cs typeface="Meiryo"/>
              </a:rPr>
              <a:t>⇒</a:t>
            </a:r>
            <a:r>
              <a:rPr sz="1650" spc="-20" baseline="4687" dirty="0">
                <a:latin typeface="Meiryo"/>
                <a:cs typeface="Meiryo"/>
              </a:rPr>
              <a:t> </a:t>
            </a:r>
            <a:r>
              <a:rPr sz="1650" spc="0" baseline="7905" dirty="0">
                <a:latin typeface="Times New Roman"/>
                <a:cs typeface="Times New Roman"/>
              </a:rPr>
              <a:t>c'est</a:t>
            </a:r>
            <a:r>
              <a:rPr sz="1650" spc="237" baseline="7905" dirty="0">
                <a:latin typeface="Times New Roman"/>
                <a:cs typeface="Times New Roman"/>
              </a:rPr>
              <a:t> </a:t>
            </a:r>
            <a:r>
              <a:rPr sz="1650" spc="0" baseline="7905" dirty="0">
                <a:latin typeface="Times New Roman"/>
                <a:cs typeface="Times New Roman"/>
              </a:rPr>
              <a:t>le</a:t>
            </a:r>
            <a:r>
              <a:rPr sz="1650" spc="29" baseline="7905" dirty="0">
                <a:latin typeface="Times New Roman"/>
                <a:cs typeface="Times New Roman"/>
              </a:rPr>
              <a:t> </a:t>
            </a:r>
            <a:r>
              <a:rPr sz="1650" spc="0" baseline="7905" dirty="0">
                <a:latin typeface="Times New Roman"/>
                <a:cs typeface="Times New Roman"/>
              </a:rPr>
              <a:t>cas</a:t>
            </a:r>
            <a:r>
              <a:rPr sz="1650" spc="98" baseline="7905" dirty="0">
                <a:latin typeface="Times New Roman"/>
                <a:cs typeface="Times New Roman"/>
              </a:rPr>
              <a:t> </a:t>
            </a:r>
            <a:r>
              <a:rPr sz="1650" spc="0" baseline="7905" dirty="0">
                <a:latin typeface="Times New Roman"/>
                <a:cs typeface="Times New Roman"/>
              </a:rPr>
              <a:t>aussi</a:t>
            </a:r>
            <a:r>
              <a:rPr sz="1650" spc="40" baseline="7905" dirty="0">
                <a:latin typeface="Times New Roman"/>
                <a:cs typeface="Times New Roman"/>
              </a:rPr>
              <a:t> </a:t>
            </a:r>
            <a:r>
              <a:rPr sz="1650" spc="0" baseline="7905" dirty="0">
                <a:latin typeface="Times New Roman"/>
                <a:cs typeface="Times New Roman"/>
              </a:rPr>
              <a:t>de</a:t>
            </a:r>
            <a:r>
              <a:rPr sz="1650" spc="84" baseline="7905" dirty="0">
                <a:latin typeface="Times New Roman"/>
                <a:cs typeface="Times New Roman"/>
              </a:rPr>
              <a:t> </a:t>
            </a:r>
            <a:r>
              <a:rPr sz="1650" spc="0" baseline="7905" dirty="0">
                <a:latin typeface="Times New Roman"/>
                <a:cs typeface="Times New Roman"/>
              </a:rPr>
              <a:t>sa</a:t>
            </a:r>
            <a:r>
              <a:rPr sz="1650" spc="103" baseline="7905" dirty="0">
                <a:latin typeface="Times New Roman"/>
                <a:cs typeface="Times New Roman"/>
              </a:rPr>
              <a:t> </a:t>
            </a:r>
            <a:r>
              <a:rPr sz="1650" spc="-29" baseline="7905" dirty="0">
                <a:latin typeface="Times New Roman"/>
                <a:cs typeface="Times New Roman"/>
              </a:rPr>
              <a:t>p</a:t>
            </a:r>
            <a:r>
              <a:rPr sz="1650" spc="0" baseline="7905" dirty="0">
                <a:latin typeface="Times New Roman"/>
                <a:cs typeface="Times New Roman"/>
              </a:rPr>
              <a:t>rime</a:t>
            </a:r>
            <a:r>
              <a:rPr sz="1650" spc="29" baseline="7905" dirty="0">
                <a:latin typeface="Times New Roman"/>
                <a:cs typeface="Times New Roman"/>
              </a:rPr>
              <a:t> </a:t>
            </a:r>
            <a:r>
              <a:rPr sz="1650" spc="0" baseline="7905" dirty="0">
                <a:latin typeface="Times New Roman"/>
                <a:cs typeface="Times New Roman"/>
              </a:rPr>
              <a:t>de</a:t>
            </a:r>
            <a:r>
              <a:rPr sz="1650" spc="84" baseline="7905" dirty="0">
                <a:latin typeface="Times New Roman"/>
                <a:cs typeface="Times New Roman"/>
              </a:rPr>
              <a:t> </a:t>
            </a:r>
            <a:r>
              <a:rPr sz="1650" spc="0" baseline="7905" dirty="0">
                <a:latin typeface="Times New Roman"/>
                <a:cs typeface="Times New Roman"/>
              </a:rPr>
              <a:t>risque</a:t>
            </a:r>
            <a:r>
              <a:rPr sz="1650" spc="31" baseline="7905" dirty="0">
                <a:latin typeface="Times New Roman"/>
                <a:cs typeface="Times New Roman"/>
              </a:rPr>
              <a:t> </a:t>
            </a:r>
            <a:r>
              <a:rPr sz="1650" spc="0" baseline="4687" dirty="0">
                <a:latin typeface="Meiryo"/>
                <a:cs typeface="Meiryo"/>
              </a:rPr>
              <a:t>⇒</a:t>
            </a:r>
            <a:r>
              <a:rPr sz="1650" spc="-20" baseline="4687" dirty="0">
                <a:latin typeface="Meiryo"/>
                <a:cs typeface="Meiryo"/>
              </a:rPr>
              <a:t> </a:t>
            </a:r>
            <a:r>
              <a:rPr sz="1650" spc="0" baseline="7905" dirty="0">
                <a:latin typeface="Times New Roman"/>
                <a:cs typeface="Times New Roman"/>
              </a:rPr>
              <a:t>on</a:t>
            </a:r>
            <a:r>
              <a:rPr sz="1650" spc="73" baseline="7905" dirty="0">
                <a:latin typeface="Times New Roman"/>
                <a:cs typeface="Times New Roman"/>
              </a:rPr>
              <a:t> </a:t>
            </a:r>
            <a:r>
              <a:rPr sz="1650" spc="0" baseline="7905" dirty="0">
                <a:latin typeface="Times New Roman"/>
                <a:cs typeface="Times New Roman"/>
              </a:rPr>
              <a:t>a</a:t>
            </a:r>
            <a:r>
              <a:rPr sz="1650" spc="114" baseline="7905" dirty="0">
                <a:latin typeface="Times New Roman"/>
                <a:cs typeface="Times New Roman"/>
              </a:rPr>
              <a:t> </a:t>
            </a:r>
            <a:r>
              <a:rPr sz="1650" spc="0" baseline="7905" dirty="0" err="1">
                <a:latin typeface="Times New Roman"/>
                <a:cs typeface="Times New Roman"/>
              </a:rPr>
              <a:t>donc</a:t>
            </a:r>
            <a:r>
              <a:rPr sz="1650" spc="0" baseline="7905" dirty="0">
                <a:latin typeface="Times New Roman"/>
                <a:cs typeface="Times New Roman"/>
              </a:rPr>
              <a:t>:</a:t>
            </a:r>
            <a:endParaRPr lang="fr-FR" sz="1650" spc="0" baseline="7905" dirty="0">
              <a:latin typeface="Times New Roman"/>
              <a:cs typeface="Times New Roman"/>
            </a:endParaRPr>
          </a:p>
          <a:p>
            <a:pPr marL="12700" marR="22500">
              <a:lnSpc>
                <a:spcPts val="1600"/>
              </a:lnSpc>
              <a:spcBef>
                <a:spcPts val="80"/>
              </a:spcBef>
            </a:pPr>
            <a:endParaRPr sz="1100" dirty="0">
              <a:latin typeface="Times New Roman"/>
              <a:cs typeface="Times New Roman"/>
            </a:endParaRPr>
          </a:p>
          <a:p>
            <a:pPr marL="12700" marR="212037">
              <a:lnSpc>
                <a:spcPts val="1264"/>
              </a:lnSpc>
              <a:spcBef>
                <a:spcPts val="1139"/>
              </a:spcBef>
            </a:pPr>
            <a:r>
              <a:rPr sz="1100" spc="0" dirty="0">
                <a:latin typeface="Times New Roman"/>
                <a:cs typeface="Times New Roman"/>
              </a:rPr>
              <a:t>Il</a:t>
            </a:r>
            <a:r>
              <a:rPr sz="1100" spc="134"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29" dirty="0">
                <a:latin typeface="Times New Roman"/>
                <a:cs typeface="Times New Roman"/>
              </a:rPr>
              <a:t>p</a:t>
            </a:r>
            <a:r>
              <a:rPr sz="1100" spc="0" dirty="0">
                <a:latin typeface="Times New Roman"/>
                <a:cs typeface="Times New Roman"/>
              </a:rPr>
              <a:t>ossible</a:t>
            </a:r>
            <a:r>
              <a:rPr sz="1100" spc="-6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a:latin typeface="Times New Roman"/>
                <a:cs typeface="Times New Roman"/>
              </a:rPr>
              <a:t>p</a:t>
            </a:r>
            <a:r>
              <a:rPr sz="1100" spc="0" dirty="0">
                <a:latin typeface="Times New Roman"/>
                <a:cs typeface="Times New Roman"/>
              </a:rPr>
              <a:t>ro</a:t>
            </a:r>
            <a:r>
              <a:rPr sz="1100" spc="29" dirty="0">
                <a:latin typeface="Times New Roman"/>
                <a:cs typeface="Times New Roman"/>
              </a:rPr>
              <a:t>p</a:t>
            </a:r>
            <a:r>
              <a:rPr sz="1100" spc="0" dirty="0">
                <a:latin typeface="Times New Roman"/>
                <a:cs typeface="Times New Roman"/>
              </a:rPr>
              <a:t>oser</a:t>
            </a:r>
            <a:r>
              <a:rPr sz="1100" spc="53"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a:latin typeface="Times New Roman"/>
                <a:cs typeface="Times New Roman"/>
              </a:rPr>
              <a:t>estimation</a:t>
            </a:r>
            <a:r>
              <a:rPr sz="1100" spc="17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l'es</a:t>
            </a:r>
            <a:r>
              <a:rPr sz="1100" spc="29" dirty="0" err="1">
                <a:latin typeface="Times New Roman"/>
                <a:cs typeface="Times New Roman"/>
              </a:rPr>
              <a:t>p</a:t>
            </a:r>
            <a:r>
              <a:rPr lang="fr-FR" sz="1100" dirty="0">
                <a:latin typeface="Times New Roman"/>
                <a:cs typeface="Times New Roman"/>
              </a:rPr>
              <a:t>é</a:t>
            </a:r>
            <a:r>
              <a:rPr sz="1100" spc="0" dirty="0" err="1">
                <a:latin typeface="Times New Roman"/>
                <a:cs typeface="Times New Roman"/>
              </a:rPr>
              <a:t>rance</a:t>
            </a:r>
            <a:r>
              <a:rPr sz="1100" spc="124" dirty="0">
                <a:latin typeface="Times New Roman"/>
                <a:cs typeface="Times New Roman"/>
              </a:rPr>
              <a:t> </a:t>
            </a:r>
            <a:r>
              <a:rPr sz="1100" spc="0" dirty="0">
                <a:latin typeface="Times New Roman"/>
                <a:cs typeface="Times New Roman"/>
              </a:rPr>
              <a:t>de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err="1">
                <a:latin typeface="Times New Roman"/>
                <a:cs typeface="Times New Roman"/>
              </a:rPr>
              <a:t>titre</a:t>
            </a:r>
            <a:r>
              <a:rPr sz="1100" spc="191"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rtir</a:t>
            </a:r>
            <a:r>
              <a:rPr sz="1100" spc="15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son</a:t>
            </a:r>
            <a:r>
              <a:rPr sz="1100" spc="69" dirty="0">
                <a:latin typeface="Times New Roman"/>
                <a:cs typeface="Times New Roman"/>
              </a:rPr>
              <a:t> </a:t>
            </a:r>
            <a:r>
              <a:rPr lang="fr-FR" sz="1100" spc="29" dirty="0">
                <a:latin typeface="Times New Roman"/>
                <a:cs typeface="Times New Roman"/>
              </a:rPr>
              <a:t>bêta</a:t>
            </a:r>
            <a:r>
              <a:rPr sz="1100" spc="0" dirty="0">
                <a:latin typeface="Times New Roman"/>
                <a:cs typeface="Times New Roman"/>
              </a:rPr>
              <a:t>:</a:t>
            </a:r>
            <a:endParaRPr sz="1100" dirty="0">
              <a:latin typeface="Times New Roman"/>
              <a:cs typeface="Times New Roman"/>
            </a:endParaRPr>
          </a:p>
        </p:txBody>
      </p:sp>
      <p:graphicFrame>
        <p:nvGraphicFramePr>
          <p:cNvPr id="8" name="Objet 7"/>
          <p:cNvGraphicFramePr>
            <a:graphicFrameLocks noChangeAspect="1"/>
          </p:cNvGraphicFramePr>
          <p:nvPr>
            <p:extLst>
              <p:ext uri="{D42A27DB-BD31-4B8C-83A1-F6EECF244321}">
                <p14:modId xmlns:p14="http://schemas.microsoft.com/office/powerpoint/2010/main" val="958285851"/>
              </p:ext>
            </p:extLst>
          </p:nvPr>
        </p:nvGraphicFramePr>
        <p:xfrm>
          <a:off x="2403264" y="977900"/>
          <a:ext cx="1054100" cy="241300"/>
        </p:xfrm>
        <a:graphic>
          <a:graphicData uri="http://schemas.openxmlformats.org/presentationml/2006/ole">
            <mc:AlternateContent xmlns:mc="http://schemas.openxmlformats.org/markup-compatibility/2006">
              <mc:Choice xmlns:v="urn:schemas-microsoft-com:vml" Requires="v">
                <p:oleObj spid="_x0000_s21512" name="Equation" r:id="rId3" imgW="1054080" imgH="241200" progId="Equation.DSMT4">
                  <p:embed/>
                </p:oleObj>
              </mc:Choice>
              <mc:Fallback>
                <p:oleObj name="Equation" r:id="rId3" imgW="1054080" imgH="241200" progId="Equation.DSMT4">
                  <p:embed/>
                  <p:pic>
                    <p:nvPicPr>
                      <p:cNvPr id="8" name="Objet 7"/>
                      <p:cNvPicPr/>
                      <p:nvPr/>
                    </p:nvPicPr>
                    <p:blipFill>
                      <a:blip r:embed="rId4"/>
                      <a:stretch>
                        <a:fillRect/>
                      </a:stretch>
                    </p:blipFill>
                    <p:spPr>
                      <a:xfrm>
                        <a:off x="2403264" y="977900"/>
                        <a:ext cx="1054100" cy="241300"/>
                      </a:xfrm>
                      <a:prstGeom prst="rect">
                        <a:avLst/>
                      </a:prstGeom>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746142899"/>
              </p:ext>
            </p:extLst>
          </p:nvPr>
        </p:nvGraphicFramePr>
        <p:xfrm>
          <a:off x="1592322" y="1900910"/>
          <a:ext cx="1765300" cy="279400"/>
        </p:xfrm>
        <a:graphic>
          <a:graphicData uri="http://schemas.openxmlformats.org/presentationml/2006/ole">
            <mc:AlternateContent xmlns:mc="http://schemas.openxmlformats.org/markup-compatibility/2006">
              <mc:Choice xmlns:v="urn:schemas-microsoft-com:vml" Requires="v">
                <p:oleObj spid="_x0000_s21513" name="Equation" r:id="rId5" imgW="1765080" imgH="279360" progId="Equation.DSMT4">
                  <p:embed/>
                </p:oleObj>
              </mc:Choice>
              <mc:Fallback>
                <p:oleObj name="Equation" r:id="rId5" imgW="1765080" imgH="279360" progId="Equation.DSMT4">
                  <p:embed/>
                  <p:pic>
                    <p:nvPicPr>
                      <p:cNvPr id="9" name="Objet 8"/>
                      <p:cNvPicPr/>
                      <p:nvPr/>
                    </p:nvPicPr>
                    <p:blipFill>
                      <a:blip r:embed="rId6"/>
                      <a:stretch>
                        <a:fillRect/>
                      </a:stretch>
                    </p:blipFill>
                    <p:spPr>
                      <a:xfrm>
                        <a:off x="1592322" y="1900910"/>
                        <a:ext cx="1765300" cy="279400"/>
                      </a:xfrm>
                      <a:prstGeom prst="rect">
                        <a:avLst/>
                      </a:prstGeom>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2735066523"/>
              </p:ext>
            </p:extLst>
          </p:nvPr>
        </p:nvGraphicFramePr>
        <p:xfrm>
          <a:off x="1041400" y="2722563"/>
          <a:ext cx="2324100" cy="279400"/>
        </p:xfrm>
        <a:graphic>
          <a:graphicData uri="http://schemas.openxmlformats.org/presentationml/2006/ole">
            <mc:AlternateContent xmlns:mc="http://schemas.openxmlformats.org/markup-compatibility/2006">
              <mc:Choice xmlns:v="urn:schemas-microsoft-com:vml" Requires="v">
                <p:oleObj spid="_x0000_s21514" name="Equation" r:id="rId7" imgW="2323800" imgH="279360" progId="Equation.DSMT4">
                  <p:embed/>
                </p:oleObj>
              </mc:Choice>
              <mc:Fallback>
                <p:oleObj name="Equation" r:id="rId7" imgW="2323800" imgH="279360" progId="Equation.DSMT4">
                  <p:embed/>
                  <p:pic>
                    <p:nvPicPr>
                      <p:cNvPr id="10" name="Objet 9"/>
                      <p:cNvPicPr/>
                      <p:nvPr/>
                    </p:nvPicPr>
                    <p:blipFill>
                      <a:blip r:embed="rId8"/>
                      <a:stretch>
                        <a:fillRect/>
                      </a:stretch>
                    </p:blipFill>
                    <p:spPr>
                      <a:xfrm>
                        <a:off x="1041400" y="2722563"/>
                        <a:ext cx="2324100" cy="2794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7" name="object 7"/>
          <p:cNvSpPr txBox="1"/>
          <p:nvPr/>
        </p:nvSpPr>
        <p:spPr>
          <a:xfrm>
            <a:off x="177800" y="474451"/>
            <a:ext cx="3038073" cy="163945"/>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A</a:t>
            </a:r>
            <a:r>
              <a:rPr sz="1100" spc="125" dirty="0">
                <a:latin typeface="Times New Roman"/>
                <a:cs typeface="Times New Roman"/>
              </a:rPr>
              <a:t> </a:t>
            </a:r>
            <a:r>
              <a:rPr sz="1100" spc="0" dirty="0">
                <a:latin typeface="Times New Roman"/>
                <a:cs typeface="Times New Roman"/>
              </a:rPr>
              <a:t>quels </a:t>
            </a:r>
            <a:r>
              <a:rPr sz="1100" spc="35" dirty="0">
                <a:latin typeface="Times New Roman"/>
                <a:cs typeface="Times New Roman"/>
              </a:rPr>
              <a:t> </a:t>
            </a:r>
            <a:r>
              <a:rPr sz="1100" spc="0" dirty="0" err="1">
                <a:latin typeface="Times New Roman"/>
                <a:cs typeface="Times New Roman"/>
              </a:rPr>
              <a:t>objectifs</a:t>
            </a:r>
            <a:r>
              <a:rPr sz="1100" spc="97" dirty="0">
                <a:latin typeface="Times New Roman"/>
                <a:cs typeface="Times New Roman"/>
              </a:rPr>
              <a:t> </a:t>
            </a:r>
            <a:r>
              <a:rPr sz="1100" spc="0" dirty="0" err="1">
                <a:latin typeface="Times New Roman"/>
                <a:cs typeface="Times New Roman"/>
              </a:rPr>
              <a:t>ces</a:t>
            </a:r>
            <a:r>
              <a:rPr lang="fr-FR" sz="1100" spc="265"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cisions</a:t>
            </a:r>
            <a:r>
              <a:rPr sz="1100" spc="0" dirty="0">
                <a:latin typeface="Times New Roman"/>
                <a:cs typeface="Times New Roman"/>
              </a:rPr>
              <a:t> </a:t>
            </a:r>
            <a:r>
              <a:rPr sz="1100" spc="136" dirty="0">
                <a:latin typeface="Times New Roman"/>
                <a:cs typeface="Times New Roman"/>
              </a:rPr>
              <a:t> </a:t>
            </a:r>
            <a:r>
              <a:rPr sz="1100" spc="0" dirty="0">
                <a:latin typeface="Times New Roman"/>
                <a:cs typeface="Times New Roman"/>
              </a:rPr>
              <a:t>re</a:t>
            </a:r>
            <a:r>
              <a:rPr sz="1100" spc="34" dirty="0">
                <a:latin typeface="Times New Roman"/>
                <a:cs typeface="Times New Roman"/>
              </a:rPr>
              <a:t>p</a:t>
            </a:r>
            <a:r>
              <a:rPr sz="1100" spc="0" dirty="0">
                <a:latin typeface="Times New Roman"/>
                <a:cs typeface="Times New Roman"/>
              </a:rPr>
              <a:t>ondent-elles?</a:t>
            </a:r>
            <a:endParaRPr sz="1100" dirty="0">
              <a:latin typeface="Times New Roman"/>
              <a:cs typeface="Times New Roman"/>
            </a:endParaRPr>
          </a:p>
        </p:txBody>
      </p:sp>
      <p:sp>
        <p:nvSpPr>
          <p:cNvPr id="6" name="object 6"/>
          <p:cNvSpPr txBox="1"/>
          <p:nvPr/>
        </p:nvSpPr>
        <p:spPr>
          <a:xfrm>
            <a:off x="177800" y="804980"/>
            <a:ext cx="4343400" cy="2306520"/>
          </a:xfrm>
          <a:prstGeom prst="rect">
            <a:avLst/>
          </a:prstGeom>
        </p:spPr>
        <p:txBody>
          <a:bodyPr wrap="square" lIns="0" tIns="0" rIns="0" bIns="0" rtlCol="0">
            <a:noAutofit/>
          </a:bodyPr>
          <a:lstStyle/>
          <a:p>
            <a:pPr marL="12700" marR="26808">
              <a:lnSpc>
                <a:spcPts val="1390"/>
              </a:lnSpc>
              <a:spcBef>
                <a:spcPts val="69"/>
              </a:spcBef>
            </a:pPr>
            <a:r>
              <a:rPr sz="1650" spc="0" baseline="10541" dirty="0" err="1">
                <a:latin typeface="Times New Roman"/>
                <a:cs typeface="Times New Roman"/>
              </a:rPr>
              <a:t>S</a:t>
            </a:r>
            <a:r>
              <a:rPr sz="1650" spc="29" baseline="10541" dirty="0" err="1">
                <a:latin typeface="Times New Roman"/>
                <a:cs typeface="Times New Roman"/>
              </a:rPr>
              <a:t>o</a:t>
            </a:r>
            <a:r>
              <a:rPr sz="1650" spc="0" baseline="10541" dirty="0" err="1">
                <a:latin typeface="Times New Roman"/>
                <a:cs typeface="Times New Roman"/>
              </a:rPr>
              <a:t>ci</a:t>
            </a:r>
            <a:r>
              <a:rPr lang="fr-FR" sz="1650" spc="0" baseline="10541" dirty="0">
                <a:latin typeface="Times New Roman"/>
                <a:cs typeface="Times New Roman"/>
              </a:rPr>
              <a:t>é</a:t>
            </a:r>
            <a:r>
              <a:rPr sz="1650" spc="0" baseline="10541" dirty="0">
                <a:latin typeface="Times New Roman"/>
                <a:cs typeface="Times New Roman"/>
              </a:rPr>
              <a:t>t</a:t>
            </a:r>
            <a:r>
              <a:rPr lang="fr-FR" sz="1650" spc="0" baseline="10541" dirty="0">
                <a:latin typeface="Times New Roman"/>
                <a:cs typeface="Times New Roman"/>
              </a:rPr>
              <a:t>é</a:t>
            </a:r>
            <a:r>
              <a:rPr sz="1650" spc="0" baseline="10541" dirty="0">
                <a:latin typeface="Times New Roman"/>
                <a:cs typeface="Times New Roman"/>
              </a:rPr>
              <a:t>s</a:t>
            </a:r>
            <a:r>
              <a:rPr sz="1650" spc="61" baseline="10541" dirty="0">
                <a:latin typeface="Times New Roman"/>
                <a:cs typeface="Times New Roman"/>
              </a:rPr>
              <a:t> </a:t>
            </a:r>
            <a:r>
              <a:rPr sz="1650" spc="0" baseline="10541" dirty="0">
                <a:latin typeface="Times New Roman"/>
                <a:cs typeface="Times New Roman"/>
              </a:rPr>
              <a:t>p</a:t>
            </a:r>
            <a:r>
              <a:rPr sz="1650" spc="-29" baseline="10541" dirty="0">
                <a:latin typeface="Times New Roman"/>
                <a:cs typeface="Times New Roman"/>
              </a:rPr>
              <a:t>a</a:t>
            </a:r>
            <a:r>
              <a:rPr sz="1650" spc="0" baseline="10541" dirty="0">
                <a:latin typeface="Times New Roman"/>
                <a:cs typeface="Times New Roman"/>
              </a:rPr>
              <a:t>r</a:t>
            </a:r>
            <a:r>
              <a:rPr sz="1650" spc="116" baseline="10541" dirty="0">
                <a:latin typeface="Times New Roman"/>
                <a:cs typeface="Times New Roman"/>
              </a:rPr>
              <a:t> </a:t>
            </a:r>
            <a:r>
              <a:rPr sz="1650" spc="0" baseline="10541" dirty="0">
                <a:latin typeface="Times New Roman"/>
                <a:cs typeface="Times New Roman"/>
              </a:rPr>
              <a:t>action</a:t>
            </a:r>
            <a:r>
              <a:rPr sz="1650" spc="138" baseline="10541" dirty="0">
                <a:latin typeface="Times New Roman"/>
                <a:cs typeface="Times New Roman"/>
              </a:rPr>
              <a:t> </a:t>
            </a:r>
            <a:r>
              <a:rPr sz="1650" spc="0" baseline="6249" dirty="0">
                <a:latin typeface="Meiryo"/>
                <a:cs typeface="Meiryo"/>
              </a:rPr>
              <a:t>⇒</a:t>
            </a:r>
            <a:r>
              <a:rPr sz="1650" spc="-20" baseline="6249" dirty="0">
                <a:latin typeface="Meiryo"/>
                <a:cs typeface="Meiryo"/>
              </a:rPr>
              <a:t> </a:t>
            </a:r>
            <a:r>
              <a:rPr sz="1650" spc="0" baseline="10541" dirty="0">
                <a:latin typeface="Times New Roman"/>
                <a:cs typeface="Times New Roman"/>
              </a:rPr>
              <a:t>cot</a:t>
            </a:r>
            <a:r>
              <a:rPr lang="fr-FR" sz="1650" spc="0" baseline="10541" dirty="0">
                <a:latin typeface="Times New Roman"/>
                <a:cs typeface="Times New Roman"/>
              </a:rPr>
              <a:t>é</a:t>
            </a:r>
            <a:r>
              <a:rPr sz="1650" spc="0" baseline="10541" dirty="0" err="1">
                <a:latin typeface="Times New Roman"/>
                <a:cs typeface="Times New Roman"/>
              </a:rPr>
              <a:t>es</a:t>
            </a:r>
            <a:r>
              <a:rPr sz="1650" spc="112" baseline="10541" dirty="0">
                <a:latin typeface="Times New Roman"/>
                <a:cs typeface="Times New Roman"/>
              </a:rPr>
              <a:t> </a:t>
            </a:r>
            <a:r>
              <a:rPr sz="1650" spc="0" baseline="10541" dirty="0">
                <a:latin typeface="Times New Roman"/>
                <a:cs typeface="Times New Roman"/>
              </a:rPr>
              <a:t>en</a:t>
            </a:r>
            <a:r>
              <a:rPr sz="1650" spc="84" baseline="10541" dirty="0">
                <a:latin typeface="Times New Roman"/>
                <a:cs typeface="Times New Roman"/>
              </a:rPr>
              <a:t> </a:t>
            </a:r>
            <a:r>
              <a:rPr sz="1650" spc="29" baseline="10541" dirty="0">
                <a:latin typeface="Times New Roman"/>
                <a:cs typeface="Times New Roman"/>
              </a:rPr>
              <a:t>b</a:t>
            </a:r>
            <a:r>
              <a:rPr sz="1650" spc="0" baseline="10541" dirty="0">
                <a:latin typeface="Times New Roman"/>
                <a:cs typeface="Times New Roman"/>
              </a:rPr>
              <a:t>ourse.</a:t>
            </a:r>
            <a:endParaRPr sz="1100" dirty="0">
              <a:latin typeface="Times New Roman"/>
              <a:cs typeface="Times New Roman"/>
            </a:endParaRPr>
          </a:p>
          <a:p>
            <a:pPr marL="298450" marR="26808" indent="-285750">
              <a:lnSpc>
                <a:spcPts val="1655"/>
              </a:lnSpc>
              <a:spcBef>
                <a:spcPts val="13"/>
              </a:spcBef>
              <a:buFont typeface="Arial" panose="020B0604020202020204" pitchFamily="34" charset="0"/>
              <a:buChar char="•"/>
            </a:pPr>
            <a:r>
              <a:rPr sz="1650" spc="0" baseline="7905" dirty="0" err="1">
                <a:latin typeface="Times New Roman"/>
                <a:cs typeface="Times New Roman"/>
              </a:rPr>
              <a:t>Objectif</a:t>
            </a:r>
            <a:r>
              <a:rPr sz="1650" spc="48" baseline="7905" dirty="0">
                <a:latin typeface="Times New Roman"/>
                <a:cs typeface="Times New Roman"/>
              </a:rPr>
              <a:t> </a:t>
            </a:r>
            <a:r>
              <a:rPr lang="fr-FR" sz="1650" spc="48" baseline="7905" dirty="0">
                <a:latin typeface="Times New Roman"/>
                <a:cs typeface="Times New Roman"/>
              </a:rPr>
              <a:t> "</a:t>
            </a:r>
            <a:r>
              <a:rPr sz="1650" spc="0" baseline="7905" dirty="0">
                <a:latin typeface="Times New Roman"/>
                <a:cs typeface="Times New Roman"/>
              </a:rPr>
              <a:t>naturel</a:t>
            </a:r>
            <a:r>
              <a:rPr lang="fr-FR" sz="1650" spc="0" baseline="7905" dirty="0">
                <a:latin typeface="Times New Roman"/>
                <a:cs typeface="Times New Roman"/>
              </a:rPr>
              <a:t>"</a:t>
            </a:r>
            <a:r>
              <a:rPr sz="1650" spc="145" baseline="7905" dirty="0">
                <a:latin typeface="Times New Roman"/>
                <a:cs typeface="Times New Roman"/>
              </a:rPr>
              <a:t> </a:t>
            </a:r>
            <a:r>
              <a:rPr sz="1650" spc="0" baseline="7905" dirty="0">
                <a:latin typeface="Times New Roman"/>
                <a:cs typeface="Times New Roman"/>
              </a:rPr>
              <a:t>des</a:t>
            </a:r>
            <a:r>
              <a:rPr sz="1650" spc="70" baseline="7905" dirty="0">
                <a:latin typeface="Times New Roman"/>
                <a:cs typeface="Times New Roman"/>
              </a:rPr>
              <a:t> </a:t>
            </a:r>
            <a:r>
              <a:rPr sz="1650" spc="0" baseline="7905" dirty="0">
                <a:latin typeface="Times New Roman"/>
                <a:cs typeface="Times New Roman"/>
              </a:rPr>
              <a:t>action</a:t>
            </a:r>
            <a:r>
              <a:rPr sz="1650" spc="-4" baseline="7905" dirty="0">
                <a:latin typeface="Times New Roman"/>
                <a:cs typeface="Times New Roman"/>
              </a:rPr>
              <a:t>n</a:t>
            </a:r>
            <a:r>
              <a:rPr sz="1650" spc="0" baseline="7905" dirty="0">
                <a:latin typeface="Times New Roman"/>
                <a:cs typeface="Times New Roman"/>
              </a:rPr>
              <a:t>aires</a:t>
            </a:r>
            <a:r>
              <a:rPr sz="1650" spc="108" baseline="7905" dirty="0">
                <a:latin typeface="Times New Roman"/>
                <a:cs typeface="Times New Roman"/>
              </a:rPr>
              <a:t> </a:t>
            </a:r>
            <a:r>
              <a:rPr sz="1650" spc="0" baseline="4687" dirty="0">
                <a:latin typeface="Meiryo"/>
                <a:cs typeface="Meiryo"/>
              </a:rPr>
              <a:t>⇒</a:t>
            </a:r>
            <a:r>
              <a:rPr sz="1650" spc="-20" baseline="4687" dirty="0">
                <a:latin typeface="Meiryo"/>
                <a:cs typeface="Meiryo"/>
              </a:rPr>
              <a:t> </a:t>
            </a:r>
            <a:r>
              <a:rPr sz="1650" spc="0" baseline="7905" dirty="0">
                <a:latin typeface="Times New Roman"/>
                <a:cs typeface="Times New Roman"/>
              </a:rPr>
              <a:t>maximiser</a:t>
            </a:r>
            <a:r>
              <a:rPr sz="1650" spc="-54" baseline="7905" dirty="0">
                <a:latin typeface="Times New Roman"/>
                <a:cs typeface="Times New Roman"/>
              </a:rPr>
              <a:t> </a:t>
            </a:r>
            <a:r>
              <a:rPr sz="1650" spc="0" baseline="7905" dirty="0">
                <a:latin typeface="Times New Roman"/>
                <a:cs typeface="Times New Roman"/>
              </a:rPr>
              <a:t>la</a:t>
            </a:r>
            <a:r>
              <a:rPr sz="1650" spc="61" baseline="7905" dirty="0">
                <a:latin typeface="Times New Roman"/>
                <a:cs typeface="Times New Roman"/>
              </a:rPr>
              <a:t> </a:t>
            </a:r>
            <a:r>
              <a:rPr sz="1650" spc="0" baseline="7905" dirty="0" err="1">
                <a:latin typeface="Times New Roman"/>
                <a:cs typeface="Times New Roman"/>
              </a:rPr>
              <a:t>valeur</a:t>
            </a:r>
            <a:r>
              <a:rPr lang="fr-FR" sz="1100" dirty="0">
                <a:latin typeface="Times New Roman"/>
                <a:cs typeface="Times New Roman"/>
              </a:rPr>
              <a:t> </a:t>
            </a:r>
            <a:r>
              <a:rPr sz="1100" spc="29" dirty="0" err="1">
                <a:latin typeface="Times New Roman"/>
                <a:cs typeface="Times New Roman"/>
              </a:rPr>
              <a:t>b</a:t>
            </a:r>
            <a:r>
              <a:rPr sz="1100" spc="0" dirty="0" err="1">
                <a:latin typeface="Times New Roman"/>
                <a:cs typeface="Times New Roman"/>
              </a:rPr>
              <a:t>oursi</a:t>
            </a:r>
            <a:r>
              <a:rPr lang="fr-FR" sz="1100" spc="0" dirty="0">
                <a:latin typeface="Times New Roman"/>
                <a:cs typeface="Times New Roman"/>
              </a:rPr>
              <a:t>è</a:t>
            </a:r>
            <a:r>
              <a:rPr sz="1100" spc="0" dirty="0">
                <a:latin typeface="Times New Roman"/>
                <a:cs typeface="Times New Roman"/>
              </a:rPr>
              <a:t>re</a:t>
            </a:r>
            <a:r>
              <a:rPr sz="1100" spc="1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a:t>
            </a:r>
            <a:r>
              <a:rPr sz="1100" spc="0" dirty="0" err="1">
                <a:latin typeface="Times New Roman"/>
                <a:cs typeface="Times New Roman"/>
              </a:rPr>
              <a:t>entre</a:t>
            </a:r>
            <a:r>
              <a:rPr sz="1100" spc="-34" dirty="0" err="1">
                <a:latin typeface="Times New Roman"/>
                <a:cs typeface="Times New Roman"/>
              </a:rPr>
              <a:t>p</a:t>
            </a:r>
            <a:r>
              <a:rPr sz="1100" spc="0" dirty="0" err="1">
                <a:latin typeface="Times New Roman"/>
                <a:cs typeface="Times New Roman"/>
              </a:rPr>
              <a:t>rise</a:t>
            </a:r>
            <a:r>
              <a:rPr sz="1100" spc="0" dirty="0">
                <a:latin typeface="Times New Roman"/>
                <a:cs typeface="Times New Roman"/>
              </a:rPr>
              <a:t>.</a:t>
            </a:r>
            <a:endParaRPr sz="1100" dirty="0">
              <a:latin typeface="Times New Roman"/>
              <a:cs typeface="Times New Roman"/>
            </a:endParaRPr>
          </a:p>
          <a:p>
            <a:pPr marL="355600" indent="-342900">
              <a:lnSpc>
                <a:spcPts val="1900"/>
              </a:lnSpc>
              <a:spcBef>
                <a:spcPts val="39"/>
              </a:spcBef>
              <a:buFont typeface="Arial" panose="020B0604020202020204" pitchFamily="34" charset="0"/>
              <a:buChar char="•"/>
            </a:pPr>
            <a:r>
              <a:rPr sz="1650" spc="0" baseline="5270" dirty="0">
                <a:latin typeface="Times New Roman"/>
                <a:cs typeface="Times New Roman"/>
              </a:rPr>
              <a:t>Ce</a:t>
            </a:r>
            <a:r>
              <a:rPr sz="1650" spc="36" baseline="5270" dirty="0">
                <a:latin typeface="Times New Roman"/>
                <a:cs typeface="Times New Roman"/>
              </a:rPr>
              <a:t> </a:t>
            </a:r>
            <a:r>
              <a:rPr sz="1650" spc="0" baseline="5270" dirty="0">
                <a:latin typeface="Times New Roman"/>
                <a:cs typeface="Times New Roman"/>
              </a:rPr>
              <a:t>n</a:t>
            </a:r>
            <a:r>
              <a:rPr lang="fr-FR" sz="1650" spc="0" baseline="5270" dirty="0">
                <a:latin typeface="Times New Roman"/>
                <a:cs typeface="Times New Roman"/>
              </a:rPr>
              <a:t>'</a:t>
            </a:r>
            <a:r>
              <a:rPr sz="1650" spc="0" baseline="5270" dirty="0" err="1">
                <a:latin typeface="Times New Roman"/>
                <a:cs typeface="Times New Roman"/>
              </a:rPr>
              <a:t>est</a:t>
            </a:r>
            <a:r>
              <a:rPr sz="1650" spc="271" baseline="5270" dirty="0">
                <a:latin typeface="Times New Roman"/>
                <a:cs typeface="Times New Roman"/>
              </a:rPr>
              <a:t> </a:t>
            </a:r>
            <a:r>
              <a:rPr sz="1650" spc="0" baseline="5270" dirty="0">
                <a:latin typeface="Times New Roman"/>
                <a:cs typeface="Times New Roman"/>
              </a:rPr>
              <a:t>pas</a:t>
            </a:r>
            <a:r>
              <a:rPr sz="1650" spc="99" baseline="5270" dirty="0">
                <a:latin typeface="Times New Roman"/>
                <a:cs typeface="Times New Roman"/>
              </a:rPr>
              <a:t> </a:t>
            </a:r>
            <a:r>
              <a:rPr sz="1650" spc="0" baseline="5270" dirty="0" err="1">
                <a:latin typeface="Times New Roman"/>
                <a:cs typeface="Times New Roman"/>
              </a:rPr>
              <a:t>toujours</a:t>
            </a:r>
            <a:r>
              <a:rPr sz="1650" spc="120" baseline="5270" dirty="0">
                <a:latin typeface="Times New Roman"/>
                <a:cs typeface="Times New Roman"/>
              </a:rPr>
              <a:t> </a:t>
            </a:r>
            <a:r>
              <a:rPr sz="1650" spc="0" baseline="5270" dirty="0">
                <a:latin typeface="Times New Roman"/>
                <a:cs typeface="Times New Roman"/>
              </a:rPr>
              <a:t>l</a:t>
            </a:r>
            <a:r>
              <a:rPr lang="fr-FR" sz="1650" spc="0" baseline="5270" dirty="0">
                <a:latin typeface="Times New Roman"/>
                <a:cs typeface="Times New Roman"/>
              </a:rPr>
              <a:t>'</a:t>
            </a:r>
            <a:r>
              <a:rPr sz="1650" spc="0" baseline="5270" dirty="0" err="1">
                <a:latin typeface="Times New Roman"/>
                <a:cs typeface="Times New Roman"/>
              </a:rPr>
              <a:t>objectif</a:t>
            </a:r>
            <a:r>
              <a:rPr sz="1650" spc="84" baseline="5270" dirty="0">
                <a:latin typeface="Times New Roman"/>
                <a:cs typeface="Times New Roman"/>
              </a:rPr>
              <a:t> </a:t>
            </a:r>
            <a:r>
              <a:rPr sz="1650" spc="0" baseline="5270" dirty="0">
                <a:latin typeface="Times New Roman"/>
                <a:cs typeface="Times New Roman"/>
              </a:rPr>
              <a:t>des</a:t>
            </a:r>
            <a:r>
              <a:rPr sz="1650" spc="70" baseline="5270" dirty="0">
                <a:latin typeface="Times New Roman"/>
                <a:cs typeface="Times New Roman"/>
              </a:rPr>
              <a:t> </a:t>
            </a:r>
            <a:r>
              <a:rPr sz="1650" spc="0" baseline="5270" dirty="0" err="1">
                <a:latin typeface="Times New Roman"/>
                <a:cs typeface="Times New Roman"/>
              </a:rPr>
              <a:t>dirigeants</a:t>
            </a:r>
            <a:r>
              <a:rPr lang="fr-FR" sz="1650" spc="0" baseline="5270" dirty="0">
                <a:latin typeface="Times New Roman"/>
                <a:cs typeface="Times New Roman"/>
              </a:rPr>
              <a:t> (coût de l’effort)</a:t>
            </a:r>
            <a:r>
              <a:rPr sz="1650" spc="84"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sz="1650" spc="0" baseline="5270" dirty="0">
                <a:latin typeface="Times New Roman"/>
                <a:cs typeface="Times New Roman"/>
              </a:rPr>
              <a:t>il</a:t>
            </a:r>
            <a:r>
              <a:rPr sz="1650" spc="-12" baseline="5270" dirty="0">
                <a:latin typeface="Times New Roman"/>
                <a:cs typeface="Times New Roman"/>
              </a:rPr>
              <a:t> </a:t>
            </a:r>
            <a:r>
              <a:rPr sz="1650" spc="29" baseline="5270" dirty="0" err="1">
                <a:latin typeface="Times New Roman"/>
                <a:cs typeface="Times New Roman"/>
              </a:rPr>
              <a:t>p</a:t>
            </a:r>
            <a:r>
              <a:rPr sz="1650" spc="0" baseline="5270" dirty="0" err="1">
                <a:latin typeface="Times New Roman"/>
                <a:cs typeface="Times New Roman"/>
              </a:rPr>
              <a:t>eut</a:t>
            </a:r>
            <a:r>
              <a:rPr sz="1650" spc="170" baseline="5270" dirty="0">
                <a:latin typeface="Times New Roman"/>
                <a:cs typeface="Times New Roman"/>
              </a:rPr>
              <a:t> </a:t>
            </a:r>
            <a:r>
              <a:rPr sz="1650" spc="0" baseline="5270" dirty="0" err="1">
                <a:latin typeface="Times New Roman"/>
                <a:cs typeface="Times New Roman"/>
              </a:rPr>
              <a:t>exister</a:t>
            </a:r>
            <a:r>
              <a:rPr lang="fr-FR" sz="1100"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conflit</a:t>
            </a:r>
            <a:r>
              <a:rPr sz="1100" spc="0" dirty="0">
                <a:latin typeface="Times New Roman"/>
                <a:cs typeface="Times New Roman"/>
              </a:rPr>
              <a:t> d</a:t>
            </a:r>
            <a:r>
              <a:rPr lang="fr-FR" sz="1100" dirty="0">
                <a:latin typeface="Times New Roman"/>
                <a:cs typeface="Times New Roman"/>
              </a:rPr>
              <a:t>'</a:t>
            </a:r>
            <a:r>
              <a:rPr sz="1100" spc="0" dirty="0" err="1">
                <a:latin typeface="Times New Roman"/>
                <a:cs typeface="Times New Roman"/>
              </a:rPr>
              <a:t>int</a:t>
            </a:r>
            <a:r>
              <a:rPr lang="fr-FR" sz="1100" spc="0" dirty="0">
                <a:latin typeface="Times New Roman"/>
                <a:cs typeface="Times New Roman"/>
              </a:rPr>
              <a:t>é</a:t>
            </a:r>
            <a:r>
              <a:rPr sz="1100" spc="0" dirty="0" err="1">
                <a:latin typeface="Times New Roman"/>
                <a:cs typeface="Times New Roman"/>
              </a:rPr>
              <a:t>rêt</a:t>
            </a:r>
            <a:r>
              <a:rPr sz="1100" spc="0" dirty="0">
                <a:latin typeface="Times New Roman"/>
                <a:cs typeface="Times New Roman"/>
              </a:rPr>
              <a:t> </a:t>
            </a:r>
            <a:r>
              <a:rPr sz="1100" spc="29" dirty="0">
                <a:latin typeface="Times New Roman"/>
                <a:cs typeface="Times New Roman"/>
              </a:rPr>
              <a:t> </a:t>
            </a:r>
            <a:r>
              <a:rPr sz="1100" spc="0" dirty="0">
                <a:latin typeface="Times New Roman"/>
                <a:cs typeface="Times New Roman"/>
              </a:rPr>
              <a:t>entre</a:t>
            </a:r>
            <a:r>
              <a:rPr sz="1100" spc="150" dirty="0">
                <a:latin typeface="Times New Roman"/>
                <a:cs typeface="Times New Roman"/>
              </a:rPr>
              <a:t> </a:t>
            </a:r>
            <a:r>
              <a:rPr sz="1100" spc="0" dirty="0">
                <a:latin typeface="Times New Roman"/>
                <a:cs typeface="Times New Roman"/>
              </a:rPr>
              <a:t>actionnaires</a:t>
            </a:r>
            <a:r>
              <a:rPr sz="1100" spc="84"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dirigeants.</a:t>
            </a:r>
            <a:endParaRPr sz="1100" dirty="0">
              <a:latin typeface="Times New Roman"/>
              <a:cs typeface="Times New Roman"/>
            </a:endParaRPr>
          </a:p>
          <a:p>
            <a:pPr marL="12700" marR="26808">
              <a:lnSpc>
                <a:spcPct val="95825"/>
              </a:lnSpc>
              <a:spcBef>
                <a:spcPts val="329"/>
              </a:spcBef>
            </a:pPr>
            <a:endParaRPr lang="fr-FR" sz="1100" spc="0" dirty="0">
              <a:latin typeface="Times New Roman"/>
              <a:cs typeface="Times New Roman"/>
            </a:endParaRPr>
          </a:p>
          <a:p>
            <a:pPr marL="12700" marR="26808">
              <a:lnSpc>
                <a:spcPct val="95825"/>
              </a:lnSpc>
              <a:spcBef>
                <a:spcPts val="329"/>
              </a:spcBef>
            </a:pPr>
            <a:r>
              <a:rPr sz="1100" spc="0" dirty="0">
                <a:latin typeface="Times New Roman"/>
                <a:cs typeface="Times New Roman"/>
              </a:rPr>
              <a:t>Les</a:t>
            </a:r>
            <a:r>
              <a:rPr sz="1100" spc="-25" dirty="0">
                <a:latin typeface="Times New Roman"/>
                <a:cs typeface="Times New Roman"/>
              </a:rPr>
              <a:t> </a:t>
            </a:r>
            <a:r>
              <a:rPr sz="1100" spc="0" dirty="0">
                <a:latin typeface="Times New Roman"/>
                <a:cs typeface="Times New Roman"/>
              </a:rPr>
              <a:t>actionnaires</a:t>
            </a:r>
            <a:r>
              <a:rPr sz="1100" spc="84"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sont</a:t>
            </a:r>
            <a:r>
              <a:rPr sz="1100" spc="158"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seuls</a:t>
            </a:r>
            <a:r>
              <a:rPr sz="1100" spc="-2" dirty="0">
                <a:latin typeface="Times New Roman"/>
                <a:cs typeface="Times New Roman"/>
              </a:rPr>
              <a:t> </a:t>
            </a:r>
            <a:r>
              <a:rPr sz="1100" spc="0" dirty="0">
                <a:latin typeface="Times New Roman"/>
                <a:cs typeface="Times New Roman"/>
              </a:rPr>
              <a:t>ap</a:t>
            </a:r>
            <a:r>
              <a:rPr sz="1100" spc="29" dirty="0">
                <a:latin typeface="Times New Roman"/>
                <a:cs typeface="Times New Roman"/>
              </a:rPr>
              <a:t>p</a:t>
            </a:r>
            <a:r>
              <a:rPr sz="1100" spc="-29" dirty="0">
                <a:latin typeface="Times New Roman"/>
                <a:cs typeface="Times New Roman"/>
              </a:rPr>
              <a:t>o</a:t>
            </a:r>
            <a:r>
              <a:rPr sz="1100" spc="0" dirty="0">
                <a:latin typeface="Times New Roman"/>
                <a:cs typeface="Times New Roman"/>
              </a:rPr>
              <a:t>rteurs</a:t>
            </a:r>
            <a:r>
              <a:rPr sz="1100" spc="18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capitaux</a:t>
            </a:r>
            <a:endParaRPr sz="1100" dirty="0">
              <a:latin typeface="Times New Roman"/>
              <a:cs typeface="Times New Roman"/>
            </a:endParaRPr>
          </a:p>
          <a:p>
            <a:pPr marL="12700" marR="26808">
              <a:lnSpc>
                <a:spcPts val="1600"/>
              </a:lnSpc>
              <a:spcBef>
                <a:spcPts val="80"/>
              </a:spcBef>
            </a:pPr>
            <a:r>
              <a:rPr sz="1650" spc="0" baseline="4687" dirty="0">
                <a:latin typeface="Meiryo"/>
                <a:cs typeface="Meiryo"/>
              </a:rPr>
              <a:t>⇒</a:t>
            </a:r>
            <a:r>
              <a:rPr sz="1650" spc="-20" baseline="4687" dirty="0">
                <a:latin typeface="Meiryo"/>
                <a:cs typeface="Meiryo"/>
              </a:rPr>
              <a:t> </a:t>
            </a:r>
            <a:r>
              <a:rPr sz="1650" spc="0" baseline="7905" dirty="0">
                <a:latin typeface="Times New Roman"/>
                <a:cs typeface="Times New Roman"/>
              </a:rPr>
              <a:t>les</a:t>
            </a:r>
            <a:r>
              <a:rPr sz="1650" spc="11" baseline="7905" dirty="0">
                <a:latin typeface="Times New Roman"/>
                <a:cs typeface="Times New Roman"/>
              </a:rPr>
              <a:t> </a:t>
            </a:r>
            <a:r>
              <a:rPr sz="1650" spc="0" baseline="7905" dirty="0">
                <a:latin typeface="Times New Roman"/>
                <a:cs typeface="Times New Roman"/>
              </a:rPr>
              <a:t>objectifs</a:t>
            </a:r>
            <a:r>
              <a:rPr sz="1650" spc="47" baseline="7905" dirty="0">
                <a:latin typeface="Times New Roman"/>
                <a:cs typeface="Times New Roman"/>
              </a:rPr>
              <a:t> </a:t>
            </a:r>
            <a:r>
              <a:rPr sz="1650" spc="0" baseline="7905" dirty="0">
                <a:latin typeface="Times New Roman"/>
                <a:cs typeface="Times New Roman"/>
              </a:rPr>
              <a:t>des</a:t>
            </a:r>
            <a:r>
              <a:rPr sz="1650" spc="70" baseline="7905" dirty="0">
                <a:latin typeface="Times New Roman"/>
                <a:cs typeface="Times New Roman"/>
              </a:rPr>
              <a:t> </a:t>
            </a:r>
            <a:r>
              <a:rPr sz="1650" spc="0" baseline="7905" dirty="0" err="1">
                <a:latin typeface="Times New Roman"/>
                <a:cs typeface="Times New Roman"/>
              </a:rPr>
              <a:t>cr</a:t>
            </a:r>
            <a:r>
              <a:rPr lang="fr-FR" sz="1650" spc="0" baseline="7905" dirty="0">
                <a:latin typeface="Times New Roman"/>
                <a:cs typeface="Times New Roman"/>
              </a:rPr>
              <a:t>é</a:t>
            </a:r>
            <a:r>
              <a:rPr sz="1650" spc="0" baseline="7905" dirty="0" err="1">
                <a:latin typeface="Times New Roman"/>
                <a:cs typeface="Times New Roman"/>
              </a:rPr>
              <a:t>anciers</a:t>
            </a:r>
            <a:r>
              <a:rPr sz="1650" spc="40" baseline="7905" dirty="0">
                <a:latin typeface="Times New Roman"/>
                <a:cs typeface="Times New Roman"/>
              </a:rPr>
              <a:t> </a:t>
            </a:r>
            <a:r>
              <a:rPr sz="1650" spc="0" baseline="7905" dirty="0">
                <a:latin typeface="Times New Roman"/>
                <a:cs typeface="Times New Roman"/>
              </a:rPr>
              <a:t>coincident-ils</a:t>
            </a:r>
            <a:r>
              <a:rPr sz="1650" spc="-99" baseline="7905" dirty="0">
                <a:latin typeface="Times New Roman"/>
                <a:cs typeface="Times New Roman"/>
              </a:rPr>
              <a:t> </a:t>
            </a:r>
            <a:r>
              <a:rPr sz="1650" spc="0" baseline="7905" dirty="0">
                <a:latin typeface="Times New Roman"/>
                <a:cs typeface="Times New Roman"/>
              </a:rPr>
              <a:t>avec</a:t>
            </a:r>
            <a:r>
              <a:rPr sz="1650" spc="44" baseline="7905" dirty="0">
                <a:latin typeface="Times New Roman"/>
                <a:cs typeface="Times New Roman"/>
              </a:rPr>
              <a:t> </a:t>
            </a:r>
            <a:r>
              <a:rPr sz="1650" spc="0" baseline="7905" dirty="0">
                <a:latin typeface="Times New Roman"/>
                <a:cs typeface="Times New Roman"/>
              </a:rPr>
              <a:t>ceux</a:t>
            </a:r>
            <a:r>
              <a:rPr sz="1650" spc="22" baseline="7905" dirty="0">
                <a:latin typeface="Times New Roman"/>
                <a:cs typeface="Times New Roman"/>
              </a:rPr>
              <a:t> </a:t>
            </a:r>
            <a:r>
              <a:rPr sz="1650" spc="0" baseline="7905" dirty="0">
                <a:latin typeface="Times New Roman"/>
                <a:cs typeface="Times New Roman"/>
              </a:rPr>
              <a:t>des</a:t>
            </a:r>
            <a:endParaRPr sz="1100" dirty="0">
              <a:latin typeface="Times New Roman"/>
              <a:cs typeface="Times New Roman"/>
            </a:endParaRPr>
          </a:p>
          <a:p>
            <a:pPr marL="12700" marR="26808">
              <a:lnSpc>
                <a:spcPts val="1110"/>
              </a:lnSpc>
            </a:pPr>
            <a:r>
              <a:rPr sz="1100" spc="0" dirty="0">
                <a:latin typeface="Times New Roman"/>
                <a:cs typeface="Times New Roman"/>
              </a:rPr>
              <a:t>actionnaires?</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1874842"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coût</a:t>
            </a:r>
            <a:r>
              <a:rPr sz="1400" spc="182" dirty="0">
                <a:solidFill>
                  <a:srgbClr val="B23333"/>
                </a:solidFill>
                <a:latin typeface="Times New Roman"/>
                <a:cs typeface="Times New Roman"/>
              </a:rPr>
              <a:t> </a:t>
            </a:r>
            <a:r>
              <a:rPr sz="1400" spc="0" dirty="0">
                <a:solidFill>
                  <a:srgbClr val="B23333"/>
                </a:solidFill>
                <a:latin typeface="Times New Roman"/>
                <a:cs typeface="Times New Roman"/>
              </a:rPr>
              <a:t>du</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capital</a:t>
            </a:r>
            <a:endParaRPr sz="1400">
              <a:latin typeface="Times New Roman"/>
              <a:cs typeface="Times New Roman"/>
            </a:endParaRPr>
          </a:p>
        </p:txBody>
      </p:sp>
      <p:sp>
        <p:nvSpPr>
          <p:cNvPr id="6" name="object 6"/>
          <p:cNvSpPr txBox="1"/>
          <p:nvPr/>
        </p:nvSpPr>
        <p:spPr>
          <a:xfrm>
            <a:off x="330200" y="749300"/>
            <a:ext cx="4114799" cy="2362200"/>
          </a:xfrm>
          <a:prstGeom prst="rect">
            <a:avLst/>
          </a:prstGeom>
        </p:spPr>
        <p:txBody>
          <a:bodyPr wrap="square" lIns="0" tIns="0" rIns="0" bIns="0" rtlCol="0">
            <a:noAutofit/>
          </a:bodyPr>
          <a:lstStyle/>
          <a:p>
            <a:pPr marL="12700" marR="11396">
              <a:lnSpc>
                <a:spcPts val="1140"/>
              </a:lnSpc>
              <a:spcBef>
                <a:spcPts val="57"/>
              </a:spcBef>
            </a:pPr>
            <a:r>
              <a:rPr sz="1100" spc="0" dirty="0">
                <a:latin typeface="Times New Roman"/>
                <a:cs typeface="Times New Roman"/>
              </a:rPr>
              <a:t>Rap</a:t>
            </a:r>
            <a:r>
              <a:rPr sz="1100" spc="34" dirty="0">
                <a:latin typeface="Times New Roman"/>
                <a:cs typeface="Times New Roman"/>
              </a:rPr>
              <a:t>p</a:t>
            </a:r>
            <a:r>
              <a:rPr sz="1100" spc="0" dirty="0">
                <a:latin typeface="Times New Roman"/>
                <a:cs typeface="Times New Roman"/>
              </a:rPr>
              <a:t>el</a:t>
            </a:r>
            <a:r>
              <a:rPr lang="fr-FR" sz="1100" spc="0" dirty="0">
                <a:latin typeface="Times New Roman"/>
                <a:cs typeface="Times New Roman"/>
              </a:rPr>
              <a:t> </a:t>
            </a:r>
            <a:r>
              <a:rPr sz="1100" spc="0" dirty="0">
                <a:latin typeface="Times New Roman"/>
                <a:cs typeface="Times New Roman"/>
              </a:rPr>
              <a:t>: </a:t>
            </a:r>
            <a:r>
              <a:rPr sz="1100" spc="250"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a:latin typeface="Times New Roman"/>
                <a:cs typeface="Times New Roman"/>
              </a:rPr>
              <a:t>d'actualisation</a:t>
            </a:r>
            <a:r>
              <a:rPr sz="1100" spc="273"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sz="1100" spc="114" dirty="0">
                <a:latin typeface="Times New Roman"/>
                <a:cs typeface="Times New Roman"/>
              </a:rPr>
              <a:t> </a:t>
            </a:r>
            <a:r>
              <a:rPr sz="1100" spc="0" dirty="0">
                <a:latin typeface="Times New Roman"/>
                <a:cs typeface="Times New Roman"/>
              </a:rPr>
              <a:t>=</a:t>
            </a:r>
            <a:r>
              <a:rPr sz="1100" spc="155"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lang="fr-FR" sz="1100" dirty="0">
                <a:latin typeface="Times New Roman"/>
                <a:cs typeface="Times New Roman"/>
              </a:rPr>
              <a:t> </a:t>
            </a:r>
            <a:r>
              <a:rPr sz="1100" spc="0" dirty="0" err="1">
                <a:latin typeface="Times New Roman"/>
                <a:cs typeface="Times New Roman"/>
              </a:rPr>
              <a:t>es</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a:t>
            </a:r>
            <a:r>
              <a:rPr sz="1100" spc="51" dirty="0">
                <a:latin typeface="Times New Roman"/>
                <a:cs typeface="Times New Roman"/>
              </a:rPr>
              <a:t> </a:t>
            </a:r>
            <a:r>
              <a:rPr sz="1100" spc="0" dirty="0">
                <a:latin typeface="Times New Roman"/>
                <a:cs typeface="Times New Roman"/>
              </a:rPr>
              <a:t>d'actifs</a:t>
            </a:r>
            <a:r>
              <a:rPr sz="1100" spc="20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risque</a:t>
            </a:r>
            <a:r>
              <a:rPr sz="1100" spc="3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0" dirty="0">
                <a:latin typeface="Times New Roman"/>
                <a:cs typeface="Times New Roman"/>
              </a:rPr>
              <a:t> </a:t>
            </a:r>
            <a:r>
              <a:rPr sz="1100" spc="0" dirty="0" err="1">
                <a:latin typeface="Times New Roman"/>
                <a:cs typeface="Times New Roman"/>
              </a:rPr>
              <a:t>es</a:t>
            </a:r>
            <a:r>
              <a:rPr sz="1100" spc="29" dirty="0" err="1">
                <a:latin typeface="Times New Roman"/>
                <a:cs typeface="Times New Roman"/>
              </a:rPr>
              <a:t>p</a:t>
            </a:r>
            <a:r>
              <a:rPr lang="fr-FR" sz="1100" dirty="0" err="1">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a:t>
            </a:r>
            <a:endParaRPr sz="1100" dirty="0">
              <a:latin typeface="Times New Roman"/>
              <a:cs typeface="Times New Roman"/>
            </a:endParaRPr>
          </a:p>
          <a:p>
            <a:pPr marL="12700">
              <a:lnSpc>
                <a:spcPts val="1264"/>
              </a:lnSpc>
              <a:spcBef>
                <a:spcPts val="389"/>
              </a:spcBef>
            </a:pPr>
            <a:endParaRPr lang="fr-FR" sz="1100" spc="0" dirty="0">
              <a:latin typeface="Times New Roman"/>
              <a:cs typeface="Times New Roman"/>
            </a:endParaRPr>
          </a:p>
          <a:p>
            <a:pPr marL="12700">
              <a:lnSpc>
                <a:spcPts val="1264"/>
              </a:lnSpc>
              <a:spcBef>
                <a:spcPts val="389"/>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a</a:t>
            </a:r>
            <a:r>
              <a:rPr sz="1100" spc="114" dirty="0">
                <a:latin typeface="Times New Roman"/>
                <a:cs typeface="Times New Roman"/>
              </a:rPr>
              <a:t> </a:t>
            </a:r>
            <a:r>
              <a:rPr sz="1100" spc="0" dirty="0" err="1">
                <a:latin typeface="Times New Roman"/>
                <a:cs typeface="Times New Roman"/>
              </a:rPr>
              <a:t>donc</a:t>
            </a:r>
            <a:r>
              <a:rPr lang="fr-FR" sz="1100" spc="0" dirty="0">
                <a:latin typeface="Times New Roman"/>
                <a:cs typeface="Times New Roman"/>
              </a:rPr>
              <a:t> </a:t>
            </a:r>
            <a:r>
              <a:rPr sz="1100" spc="0" dirty="0">
                <a:latin typeface="Times New Roman"/>
                <a:cs typeface="Times New Roman"/>
              </a:rPr>
              <a:t>:</a:t>
            </a:r>
            <a:r>
              <a:rPr sz="1100" spc="180"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sz="1100" spc="114"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err="1">
                <a:latin typeface="Times New Roman"/>
                <a:cs typeface="Times New Roman"/>
              </a:rPr>
              <a:t>es</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a:t>
            </a:r>
            <a:r>
              <a:rPr sz="1100" spc="51" dirty="0">
                <a:latin typeface="Times New Roman"/>
                <a:cs typeface="Times New Roman"/>
              </a:rPr>
              <a:t> </a:t>
            </a:r>
            <a:r>
              <a:rPr sz="1100" spc="0" dirty="0" err="1">
                <a:latin typeface="Times New Roman"/>
                <a:cs typeface="Times New Roman"/>
              </a:rPr>
              <a:t>d'actif</a:t>
            </a:r>
            <a:r>
              <a:rPr lang="fr-FR" sz="1100" spc="0" dirty="0">
                <a:latin typeface="Times New Roman"/>
                <a:cs typeface="Times New Roman"/>
              </a:rPr>
              <a:t>s</a:t>
            </a:r>
            <a:r>
              <a:rPr sz="1100" spc="219" dirty="0">
                <a:latin typeface="Times New Roman"/>
                <a:cs typeface="Times New Roman"/>
              </a:rPr>
              <a:t> </a:t>
            </a:r>
            <a:r>
              <a:rPr sz="1100" spc="-29" dirty="0">
                <a:latin typeface="Times New Roman"/>
                <a:cs typeface="Times New Roman"/>
              </a:rPr>
              <a:t>ay</a:t>
            </a:r>
            <a:r>
              <a:rPr sz="1100" spc="0" dirty="0">
                <a:latin typeface="Times New Roman"/>
                <a:cs typeface="Times New Roman"/>
              </a:rPr>
              <a:t>ant le</a:t>
            </a:r>
            <a:r>
              <a:rPr sz="1100" spc="29"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lang="fr-FR" sz="1100" spc="29" dirty="0">
                <a:latin typeface="Times New Roman"/>
                <a:cs typeface="Times New Roman"/>
              </a:rPr>
              <a:t>bêta</a:t>
            </a:r>
            <a:r>
              <a:rPr sz="1100" spc="0" dirty="0">
                <a:latin typeface="Times New Roman"/>
                <a:cs typeface="Times New Roman"/>
              </a:rPr>
              <a:t>.</a:t>
            </a:r>
            <a:endParaRPr sz="1100" dirty="0">
              <a:latin typeface="Times New Roman"/>
              <a:cs typeface="Times New Roman"/>
            </a:endParaRPr>
          </a:p>
          <a:p>
            <a:pPr marL="12700" marR="11396">
              <a:lnSpc>
                <a:spcPts val="1184"/>
              </a:lnSpc>
              <a:spcBef>
                <a:spcPts val="389"/>
              </a:spcBef>
            </a:pPr>
            <a:endParaRPr lang="fr-FR" sz="1100" spc="0" dirty="0">
              <a:latin typeface="Times New Roman"/>
              <a:cs typeface="Times New Roman"/>
            </a:endParaRPr>
          </a:p>
          <a:p>
            <a:pPr marL="12700" marR="11396">
              <a:lnSpc>
                <a:spcPts val="1184"/>
              </a:lnSpc>
              <a:spcBef>
                <a:spcPts val="389"/>
              </a:spcBef>
            </a:pPr>
            <a:endParaRPr lang="fr-FR" sz="1100" spc="0" dirty="0">
              <a:latin typeface="Times New Roman"/>
              <a:cs typeface="Times New Roman"/>
            </a:endParaRPr>
          </a:p>
          <a:p>
            <a:pPr marL="12700" marR="11396">
              <a:lnSpc>
                <a:spcPts val="1184"/>
              </a:lnSpc>
              <a:spcBef>
                <a:spcPts val="389"/>
              </a:spcBef>
            </a:pP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27"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sz="1100" spc="114" dirty="0">
                <a:latin typeface="Times New Roman"/>
                <a:cs typeface="Times New Roman"/>
              </a:rPr>
              <a:t> </a:t>
            </a:r>
            <a:r>
              <a:rPr sz="1100" spc="0" dirty="0">
                <a:latin typeface="Times New Roman"/>
                <a:cs typeface="Times New Roman"/>
              </a:rPr>
              <a:t>r</a:t>
            </a:r>
            <a:r>
              <a:rPr sz="1200" spc="0" baseline="-10870" dirty="0">
                <a:latin typeface="Times New Roman"/>
                <a:cs typeface="Times New Roman"/>
              </a:rPr>
              <a:t>p</a:t>
            </a:r>
            <a:r>
              <a:rPr sz="1200" spc="174" baseline="-10870"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lang="fr-FR" sz="1100" spc="29" dirty="0">
                <a:latin typeface="Times New Roman"/>
                <a:cs typeface="Times New Roman"/>
              </a:rPr>
              <a:t>bêta</a:t>
            </a:r>
            <a:r>
              <a:rPr sz="1100" spc="192" dirty="0">
                <a:latin typeface="Times New Roman"/>
                <a:cs typeface="Times New Roman"/>
              </a:rPr>
              <a:t> </a:t>
            </a:r>
            <a:r>
              <a:rPr sz="1100" spc="0" dirty="0">
                <a:latin typeface="Times New Roman"/>
                <a:cs typeface="Times New Roman"/>
              </a:rPr>
              <a:t>β</a:t>
            </a:r>
            <a:r>
              <a:rPr sz="1200" spc="0" baseline="-10870" dirty="0">
                <a:latin typeface="Times New Roman"/>
                <a:cs typeface="Times New Roman"/>
              </a:rPr>
              <a:t>p </a:t>
            </a:r>
            <a:r>
              <a:rPr sz="1200" spc="89" baseline="-10870"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err="1">
                <a:latin typeface="Times New Roman"/>
                <a:cs typeface="Times New Roman"/>
              </a:rPr>
              <a:t>donc</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0" marR="11396">
              <a:lnSpc>
                <a:spcPts val="1184"/>
              </a:lnSpc>
              <a:spcBef>
                <a:spcPts val="389"/>
              </a:spcBef>
            </a:pPr>
            <a:endParaRPr sz="1100" dirty="0">
              <a:latin typeface="Times New Roman"/>
              <a:cs typeface="Times New Roman"/>
            </a:endParaRPr>
          </a:p>
        </p:txBody>
      </p:sp>
      <p:graphicFrame>
        <p:nvGraphicFramePr>
          <p:cNvPr id="8" name="Objet 7"/>
          <p:cNvGraphicFramePr>
            <a:graphicFrameLocks noChangeAspect="1"/>
          </p:cNvGraphicFramePr>
          <p:nvPr>
            <p:extLst>
              <p:ext uri="{D42A27DB-BD31-4B8C-83A1-F6EECF244321}">
                <p14:modId xmlns:p14="http://schemas.microsoft.com/office/powerpoint/2010/main" val="577721722"/>
              </p:ext>
            </p:extLst>
          </p:nvPr>
        </p:nvGraphicFramePr>
        <p:xfrm>
          <a:off x="1397000" y="2273300"/>
          <a:ext cx="1752600" cy="304800"/>
        </p:xfrm>
        <a:graphic>
          <a:graphicData uri="http://schemas.openxmlformats.org/presentationml/2006/ole">
            <mc:AlternateContent xmlns:mc="http://schemas.openxmlformats.org/markup-compatibility/2006">
              <mc:Choice xmlns:v="urn:schemas-microsoft-com:vml" Requires="v">
                <p:oleObj spid="_x0000_s22532" name="Equation" r:id="rId3" imgW="1536480" imgH="279360" progId="Equation.DSMT4">
                  <p:embed/>
                </p:oleObj>
              </mc:Choice>
              <mc:Fallback>
                <p:oleObj name="Equation" r:id="rId3" imgW="1536480" imgH="279360" progId="Equation.DSMT4">
                  <p:embed/>
                  <p:pic>
                    <p:nvPicPr>
                      <p:cNvPr id="8" name="Objet 7"/>
                      <p:cNvPicPr/>
                      <p:nvPr/>
                    </p:nvPicPr>
                    <p:blipFill>
                      <a:blip r:embed="rId4"/>
                      <a:stretch>
                        <a:fillRect/>
                      </a:stretch>
                    </p:blipFill>
                    <p:spPr>
                      <a:xfrm>
                        <a:off x="1397000" y="2273300"/>
                        <a:ext cx="1752600" cy="3048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1874842"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Risque</a:t>
            </a:r>
            <a:r>
              <a:rPr sz="1400" spc="-50"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coût</a:t>
            </a:r>
            <a:r>
              <a:rPr sz="1400" spc="182" dirty="0">
                <a:solidFill>
                  <a:srgbClr val="B23333"/>
                </a:solidFill>
                <a:latin typeface="Times New Roman"/>
                <a:cs typeface="Times New Roman"/>
              </a:rPr>
              <a:t> </a:t>
            </a:r>
            <a:r>
              <a:rPr sz="1400" spc="0" dirty="0">
                <a:solidFill>
                  <a:srgbClr val="B23333"/>
                </a:solidFill>
                <a:latin typeface="Times New Roman"/>
                <a:cs typeface="Times New Roman"/>
              </a:rPr>
              <a:t>du</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capital</a:t>
            </a:r>
            <a:endParaRPr sz="1400">
              <a:latin typeface="Times New Roman"/>
              <a:cs typeface="Times New Roman"/>
            </a:endParaRPr>
          </a:p>
        </p:txBody>
      </p:sp>
      <p:sp>
        <p:nvSpPr>
          <p:cNvPr id="6" name="object 6"/>
          <p:cNvSpPr txBox="1"/>
          <p:nvPr/>
        </p:nvSpPr>
        <p:spPr>
          <a:xfrm>
            <a:off x="406400" y="673100"/>
            <a:ext cx="3864651" cy="2286000"/>
          </a:xfrm>
          <a:prstGeom prst="rect">
            <a:avLst/>
          </a:prstGeom>
        </p:spPr>
        <p:txBody>
          <a:bodyPr wrap="square" lIns="0" tIns="0" rIns="0" bIns="0" rtlCol="0">
            <a:noAutofit/>
          </a:bodyPr>
          <a:lstStyle/>
          <a:p>
            <a:pPr marL="12700" marR="11396">
              <a:lnSpc>
                <a:spcPts val="1240"/>
              </a:lnSpc>
              <a:spcBef>
                <a:spcPts val="62"/>
              </a:spcBef>
            </a:pPr>
            <a:r>
              <a:rPr sz="1650" spc="0" baseline="5270" dirty="0">
                <a:latin typeface="Times New Roman"/>
                <a:cs typeface="Times New Roman"/>
              </a:rPr>
              <a:t>Question:</a:t>
            </a:r>
            <a:r>
              <a:rPr sz="1650" spc="174" baseline="5270" dirty="0">
                <a:latin typeface="Times New Roman"/>
                <a:cs typeface="Times New Roman"/>
              </a:rPr>
              <a:t> </a:t>
            </a:r>
            <a:r>
              <a:rPr sz="1650" spc="0" baseline="5270" dirty="0">
                <a:latin typeface="Times New Roman"/>
                <a:cs typeface="Times New Roman"/>
              </a:rPr>
              <a:t>Comment</a:t>
            </a:r>
            <a:r>
              <a:rPr sz="1650" spc="128" baseline="5270" dirty="0">
                <a:latin typeface="Times New Roman"/>
                <a:cs typeface="Times New Roman"/>
              </a:rPr>
              <a:t> </a:t>
            </a:r>
            <a:r>
              <a:rPr sz="1650" spc="0" baseline="5270" dirty="0">
                <a:latin typeface="Times New Roman"/>
                <a:cs typeface="Times New Roman"/>
              </a:rPr>
              <a:t>determiner</a:t>
            </a:r>
            <a:r>
              <a:rPr sz="1650" spc="84" baseline="5270" dirty="0">
                <a:latin typeface="Times New Roman"/>
                <a:cs typeface="Times New Roman"/>
              </a:rPr>
              <a:t> </a:t>
            </a:r>
            <a:r>
              <a:rPr sz="1650" spc="0" baseline="5270" dirty="0">
                <a:latin typeface="Times New Roman"/>
                <a:cs typeface="Times New Roman"/>
              </a:rPr>
              <a:t>β</a:t>
            </a:r>
            <a:r>
              <a:rPr sz="1200" spc="0" baseline="-7246" dirty="0">
                <a:latin typeface="Times New Roman"/>
                <a:cs typeface="Times New Roman"/>
              </a:rPr>
              <a:t>p</a:t>
            </a:r>
            <a:r>
              <a:rPr sz="1200" spc="-70" baseline="-7246" dirty="0">
                <a:latin typeface="Times New Roman"/>
                <a:cs typeface="Times New Roman"/>
              </a:rPr>
              <a:t> </a:t>
            </a:r>
            <a:r>
              <a:rPr sz="1650" spc="0" baseline="5270" dirty="0">
                <a:latin typeface="Times New Roman"/>
                <a:cs typeface="Times New Roman"/>
              </a:rPr>
              <a:t>?</a:t>
            </a:r>
            <a:endParaRPr sz="1100" dirty="0">
              <a:latin typeface="Times New Roman"/>
              <a:cs typeface="Times New Roman"/>
            </a:endParaRPr>
          </a:p>
          <a:p>
            <a:pPr marL="12700">
              <a:lnSpc>
                <a:spcPts val="1264"/>
              </a:lnSpc>
              <a:spcBef>
                <a:spcPts val="238"/>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utilise</a:t>
            </a:r>
            <a:r>
              <a:rPr sz="1100" spc="4" dirty="0">
                <a:latin typeface="Times New Roman"/>
                <a:cs typeface="Times New Roman"/>
              </a:rPr>
              <a:t> </a:t>
            </a:r>
            <a:r>
              <a:rPr sz="1100" spc="0" dirty="0">
                <a:latin typeface="Times New Roman"/>
                <a:cs typeface="Times New Roman"/>
              </a:rPr>
              <a:t>souvent</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lang="fr-FR" sz="1100" spc="29" dirty="0">
                <a:latin typeface="Times New Roman"/>
                <a:cs typeface="Times New Roman"/>
              </a:rPr>
              <a:t>bêta</a:t>
            </a:r>
            <a:r>
              <a:rPr sz="1100" spc="19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l'entre</a:t>
            </a:r>
            <a:r>
              <a:rPr sz="1100" spc="-34" dirty="0">
                <a:latin typeface="Times New Roman"/>
                <a:cs typeface="Times New Roman"/>
              </a:rPr>
              <a:t>p</a:t>
            </a:r>
            <a:r>
              <a:rPr sz="1100" spc="0" dirty="0">
                <a:latin typeface="Times New Roman"/>
                <a:cs typeface="Times New Roman"/>
              </a:rPr>
              <a:t>rise</a:t>
            </a:r>
            <a:r>
              <a:rPr sz="1100" spc="151" dirty="0">
                <a:latin typeface="Times New Roman"/>
                <a:cs typeface="Times New Roman"/>
              </a:rPr>
              <a:t> </a:t>
            </a:r>
            <a:r>
              <a:rPr sz="1100" spc="0" dirty="0" err="1">
                <a:latin typeface="Times New Roman"/>
                <a:cs typeface="Times New Roman"/>
              </a:rPr>
              <a:t>comme</a:t>
            </a:r>
            <a:r>
              <a:rPr sz="1100" spc="52" dirty="0">
                <a:latin typeface="Times New Roman"/>
                <a:cs typeface="Times New Roman"/>
              </a:rPr>
              <a:t> </a:t>
            </a:r>
            <a:r>
              <a:rPr lang="fr-FR" sz="1100" spc="29" dirty="0">
                <a:latin typeface="Times New Roman"/>
                <a:cs typeface="Times New Roman"/>
              </a:rPr>
              <a:t>bêta</a:t>
            </a:r>
            <a:r>
              <a:rPr sz="1100" spc="192" dirty="0">
                <a:latin typeface="Times New Roman"/>
                <a:cs typeface="Times New Roman"/>
              </a:rPr>
              <a:t> </a:t>
            </a:r>
            <a:r>
              <a:rPr sz="1100" spc="0" dirty="0">
                <a:latin typeface="Times New Roman"/>
                <a:cs typeface="Times New Roman"/>
              </a:rPr>
              <a:t>(ou</a:t>
            </a:r>
            <a:r>
              <a:rPr sz="1100" spc="128" dirty="0">
                <a:latin typeface="Times New Roman"/>
                <a:cs typeface="Times New Roman"/>
              </a:rPr>
              <a:t> </a:t>
            </a:r>
            <a:r>
              <a:rPr sz="1100" spc="0" dirty="0" err="1">
                <a:latin typeface="Times New Roman"/>
                <a:cs typeface="Times New Roman"/>
              </a:rPr>
              <a:t>celui</a:t>
            </a:r>
            <a:r>
              <a:rPr sz="1100" spc="0" dirty="0">
                <a:latin typeface="Times New Roman"/>
                <a:cs typeface="Times New Roman"/>
              </a:rPr>
              <a:t> </a:t>
            </a:r>
            <a:r>
              <a:rPr sz="1100" spc="0" dirty="0" err="1">
                <a:latin typeface="Times New Roman"/>
                <a:cs typeface="Times New Roman"/>
              </a:rPr>
              <a:t>d'entre</a:t>
            </a:r>
            <a:r>
              <a:rPr sz="1100" spc="-34" dirty="0" err="1">
                <a:latin typeface="Times New Roman"/>
                <a:cs typeface="Times New Roman"/>
              </a:rPr>
              <a:t>p</a:t>
            </a:r>
            <a:r>
              <a:rPr sz="1100" spc="0" dirty="0" err="1">
                <a:latin typeface="Times New Roman"/>
                <a:cs typeface="Times New Roman"/>
              </a:rPr>
              <a:t>rise</a:t>
            </a:r>
            <a:r>
              <a:rPr lang="fr-FR" sz="1100" spc="0" dirty="0">
                <a:latin typeface="Times New Roman"/>
                <a:cs typeface="Times New Roman"/>
              </a:rPr>
              <a:t>s</a:t>
            </a:r>
            <a:r>
              <a:rPr sz="1100" spc="196" dirty="0">
                <a:latin typeface="Times New Roman"/>
                <a:cs typeface="Times New Roman"/>
              </a:rPr>
              <a:t> </a:t>
            </a:r>
            <a:r>
              <a:rPr sz="1100" spc="0" dirty="0">
                <a:latin typeface="Times New Roman"/>
                <a:cs typeface="Times New Roman"/>
              </a:rPr>
              <a:t>comp</a:t>
            </a:r>
            <a:r>
              <a:rPr sz="1100" spc="-29" dirty="0">
                <a:latin typeface="Times New Roman"/>
                <a:cs typeface="Times New Roman"/>
              </a:rPr>
              <a:t>a</a:t>
            </a:r>
            <a:r>
              <a:rPr sz="1100" spc="0" dirty="0">
                <a:latin typeface="Times New Roman"/>
                <a:cs typeface="Times New Roman"/>
              </a:rPr>
              <a:t>rable</a:t>
            </a:r>
            <a:r>
              <a:rPr lang="fr-FR" sz="1100" spc="0" dirty="0">
                <a:latin typeface="Times New Roman"/>
                <a:cs typeface="Times New Roman"/>
              </a:rPr>
              <a:t>s</a:t>
            </a:r>
            <a:r>
              <a:rPr sz="1100" spc="0" dirty="0">
                <a:latin typeface="Times New Roman"/>
                <a:cs typeface="Times New Roman"/>
              </a:rPr>
              <a:t>)</a:t>
            </a:r>
            <a:r>
              <a:rPr sz="1100" spc="13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ses</a:t>
            </a:r>
            <a:r>
              <a:rPr sz="1100" spc="44"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a:latin typeface="Times New Roman"/>
                <a:cs typeface="Times New Roman"/>
              </a:rPr>
              <a:t>d'investissement.</a:t>
            </a:r>
            <a:endParaRPr sz="1100" dirty="0">
              <a:latin typeface="Times New Roman"/>
              <a:cs typeface="Times New Roman"/>
            </a:endParaRPr>
          </a:p>
          <a:p>
            <a:pPr marL="12700" marR="11396">
              <a:lnSpc>
                <a:spcPts val="1814"/>
              </a:lnSpc>
              <a:spcBef>
                <a:spcPts val="180"/>
              </a:spcBef>
            </a:pPr>
            <a:endParaRPr lang="fr-FR" sz="1650" spc="0" baseline="5270" dirty="0">
              <a:latin typeface="Times New Roman"/>
              <a:cs typeface="Times New Roman"/>
            </a:endParaRPr>
          </a:p>
          <a:p>
            <a:pPr marL="12700" marR="11396">
              <a:lnSpc>
                <a:spcPct val="110000"/>
              </a:lnSpc>
              <a:spcBef>
                <a:spcPts val="180"/>
              </a:spcBef>
            </a:pPr>
            <a:r>
              <a:rPr sz="1650" spc="0" baseline="5270" dirty="0" err="1">
                <a:latin typeface="Times New Roman"/>
                <a:cs typeface="Times New Roman"/>
              </a:rPr>
              <a:t>Entre</a:t>
            </a:r>
            <a:r>
              <a:rPr sz="1650" spc="-29" baseline="5270" dirty="0" err="1">
                <a:latin typeface="Times New Roman"/>
                <a:cs typeface="Times New Roman"/>
              </a:rPr>
              <a:t>p</a:t>
            </a:r>
            <a:r>
              <a:rPr sz="1650" spc="0" baseline="5270" dirty="0" err="1">
                <a:latin typeface="Times New Roman"/>
                <a:cs typeface="Times New Roman"/>
              </a:rPr>
              <a:t>rise</a:t>
            </a:r>
            <a:r>
              <a:rPr sz="1650" spc="80" baseline="5270" dirty="0">
                <a:latin typeface="Times New Roman"/>
                <a:cs typeface="Times New Roman"/>
              </a:rPr>
              <a:t> </a:t>
            </a:r>
            <a:r>
              <a:rPr sz="1650" spc="0" baseline="5270" dirty="0">
                <a:latin typeface="Times New Roman"/>
                <a:cs typeface="Times New Roman"/>
              </a:rPr>
              <a:t>non-</a:t>
            </a:r>
            <a:r>
              <a:rPr sz="1650" spc="0" baseline="5270" dirty="0" err="1">
                <a:latin typeface="Times New Roman"/>
                <a:cs typeface="Times New Roman"/>
              </a:rPr>
              <a:t>endett</a:t>
            </a:r>
            <a:r>
              <a:rPr lang="fr-FR" sz="1650" spc="0" baseline="5270" dirty="0">
                <a:latin typeface="Times New Roman"/>
                <a:cs typeface="Times New Roman"/>
              </a:rPr>
              <a:t>é</a:t>
            </a:r>
            <a:r>
              <a:rPr sz="1650" spc="0" baseline="5270" dirty="0">
                <a:latin typeface="Times New Roman"/>
                <a:cs typeface="Times New Roman"/>
              </a:rPr>
              <a:t>e</a:t>
            </a:r>
            <a:r>
              <a:rPr sz="1650" spc="193" baseline="5270" dirty="0">
                <a:latin typeface="Times New Roman"/>
                <a:cs typeface="Times New Roman"/>
              </a:rPr>
              <a:t> </a:t>
            </a:r>
            <a:r>
              <a:rPr sz="1650" spc="0" baseline="3124" dirty="0">
                <a:latin typeface="Meiryo"/>
                <a:cs typeface="Meiryo"/>
              </a:rPr>
              <a:t>⇒</a:t>
            </a:r>
            <a:r>
              <a:rPr sz="1650" spc="-20" baseline="3124" dirty="0">
                <a:latin typeface="Meiryo"/>
                <a:cs typeface="Meiryo"/>
              </a:rPr>
              <a:t> </a:t>
            </a:r>
            <a:r>
              <a:rPr lang="fr-FR" sz="1650" spc="29" baseline="5270" dirty="0">
                <a:latin typeface="Times New Roman"/>
                <a:cs typeface="Times New Roman"/>
              </a:rPr>
              <a:t>bêta</a:t>
            </a:r>
            <a:r>
              <a:rPr sz="1650" spc="192" baseline="5270" dirty="0">
                <a:latin typeface="Times New Roman"/>
                <a:cs typeface="Times New Roman"/>
              </a:rPr>
              <a:t> </a:t>
            </a:r>
            <a:r>
              <a:rPr sz="1650" spc="0" baseline="5270" dirty="0">
                <a:latin typeface="Times New Roman"/>
                <a:cs typeface="Times New Roman"/>
              </a:rPr>
              <a:t>des</a:t>
            </a:r>
            <a:r>
              <a:rPr sz="1650" spc="70" baseline="5270" dirty="0">
                <a:latin typeface="Times New Roman"/>
                <a:cs typeface="Times New Roman"/>
              </a:rPr>
              <a:t> </a:t>
            </a:r>
            <a:r>
              <a:rPr sz="1650" spc="0" baseline="5270" dirty="0">
                <a:latin typeface="Times New Roman"/>
                <a:cs typeface="Times New Roman"/>
              </a:rPr>
              <a:t>actions</a:t>
            </a:r>
            <a:r>
              <a:rPr sz="1650" spc="116" baseline="5270" dirty="0">
                <a:latin typeface="Times New Roman"/>
                <a:cs typeface="Times New Roman"/>
              </a:rPr>
              <a:t> </a:t>
            </a:r>
            <a:r>
              <a:rPr sz="1650" spc="0" baseline="5270" dirty="0">
                <a:latin typeface="Times New Roman"/>
                <a:cs typeface="Times New Roman"/>
              </a:rPr>
              <a:t>de</a:t>
            </a:r>
            <a:r>
              <a:rPr sz="1650" spc="84" baseline="5270" dirty="0">
                <a:latin typeface="Times New Roman"/>
                <a:cs typeface="Times New Roman"/>
              </a:rPr>
              <a:t> </a:t>
            </a:r>
            <a:r>
              <a:rPr sz="1650" spc="0" baseline="5270" dirty="0" err="1">
                <a:latin typeface="Times New Roman"/>
                <a:cs typeface="Times New Roman"/>
              </a:rPr>
              <a:t>l'entre</a:t>
            </a:r>
            <a:r>
              <a:rPr sz="1650" spc="-29" baseline="5270" dirty="0" err="1">
                <a:latin typeface="Times New Roman"/>
                <a:cs typeface="Times New Roman"/>
              </a:rPr>
              <a:t>p</a:t>
            </a:r>
            <a:r>
              <a:rPr sz="1650" spc="0" baseline="5270" dirty="0" err="1">
                <a:latin typeface="Times New Roman"/>
                <a:cs typeface="Times New Roman"/>
              </a:rPr>
              <a:t>rise</a:t>
            </a:r>
            <a:r>
              <a:rPr lang="fr-FR" sz="1100" dirty="0">
                <a:latin typeface="Times New Roman"/>
                <a:cs typeface="Times New Roman"/>
              </a:rPr>
              <a:t> </a:t>
            </a:r>
            <a:r>
              <a:rPr sz="1100" spc="0" dirty="0" err="1">
                <a:latin typeface="Times New Roman"/>
                <a:cs typeface="Times New Roman"/>
              </a:rPr>
              <a:t>utilis</a:t>
            </a:r>
            <a:r>
              <a:rPr lang="fr-FR" sz="1100" spc="0" dirty="0">
                <a:latin typeface="Times New Roman"/>
                <a:cs typeface="Times New Roman"/>
              </a:rPr>
              <a:t>é</a:t>
            </a:r>
            <a:r>
              <a:rPr sz="1100" spc="4" dirty="0">
                <a:latin typeface="Times New Roman"/>
                <a:cs typeface="Times New Roman"/>
              </a:rPr>
              <a:t> </a:t>
            </a:r>
            <a:r>
              <a:rPr sz="1100" spc="0" dirty="0" err="1">
                <a:latin typeface="Times New Roman"/>
                <a:cs typeface="Times New Roman"/>
              </a:rPr>
              <a:t>comme</a:t>
            </a:r>
            <a:r>
              <a:rPr sz="1100" spc="52" dirty="0">
                <a:latin typeface="Times New Roman"/>
                <a:cs typeface="Times New Roman"/>
              </a:rPr>
              <a:t> </a:t>
            </a:r>
            <a:r>
              <a:rPr lang="fr-FR" sz="1100" spc="29" dirty="0">
                <a:latin typeface="Times New Roman"/>
                <a:cs typeface="Times New Roman"/>
              </a:rPr>
              <a:t>bêta</a:t>
            </a:r>
            <a:r>
              <a:rPr sz="1100" spc="19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l'entre</a:t>
            </a:r>
            <a:r>
              <a:rPr sz="1100" spc="-29" dirty="0">
                <a:latin typeface="Times New Roman"/>
                <a:cs typeface="Times New Roman"/>
              </a:rPr>
              <a:t>p</a:t>
            </a:r>
            <a:r>
              <a:rPr sz="1100" spc="0" dirty="0">
                <a:latin typeface="Times New Roman"/>
                <a:cs typeface="Times New Roman"/>
              </a:rPr>
              <a:t>rise</a:t>
            </a:r>
            <a:r>
              <a:rPr sz="1100" spc="15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donc</a:t>
            </a:r>
            <a:r>
              <a:rPr sz="1100" spc="84" dirty="0">
                <a:latin typeface="Times New Roman"/>
                <a:cs typeface="Times New Roman"/>
              </a:rPr>
              <a:t> </a:t>
            </a:r>
            <a:r>
              <a:rPr sz="1100" spc="0" dirty="0" err="1">
                <a:latin typeface="Times New Roman"/>
                <a:cs typeface="Times New Roman"/>
              </a:rPr>
              <a:t>comme</a:t>
            </a:r>
            <a:r>
              <a:rPr sz="1100" spc="52" dirty="0">
                <a:latin typeface="Times New Roman"/>
                <a:cs typeface="Times New Roman"/>
              </a:rPr>
              <a:t> </a:t>
            </a:r>
            <a:r>
              <a:rPr lang="fr-FR" sz="1100" spc="29" dirty="0">
                <a:latin typeface="Times New Roman"/>
                <a:cs typeface="Times New Roman"/>
              </a:rPr>
              <a:t>bêta</a:t>
            </a:r>
            <a:r>
              <a:rPr sz="1100" spc="192" dirty="0">
                <a:latin typeface="Times New Roman"/>
                <a:cs typeface="Times New Roman"/>
              </a:rPr>
              <a:t> </a:t>
            </a:r>
            <a:r>
              <a:rPr sz="1100" spc="0" dirty="0">
                <a:latin typeface="Times New Roman"/>
                <a:cs typeface="Times New Roman"/>
              </a:rPr>
              <a:t>du</a:t>
            </a:r>
            <a:r>
              <a:rPr lang="fr-FR" sz="110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a:t>
            </a:r>
            <a:r>
              <a:rPr sz="1100" spc="0" dirty="0">
                <a:latin typeface="Times New Roman"/>
                <a:cs typeface="Times New Roman"/>
              </a:rPr>
              <a:t>.</a:t>
            </a:r>
            <a:endParaRPr lang="fr-FR" sz="1100" spc="0" dirty="0">
              <a:latin typeface="Times New Roman"/>
              <a:cs typeface="Times New Roman"/>
            </a:endParaRPr>
          </a:p>
          <a:p>
            <a:pPr marL="12700" marR="11396">
              <a:lnSpc>
                <a:spcPct val="95825"/>
              </a:lnSpc>
              <a:spcBef>
                <a:spcPts val="34"/>
              </a:spcBef>
            </a:pPr>
            <a:endParaRPr sz="1100" dirty="0">
              <a:latin typeface="Times New Roman"/>
              <a:cs typeface="Times New Roman"/>
            </a:endParaRPr>
          </a:p>
          <a:p>
            <a:pPr marL="12700" marR="230041">
              <a:lnSpc>
                <a:spcPts val="1264"/>
              </a:lnSpc>
              <a:spcBef>
                <a:spcPts val="385"/>
              </a:spcBef>
            </a:pPr>
            <a:endParaRPr lang="fr-FR" sz="1100" spc="0" dirty="0">
              <a:latin typeface="Times New Roman"/>
              <a:cs typeface="Times New Roman"/>
            </a:endParaRPr>
          </a:p>
          <a:p>
            <a:pPr marL="12700" marR="230041">
              <a:lnSpc>
                <a:spcPts val="1264"/>
              </a:lnSpc>
              <a:spcBef>
                <a:spcPts val="385"/>
              </a:spcBef>
            </a:pPr>
            <a:r>
              <a:rPr sz="1100" spc="0" dirty="0">
                <a:latin typeface="Times New Roman"/>
                <a:cs typeface="Times New Roman"/>
              </a:rPr>
              <a:t>Nous</a:t>
            </a:r>
            <a:r>
              <a:rPr sz="1100" spc="38" dirty="0">
                <a:latin typeface="Times New Roman"/>
                <a:cs typeface="Times New Roman"/>
              </a:rPr>
              <a:t> </a:t>
            </a:r>
            <a:r>
              <a:rPr sz="1100" spc="0" dirty="0">
                <a:latin typeface="Times New Roman"/>
                <a:cs typeface="Times New Roman"/>
              </a:rPr>
              <a:t>verrons</a:t>
            </a:r>
            <a:r>
              <a:rPr sz="1100" spc="-13"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29" dirty="0">
                <a:latin typeface="Times New Roman"/>
                <a:cs typeface="Times New Roman"/>
              </a:rPr>
              <a:t>Pa</a:t>
            </a:r>
            <a:r>
              <a:rPr sz="1100" spc="0" dirty="0">
                <a:latin typeface="Times New Roman"/>
                <a:cs typeface="Times New Roman"/>
              </a:rPr>
              <a:t>rtie</a:t>
            </a:r>
            <a:r>
              <a:rPr sz="1100" spc="216" dirty="0">
                <a:latin typeface="Times New Roman"/>
                <a:cs typeface="Times New Roman"/>
              </a:rPr>
              <a:t> </a:t>
            </a:r>
            <a:r>
              <a:rPr sz="1100" spc="24" dirty="0">
                <a:latin typeface="Times New Roman"/>
                <a:cs typeface="Times New Roman"/>
              </a:rPr>
              <a:t>I</a:t>
            </a:r>
            <a:r>
              <a:rPr sz="1100" spc="0" dirty="0">
                <a:latin typeface="Times New Roman"/>
                <a:cs typeface="Times New Roman"/>
              </a:rPr>
              <a:t>I</a:t>
            </a:r>
            <a:r>
              <a:rPr sz="1100" spc="147" dirty="0">
                <a:latin typeface="Times New Roman"/>
                <a:cs typeface="Times New Roman"/>
              </a:rPr>
              <a:t> </a:t>
            </a:r>
            <a:r>
              <a:rPr sz="1100" spc="0" dirty="0">
                <a:latin typeface="Times New Roman"/>
                <a:cs typeface="Times New Roman"/>
              </a:rPr>
              <a:t>comment</a:t>
            </a:r>
            <a:r>
              <a:rPr sz="1100" spc="166" dirty="0">
                <a:latin typeface="Times New Roman"/>
                <a:cs typeface="Times New Roman"/>
              </a:rPr>
              <a:t> </a:t>
            </a:r>
            <a:r>
              <a:rPr sz="1100" spc="0" dirty="0">
                <a:latin typeface="Times New Roman"/>
                <a:cs typeface="Times New Roman"/>
              </a:rPr>
              <a:t>calculer</a:t>
            </a:r>
            <a:r>
              <a:rPr sz="1100" spc="-19"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 capital</a:t>
            </a:r>
            <a:r>
              <a:rPr sz="1100" spc="114"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une</a:t>
            </a:r>
            <a:r>
              <a:rPr sz="1100" spc="84" dirty="0">
                <a:latin typeface="Times New Roman"/>
                <a:cs typeface="Times New Roman"/>
              </a:rPr>
              <a:t> </a:t>
            </a:r>
            <a:r>
              <a:rPr sz="1100" spc="0" dirty="0" err="1">
                <a:latin typeface="Times New Roman"/>
                <a:cs typeface="Times New Roman"/>
              </a:rPr>
              <a:t>entre</a:t>
            </a:r>
            <a:r>
              <a:rPr sz="1100" spc="-29" dirty="0" err="1">
                <a:latin typeface="Times New Roman"/>
                <a:cs typeface="Times New Roman"/>
              </a:rPr>
              <a:t>p</a:t>
            </a:r>
            <a:r>
              <a:rPr sz="1100" spc="0" dirty="0" err="1">
                <a:latin typeface="Times New Roman"/>
                <a:cs typeface="Times New Roman"/>
              </a:rPr>
              <a:t>rise</a:t>
            </a:r>
            <a:r>
              <a:rPr sz="1100" spc="103" dirty="0">
                <a:latin typeface="Times New Roman"/>
                <a:cs typeface="Times New Roman"/>
              </a:rPr>
              <a:t> </a:t>
            </a:r>
            <a:r>
              <a:rPr sz="1100" spc="0" dirty="0" err="1">
                <a:latin typeface="Times New Roman"/>
                <a:cs typeface="Times New Roman"/>
              </a:rPr>
              <a:t>endett</a:t>
            </a:r>
            <a:r>
              <a:rPr lang="fr-FR" sz="1100" spc="0" dirty="0">
                <a:latin typeface="Times New Roman"/>
                <a:cs typeface="Times New Roman"/>
              </a:rPr>
              <a:t>é</a:t>
            </a:r>
            <a:r>
              <a:rPr sz="1100" spc="0" dirty="0">
                <a:latin typeface="Times New Roman"/>
                <a:cs typeface="Times New Roman"/>
              </a:rPr>
              <a:t>e.</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BE26859-5878-4A8D-9EA1-102D3AEA9D10}"/>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
        <p:nvSpPr>
          <p:cNvPr id="3" name="Rectangle 2">
            <a:extLst>
              <a:ext uri="{FF2B5EF4-FFF2-40B4-BE49-F238E27FC236}">
                <a16:creationId xmlns:a16="http://schemas.microsoft.com/office/drawing/2014/main" id="{4EDAEFBD-26A9-427C-B19C-54F3064F8643}"/>
              </a:ext>
            </a:extLst>
          </p:cNvPr>
          <p:cNvSpPr/>
          <p:nvPr/>
        </p:nvSpPr>
        <p:spPr>
          <a:xfrm>
            <a:off x="101600" y="139700"/>
            <a:ext cx="4572000" cy="2862322"/>
          </a:xfrm>
          <a:prstGeom prst="rect">
            <a:avLst/>
          </a:prstGeom>
        </p:spPr>
        <p:txBody>
          <a:bodyPr wrap="square">
            <a:spAutoFit/>
          </a:bodyPr>
          <a:lstStyle/>
          <a:p>
            <a:r>
              <a:rPr lang="fr-FR" sz="1200" dirty="0"/>
              <a:t>Exercice:</a:t>
            </a:r>
          </a:p>
          <a:p>
            <a:r>
              <a:rPr lang="fr-FR" sz="1200" dirty="0"/>
              <a:t>Soit les rentabilités annuelles d’un actif au cours de quatre années successives.</a:t>
            </a:r>
          </a:p>
          <a:p>
            <a:r>
              <a:rPr lang="fr-FR" sz="1200" dirty="0"/>
              <a:t>Années	1	2	3	4</a:t>
            </a:r>
          </a:p>
          <a:p>
            <a:r>
              <a:rPr lang="fr-FR" sz="1200" dirty="0"/>
              <a:t>rendements	10%	20%	-5%	15%</a:t>
            </a:r>
          </a:p>
          <a:p>
            <a:endParaRPr lang="fr-FR" sz="1200" dirty="0"/>
          </a:p>
          <a:p>
            <a:r>
              <a:rPr lang="fr-FR" sz="1200" dirty="0"/>
              <a:t>1)	Quel est le taux de croissance annuel composé de cet actif sur les quatre années ?</a:t>
            </a:r>
          </a:p>
          <a:p>
            <a:r>
              <a:rPr lang="fr-FR" sz="1200" dirty="0"/>
              <a:t>2)	Quelle est la rentabilité annuelle moyenne de l’actif sur la période ?</a:t>
            </a:r>
          </a:p>
          <a:p>
            <a:r>
              <a:rPr lang="fr-FR" sz="1200" dirty="0"/>
              <a:t>3)	Quelle mesure de performance passée de l’actif doit-on choisir ?</a:t>
            </a:r>
          </a:p>
          <a:p>
            <a:r>
              <a:rPr lang="fr-FR" sz="1200" dirty="0"/>
              <a:t>4)	En supposant que les rentabilités sont des variables aléatoires indépendantes et identiquement distribuées, estimer la rentabilité espérée de  cet actif.</a:t>
            </a:r>
          </a:p>
        </p:txBody>
      </p:sp>
    </p:spTree>
    <p:extLst>
      <p:ext uri="{BB962C8B-B14F-4D97-AF65-F5344CB8AC3E}">
        <p14:creationId xmlns:p14="http://schemas.microsoft.com/office/powerpoint/2010/main" val="2194170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BE26859-5878-4A8D-9EA1-102D3AEA9D10}"/>
              </a:ext>
            </a:extLst>
          </p:cNvPr>
          <p:cNvSpPr>
            <a:spLocks noGrp="1"/>
          </p:cNvSpPr>
          <p:nvPr>
            <p:ph type="sldNum" sz="quarter" idx="12"/>
          </p:nvPr>
        </p:nvSpPr>
        <p:spPr/>
        <p:txBody>
          <a:bodyPr/>
          <a:lstStyle/>
          <a:p>
            <a:fld id="{D57F1E4F-1CFF-5643-939E-217C01CDF565}" type="slidenum">
              <a:rPr lang="en-US" smtClean="0"/>
              <a:pPr/>
              <a:t>73</a:t>
            </a:fld>
            <a:endParaRPr lang="en-US" dirty="0"/>
          </a:p>
        </p:txBody>
      </p:sp>
      <p:sp>
        <p:nvSpPr>
          <p:cNvPr id="3" name="Rectangle 2">
            <a:extLst>
              <a:ext uri="{FF2B5EF4-FFF2-40B4-BE49-F238E27FC236}">
                <a16:creationId xmlns:a16="http://schemas.microsoft.com/office/drawing/2014/main" id="{4EDAEFBD-26A9-427C-B19C-54F3064F8643}"/>
              </a:ext>
            </a:extLst>
          </p:cNvPr>
          <p:cNvSpPr/>
          <p:nvPr/>
        </p:nvSpPr>
        <p:spPr>
          <a:xfrm>
            <a:off x="101600" y="139700"/>
            <a:ext cx="4572000" cy="3293209"/>
          </a:xfrm>
          <a:prstGeom prst="rect">
            <a:avLst/>
          </a:prstGeom>
        </p:spPr>
        <p:txBody>
          <a:bodyPr wrap="square">
            <a:spAutoFit/>
          </a:bodyPr>
          <a:lstStyle/>
          <a:p>
            <a:r>
              <a:rPr lang="fr-FR" sz="1400" dirty="0"/>
              <a:t>Corrigé :</a:t>
            </a:r>
          </a:p>
          <a:p>
            <a:r>
              <a:rPr lang="fr-FR" sz="1400" dirty="0"/>
              <a:t>1- Formule du taux de croissance annuel composé (Compound </a:t>
            </a:r>
            <a:r>
              <a:rPr lang="fr-FR" sz="1400" dirty="0" err="1"/>
              <a:t>Annual</a:t>
            </a:r>
            <a:r>
              <a:rPr lang="fr-FR" sz="1400" dirty="0"/>
              <a:t> </a:t>
            </a:r>
            <a:r>
              <a:rPr lang="fr-FR" sz="1400" dirty="0" err="1"/>
              <a:t>Growth</a:t>
            </a:r>
            <a:r>
              <a:rPr lang="fr-FR" sz="1400" dirty="0"/>
              <a:t> Rate - CAGR):</a:t>
            </a:r>
          </a:p>
          <a:p>
            <a:r>
              <a:rPr lang="fr-FR" sz="1400" dirty="0"/>
              <a:t>CAGR = [(1 + r1) × (1 + r2) × ... × (1 + rn)]^(1/n) - 1</a:t>
            </a:r>
          </a:p>
          <a:p>
            <a:r>
              <a:rPr lang="fr-FR" sz="1400" dirty="0"/>
              <a:t>= [(1.10 × 1.20 × 0.95 × 1.15)]^(1/4) - 1≈ 9.43% : Le CAGR est 9.43%.</a:t>
            </a:r>
          </a:p>
          <a:p>
            <a:r>
              <a:rPr lang="fr-FR" sz="1400" dirty="0"/>
              <a:t>Une seconde manière : CAGR= (AT/A0)^(1/n) -1 </a:t>
            </a:r>
          </a:p>
          <a:p>
            <a:r>
              <a:rPr lang="fr-FR" sz="1400" dirty="0"/>
              <a:t>Avec AT (resp. A0) : valeur de l’actif à la date terminale(resp. </a:t>
            </a:r>
            <a:r>
              <a:rPr lang="fr-FR" sz="1400" dirty="0" err="1"/>
              <a:t>intiale</a:t>
            </a:r>
            <a:r>
              <a:rPr lang="fr-FR" sz="1400" dirty="0"/>
              <a:t>)</a:t>
            </a:r>
          </a:p>
          <a:p>
            <a:r>
              <a:rPr lang="fr-FR" sz="1400" dirty="0"/>
              <a:t>Ici, on ne connait pas A0, mais on sait : </a:t>
            </a:r>
          </a:p>
          <a:p>
            <a:r>
              <a:rPr lang="fr-FR" sz="1400" dirty="0"/>
              <a:t>AT=A0* (1.10 × 1.20 × 0.95 × 1.15)=&gt;AT/A0=1,44=&gt; CAGR =9.43%.</a:t>
            </a:r>
          </a:p>
          <a:p>
            <a:r>
              <a:rPr lang="fr-FR" sz="1400" dirty="0"/>
              <a:t>2- Rentabilité moyenne = (r1 + r2 + ... + rn) / n</a:t>
            </a:r>
          </a:p>
          <a:p>
            <a:r>
              <a:rPr lang="fr-FR" sz="1400" dirty="0"/>
              <a:t>                                           = (10% + 20% - 5% + 15%) / 4=10%</a:t>
            </a:r>
          </a:p>
          <a:p>
            <a:endParaRPr lang="fr-FR" sz="1200" dirty="0"/>
          </a:p>
        </p:txBody>
      </p:sp>
    </p:spTree>
    <p:extLst>
      <p:ext uri="{BB962C8B-B14F-4D97-AF65-F5344CB8AC3E}">
        <p14:creationId xmlns:p14="http://schemas.microsoft.com/office/powerpoint/2010/main" val="26476401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BE26859-5878-4A8D-9EA1-102D3AEA9D10}"/>
              </a:ext>
            </a:extLst>
          </p:cNvPr>
          <p:cNvSpPr>
            <a:spLocks noGrp="1"/>
          </p:cNvSpPr>
          <p:nvPr>
            <p:ph type="sldNum" sz="quarter" idx="12"/>
          </p:nvPr>
        </p:nvSpPr>
        <p:spPr/>
        <p:txBody>
          <a:bodyPr/>
          <a:lstStyle/>
          <a:p>
            <a:fld id="{D57F1E4F-1CFF-5643-939E-217C01CDF565}" type="slidenum">
              <a:rPr lang="en-US" smtClean="0"/>
              <a:pPr/>
              <a:t>74</a:t>
            </a:fld>
            <a:endParaRPr lang="en-US" dirty="0"/>
          </a:p>
        </p:txBody>
      </p:sp>
      <p:sp>
        <p:nvSpPr>
          <p:cNvPr id="3" name="Rectangle 2">
            <a:extLst>
              <a:ext uri="{FF2B5EF4-FFF2-40B4-BE49-F238E27FC236}">
                <a16:creationId xmlns:a16="http://schemas.microsoft.com/office/drawing/2014/main" id="{4EDAEFBD-26A9-427C-B19C-54F3064F8643}"/>
              </a:ext>
            </a:extLst>
          </p:cNvPr>
          <p:cNvSpPr/>
          <p:nvPr/>
        </p:nvSpPr>
        <p:spPr>
          <a:xfrm>
            <a:off x="101600" y="139700"/>
            <a:ext cx="4572000" cy="2646878"/>
          </a:xfrm>
          <a:prstGeom prst="rect">
            <a:avLst/>
          </a:prstGeom>
        </p:spPr>
        <p:txBody>
          <a:bodyPr wrap="square">
            <a:spAutoFit/>
          </a:bodyPr>
          <a:lstStyle/>
          <a:p>
            <a:r>
              <a:rPr lang="fr-FR" sz="1400" dirty="0"/>
              <a:t>Corrigé :</a:t>
            </a:r>
          </a:p>
          <a:p>
            <a:r>
              <a:rPr lang="fr-FR" sz="1400" dirty="0"/>
              <a:t>3- Le CAGR est préféré pour mesurer la performance passée.</a:t>
            </a:r>
          </a:p>
          <a:p>
            <a:r>
              <a:rPr lang="fr-FR" sz="1400" dirty="0"/>
              <a:t> - Le CAGR reflète mieux la croissance réelle, en tenant compte de la capitalisation.</a:t>
            </a:r>
          </a:p>
          <a:p>
            <a:r>
              <a:rPr lang="fr-FR" sz="1400" dirty="0"/>
              <a:t> - La moyenne arithmétique surestime souvent la rentabilité réelle.</a:t>
            </a:r>
          </a:p>
          <a:p>
            <a:r>
              <a:rPr lang="fr-FR" sz="1400" dirty="0"/>
              <a:t>Conclusion : Choisissez le CAGR pour analyser la performance passée.</a:t>
            </a:r>
          </a:p>
          <a:p>
            <a:r>
              <a:rPr lang="fr-FR" sz="1400" dirty="0"/>
              <a:t>4- Rentabilité espérée = Moyenne des rendements (sous hypothèse </a:t>
            </a:r>
            <a:r>
              <a:rPr lang="fr-FR" sz="1400" dirty="0" err="1"/>
              <a:t>iid</a:t>
            </a:r>
            <a:r>
              <a:rPr lang="fr-FR" sz="1400" dirty="0"/>
              <a:t>)</a:t>
            </a:r>
          </a:p>
          <a:p>
            <a:r>
              <a:rPr lang="fr-FR" sz="1400" dirty="0"/>
              <a:t>Rentabilité espérée = (10% + 20% - 5% + 15%) / 4= 10%</a:t>
            </a:r>
          </a:p>
          <a:p>
            <a:endParaRPr lang="fr-FR" sz="1200" dirty="0"/>
          </a:p>
        </p:txBody>
      </p:sp>
    </p:spTree>
    <p:extLst>
      <p:ext uri="{BB962C8B-B14F-4D97-AF65-F5344CB8AC3E}">
        <p14:creationId xmlns:p14="http://schemas.microsoft.com/office/powerpoint/2010/main" val="3763167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2FCD583-EDE8-4658-9E91-16C0DC0D24EE}"/>
              </a:ext>
            </a:extLst>
          </p:cNvPr>
          <p:cNvSpPr>
            <a:spLocks noGrp="1"/>
          </p:cNvSpPr>
          <p:nvPr>
            <p:ph type="sldNum" sz="quarter" idx="12"/>
          </p:nvPr>
        </p:nvSpPr>
        <p:spPr/>
        <p:txBody>
          <a:bodyPr/>
          <a:lstStyle/>
          <a:p>
            <a:fld id="{D57F1E4F-1CFF-5643-939E-217C01CDF565}" type="slidenum">
              <a:rPr lang="en-US" smtClean="0"/>
              <a:pPr/>
              <a:t>75</a:t>
            </a:fld>
            <a:endParaRPr lang="en-US" dirty="0"/>
          </a:p>
        </p:txBody>
      </p:sp>
      <p:sp>
        <p:nvSpPr>
          <p:cNvPr id="6" name="Rectangle 5">
            <a:extLst>
              <a:ext uri="{FF2B5EF4-FFF2-40B4-BE49-F238E27FC236}">
                <a16:creationId xmlns:a16="http://schemas.microsoft.com/office/drawing/2014/main" id="{5920856D-1CCA-4277-A0E6-A0AC566722CE}"/>
              </a:ext>
            </a:extLst>
          </p:cNvPr>
          <p:cNvSpPr/>
          <p:nvPr/>
        </p:nvSpPr>
        <p:spPr>
          <a:xfrm>
            <a:off x="101600" y="139700"/>
            <a:ext cx="4622800" cy="2942216"/>
          </a:xfrm>
          <a:prstGeom prst="rect">
            <a:avLst/>
          </a:prstGeom>
        </p:spPr>
        <p:txBody>
          <a:bodyPr wrap="square">
            <a:spAutoFit/>
          </a:bodyPr>
          <a:lstStyle/>
          <a:p>
            <a:pPr>
              <a:lnSpc>
                <a:spcPct val="107000"/>
              </a:lnSpc>
              <a:spcAft>
                <a:spcPts val="665"/>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Exercice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R="186690" algn="just">
              <a:lnSpc>
                <a:spcPct val="107000"/>
              </a:lnSpc>
              <a:spcAft>
                <a:spcPts val="0"/>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Il existe deux types d’entreprises </a:t>
            </a:r>
            <a:r>
              <a:rPr lang="fr-FR" sz="1200" i="1" dirty="0">
                <a:latin typeface="Times New Roman" panose="02020603050405020304" pitchFamily="18" charset="0"/>
                <a:ea typeface="Cambria" panose="02040503050406030204" pitchFamily="18" charset="0"/>
                <a:cs typeface="Times New Roman" panose="02020603050405020304" pitchFamily="18" charset="0"/>
              </a:rPr>
              <a:t>S </a:t>
            </a:r>
            <a:r>
              <a:rPr lang="fr-FR" sz="1200" dirty="0">
                <a:latin typeface="Times New Roman" panose="02020603050405020304" pitchFamily="18" charset="0"/>
                <a:ea typeface="Calibri" panose="020F0502020204030204" pitchFamily="34" charset="0"/>
                <a:cs typeface="Times New Roman" panose="02020603050405020304" pitchFamily="18" charset="0"/>
              </a:rPr>
              <a:t>et </a:t>
            </a:r>
            <a:r>
              <a:rPr lang="fr-FR" sz="1200" i="1" dirty="0">
                <a:latin typeface="Times New Roman" panose="02020603050405020304" pitchFamily="18" charset="0"/>
                <a:ea typeface="Cambria" panose="02040503050406030204" pitchFamily="18" charset="0"/>
                <a:cs typeface="Times New Roman" panose="02020603050405020304" pitchFamily="18" charset="0"/>
              </a:rPr>
              <a:t>I</a:t>
            </a:r>
            <a:r>
              <a:rPr lang="fr-FR" sz="1200" dirty="0">
                <a:latin typeface="Times New Roman" panose="02020603050405020304" pitchFamily="18" charset="0"/>
                <a:ea typeface="Calibri" panose="020F0502020204030204" pitchFamily="34" charset="0"/>
                <a:cs typeface="Times New Roman" panose="02020603050405020304" pitchFamily="18" charset="0"/>
              </a:rPr>
              <a:t>. La performance des actions des entreprises </a:t>
            </a:r>
            <a:r>
              <a:rPr lang="fr-FR" sz="1200" i="1" dirty="0">
                <a:latin typeface="Times New Roman" panose="02020603050405020304" pitchFamily="18" charset="0"/>
                <a:ea typeface="Cambria" panose="02040503050406030204" pitchFamily="18" charset="0"/>
                <a:cs typeface="Times New Roman" panose="02020603050405020304" pitchFamily="18" charset="0"/>
              </a:rPr>
              <a:t>S </a:t>
            </a:r>
            <a:r>
              <a:rPr lang="fr-FR" sz="1200" dirty="0">
                <a:latin typeface="Times New Roman" panose="02020603050405020304" pitchFamily="18" charset="0"/>
                <a:ea typeface="Calibri" panose="020F0502020204030204" pitchFamily="34" charset="0"/>
                <a:cs typeface="Times New Roman" panose="02020603050405020304" pitchFamily="18" charset="0"/>
              </a:rPr>
              <a:t>dépend uniquement de la conjoncture. Lorsqu’elle est bonne leur rentabilité est de </a:t>
            </a:r>
            <a:r>
              <a:rPr lang="fr-FR" sz="1200" dirty="0">
                <a:latin typeface="Times New Roman" panose="02020603050405020304" pitchFamily="18" charset="0"/>
                <a:ea typeface="Cambria" panose="02040503050406030204" pitchFamily="18" charset="0"/>
                <a:cs typeface="Times New Roman" panose="02020603050405020304" pitchFamily="18" charset="0"/>
              </a:rPr>
              <a:t>40%</a:t>
            </a:r>
            <a:r>
              <a:rPr lang="fr-FR" sz="1200" dirty="0">
                <a:latin typeface="Times New Roman" panose="02020603050405020304" pitchFamily="18" charset="0"/>
                <a:ea typeface="Calibri" panose="020F0502020204030204" pitchFamily="34" charset="0"/>
                <a:cs typeface="Times New Roman" panose="02020603050405020304" pitchFamily="18" charset="0"/>
              </a:rPr>
              <a:t>, lorsqu’elle est mauvaise, leur rentabilité est de -</a:t>
            </a:r>
            <a:r>
              <a:rPr lang="fr-FR" sz="1200" dirty="0">
                <a:latin typeface="Times New Roman" panose="02020603050405020304" pitchFamily="18" charset="0"/>
                <a:ea typeface="Cambria" panose="02040503050406030204" pitchFamily="18" charset="0"/>
                <a:cs typeface="Times New Roman" panose="02020603050405020304" pitchFamily="18" charset="0"/>
              </a:rPr>
              <a:t>5%</a:t>
            </a:r>
            <a:r>
              <a:rPr lang="fr-FR" sz="1200" dirty="0">
                <a:latin typeface="Times New Roman" panose="02020603050405020304" pitchFamily="18" charset="0"/>
                <a:ea typeface="Calibri" panose="020F0502020204030204" pitchFamily="34" charset="0"/>
                <a:cs typeface="Times New Roman" panose="02020603050405020304" pitchFamily="18" charset="0"/>
              </a:rPr>
              <a:t>. La conjoncture a une chance sur trois d’être bonne.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R="186690" algn="just">
              <a:lnSpc>
                <a:spcPct val="107000"/>
              </a:lnSpc>
              <a:spcAft>
                <a:spcPts val="0"/>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La performance des actions des entreprises </a:t>
            </a:r>
            <a:r>
              <a:rPr lang="fr-FR" sz="1200" i="1" dirty="0">
                <a:latin typeface="Times New Roman" panose="02020603050405020304" pitchFamily="18" charset="0"/>
                <a:ea typeface="Cambria" panose="02040503050406030204" pitchFamily="18" charset="0"/>
                <a:cs typeface="Times New Roman" panose="02020603050405020304" pitchFamily="18" charset="0"/>
              </a:rPr>
              <a:t>I </a:t>
            </a:r>
            <a:r>
              <a:rPr lang="fr-FR" sz="1200" dirty="0">
                <a:latin typeface="Times New Roman" panose="02020603050405020304" pitchFamily="18" charset="0"/>
                <a:ea typeface="Calibri" panose="020F0502020204030204" pitchFamily="34" charset="0"/>
                <a:cs typeface="Times New Roman" panose="02020603050405020304" pitchFamily="18" charset="0"/>
              </a:rPr>
              <a:t>dépend uniquement de la qualité de leur dirigeant. Lorsque ce dernier est efficace leur rentabilité est de </a:t>
            </a:r>
            <a:r>
              <a:rPr lang="fr-FR" sz="1200" dirty="0">
                <a:latin typeface="Times New Roman" panose="02020603050405020304" pitchFamily="18" charset="0"/>
                <a:ea typeface="Cambria" panose="02040503050406030204" pitchFamily="18" charset="0"/>
                <a:cs typeface="Times New Roman" panose="02020603050405020304" pitchFamily="18" charset="0"/>
              </a:rPr>
              <a:t>35%</a:t>
            </a:r>
            <a:r>
              <a:rPr lang="fr-FR" sz="1200" dirty="0">
                <a:latin typeface="Times New Roman" panose="02020603050405020304" pitchFamily="18" charset="0"/>
                <a:ea typeface="Calibri" panose="020F0502020204030204" pitchFamily="34" charset="0"/>
                <a:cs typeface="Times New Roman" panose="02020603050405020304" pitchFamily="18" charset="0"/>
              </a:rPr>
              <a:t>, lorsqu’il est inefficace, leur rentabilité est de -</a:t>
            </a:r>
            <a:r>
              <a:rPr lang="fr-FR" sz="1200" dirty="0">
                <a:latin typeface="Times New Roman" panose="02020603050405020304" pitchFamily="18" charset="0"/>
                <a:ea typeface="Cambria" panose="02040503050406030204" pitchFamily="18" charset="0"/>
                <a:cs typeface="Times New Roman" panose="02020603050405020304" pitchFamily="18" charset="0"/>
              </a:rPr>
              <a:t>25%</a:t>
            </a:r>
            <a:r>
              <a:rPr lang="fr-FR" sz="1200" dirty="0">
                <a:latin typeface="Times New Roman" panose="02020603050405020304" pitchFamily="18" charset="0"/>
                <a:ea typeface="Calibri" panose="020F0502020204030204" pitchFamily="34" charset="0"/>
                <a:cs typeface="Times New Roman" panose="02020603050405020304" pitchFamily="18" charset="0"/>
              </a:rPr>
              <a:t>. La moitié des dirigeants sont efficaces. De plus ces derniers sont répartis de façon aléatoire entre les entreprises </a:t>
            </a:r>
            <a:r>
              <a:rPr lang="fr-FR" sz="1200" i="1" dirty="0">
                <a:latin typeface="Times New Roman" panose="02020603050405020304" pitchFamily="18" charset="0"/>
                <a:ea typeface="Cambria" panose="02040503050406030204" pitchFamily="18" charset="0"/>
                <a:cs typeface="Times New Roman" panose="02020603050405020304" pitchFamily="18" charset="0"/>
              </a:rPr>
              <a:t>I</a:t>
            </a:r>
            <a:r>
              <a:rPr lang="fr-FR" sz="1200" dirty="0">
                <a:latin typeface="Times New Roman" panose="02020603050405020304" pitchFamily="18" charset="0"/>
                <a:ea typeface="Calibri" panose="020F0502020204030204" pitchFamily="34" charset="0"/>
                <a:cs typeface="Times New Roman" panose="02020603050405020304" pitchFamily="18" charset="0"/>
              </a:rPr>
              <a: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R="186690" algn="just">
              <a:lnSpc>
                <a:spcPct val="107000"/>
              </a:lnSpc>
              <a:spcAft>
                <a:spcPts val="0"/>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342900" marR="186690" lvl="0" indent="-342900" algn="just" fontAlgn="base">
              <a:lnSpc>
                <a:spcPct val="108000"/>
              </a:lnSpc>
              <a:spcAft>
                <a:spcPts val="710"/>
              </a:spcAft>
              <a:buClr>
                <a:srgbClr val="000000"/>
              </a:buClr>
              <a:buSzPts val="1000"/>
              <a:buFont typeface="+mj-lt"/>
              <a:buAutoNum type="arabicParenR"/>
            </a:pP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Quelle est la volatilité des actions d’une entreprise de type  </a:t>
            </a:r>
            <a:r>
              <a:rPr lang="fr-FR" sz="1200" i="1" dirty="0">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I </a:t>
            </a: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Même question pour une entreprise de type </a:t>
            </a:r>
            <a:r>
              <a:rPr lang="fr-FR" sz="1200" i="1" dirty="0">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S </a:t>
            </a: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fr-FR"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9058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2FCD583-EDE8-4658-9E91-16C0DC0D24EE}"/>
              </a:ext>
            </a:extLst>
          </p:cNvPr>
          <p:cNvSpPr>
            <a:spLocks noGrp="1"/>
          </p:cNvSpPr>
          <p:nvPr>
            <p:ph type="sldNum" sz="quarter" idx="12"/>
          </p:nvPr>
        </p:nvSpPr>
        <p:spPr/>
        <p:txBody>
          <a:bodyPr/>
          <a:lstStyle/>
          <a:p>
            <a:fld id="{D57F1E4F-1CFF-5643-939E-217C01CDF565}" type="slidenum">
              <a:rPr lang="en-US" smtClean="0"/>
              <a:pPr/>
              <a:t>76</a:t>
            </a:fld>
            <a:endParaRPr lang="en-US" dirty="0"/>
          </a:p>
        </p:txBody>
      </p:sp>
      <p:sp>
        <p:nvSpPr>
          <p:cNvPr id="6" name="Rectangle 5">
            <a:extLst>
              <a:ext uri="{FF2B5EF4-FFF2-40B4-BE49-F238E27FC236}">
                <a16:creationId xmlns:a16="http://schemas.microsoft.com/office/drawing/2014/main" id="{5920856D-1CCA-4277-A0E6-A0AC566722CE}"/>
              </a:ext>
            </a:extLst>
          </p:cNvPr>
          <p:cNvSpPr/>
          <p:nvPr/>
        </p:nvSpPr>
        <p:spPr>
          <a:xfrm>
            <a:off x="101600" y="444500"/>
            <a:ext cx="4622800" cy="1851597"/>
          </a:xfrm>
          <a:prstGeom prst="rect">
            <a:avLst/>
          </a:prstGeom>
        </p:spPr>
        <p:txBody>
          <a:bodyPr wrap="square">
            <a:spAutoFit/>
          </a:bodyPr>
          <a:lstStyle/>
          <a:p>
            <a:pPr>
              <a:lnSpc>
                <a:spcPct val="107000"/>
              </a:lnSpc>
              <a:spcAft>
                <a:spcPts val="665"/>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Exercice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342900" marR="186690" lvl="0" indent="-342900" algn="just" fontAlgn="base">
              <a:lnSpc>
                <a:spcPct val="108000"/>
              </a:lnSpc>
              <a:spcAft>
                <a:spcPts val="710"/>
              </a:spcAft>
              <a:buClr>
                <a:srgbClr val="000000"/>
              </a:buClr>
              <a:buSzPts val="1000"/>
              <a:buFont typeface="+mj-lt"/>
              <a:buAutoNum type="arabicParenR"/>
            </a:pP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Quelle est la volatilité d’un portefeuille composé de 100 actions d’entreprises de type </a:t>
            </a:r>
            <a:r>
              <a:rPr lang="fr-FR" sz="1200" i="1" dirty="0">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I </a:t>
            </a: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Idem  pour 100 actions d’entreprises de type </a:t>
            </a:r>
            <a:r>
              <a:rPr lang="fr-FR" sz="1200" i="1" dirty="0">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S</a:t>
            </a: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342900" marR="186690" lvl="0" indent="-342900" algn="just" fontAlgn="base">
              <a:lnSpc>
                <a:spcPct val="108000"/>
              </a:lnSpc>
              <a:spcAft>
                <a:spcPts val="1780"/>
              </a:spcAft>
              <a:buClr>
                <a:srgbClr val="000000"/>
              </a:buClr>
              <a:buSzPts val="1000"/>
              <a:buFont typeface="+mj-lt"/>
              <a:buAutoNum type="arabicParenR"/>
            </a:pPr>
            <a:r>
              <a:rPr lang="fr-FR" sz="12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On suppose que la rentabilité du portefeuille de marché augmente de 47% en période d’expansion et baisse de 25% en période de récession.  Quel type d’actifs aura le bêta le plus élevé ? Commentez.</a:t>
            </a:r>
            <a:endParaRPr lang="fr-FR" sz="12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0775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2FCD583-EDE8-4658-9E91-16C0DC0D24EE}"/>
              </a:ext>
            </a:extLst>
          </p:cNvPr>
          <p:cNvSpPr>
            <a:spLocks noGrp="1"/>
          </p:cNvSpPr>
          <p:nvPr>
            <p:ph type="sldNum" sz="quarter" idx="12"/>
          </p:nvPr>
        </p:nvSpPr>
        <p:spPr/>
        <p:txBody>
          <a:bodyPr/>
          <a:lstStyle/>
          <a:p>
            <a:fld id="{D57F1E4F-1CFF-5643-939E-217C01CDF565}" type="slidenum">
              <a:rPr lang="en-US" smtClean="0"/>
              <a:pPr/>
              <a:t>77</a:t>
            </a:fld>
            <a:endParaRPr lang="en-US" dirty="0"/>
          </a:p>
        </p:txBody>
      </p:sp>
      <p:sp>
        <p:nvSpPr>
          <p:cNvPr id="3" name="Rectangle 2">
            <a:extLst>
              <a:ext uri="{FF2B5EF4-FFF2-40B4-BE49-F238E27FC236}">
                <a16:creationId xmlns:a16="http://schemas.microsoft.com/office/drawing/2014/main" id="{1777A4A6-8FE3-45D7-AEAA-7E9A5ACA73CF}"/>
              </a:ext>
            </a:extLst>
          </p:cNvPr>
          <p:cNvSpPr/>
          <p:nvPr/>
        </p:nvSpPr>
        <p:spPr>
          <a:xfrm>
            <a:off x="101600" y="0"/>
            <a:ext cx="4419600" cy="3208379"/>
          </a:xfrm>
          <a:prstGeom prst="rect">
            <a:avLst/>
          </a:prstGeom>
        </p:spPr>
        <p:txBody>
          <a:bodyPr wrap="square">
            <a:spAutoFit/>
          </a:bodyPr>
          <a:lstStyle/>
          <a:p>
            <a:pPr>
              <a:lnSpc>
                <a:spcPct val="107000"/>
              </a:lnSpc>
              <a:spcAft>
                <a:spcPts val="665"/>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Exercice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On suppose que le portefeuille de marché a autant de chance d’augmenter de 30% que de diminuer de 10%.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65"/>
              </a:spcAft>
              <a:buFont typeface="+mj-lt"/>
              <a:buAutoNum type="arabicParenR"/>
            </a:pPr>
            <a:r>
              <a:rPr lang="fr-FR" sz="1200" dirty="0">
                <a:latin typeface="Times New Roman" panose="02020603050405020304" pitchFamily="18" charset="0"/>
                <a:ea typeface="Calibri" panose="020F0502020204030204" pitchFamily="34" charset="0"/>
                <a:cs typeface="Times New Roman" panose="02020603050405020304" pitchFamily="18" charset="0"/>
              </a:rPr>
              <a:t>Quel est le béta d’un titre dont le cours augmente de 43% en moyenne quand le marché est haussier et diminue de 17% en moyenne quand le marché est baissier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454025" algn="just">
              <a:lnSpc>
                <a:spcPct val="107000"/>
              </a:lnSpc>
              <a:spcAft>
                <a:spcPts val="665"/>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65"/>
              </a:spcAft>
              <a:buFont typeface="+mj-lt"/>
              <a:buAutoNum type="arabicParenR"/>
            </a:pPr>
            <a:r>
              <a:rPr lang="fr-FR" sz="1200" dirty="0">
                <a:latin typeface="Times New Roman" panose="02020603050405020304" pitchFamily="18" charset="0"/>
                <a:ea typeface="Calibri" panose="020F0502020204030204" pitchFamily="34" charset="0"/>
                <a:cs typeface="Times New Roman" panose="02020603050405020304" pitchFamily="18" charset="0"/>
              </a:rPr>
              <a:t>Quel est le béta d’un titre dont le cours augmente en moyenne de 18% lorsque le marché est baissier et diminue en moyenne de 22% lorsque le marché est haussier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fr-FR" sz="1200"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65"/>
              </a:spcAft>
              <a:buFont typeface="+mj-lt"/>
              <a:buAutoNum type="arabicParenR"/>
            </a:pPr>
            <a:r>
              <a:rPr lang="fr-FR" sz="1200" dirty="0">
                <a:latin typeface="Times New Roman" panose="02020603050405020304" pitchFamily="18" charset="0"/>
                <a:ea typeface="Calibri" panose="020F0502020204030204" pitchFamily="34" charset="0"/>
                <a:cs typeface="Times New Roman" panose="02020603050405020304" pitchFamily="18" charset="0"/>
              </a:rPr>
              <a:t>Exprimer le béta d’un titre dont la rentabilité espérée est de 4% indépendamment de la rentabilité du marché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1689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2FCD583-EDE8-4658-9E91-16C0DC0D24EE}"/>
              </a:ext>
            </a:extLst>
          </p:cNvPr>
          <p:cNvSpPr>
            <a:spLocks noGrp="1"/>
          </p:cNvSpPr>
          <p:nvPr>
            <p:ph type="sldNum" sz="quarter" idx="12"/>
          </p:nvPr>
        </p:nvSpPr>
        <p:spPr/>
        <p:txBody>
          <a:bodyPr/>
          <a:lstStyle/>
          <a:p>
            <a:fld id="{D57F1E4F-1CFF-5643-939E-217C01CDF565}" type="slidenum">
              <a:rPr lang="en-US" smtClean="0"/>
              <a:pPr/>
              <a:t>78</a:t>
            </a:fld>
            <a:endParaRPr lang="en-US" dirty="0"/>
          </a:p>
        </p:txBody>
      </p:sp>
      <p:sp>
        <p:nvSpPr>
          <p:cNvPr id="7" name="ZoneTexte 6">
            <a:extLst>
              <a:ext uri="{FF2B5EF4-FFF2-40B4-BE49-F238E27FC236}">
                <a16:creationId xmlns:a16="http://schemas.microsoft.com/office/drawing/2014/main" id="{079964B7-F8FC-4239-9092-49AA0D2464CA}"/>
              </a:ext>
            </a:extLst>
          </p:cNvPr>
          <p:cNvSpPr txBox="1"/>
          <p:nvPr/>
        </p:nvSpPr>
        <p:spPr>
          <a:xfrm>
            <a:off x="177800" y="292100"/>
            <a:ext cx="4191000" cy="26670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6B2AF687-363F-4D7E-BA7B-D45E24FD0260}"/>
              </a:ext>
            </a:extLst>
          </p:cNvPr>
          <p:cNvSpPr txBox="1"/>
          <p:nvPr/>
        </p:nvSpPr>
        <p:spPr>
          <a:xfrm>
            <a:off x="215900" y="292100"/>
            <a:ext cx="4191000" cy="2667000"/>
          </a:xfrm>
          <a:prstGeom prst="rect">
            <a:avLst/>
          </a:prstGeom>
          <a:noFill/>
        </p:spPr>
        <p:txBody>
          <a:bodyPr wrap="square" rtlCol="0">
            <a:spAutoFit/>
          </a:bodyPr>
          <a:lstStyle/>
          <a:p>
            <a:endParaRPr lang="fr-FR" dirty="0"/>
          </a:p>
        </p:txBody>
      </p:sp>
      <p:sp>
        <p:nvSpPr>
          <p:cNvPr id="18" name="Rectangle 15">
            <a:extLst>
              <a:ext uri="{FF2B5EF4-FFF2-40B4-BE49-F238E27FC236}">
                <a16:creationId xmlns:a16="http://schemas.microsoft.com/office/drawing/2014/main" id="{6A0CE45C-463C-4B56-92DE-4B9C73DE6B4F}"/>
              </a:ext>
            </a:extLst>
          </p:cNvPr>
          <p:cNvSpPr>
            <a:spLocks noChangeArrowheads="1"/>
          </p:cNvSpPr>
          <p:nvPr/>
        </p:nvSpPr>
        <p:spPr bwMode="auto">
          <a:xfrm>
            <a:off x="38735" y="504567"/>
            <a:ext cx="46196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Exercice: On suppose que le portefeuille de march</a:t>
            </a:r>
            <a:r>
              <a:rPr kumimoji="0" lang="fr-FR" altLang="fr-FR"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autant de chance d</a:t>
            </a:r>
            <a:r>
              <a:rPr kumimoji="0" lang="fr-FR" altLang="fr-FR"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augmenter de </a:t>
            </a:r>
            <a:r>
              <a:rPr kumimoji="0" lang="fr-FR" altLang="fr-FR" sz="12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Times New Roman" panose="02020603050405020304" pitchFamily="18" charset="0"/>
              </a:rPr>
              <a:t>30% </a:t>
            </a: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 de baisser de </a:t>
            </a:r>
            <a:r>
              <a:rPr kumimoji="0" lang="fr-FR" altLang="fr-FR" sz="12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Times New Roman" panose="02020603050405020304" pitchFamily="18" charset="0"/>
              </a:rPr>
              <a:t>10% </a:t>
            </a: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 que le taux d</a:t>
            </a:r>
            <a:r>
              <a:rPr kumimoji="0" lang="fr-FR" altLang="fr-FR"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r>
              <a:rPr kumimoji="0" lang="fr-FR" altLang="fr-FR"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rêt sans risque est de </a:t>
            </a:r>
            <a:r>
              <a:rPr kumimoji="0" lang="fr-FR" altLang="fr-FR" sz="12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Times New Roman" panose="02020603050405020304" pitchFamily="18" charset="0"/>
              </a:rPr>
              <a:t>4% (</a:t>
            </a:r>
            <a:r>
              <a:rPr kumimoji="0" lang="fr-FR" altLang="fr-FR" sz="1200" b="0" i="0" u="none" strike="noStrike" cap="none" normalizeH="0" baseline="0" dirty="0" err="1">
                <a:ln>
                  <a:noFill/>
                </a:ln>
                <a:solidFill>
                  <a:schemeClr val="tx1"/>
                </a:solidFill>
                <a:effectLst/>
                <a:latin typeface="Calibri" panose="020F0502020204030204" pitchFamily="34" charset="0"/>
                <a:ea typeface="Cambria" panose="02040503050406030204" pitchFamily="18" charset="0"/>
                <a:cs typeface="Times New Roman" panose="02020603050405020304" pitchFamily="18" charset="0"/>
              </a:rPr>
              <a:t>rf</a:t>
            </a:r>
            <a:r>
              <a:rPr kumimoji="0" lang="fr-FR" altLang="fr-FR" sz="12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Times New Roman" panose="02020603050405020304" pitchFamily="18" charset="0"/>
            </a:endParaRPr>
          </a:p>
          <a:p>
            <a:pPr lvl="0" fontAlgn="base"/>
            <a:r>
              <a:rPr lang="fr-FR" sz="1200" dirty="0"/>
              <a:t>1- A partir du béta calculé à  la question 1 de l’exercice précédent, calculez le coût du capital d’un projet de même béta.</a:t>
            </a:r>
          </a:p>
          <a:p>
            <a:pPr lvl="0" fontAlgn="base"/>
            <a:endParaRPr lang="fr-FR" sz="1200" dirty="0"/>
          </a:p>
          <a:p>
            <a:pPr lvl="0" fontAlgn="base"/>
            <a:r>
              <a:rPr lang="fr-FR" sz="1200" dirty="0"/>
              <a:t>2- A partir du béta calculé à  la question 2 de l’exercice précédent, calculez le coût du capital d’un projet de même béta.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006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1693" y="1249799"/>
            <a:ext cx="3844464" cy="604119"/>
          </a:xfrm>
          <a:prstGeom prst="rect">
            <a:avLst/>
          </a:prstGeom>
        </p:spPr>
        <p:txBody>
          <a:bodyPr wrap="square" lIns="0" tIns="0" rIns="0" bIns="0" rtlCol="0">
            <a:noAutofit/>
          </a:bodyPr>
          <a:lstStyle/>
          <a:p>
            <a:pPr algn="ctr">
              <a:lnSpc>
                <a:spcPts val="2065"/>
              </a:lnSpc>
              <a:spcBef>
                <a:spcPts val="103"/>
              </a:spcBef>
            </a:pPr>
            <a:r>
              <a:rPr sz="3075" spc="0" baseline="1414" dirty="0">
                <a:latin typeface="Times New Roman"/>
                <a:cs typeface="Times New Roman"/>
              </a:rPr>
              <a:t>Chapitre</a:t>
            </a:r>
            <a:r>
              <a:rPr sz="3075" spc="184" baseline="1414" dirty="0">
                <a:latin typeface="Times New Roman"/>
                <a:cs typeface="Times New Roman"/>
              </a:rPr>
              <a:t> </a:t>
            </a:r>
            <a:r>
              <a:rPr sz="3075" spc="0" baseline="1414" dirty="0">
                <a:latin typeface="Times New Roman"/>
                <a:cs typeface="Times New Roman"/>
              </a:rPr>
              <a:t>3</a:t>
            </a:r>
            <a:r>
              <a:rPr sz="3075" spc="466" baseline="1414" dirty="0">
                <a:latin typeface="Times New Roman"/>
                <a:cs typeface="Times New Roman"/>
              </a:rPr>
              <a:t> </a:t>
            </a:r>
            <a:r>
              <a:rPr sz="3075" spc="0" baseline="1414" dirty="0">
                <a:latin typeface="Times New Roman"/>
                <a:cs typeface="Times New Roman"/>
              </a:rPr>
              <a:t>-</a:t>
            </a:r>
            <a:r>
              <a:rPr sz="3075" spc="415" baseline="1414" dirty="0">
                <a:latin typeface="Times New Roman"/>
                <a:cs typeface="Times New Roman"/>
              </a:rPr>
              <a:t> </a:t>
            </a:r>
            <a:r>
              <a:rPr sz="3075" spc="0" baseline="1414" dirty="0">
                <a:latin typeface="Times New Roman"/>
                <a:cs typeface="Times New Roman"/>
              </a:rPr>
              <a:t>Critères</a:t>
            </a:r>
            <a:r>
              <a:rPr sz="3075" spc="195" baseline="1414" dirty="0">
                <a:latin typeface="Times New Roman"/>
                <a:cs typeface="Times New Roman"/>
              </a:rPr>
              <a:t> </a:t>
            </a:r>
            <a:r>
              <a:rPr sz="3075" spc="0" baseline="1414" dirty="0">
                <a:latin typeface="Times New Roman"/>
                <a:cs typeface="Times New Roman"/>
              </a:rPr>
              <a:t>de </a:t>
            </a:r>
            <a:r>
              <a:rPr sz="3075" spc="166" baseline="1414" dirty="0">
                <a:latin typeface="Times New Roman"/>
                <a:cs typeface="Times New Roman"/>
              </a:rPr>
              <a:t> </a:t>
            </a:r>
            <a:r>
              <a:rPr sz="3075" spc="0" baseline="1414" dirty="0">
                <a:latin typeface="Times New Roman"/>
                <a:cs typeface="Times New Roman"/>
              </a:rPr>
              <a:t>choix</a:t>
            </a:r>
            <a:endParaRPr sz="2050">
              <a:latin typeface="Times New Roman"/>
              <a:cs typeface="Times New Roman"/>
            </a:endParaRPr>
          </a:p>
          <a:p>
            <a:pPr marL="839042" marR="858669" algn="ctr">
              <a:lnSpc>
                <a:spcPct val="95825"/>
              </a:lnSpc>
              <a:spcBef>
                <a:spcPts val="26"/>
              </a:spcBef>
            </a:pPr>
            <a:r>
              <a:rPr sz="2050" spc="0" dirty="0">
                <a:latin typeface="Times New Roman"/>
                <a:cs typeface="Times New Roman"/>
              </a:rPr>
              <a:t>d’investissement</a:t>
            </a:r>
            <a:endParaRPr sz="205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7" name="object 7"/>
          <p:cNvSpPr txBox="1"/>
          <p:nvPr/>
        </p:nvSpPr>
        <p:spPr>
          <a:xfrm>
            <a:off x="177800" y="474451"/>
            <a:ext cx="4191000" cy="2637049"/>
          </a:xfrm>
          <a:prstGeom prst="rect">
            <a:avLst/>
          </a:prstGeom>
        </p:spPr>
        <p:txBody>
          <a:bodyPr wrap="square" lIns="0" tIns="0" rIns="0" bIns="0" rtlCol="0">
            <a:noAutofit/>
          </a:bodyPr>
          <a:lstStyle/>
          <a:p>
            <a:pPr marL="12700">
              <a:lnSpc>
                <a:spcPts val="1140"/>
              </a:lnSpc>
              <a:spcBef>
                <a:spcPts val="57"/>
              </a:spcBef>
            </a:pPr>
            <a:endParaRPr sz="1100" dirty="0">
              <a:latin typeface="Times New Roman"/>
              <a:cs typeface="Times New Roman"/>
            </a:endParaRPr>
          </a:p>
        </p:txBody>
      </p:sp>
      <p:sp>
        <p:nvSpPr>
          <p:cNvPr id="6" name="object 6"/>
          <p:cNvSpPr txBox="1"/>
          <p:nvPr/>
        </p:nvSpPr>
        <p:spPr>
          <a:xfrm>
            <a:off x="177800" y="444500"/>
            <a:ext cx="4343400" cy="2667000"/>
          </a:xfrm>
          <a:prstGeom prst="rect">
            <a:avLst/>
          </a:prstGeom>
        </p:spPr>
        <p:txBody>
          <a:bodyPr wrap="square" lIns="0" tIns="0" rIns="0" bIns="0" rtlCol="0">
            <a:noAutofit/>
          </a:bodyPr>
          <a:lstStyle/>
          <a:p>
            <a:pPr marL="12700" marR="26808">
              <a:lnSpc>
                <a:spcPts val="1390"/>
              </a:lnSpc>
              <a:spcBef>
                <a:spcPts val="69"/>
              </a:spcBef>
            </a:pPr>
            <a:r>
              <a:rPr lang="fr-FR" sz="1100" dirty="0">
                <a:latin typeface="Times New Roman"/>
                <a:cs typeface="Times New Roman"/>
              </a:rPr>
              <a:t>Exemples : </a:t>
            </a:r>
          </a:p>
          <a:p>
            <a:pPr marL="12700" marR="26808">
              <a:lnSpc>
                <a:spcPts val="1390"/>
              </a:lnSpc>
              <a:spcBef>
                <a:spcPts val="69"/>
              </a:spcBef>
            </a:pPr>
            <a:endParaRPr lang="fr-FR" sz="1100" dirty="0">
              <a:latin typeface="Times New Roman"/>
              <a:cs typeface="Times New Roman"/>
            </a:endParaRPr>
          </a:p>
          <a:p>
            <a:pPr marL="12700" marR="26808">
              <a:lnSpc>
                <a:spcPts val="1390"/>
              </a:lnSpc>
              <a:spcBef>
                <a:spcPts val="69"/>
              </a:spcBef>
            </a:pPr>
            <a:r>
              <a:rPr lang="fr-FR" sz="1100" dirty="0">
                <a:latin typeface="Times New Roman"/>
                <a:cs typeface="Times New Roman"/>
              </a:rPr>
              <a:t>Entreprise qui propose des dividendes en 2025 : </a:t>
            </a:r>
          </a:p>
          <a:p>
            <a:pPr marL="12700" marR="26808">
              <a:lnSpc>
                <a:spcPts val="1390"/>
              </a:lnSpc>
              <a:spcBef>
                <a:spcPts val="69"/>
              </a:spcBef>
            </a:pPr>
            <a:r>
              <a:rPr lang="fr-FR" sz="1100" dirty="0">
                <a:latin typeface="Times New Roman"/>
                <a:cs typeface="Times New Roman"/>
                <a:hlinkClick r:id="rId3"/>
              </a:rPr>
              <a:t>https://www.boursorama.com/cours/1rPCA/</a:t>
            </a:r>
            <a:endParaRPr lang="fr-FR" sz="1100" dirty="0">
              <a:latin typeface="Times New Roman"/>
              <a:cs typeface="Times New Roman"/>
            </a:endParaRPr>
          </a:p>
          <a:p>
            <a:pPr marL="12700" marR="26808">
              <a:lnSpc>
                <a:spcPts val="1390"/>
              </a:lnSpc>
              <a:spcBef>
                <a:spcPts val="69"/>
              </a:spcBef>
            </a:pPr>
            <a:endParaRPr lang="fr-FR" sz="1100" dirty="0">
              <a:latin typeface="Times New Roman"/>
              <a:cs typeface="Times New Roman"/>
            </a:endParaRPr>
          </a:p>
          <a:p>
            <a:pPr marL="12700" marR="26808">
              <a:lnSpc>
                <a:spcPts val="1390"/>
              </a:lnSpc>
              <a:spcBef>
                <a:spcPts val="69"/>
              </a:spcBef>
            </a:pPr>
            <a:r>
              <a:rPr lang="fr-FR" sz="1100" dirty="0">
                <a:latin typeface="Times New Roman"/>
                <a:cs typeface="Times New Roman"/>
              </a:rPr>
              <a:t>Entreprise qui ne propose pas des dividendes en 2025 : </a:t>
            </a:r>
          </a:p>
          <a:p>
            <a:pPr marL="12700" marR="26808">
              <a:lnSpc>
                <a:spcPts val="1390"/>
              </a:lnSpc>
              <a:spcBef>
                <a:spcPts val="69"/>
              </a:spcBef>
            </a:pPr>
            <a:endParaRPr lang="fr-FR" sz="1100" dirty="0">
              <a:latin typeface="Times New Roman"/>
              <a:cs typeface="Times New Roman"/>
            </a:endParaRPr>
          </a:p>
          <a:p>
            <a:pPr marL="12700" marR="26808">
              <a:lnSpc>
                <a:spcPts val="1390"/>
              </a:lnSpc>
              <a:spcBef>
                <a:spcPts val="69"/>
              </a:spcBef>
            </a:pPr>
            <a:r>
              <a:rPr lang="fr-FR" sz="1100" dirty="0">
                <a:latin typeface="Times New Roman"/>
                <a:cs typeface="Times New Roman"/>
                <a:hlinkClick r:id="rId4"/>
              </a:rPr>
              <a:t>https://www.boursorama.com/cours/1rPALO/</a:t>
            </a:r>
            <a:endParaRPr lang="fr-FR" sz="1100" dirty="0">
              <a:latin typeface="Times New Roman"/>
              <a:cs typeface="Times New Roman"/>
            </a:endParaRPr>
          </a:p>
          <a:p>
            <a:pPr marL="12700" marR="26808">
              <a:lnSpc>
                <a:spcPts val="1390"/>
              </a:lnSpc>
              <a:spcBef>
                <a:spcPts val="69"/>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014019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95300" y="123091"/>
            <a:ext cx="2474014" cy="207596"/>
          </a:xfrm>
          <a:prstGeom prst="rect">
            <a:avLst/>
          </a:prstGeom>
        </p:spPr>
        <p:txBody>
          <a:bodyPr wrap="square" lIns="0" tIns="0" rIns="0" bIns="0" rtlCol="0">
            <a:noAutofit/>
          </a:bodyPr>
          <a:lstStyle/>
          <a:p>
            <a:pPr marL="12700">
              <a:lnSpc>
                <a:spcPts val="1455"/>
              </a:lnSpc>
              <a:spcBef>
                <a:spcPts val="72"/>
              </a:spcBef>
            </a:pPr>
            <a:r>
              <a:rPr sz="1400" spc="-104" dirty="0">
                <a:solidFill>
                  <a:srgbClr val="B23333"/>
                </a:solidFill>
                <a:latin typeface="Times New Roman"/>
                <a:cs typeface="Times New Roman"/>
              </a:rPr>
              <a:t>V</a:t>
            </a:r>
            <a:r>
              <a:rPr sz="1400" spc="0" dirty="0">
                <a:solidFill>
                  <a:srgbClr val="B23333"/>
                </a:solidFill>
                <a:latin typeface="Times New Roman"/>
                <a:cs typeface="Times New Roman"/>
              </a:rPr>
              <a:t>AN</a:t>
            </a:r>
            <a:r>
              <a:rPr sz="1400" spc="136" dirty="0">
                <a:solidFill>
                  <a:srgbClr val="B23333"/>
                </a:solidFill>
                <a:latin typeface="Times New Roman"/>
                <a:cs typeface="Times New Roman"/>
              </a:rPr>
              <a:t> </a:t>
            </a:r>
            <a:r>
              <a:rPr sz="1400" spc="0" dirty="0">
                <a:solidFill>
                  <a:srgbClr val="B23333"/>
                </a:solidFill>
                <a:latin typeface="Times New Roman"/>
                <a:cs typeface="Times New Roman"/>
              </a:rPr>
              <a:t>d’un</a:t>
            </a:r>
            <a:r>
              <a:rPr sz="1400" spc="27" dirty="0">
                <a:solidFill>
                  <a:srgbClr val="B23333"/>
                </a:solidFill>
                <a:latin typeface="Times New Roman"/>
                <a:cs typeface="Times New Roman"/>
              </a:rPr>
              <a:t> </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rojet</a:t>
            </a:r>
            <a:r>
              <a:rPr sz="1400" spc="161" dirty="0">
                <a:solidFill>
                  <a:srgbClr val="B23333"/>
                </a:solidFill>
                <a:latin typeface="Times New Roman"/>
                <a:cs typeface="Times New Roman"/>
              </a:rPr>
              <a:t> </a:t>
            </a:r>
            <a:r>
              <a:rPr sz="1400" spc="0" dirty="0">
                <a:solidFill>
                  <a:srgbClr val="B23333"/>
                </a:solidFill>
                <a:latin typeface="Times New Roman"/>
                <a:cs typeface="Times New Roman"/>
              </a:rPr>
              <a:t>d’investissement</a:t>
            </a:r>
            <a:endParaRPr sz="1400">
              <a:latin typeface="Times New Roman"/>
              <a:cs typeface="Times New Roman"/>
            </a:endParaRPr>
          </a:p>
        </p:txBody>
      </p:sp>
      <p:sp>
        <p:nvSpPr>
          <p:cNvPr id="8" name="object 8"/>
          <p:cNvSpPr txBox="1"/>
          <p:nvPr/>
        </p:nvSpPr>
        <p:spPr>
          <a:xfrm>
            <a:off x="254000" y="596901"/>
            <a:ext cx="3944519" cy="2590800"/>
          </a:xfrm>
          <a:prstGeom prst="rect">
            <a:avLst/>
          </a:prstGeom>
        </p:spPr>
        <p:txBody>
          <a:bodyPr wrap="square" lIns="0" tIns="0" rIns="0" bIns="0" rtlCol="0">
            <a:noAutofit/>
          </a:bodyPr>
          <a:lstStyle/>
          <a:p>
            <a:pPr marL="12700" marR="11396">
              <a:lnSpc>
                <a:spcPts val="1400"/>
              </a:lnSpc>
              <a:spcBef>
                <a:spcPts val="70"/>
              </a:spcBef>
            </a:pPr>
            <a:r>
              <a:rPr sz="1100" dirty="0">
                <a:latin typeface="Times New Roman"/>
                <a:cs typeface="Times New Roman"/>
              </a:rPr>
              <a:t>Taux </a:t>
            </a:r>
            <a:r>
              <a:rPr sz="1100" dirty="0" err="1">
                <a:latin typeface="Times New Roman"/>
                <a:cs typeface="Times New Roman"/>
              </a:rPr>
              <a:t>d'actualisation</a:t>
            </a:r>
            <a:r>
              <a:rPr sz="1100" dirty="0">
                <a:latin typeface="Times New Roman"/>
                <a:cs typeface="Times New Roman"/>
              </a:rPr>
              <a:t> </a:t>
            </a:r>
            <a:r>
              <a:rPr lang="fr-FR" sz="1100" dirty="0">
                <a:latin typeface="Times New Roman"/>
                <a:cs typeface="Times New Roman"/>
              </a:rPr>
              <a:t>fixé</a:t>
            </a:r>
            <a:r>
              <a:rPr sz="1100" dirty="0">
                <a:latin typeface="Times New Roman"/>
                <a:cs typeface="Times New Roman"/>
              </a:rPr>
              <a:t> </a:t>
            </a:r>
            <a:r>
              <a:rPr sz="1100" dirty="0">
                <a:latin typeface="Meiryo"/>
                <a:cs typeface="Meiryo"/>
              </a:rPr>
              <a:t>⇒ </a:t>
            </a:r>
            <a:r>
              <a:rPr sz="1100" dirty="0">
                <a:latin typeface="Times New Roman"/>
                <a:cs typeface="Times New Roman"/>
              </a:rPr>
              <a:t>calcul de la VAN  </a:t>
            </a:r>
            <a:r>
              <a:rPr sz="1100" dirty="0" err="1">
                <a:latin typeface="Times New Roman"/>
                <a:cs typeface="Times New Roman"/>
              </a:rPr>
              <a:t>associ</a:t>
            </a:r>
            <a:r>
              <a:rPr lang="fr-FR" sz="1100" dirty="0" err="1">
                <a:latin typeface="Times New Roman"/>
                <a:cs typeface="Times New Roman"/>
              </a:rPr>
              <a:t>ée</a:t>
            </a:r>
            <a:r>
              <a:rPr lang="fr-FR" sz="1100" dirty="0">
                <a:latin typeface="Times New Roman"/>
                <a:cs typeface="Times New Roman"/>
              </a:rPr>
              <a:t> </a:t>
            </a:r>
            <a:r>
              <a:rPr sz="1100" dirty="0">
                <a:latin typeface="Times New Roman"/>
                <a:cs typeface="Times New Roman"/>
              </a:rPr>
              <a:t>au </a:t>
            </a:r>
            <a:r>
              <a:rPr sz="1100" dirty="0" err="1">
                <a:latin typeface="Times New Roman"/>
                <a:cs typeface="Times New Roman"/>
              </a:rPr>
              <a:t>projet</a:t>
            </a:r>
            <a:r>
              <a:rPr sz="1100" dirty="0">
                <a:latin typeface="Times New Roman"/>
                <a:cs typeface="Times New Roman"/>
              </a:rPr>
              <a:t>.</a:t>
            </a:r>
            <a:endParaRPr lang="fr-FR" sz="1100" dirty="0">
              <a:latin typeface="Times New Roman"/>
              <a:cs typeface="Times New Roman"/>
            </a:endParaRPr>
          </a:p>
          <a:p>
            <a:pPr marL="12700" marR="11396">
              <a:lnSpc>
                <a:spcPts val="1400"/>
              </a:lnSpc>
              <a:spcBef>
                <a:spcPts val="70"/>
              </a:spcBef>
            </a:pPr>
            <a:endParaRPr sz="1100" dirty="0">
              <a:latin typeface="Times New Roman"/>
              <a:cs typeface="Times New Roman"/>
            </a:endParaRPr>
          </a:p>
          <a:p>
            <a:pPr marL="12700">
              <a:lnSpc>
                <a:spcPts val="1264"/>
              </a:lnSpc>
              <a:spcBef>
                <a:spcPts val="329"/>
              </a:spcBef>
            </a:pPr>
            <a:r>
              <a:rPr sz="1100" spc="0" dirty="0">
                <a:latin typeface="Times New Roman"/>
                <a:cs typeface="Times New Roman"/>
              </a:rPr>
              <a:t>Princi</a:t>
            </a:r>
            <a:r>
              <a:rPr sz="1100" spc="38" dirty="0">
                <a:latin typeface="Times New Roman"/>
                <a:cs typeface="Times New Roman"/>
              </a:rPr>
              <a:t>p</a:t>
            </a:r>
            <a:r>
              <a:rPr sz="1100" spc="0" dirty="0">
                <a:latin typeface="Times New Roman"/>
                <a:cs typeface="Times New Roman"/>
              </a:rPr>
              <a:t>e:</a:t>
            </a:r>
            <a:r>
              <a:rPr sz="1100" spc="181" dirty="0">
                <a:latin typeface="Times New Roman"/>
                <a:cs typeface="Times New Roman"/>
              </a:rPr>
              <a:t> </a:t>
            </a:r>
            <a:r>
              <a:rPr sz="1100" spc="0" dirty="0">
                <a:latin typeface="Times New Roman"/>
                <a:cs typeface="Times New Roman"/>
              </a:rPr>
              <a:t>Un</a:t>
            </a:r>
            <a:r>
              <a:rPr sz="1100" spc="31"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dont</a:t>
            </a:r>
            <a:r>
              <a:rPr sz="1100" spc="163"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dirty="0">
                <a:latin typeface="Times New Roman"/>
                <a:cs typeface="Times New Roman"/>
              </a:rPr>
              <a:t>VAN</a:t>
            </a:r>
            <a:r>
              <a:rPr sz="1100" spc="0" dirty="0">
                <a:latin typeface="Times New Roman"/>
                <a:cs typeface="Times New Roman"/>
              </a:rPr>
              <a:t> </a:t>
            </a:r>
            <a:r>
              <a:rPr sz="1100" spc="25"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29" dirty="0">
                <a:latin typeface="Times New Roman"/>
                <a:cs typeface="Times New Roman"/>
              </a:rPr>
              <a:t>p</a:t>
            </a:r>
            <a:r>
              <a:rPr sz="1100" spc="0" dirty="0">
                <a:latin typeface="Times New Roman"/>
                <a:cs typeface="Times New Roman"/>
              </a:rPr>
              <a:t>ositive</a:t>
            </a:r>
            <a:r>
              <a:rPr sz="1100" spc="-26" dirty="0">
                <a:latin typeface="Times New Roman"/>
                <a:cs typeface="Times New Roman"/>
              </a:rPr>
              <a:t> </a:t>
            </a:r>
            <a:r>
              <a:rPr sz="1100" spc="0" dirty="0">
                <a:latin typeface="Times New Roman"/>
                <a:cs typeface="Times New Roman"/>
              </a:rPr>
              <a:t>sera</a:t>
            </a:r>
            <a:r>
              <a:rPr sz="1100" spc="84" dirty="0">
                <a:latin typeface="Times New Roman"/>
                <a:cs typeface="Times New Roman"/>
              </a:rPr>
              <a:t> </a:t>
            </a:r>
            <a:r>
              <a:rPr sz="1100" spc="0" dirty="0" err="1">
                <a:latin typeface="Times New Roman"/>
                <a:cs typeface="Times New Roman"/>
              </a:rPr>
              <a:t>entre</a:t>
            </a:r>
            <a:r>
              <a:rPr sz="1100" spc="-30" dirty="0" err="1">
                <a:latin typeface="Times New Roman"/>
                <a:cs typeface="Times New Roman"/>
              </a:rPr>
              <a:t>p</a:t>
            </a:r>
            <a:r>
              <a:rPr sz="1100" spc="0" dirty="0" err="1">
                <a:latin typeface="Times New Roman"/>
                <a:cs typeface="Times New Roman"/>
              </a:rPr>
              <a:t>ris</a:t>
            </a:r>
            <a:r>
              <a:rPr sz="1100" spc="0" dirty="0">
                <a:latin typeface="Times New Roman"/>
                <a:cs typeface="Times New Roman"/>
              </a:rPr>
              <a:t>.</a:t>
            </a:r>
            <a:endParaRPr lang="fr-FR" sz="1100" spc="0" dirty="0">
              <a:latin typeface="Times New Roman"/>
              <a:cs typeface="Times New Roman"/>
            </a:endParaRPr>
          </a:p>
          <a:p>
            <a:pPr marL="12700">
              <a:lnSpc>
                <a:spcPts val="1264"/>
              </a:lnSpc>
              <a:spcBef>
                <a:spcPts val="329"/>
              </a:spcBef>
            </a:pPr>
            <a:r>
              <a:rPr sz="1100" spc="0" dirty="0">
                <a:latin typeface="Times New Roman"/>
                <a:cs typeface="Times New Roman"/>
              </a:rPr>
              <a:t> </a:t>
            </a:r>
            <a:endParaRPr sz="1100" dirty="0">
              <a:latin typeface="Times New Roman"/>
              <a:cs typeface="Times New Roman"/>
            </a:endParaRPr>
          </a:p>
          <a:p>
            <a:pPr marL="12700">
              <a:lnSpc>
                <a:spcPts val="1264"/>
              </a:lnSpc>
              <a:spcBef>
                <a:spcPts val="388"/>
              </a:spcBef>
            </a:pPr>
            <a:r>
              <a:rPr sz="1100" spc="0" dirty="0">
                <a:latin typeface="Times New Roman"/>
                <a:cs typeface="Times New Roman"/>
              </a:rPr>
              <a:t>En</a:t>
            </a:r>
            <a:r>
              <a:rPr sz="1100" spc="60" dirty="0">
                <a:latin typeface="Times New Roman"/>
                <a:cs typeface="Times New Roman"/>
              </a:rPr>
              <a:t> </a:t>
            </a:r>
            <a:r>
              <a:rPr sz="1100" spc="0" dirty="0">
                <a:latin typeface="Times New Roman"/>
                <a:cs typeface="Times New Roman"/>
              </a:rPr>
              <a:t>2001,</a:t>
            </a:r>
            <a:r>
              <a:rPr sz="1100" spc="60" dirty="0">
                <a:latin typeface="Times New Roman"/>
                <a:cs typeface="Times New Roman"/>
              </a:rPr>
              <a:t> </a:t>
            </a:r>
            <a:r>
              <a:rPr sz="1100" spc="0" dirty="0">
                <a:latin typeface="Times New Roman"/>
                <a:cs typeface="Times New Roman"/>
              </a:rPr>
              <a:t>75%</a:t>
            </a:r>
            <a:r>
              <a:rPr sz="1100" spc="44"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err="1">
                <a:latin typeface="Times New Roman"/>
                <a:cs typeface="Times New Roman"/>
              </a:rPr>
              <a:t>entre</a:t>
            </a:r>
            <a:r>
              <a:rPr sz="1100" spc="-29" dirty="0" err="1">
                <a:latin typeface="Times New Roman"/>
                <a:cs typeface="Times New Roman"/>
              </a:rPr>
              <a:t>p</a:t>
            </a:r>
            <a:r>
              <a:rPr sz="1100" spc="0" dirty="0" err="1">
                <a:latin typeface="Times New Roman"/>
                <a:cs typeface="Times New Roman"/>
              </a:rPr>
              <a:t>rises</a:t>
            </a:r>
            <a:r>
              <a:rPr sz="1100" spc="86" dirty="0">
                <a:latin typeface="Times New Roman"/>
                <a:cs typeface="Times New Roman"/>
              </a:rPr>
              <a:t> </a:t>
            </a:r>
            <a:r>
              <a:rPr sz="1100" spc="0" dirty="0">
                <a:latin typeface="Times New Roman"/>
                <a:cs typeface="Times New Roman"/>
              </a:rPr>
              <a:t>am</a:t>
            </a:r>
            <a:r>
              <a:rPr lang="fr-FR" sz="1100" spc="0" dirty="0">
                <a:latin typeface="Times New Roman"/>
                <a:cs typeface="Times New Roman"/>
              </a:rPr>
              <a:t>é</a:t>
            </a:r>
            <a:r>
              <a:rPr sz="1100" spc="0" dirty="0" err="1">
                <a:latin typeface="Times New Roman"/>
                <a:cs typeface="Times New Roman"/>
              </a:rPr>
              <a:t>ricaines</a:t>
            </a:r>
            <a:r>
              <a:rPr sz="1100" spc="32" dirty="0">
                <a:latin typeface="Times New Roman"/>
                <a:cs typeface="Times New Roman"/>
              </a:rPr>
              <a:t> </a:t>
            </a:r>
            <a:r>
              <a:rPr sz="1100" spc="0" dirty="0">
                <a:latin typeface="Times New Roman"/>
                <a:cs typeface="Times New Roman"/>
              </a:rPr>
              <a:t>(et</a:t>
            </a:r>
            <a:r>
              <a:rPr sz="1100" spc="212" dirty="0">
                <a:latin typeface="Times New Roman"/>
                <a:cs typeface="Times New Roman"/>
              </a:rPr>
              <a:t> </a:t>
            </a:r>
            <a:r>
              <a:rPr sz="1100" spc="0" dirty="0">
                <a:latin typeface="Times New Roman"/>
                <a:cs typeface="Times New Roman"/>
              </a:rPr>
              <a:t>seulement</a:t>
            </a:r>
            <a:r>
              <a:rPr sz="1100" spc="84" dirty="0">
                <a:latin typeface="Times New Roman"/>
                <a:cs typeface="Times New Roman"/>
              </a:rPr>
              <a:t> </a:t>
            </a:r>
            <a:r>
              <a:rPr sz="1100" spc="0" dirty="0">
                <a:latin typeface="Times New Roman"/>
                <a:cs typeface="Times New Roman"/>
              </a:rPr>
              <a:t>35%</a:t>
            </a:r>
            <a:endParaRPr sz="1100" dirty="0">
              <a:latin typeface="Times New Roman"/>
              <a:cs typeface="Times New Roman"/>
            </a:endParaRPr>
          </a:p>
          <a:p>
            <a:pPr marL="12700" marR="11396">
              <a:lnSpc>
                <a:spcPts val="980"/>
              </a:lnSpc>
              <a:spcBef>
                <a:spcPts val="437"/>
              </a:spcBef>
            </a:pPr>
            <a:r>
              <a:rPr sz="1650" spc="0" baseline="2635" dirty="0">
                <a:latin typeface="Times New Roman"/>
                <a:cs typeface="Times New Roman"/>
              </a:rPr>
              <a:t>des</a:t>
            </a:r>
            <a:r>
              <a:rPr sz="1650" spc="70" baseline="2635" dirty="0">
                <a:latin typeface="Times New Roman"/>
                <a:cs typeface="Times New Roman"/>
              </a:rPr>
              <a:t> </a:t>
            </a:r>
            <a:r>
              <a:rPr sz="1650" spc="0" baseline="2635" dirty="0" err="1">
                <a:latin typeface="Times New Roman"/>
                <a:cs typeface="Times New Roman"/>
              </a:rPr>
              <a:t>entre</a:t>
            </a:r>
            <a:r>
              <a:rPr sz="1650" spc="-29" baseline="2635" dirty="0" err="1">
                <a:latin typeface="Times New Roman"/>
                <a:cs typeface="Times New Roman"/>
              </a:rPr>
              <a:t>p</a:t>
            </a:r>
            <a:r>
              <a:rPr sz="1650" spc="0" baseline="2635" dirty="0" err="1">
                <a:latin typeface="Times New Roman"/>
                <a:cs typeface="Times New Roman"/>
              </a:rPr>
              <a:t>rises</a:t>
            </a:r>
            <a:r>
              <a:rPr sz="1650" spc="86" baseline="2635" dirty="0">
                <a:latin typeface="Times New Roman"/>
                <a:cs typeface="Times New Roman"/>
              </a:rPr>
              <a:t> </a:t>
            </a:r>
            <a:r>
              <a:rPr lang="fr-FR" sz="1650" spc="-29" baseline="2635" dirty="0">
                <a:latin typeface="Times New Roman"/>
                <a:cs typeface="Times New Roman"/>
              </a:rPr>
              <a:t>f</a:t>
            </a:r>
            <a:r>
              <a:rPr sz="1650" spc="0" baseline="2635" dirty="0" err="1">
                <a:latin typeface="Times New Roman"/>
                <a:cs typeface="Times New Roman"/>
              </a:rPr>
              <a:t>rançaises</a:t>
            </a:r>
            <a:r>
              <a:rPr sz="1650" spc="0" baseline="2635" dirty="0">
                <a:latin typeface="Times New Roman"/>
                <a:cs typeface="Times New Roman"/>
              </a:rPr>
              <a:t>)</a:t>
            </a:r>
            <a:r>
              <a:rPr sz="1650" spc="128" baseline="2635" dirty="0">
                <a:latin typeface="Times New Roman"/>
                <a:cs typeface="Times New Roman"/>
              </a:rPr>
              <a:t> </a:t>
            </a:r>
            <a:r>
              <a:rPr sz="1650" spc="0" baseline="2635" dirty="0">
                <a:latin typeface="Times New Roman"/>
                <a:cs typeface="Times New Roman"/>
              </a:rPr>
              <a:t>utilisaient</a:t>
            </a:r>
            <a:r>
              <a:rPr sz="1650" spc="84" baseline="2635" dirty="0">
                <a:latin typeface="Times New Roman"/>
                <a:cs typeface="Times New Roman"/>
              </a:rPr>
              <a:t> </a:t>
            </a:r>
            <a:r>
              <a:rPr sz="1650" spc="0" baseline="2635" dirty="0">
                <a:latin typeface="Times New Roman"/>
                <a:cs typeface="Times New Roman"/>
              </a:rPr>
              <a:t>la</a:t>
            </a:r>
            <a:r>
              <a:rPr sz="1650" spc="61" baseline="2635" dirty="0">
                <a:latin typeface="Times New Roman"/>
                <a:cs typeface="Times New Roman"/>
              </a:rPr>
              <a:t> </a:t>
            </a:r>
            <a:r>
              <a:rPr sz="1650" spc="0" baseline="2635" dirty="0">
                <a:latin typeface="Times New Roman"/>
                <a:cs typeface="Times New Roman"/>
              </a:rPr>
              <a:t>VAN </a:t>
            </a:r>
            <a:r>
              <a:rPr sz="1650" spc="25" baseline="2635" dirty="0">
                <a:latin typeface="Times New Roman"/>
                <a:cs typeface="Times New Roman"/>
              </a:rPr>
              <a:t> </a:t>
            </a:r>
            <a:r>
              <a:rPr sz="1650" spc="29" baseline="2635" dirty="0">
                <a:latin typeface="Times New Roman"/>
                <a:cs typeface="Times New Roman"/>
              </a:rPr>
              <a:t>p</a:t>
            </a:r>
            <a:r>
              <a:rPr sz="1650" spc="0" baseline="2635" dirty="0">
                <a:latin typeface="Times New Roman"/>
                <a:cs typeface="Times New Roman"/>
              </a:rPr>
              <a:t>our</a:t>
            </a:r>
            <a:r>
              <a:rPr lang="fr-FR" sz="1100" dirty="0">
                <a:latin typeface="Times New Roman"/>
                <a:cs typeface="Times New Roman"/>
              </a:rPr>
              <a:t> </a:t>
            </a:r>
            <a:r>
              <a:rPr sz="1100" spc="0" dirty="0">
                <a:latin typeface="Times New Roman"/>
                <a:cs typeface="Times New Roman"/>
              </a:rPr>
              <a:t>s</a:t>
            </a:r>
            <a:r>
              <a:rPr lang="fr-FR" sz="1100" spc="0" dirty="0">
                <a:latin typeface="Times New Roman"/>
                <a:cs typeface="Times New Roman"/>
              </a:rPr>
              <a:t>é</a:t>
            </a:r>
            <a:r>
              <a:rPr sz="1100" spc="0" dirty="0" err="1">
                <a:latin typeface="Times New Roman"/>
                <a:cs typeface="Times New Roman"/>
              </a:rPr>
              <a:t>lectionner</a:t>
            </a:r>
            <a:r>
              <a:rPr sz="1100" spc="26" dirty="0">
                <a:latin typeface="Times New Roman"/>
                <a:cs typeface="Times New Roman"/>
              </a:rPr>
              <a:t> </a:t>
            </a:r>
            <a:r>
              <a:rPr sz="1100" spc="0" dirty="0">
                <a:latin typeface="Times New Roman"/>
                <a:cs typeface="Times New Roman"/>
              </a:rPr>
              <a:t>leurs</a:t>
            </a:r>
            <a:r>
              <a:rPr sz="1100" spc="2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0" dirty="0">
                <a:latin typeface="Times New Roman"/>
                <a:cs typeface="Times New Roman"/>
              </a:rPr>
              <a:t>.</a:t>
            </a:r>
            <a:endParaRPr lang="fr-FR" sz="1100" spc="0" dirty="0">
              <a:latin typeface="Times New Roman"/>
              <a:cs typeface="Times New Roman"/>
            </a:endParaRPr>
          </a:p>
          <a:p>
            <a:pPr marL="12700" marR="11396">
              <a:lnSpc>
                <a:spcPts val="980"/>
              </a:lnSpc>
              <a:spcBef>
                <a:spcPts val="437"/>
              </a:spcBef>
            </a:pPr>
            <a:endParaRPr sz="1100" dirty="0">
              <a:latin typeface="Times New Roman"/>
              <a:cs typeface="Times New Roman"/>
            </a:endParaRPr>
          </a:p>
          <a:p>
            <a:pPr marL="12700" marR="11396">
              <a:lnSpc>
                <a:spcPct val="95825"/>
              </a:lnSpc>
              <a:spcBef>
                <a:spcPts val="385"/>
              </a:spcBef>
            </a:pPr>
            <a:r>
              <a:rPr sz="1100" spc="0" dirty="0" err="1">
                <a:latin typeface="Times New Roman"/>
                <a:cs typeface="Times New Roman"/>
              </a:rPr>
              <a:t>Autres</a:t>
            </a:r>
            <a:r>
              <a:rPr sz="1100" spc="84" dirty="0">
                <a:latin typeface="Times New Roman"/>
                <a:cs typeface="Times New Roman"/>
              </a:rPr>
              <a:t> </a:t>
            </a:r>
            <a:r>
              <a:rPr sz="1100" spc="0" dirty="0" err="1">
                <a:latin typeface="Times New Roman"/>
                <a:cs typeface="Times New Roman"/>
              </a:rPr>
              <a:t>crit</a:t>
            </a:r>
            <a:r>
              <a:rPr lang="fr-FR" sz="1100" spc="0" dirty="0">
                <a:latin typeface="Times New Roman"/>
                <a:cs typeface="Times New Roman"/>
              </a:rPr>
              <a:t>è</a:t>
            </a:r>
            <a:r>
              <a:rPr sz="1100" spc="0" dirty="0">
                <a:latin typeface="Times New Roman"/>
                <a:cs typeface="Times New Roman"/>
              </a:rPr>
              <a:t>res</a:t>
            </a:r>
            <a:r>
              <a:rPr sz="1100" spc="84" dirty="0">
                <a:latin typeface="Times New Roman"/>
                <a:cs typeface="Times New Roman"/>
              </a:rPr>
              <a:t> </a:t>
            </a:r>
            <a:r>
              <a:rPr sz="1100" spc="0" dirty="0" err="1">
                <a:latin typeface="Times New Roman"/>
                <a:cs typeface="Times New Roman"/>
              </a:rPr>
              <a:t>utilis</a:t>
            </a:r>
            <a:r>
              <a:rPr lang="fr-FR" sz="1100" spc="0" dirty="0">
                <a:latin typeface="Times New Roman"/>
                <a:cs typeface="Times New Roman"/>
              </a:rPr>
              <a:t>é</a:t>
            </a:r>
            <a:r>
              <a:rPr sz="1100" spc="0" dirty="0">
                <a:latin typeface="Times New Roman"/>
                <a:cs typeface="Times New Roman"/>
              </a:rPr>
              <a:t>s:</a:t>
            </a:r>
            <a:endParaRPr lang="fr-FR" sz="1100" spc="0" dirty="0">
              <a:latin typeface="Times New Roman"/>
              <a:cs typeface="Times New Roman"/>
            </a:endParaRPr>
          </a:p>
          <a:p>
            <a:pPr marL="12700" marR="11396">
              <a:lnSpc>
                <a:spcPct val="95825"/>
              </a:lnSpc>
              <a:spcBef>
                <a:spcPts val="385"/>
              </a:spcBef>
            </a:pPr>
            <a:endParaRPr lang="fr-FR" sz="1100" dirty="0">
              <a:latin typeface="Times New Roman"/>
              <a:cs typeface="Times New Roman"/>
            </a:endParaRPr>
          </a:p>
          <a:p>
            <a:pPr marL="241300" marR="20781" indent="-228600">
              <a:lnSpc>
                <a:spcPts val="1140"/>
              </a:lnSpc>
              <a:spcBef>
                <a:spcPts val="57"/>
              </a:spcBef>
              <a:buFont typeface="+mj-lt"/>
              <a:buAutoNum type="arabicPeriod"/>
            </a:pPr>
            <a:r>
              <a:rPr lang="fr-FR" sz="1100" dirty="0">
                <a:latin typeface="Times New Roman"/>
                <a:cs typeface="Times New Roman"/>
              </a:rPr>
              <a:t>Délai</a:t>
            </a:r>
            <a:r>
              <a:rPr lang="fr-FR" sz="1100" spc="-10"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récu</a:t>
            </a:r>
            <a:r>
              <a:rPr lang="fr-FR" sz="1100" spc="29" dirty="0">
                <a:latin typeface="Times New Roman"/>
                <a:cs typeface="Times New Roman"/>
              </a:rPr>
              <a:t>p</a:t>
            </a:r>
            <a:r>
              <a:rPr lang="fr-FR" sz="1100" dirty="0">
                <a:latin typeface="Times New Roman"/>
                <a:cs typeface="Times New Roman"/>
              </a:rPr>
              <a:t>ération.</a:t>
            </a:r>
          </a:p>
          <a:p>
            <a:pPr marL="241300" marR="20781" indent="-228600">
              <a:lnSpc>
                <a:spcPts val="1140"/>
              </a:lnSpc>
              <a:spcBef>
                <a:spcPts val="57"/>
              </a:spcBef>
              <a:buFont typeface="+mj-lt"/>
              <a:buAutoNum type="arabicPeriod"/>
            </a:pPr>
            <a:endParaRPr lang="fr-FR" sz="1100" dirty="0">
              <a:latin typeface="Times New Roman"/>
              <a:cs typeface="Times New Roman"/>
            </a:endParaRPr>
          </a:p>
          <a:p>
            <a:pPr marL="241300" marR="20781" indent="-228600">
              <a:lnSpc>
                <a:spcPts val="1140"/>
              </a:lnSpc>
              <a:spcBef>
                <a:spcPts val="57"/>
              </a:spcBef>
              <a:buFont typeface="+mj-lt"/>
              <a:buAutoNum type="arabicPeriod"/>
            </a:pPr>
            <a:r>
              <a:rPr lang="fr-FR" sz="1100" spc="-89" dirty="0">
                <a:latin typeface="Times New Roman"/>
                <a:cs typeface="Times New Roman"/>
              </a:rPr>
              <a:t>T</a:t>
            </a:r>
            <a:r>
              <a:rPr lang="fr-FR" sz="1100" dirty="0">
                <a:latin typeface="Times New Roman"/>
                <a:cs typeface="Times New Roman"/>
              </a:rPr>
              <a:t>aux</a:t>
            </a:r>
            <a:r>
              <a:rPr lang="fr-FR" sz="1100" spc="136"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rendement</a:t>
            </a:r>
            <a:r>
              <a:rPr lang="fr-FR" sz="1100" spc="177" dirty="0">
                <a:latin typeface="Times New Roman"/>
                <a:cs typeface="Times New Roman"/>
              </a:rPr>
              <a:t> </a:t>
            </a:r>
            <a:r>
              <a:rPr lang="fr-FR" sz="1100" dirty="0">
                <a:latin typeface="Times New Roman"/>
                <a:cs typeface="Times New Roman"/>
              </a:rPr>
              <a:t>interne (TRI).</a:t>
            </a:r>
          </a:p>
          <a:p>
            <a:pPr marL="12700" marR="11396">
              <a:lnSpc>
                <a:spcPct val="95825"/>
              </a:lnSpc>
              <a:spcBef>
                <a:spcPts val="385"/>
              </a:spcBef>
            </a:pPr>
            <a:endParaRPr sz="1100" dirty="0">
              <a:latin typeface="Times New Roman"/>
              <a:cs typeface="Times New Roman"/>
            </a:endParaRPr>
          </a:p>
        </p:txBody>
      </p:sp>
      <p:sp>
        <p:nvSpPr>
          <p:cNvPr id="2" name="object 2"/>
          <p:cNvSpPr txBox="1"/>
          <p:nvPr/>
        </p:nvSpPr>
        <p:spPr>
          <a:xfrm>
            <a:off x="624396" y="2339881"/>
            <a:ext cx="1630852" cy="373978"/>
          </a:xfrm>
          <a:prstGeom prst="rect">
            <a:avLst/>
          </a:prstGeom>
        </p:spPr>
        <p:txBody>
          <a:bodyPr wrap="square" lIns="0" tIns="0" rIns="0" bIns="0" rtlCol="0">
            <a:noAutofit/>
          </a:bodyPr>
          <a:lstStyle/>
          <a:p>
            <a:pPr marL="12700" marR="20781">
              <a:lnSpc>
                <a:spcPts val="1140"/>
              </a:lnSpc>
              <a:spcBef>
                <a:spcPts val="57"/>
              </a:spcBef>
            </a:pPr>
            <a:endParaRPr sz="1100" dirty="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5300" y="123091"/>
            <a:ext cx="1794803"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a:t>
            </a:r>
            <a:r>
              <a:rPr sz="1400" spc="-27" dirty="0">
                <a:solidFill>
                  <a:srgbClr val="B23333"/>
                </a:solidFill>
                <a:latin typeface="Times New Roman"/>
                <a:cs typeface="Times New Roman"/>
              </a:rPr>
              <a:t> </a:t>
            </a:r>
            <a:r>
              <a:rPr sz="1400" spc="0" dirty="0">
                <a:solidFill>
                  <a:srgbClr val="B23333"/>
                </a:solidFill>
                <a:latin typeface="Times New Roman"/>
                <a:cs typeface="Times New Roman"/>
              </a:rPr>
              <a:t>délai</a:t>
            </a:r>
            <a:r>
              <a:rPr sz="1400" spc="145"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récu</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ération</a:t>
            </a:r>
            <a:endParaRPr sz="1400">
              <a:latin typeface="Times New Roman"/>
              <a:cs typeface="Times New Roman"/>
            </a:endParaRPr>
          </a:p>
        </p:txBody>
      </p:sp>
      <p:sp>
        <p:nvSpPr>
          <p:cNvPr id="5" name="object 5"/>
          <p:cNvSpPr txBox="1"/>
          <p:nvPr/>
        </p:nvSpPr>
        <p:spPr>
          <a:xfrm>
            <a:off x="406401" y="673100"/>
            <a:ext cx="3871708" cy="2133599"/>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Princi</a:t>
            </a:r>
            <a:r>
              <a:rPr sz="1100" spc="38" dirty="0">
                <a:latin typeface="Times New Roman"/>
                <a:cs typeface="Times New Roman"/>
              </a:rPr>
              <a:t>p</a:t>
            </a:r>
            <a:r>
              <a:rPr sz="1100" spc="0" dirty="0">
                <a:latin typeface="Times New Roman"/>
                <a:cs typeface="Times New Roman"/>
              </a:rPr>
              <a:t>e:</a:t>
            </a:r>
            <a:r>
              <a:rPr sz="1100" spc="181" dirty="0">
                <a:latin typeface="Times New Roman"/>
                <a:cs typeface="Times New Roman"/>
              </a:rPr>
              <a:t> </a:t>
            </a:r>
            <a:r>
              <a:rPr sz="1100" spc="0" dirty="0">
                <a:latin typeface="Times New Roman"/>
                <a:cs typeface="Times New Roman"/>
              </a:rPr>
              <a:t>Un</a:t>
            </a:r>
            <a:r>
              <a:rPr sz="1100" spc="31"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sera</a:t>
            </a:r>
            <a:r>
              <a:rPr sz="1100" spc="84" dirty="0">
                <a:latin typeface="Times New Roman"/>
                <a:cs typeface="Times New Roman"/>
              </a:rPr>
              <a:t> </a:t>
            </a:r>
            <a:r>
              <a:rPr sz="1100" spc="0" dirty="0" err="1">
                <a:latin typeface="Times New Roman"/>
                <a:cs typeface="Times New Roman"/>
              </a:rPr>
              <a:t>entre</a:t>
            </a:r>
            <a:r>
              <a:rPr sz="1100" spc="-29" dirty="0" err="1">
                <a:latin typeface="Times New Roman"/>
                <a:cs typeface="Times New Roman"/>
              </a:rPr>
              <a:t>p</a:t>
            </a:r>
            <a:r>
              <a:rPr sz="1100" spc="0" dirty="0" err="1">
                <a:latin typeface="Times New Roman"/>
                <a:cs typeface="Times New Roman"/>
              </a:rPr>
              <a:t>ris</a:t>
            </a:r>
            <a:r>
              <a:rPr sz="1100" spc="101" dirty="0">
                <a:latin typeface="Times New Roman"/>
                <a:cs typeface="Times New Roman"/>
              </a:rPr>
              <a:t> </a:t>
            </a:r>
            <a:r>
              <a:rPr sz="1100" spc="0" dirty="0">
                <a:latin typeface="Times New Roman"/>
                <a:cs typeface="Times New Roman"/>
              </a:rPr>
              <a:t>s</a:t>
            </a:r>
            <a:r>
              <a:rPr lang="fr-FR" sz="1100" spc="0" dirty="0">
                <a:latin typeface="Times New Roman"/>
                <a:cs typeface="Times New Roman"/>
              </a:rPr>
              <a:t>‘i</a:t>
            </a:r>
            <a:r>
              <a:rPr sz="1100" spc="0" dirty="0">
                <a:latin typeface="Times New Roman"/>
                <a:cs typeface="Times New Roman"/>
              </a:rPr>
              <a:t>l</a:t>
            </a:r>
            <a:r>
              <a:rPr sz="1100" spc="-12" dirty="0">
                <a:latin typeface="Times New Roman"/>
                <a:cs typeface="Times New Roman"/>
              </a:rPr>
              <a:t> </a:t>
            </a:r>
            <a:r>
              <a:rPr sz="1100" spc="29" dirty="0">
                <a:latin typeface="Times New Roman"/>
                <a:cs typeface="Times New Roman"/>
              </a:rPr>
              <a:t>p</a:t>
            </a:r>
            <a:r>
              <a:rPr sz="1100" spc="0" dirty="0">
                <a:latin typeface="Times New Roman"/>
                <a:cs typeface="Times New Roman"/>
              </a:rPr>
              <a:t>ermet</a:t>
            </a:r>
            <a:r>
              <a:rPr sz="1100" spc="16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cu</a:t>
            </a:r>
            <a:r>
              <a:rPr sz="1100" spc="29" dirty="0" err="1">
                <a:latin typeface="Times New Roman"/>
                <a:cs typeface="Times New Roman"/>
              </a:rPr>
              <a:t>p</a:t>
            </a:r>
            <a:r>
              <a:rPr sz="1100" spc="0" dirty="0" err="1">
                <a:latin typeface="Times New Roman"/>
                <a:cs typeface="Times New Roman"/>
              </a:rPr>
              <a:t>erer</a:t>
            </a:r>
            <a:r>
              <a:rPr sz="1100" spc="67" dirty="0">
                <a:latin typeface="Times New Roman"/>
                <a:cs typeface="Times New Roman"/>
              </a:rPr>
              <a:t> </a:t>
            </a:r>
            <a:r>
              <a:rPr sz="1100" spc="0" dirty="0">
                <a:latin typeface="Times New Roman"/>
                <a:cs typeface="Times New Roman"/>
              </a:rPr>
              <a:t>les</a:t>
            </a:r>
            <a:endParaRPr sz="1100" dirty="0">
              <a:latin typeface="Times New Roman"/>
              <a:cs typeface="Times New Roman"/>
            </a:endParaRPr>
          </a:p>
          <a:p>
            <a:pPr marL="12700" marR="20846">
              <a:lnSpc>
                <a:spcPts val="1355"/>
              </a:lnSpc>
              <a:spcBef>
                <a:spcPts val="10"/>
              </a:spcBef>
            </a:pPr>
            <a:r>
              <a:rPr sz="1650" spc="0" baseline="-2635" dirty="0">
                <a:latin typeface="Times New Roman"/>
                <a:cs typeface="Times New Roman"/>
              </a:rPr>
              <a:t>capitaux</a:t>
            </a:r>
            <a:r>
              <a:rPr sz="1650" spc="122" baseline="-2635" dirty="0">
                <a:latin typeface="Times New Roman"/>
                <a:cs typeface="Times New Roman"/>
              </a:rPr>
              <a:t> </a:t>
            </a:r>
            <a:r>
              <a:rPr sz="1650" spc="0" baseline="-2635" dirty="0">
                <a:latin typeface="Times New Roman"/>
                <a:cs typeface="Times New Roman"/>
              </a:rPr>
              <a:t>investis</a:t>
            </a:r>
            <a:r>
              <a:rPr sz="1650" spc="-15" baseline="-2635" dirty="0">
                <a:latin typeface="Times New Roman"/>
                <a:cs typeface="Times New Roman"/>
              </a:rPr>
              <a:t> </a:t>
            </a:r>
            <a:r>
              <a:rPr sz="1650" spc="0" baseline="-2635" dirty="0">
                <a:latin typeface="Times New Roman"/>
                <a:cs typeface="Times New Roman"/>
              </a:rPr>
              <a:t>avant</a:t>
            </a:r>
            <a:r>
              <a:rPr sz="1650" spc="180" baseline="-2635" dirty="0">
                <a:latin typeface="Times New Roman"/>
                <a:cs typeface="Times New Roman"/>
              </a:rPr>
              <a:t> </a:t>
            </a:r>
            <a:r>
              <a:rPr sz="1650" spc="0" baseline="-2635" dirty="0">
                <a:latin typeface="Times New Roman"/>
                <a:cs typeface="Times New Roman"/>
              </a:rPr>
              <a:t>la</a:t>
            </a:r>
            <a:r>
              <a:rPr sz="1650" spc="61" baseline="-2635" dirty="0">
                <a:latin typeface="Times New Roman"/>
                <a:cs typeface="Times New Roman"/>
              </a:rPr>
              <a:t> </a:t>
            </a:r>
            <a:r>
              <a:rPr sz="1650" spc="0" baseline="-2635" dirty="0">
                <a:latin typeface="Times New Roman"/>
                <a:cs typeface="Times New Roman"/>
              </a:rPr>
              <a:t>fin de</a:t>
            </a:r>
            <a:r>
              <a:rPr sz="1650" spc="84" baseline="-2635" dirty="0">
                <a:latin typeface="Times New Roman"/>
                <a:cs typeface="Times New Roman"/>
              </a:rPr>
              <a:t> </a:t>
            </a:r>
            <a:r>
              <a:rPr sz="1650" spc="0" baseline="-2635" dirty="0">
                <a:latin typeface="Times New Roman"/>
                <a:cs typeface="Times New Roman"/>
              </a:rPr>
              <a:t>la</a:t>
            </a:r>
            <a:r>
              <a:rPr sz="1650" spc="61" baseline="-2635" dirty="0">
                <a:latin typeface="Times New Roman"/>
                <a:cs typeface="Times New Roman"/>
              </a:rPr>
              <a:t> </a:t>
            </a:r>
            <a:r>
              <a:rPr lang="fr-FR" sz="1650" baseline="-2635" dirty="0">
                <a:latin typeface="Times New Roman"/>
                <a:cs typeface="Times New Roman"/>
              </a:rPr>
              <a:t>10</a:t>
            </a:r>
            <a:r>
              <a:rPr sz="1200" spc="0" baseline="25364" dirty="0" err="1">
                <a:latin typeface="Times New Roman"/>
                <a:cs typeface="Times New Roman"/>
              </a:rPr>
              <a:t>ème</a:t>
            </a:r>
            <a:r>
              <a:rPr sz="1200" spc="0" baseline="25364" dirty="0">
                <a:latin typeface="Times New Roman"/>
                <a:cs typeface="Times New Roman"/>
              </a:rPr>
              <a:t> </a:t>
            </a:r>
            <a:r>
              <a:rPr sz="1200" spc="174" baseline="25364" dirty="0">
                <a:latin typeface="Times New Roman"/>
                <a:cs typeface="Times New Roman"/>
              </a:rPr>
              <a:t> </a:t>
            </a:r>
            <a:r>
              <a:rPr sz="1650" spc="0" baseline="-2635" dirty="0" err="1">
                <a:latin typeface="Times New Roman"/>
                <a:cs typeface="Times New Roman"/>
              </a:rPr>
              <a:t>ann</a:t>
            </a:r>
            <a:r>
              <a:rPr lang="fr-FR" sz="1650" spc="0" baseline="-2635" dirty="0">
                <a:latin typeface="Times New Roman"/>
                <a:cs typeface="Times New Roman"/>
              </a:rPr>
              <a:t>é</a:t>
            </a:r>
            <a:r>
              <a:rPr sz="1650" spc="0" baseline="-2635" dirty="0">
                <a:latin typeface="Times New Roman"/>
                <a:cs typeface="Times New Roman"/>
              </a:rPr>
              <a:t>e.</a:t>
            </a:r>
            <a:endParaRPr lang="fr-FR" sz="1650" spc="0" baseline="-2635" dirty="0">
              <a:latin typeface="Times New Roman"/>
              <a:cs typeface="Times New Roman"/>
            </a:endParaRPr>
          </a:p>
          <a:p>
            <a:pPr marL="12700" marR="20846">
              <a:lnSpc>
                <a:spcPts val="1355"/>
              </a:lnSpc>
              <a:spcBef>
                <a:spcPts val="10"/>
              </a:spcBef>
            </a:pPr>
            <a:endParaRPr sz="1100" dirty="0">
              <a:latin typeface="Times New Roman"/>
              <a:cs typeface="Times New Roman"/>
            </a:endParaRPr>
          </a:p>
          <a:p>
            <a:pPr marL="12700" marR="20846">
              <a:lnSpc>
                <a:spcPct val="110000"/>
              </a:lnSpc>
              <a:spcBef>
                <a:spcPts val="317"/>
              </a:spcBef>
            </a:pPr>
            <a:r>
              <a:rPr sz="1100" dirty="0" err="1">
                <a:latin typeface="Times New Roman"/>
                <a:cs typeface="Times New Roman"/>
              </a:rPr>
              <a:t>Crit</a:t>
            </a:r>
            <a:r>
              <a:rPr lang="fr-FR" sz="1100" dirty="0">
                <a:latin typeface="Times New Roman"/>
                <a:cs typeface="Times New Roman"/>
              </a:rPr>
              <a:t>è</a:t>
            </a:r>
            <a:r>
              <a:rPr sz="1100" dirty="0">
                <a:latin typeface="Times New Roman"/>
                <a:cs typeface="Times New Roman"/>
              </a:rPr>
              <a:t>re </a:t>
            </a:r>
            <a:r>
              <a:rPr sz="1100" dirty="0" err="1">
                <a:latin typeface="Times New Roman"/>
                <a:cs typeface="Times New Roman"/>
              </a:rPr>
              <a:t>tr</a:t>
            </a:r>
            <a:r>
              <a:rPr lang="fr-FR" sz="1100" dirty="0">
                <a:latin typeface="Times New Roman"/>
                <a:cs typeface="Times New Roman"/>
              </a:rPr>
              <a:t>è</a:t>
            </a:r>
            <a:r>
              <a:rPr sz="1100" dirty="0">
                <a:latin typeface="Times New Roman"/>
                <a:cs typeface="Times New Roman"/>
              </a:rPr>
              <a:t>s </a:t>
            </a:r>
            <a:r>
              <a:rPr sz="1100" dirty="0" err="1">
                <a:latin typeface="Times New Roman"/>
                <a:cs typeface="Times New Roman"/>
              </a:rPr>
              <a:t>utilis</a:t>
            </a:r>
            <a:r>
              <a:rPr lang="fr-FR" sz="1100" dirty="0">
                <a:latin typeface="Times New Roman"/>
                <a:cs typeface="Times New Roman"/>
              </a:rPr>
              <a:t>é</a:t>
            </a:r>
            <a:r>
              <a:rPr sz="1100" dirty="0">
                <a:latin typeface="Times New Roman"/>
                <a:cs typeface="Times New Roman"/>
              </a:rPr>
              <a:t> (plus que la VAN  en France, au</a:t>
            </a:r>
            <a:r>
              <a:rPr lang="fr-FR" sz="1100" dirty="0">
                <a:latin typeface="Times New Roman"/>
                <a:cs typeface="Times New Roman"/>
              </a:rPr>
              <a:t> </a:t>
            </a:r>
            <a:r>
              <a:rPr sz="1100" dirty="0" err="1">
                <a:latin typeface="Times New Roman"/>
                <a:cs typeface="Times New Roman"/>
              </a:rPr>
              <a:t>Royaume</a:t>
            </a:r>
            <a:r>
              <a:rPr sz="1100" dirty="0">
                <a:latin typeface="Times New Roman"/>
                <a:cs typeface="Times New Roman"/>
              </a:rPr>
              <a:t>-Unis ou en Allemagne) </a:t>
            </a:r>
            <a:r>
              <a:rPr sz="1100" dirty="0">
                <a:latin typeface="Meiryo"/>
                <a:cs typeface="Meiryo"/>
              </a:rPr>
              <a:t>⇐ </a:t>
            </a:r>
            <a:r>
              <a:rPr sz="1100" dirty="0">
                <a:latin typeface="Times New Roman"/>
                <a:cs typeface="Times New Roman"/>
              </a:rPr>
              <a:t>tres simple </a:t>
            </a:r>
            <a:r>
              <a:rPr lang="fr-FR" sz="1100" dirty="0">
                <a:latin typeface="Times New Roman"/>
                <a:cs typeface="Times New Roman"/>
              </a:rPr>
              <a:t>à</a:t>
            </a:r>
            <a:r>
              <a:rPr sz="1100" dirty="0">
                <a:latin typeface="Times New Roman"/>
                <a:cs typeface="Times New Roman"/>
              </a:rPr>
              <a:t> </a:t>
            </a:r>
            <a:r>
              <a:rPr sz="1100" dirty="0" err="1">
                <a:latin typeface="Times New Roman"/>
                <a:cs typeface="Times New Roman"/>
              </a:rPr>
              <a:t>mettre</a:t>
            </a:r>
            <a:r>
              <a:rPr sz="1100" dirty="0">
                <a:latin typeface="Times New Roman"/>
                <a:cs typeface="Times New Roman"/>
              </a:rPr>
              <a:t> </a:t>
            </a:r>
            <a:r>
              <a:rPr sz="1100" dirty="0" err="1">
                <a:latin typeface="Times New Roman"/>
                <a:cs typeface="Times New Roman"/>
              </a:rPr>
              <a:t>en</a:t>
            </a:r>
            <a:r>
              <a:rPr lang="fr-FR" sz="1100" dirty="0">
                <a:latin typeface="Times New Roman"/>
                <a:cs typeface="Times New Roman"/>
              </a:rPr>
              <a:t> œuvre</a:t>
            </a:r>
            <a:r>
              <a:rPr sz="1100" dirty="0">
                <a:latin typeface="Times New Roman"/>
                <a:cs typeface="Times New Roman"/>
              </a:rPr>
              <a:t>.</a:t>
            </a:r>
            <a:endParaRPr lang="fr-FR" sz="1100" dirty="0">
              <a:latin typeface="Times New Roman"/>
              <a:cs typeface="Times New Roman"/>
            </a:endParaRPr>
          </a:p>
          <a:p>
            <a:pPr marL="12700" marR="20846">
              <a:lnSpc>
                <a:spcPct val="110000"/>
              </a:lnSpc>
              <a:spcBef>
                <a:spcPts val="317"/>
              </a:spcBef>
            </a:pPr>
            <a:endParaRPr sz="1100" dirty="0">
              <a:latin typeface="Times New Roman"/>
              <a:cs typeface="Times New Roman"/>
            </a:endParaRPr>
          </a:p>
          <a:p>
            <a:pPr marL="12700" marR="28056" indent="0">
              <a:lnSpc>
                <a:spcPts val="1264"/>
              </a:lnSpc>
              <a:spcBef>
                <a:spcPts val="765"/>
              </a:spcBef>
            </a:pPr>
            <a:r>
              <a:rPr sz="1100" spc="0" dirty="0" err="1">
                <a:latin typeface="Times New Roman"/>
                <a:cs typeface="Times New Roman"/>
              </a:rPr>
              <a:t>Limite</a:t>
            </a:r>
            <a:r>
              <a:rPr lang="fr-FR" sz="1100" spc="0" dirty="0">
                <a:latin typeface="Times New Roman"/>
                <a:cs typeface="Times New Roman"/>
              </a:rPr>
              <a:t> </a:t>
            </a:r>
            <a:r>
              <a:rPr sz="1100" spc="0" dirty="0">
                <a:latin typeface="Times New Roman"/>
                <a:cs typeface="Times New Roman"/>
              </a:rPr>
              <a:t>: </a:t>
            </a:r>
            <a:r>
              <a:rPr sz="1100" spc="156"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a:latin typeface="Times New Roman"/>
                <a:cs typeface="Times New Roman"/>
              </a:rPr>
              <a:t>p</a:t>
            </a:r>
            <a:r>
              <a:rPr sz="1100" spc="0" dirty="0">
                <a:latin typeface="Times New Roman"/>
                <a:cs typeface="Times New Roman"/>
              </a:rPr>
              <a:t>rise</a:t>
            </a:r>
            <a:r>
              <a:rPr sz="1100" spc="26"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spc="0" dirty="0">
                <a:latin typeface="Times New Roman"/>
                <a:cs typeface="Times New Roman"/>
              </a:rPr>
              <a:t>compte</a:t>
            </a:r>
            <a:r>
              <a:rPr sz="1100" spc="14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temps</a:t>
            </a:r>
            <a:r>
              <a:rPr sz="1100" spc="16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t>
            </a:r>
            <a:r>
              <a:rPr sz="1100" spc="-29" dirty="0">
                <a:latin typeface="Times New Roman"/>
                <a:cs typeface="Times New Roman"/>
              </a:rPr>
              <a:t>a</a:t>
            </a:r>
            <a:r>
              <a:rPr sz="1100" spc="0" dirty="0">
                <a:latin typeface="Times New Roman"/>
                <a:cs typeface="Times New Roman"/>
              </a:rPr>
              <a:t>rgent </a:t>
            </a:r>
            <a:endParaRPr sz="1100" dirty="0">
              <a:latin typeface="Times New Roman"/>
              <a:cs typeface="Times New Roman"/>
            </a:endParaRPr>
          </a:p>
          <a:p>
            <a:pPr marL="12700" marR="28056">
              <a:lnSpc>
                <a:spcPts val="2133"/>
              </a:lnSpc>
            </a:pP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co</a:t>
            </a:r>
            <a:r>
              <a:rPr lang="fr-FR" sz="110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sz="1100" spc="114"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conduit</a:t>
            </a:r>
            <a:r>
              <a:rPr sz="1100" spc="117" dirty="0">
                <a:latin typeface="Times New Roman"/>
                <a:cs typeface="Times New Roman"/>
              </a:rPr>
              <a:t> </a:t>
            </a:r>
            <a:r>
              <a:rPr lang="fr-FR" sz="1100" dirty="0">
                <a:latin typeface="Times New Roman"/>
                <a:cs typeface="Times New Roman"/>
              </a:rPr>
              <a:t>à rejeter</a:t>
            </a:r>
            <a:r>
              <a:rPr sz="1100" spc="141"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29" dirty="0">
                <a:latin typeface="Times New Roman"/>
                <a:cs typeface="Times New Roman"/>
              </a:rPr>
              <a:t>ay</a:t>
            </a:r>
            <a:r>
              <a:rPr sz="1100" spc="0" dirty="0">
                <a:latin typeface="Times New Roman"/>
                <a:cs typeface="Times New Roman"/>
              </a:rPr>
              <a:t>ant</a:t>
            </a:r>
            <a:endParaRPr sz="1100" dirty="0">
              <a:latin typeface="Times New Roman"/>
              <a:cs typeface="Times New Roman"/>
            </a:endParaRPr>
          </a:p>
          <a:p>
            <a:pPr marL="12700" marR="20846">
              <a:lnSpc>
                <a:spcPct val="95825"/>
              </a:lnSpc>
            </a:pPr>
            <a:r>
              <a:rPr sz="1100" spc="0" dirty="0" err="1">
                <a:latin typeface="Times New Roman"/>
                <a:cs typeface="Times New Roman"/>
              </a:rPr>
              <a:t>une</a:t>
            </a:r>
            <a:r>
              <a:rPr sz="1100" spc="84"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29" dirty="0">
                <a:latin typeface="Times New Roman"/>
                <a:cs typeface="Times New Roman"/>
              </a:rPr>
              <a:t>p</a:t>
            </a:r>
            <a:r>
              <a:rPr sz="1100" spc="0" dirty="0">
                <a:latin typeface="Times New Roman"/>
                <a:cs typeface="Times New Roman"/>
              </a:rPr>
              <a:t>ositive.</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300" y="123091"/>
            <a:ext cx="219437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Le</a:t>
            </a:r>
            <a:r>
              <a:rPr sz="1400" spc="-27" dirty="0">
                <a:solidFill>
                  <a:srgbClr val="B23333"/>
                </a:solidFill>
                <a:latin typeface="Times New Roman"/>
                <a:cs typeface="Times New Roman"/>
              </a:rPr>
              <a:t> </a:t>
            </a:r>
            <a:r>
              <a:rPr sz="1400" spc="0" dirty="0">
                <a:solidFill>
                  <a:srgbClr val="B23333"/>
                </a:solidFill>
                <a:latin typeface="Times New Roman"/>
                <a:cs typeface="Times New Roman"/>
              </a:rPr>
              <a:t>taux</a:t>
            </a:r>
            <a:r>
              <a:rPr sz="1400" spc="177"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rendement</a:t>
            </a:r>
            <a:r>
              <a:rPr sz="1400" spc="163" dirty="0">
                <a:solidFill>
                  <a:srgbClr val="B23333"/>
                </a:solidFill>
                <a:latin typeface="Times New Roman"/>
                <a:cs typeface="Times New Roman"/>
              </a:rPr>
              <a:t> </a:t>
            </a:r>
            <a:r>
              <a:rPr sz="1400" spc="0" dirty="0">
                <a:solidFill>
                  <a:srgbClr val="B23333"/>
                </a:solidFill>
                <a:latin typeface="Times New Roman"/>
                <a:cs typeface="Times New Roman"/>
              </a:rPr>
              <a:t>interne</a:t>
            </a:r>
            <a:endParaRPr sz="1400">
              <a:latin typeface="Times New Roman"/>
              <a:cs typeface="Times New Roman"/>
            </a:endParaRPr>
          </a:p>
        </p:txBody>
      </p:sp>
      <p:sp>
        <p:nvSpPr>
          <p:cNvPr id="9" name="object 9"/>
          <p:cNvSpPr txBox="1"/>
          <p:nvPr/>
        </p:nvSpPr>
        <p:spPr>
          <a:xfrm>
            <a:off x="95300" y="520700"/>
            <a:ext cx="4349700" cy="2819400"/>
          </a:xfrm>
          <a:prstGeom prst="rect">
            <a:avLst/>
          </a:prstGeom>
        </p:spPr>
        <p:txBody>
          <a:bodyPr wrap="square" lIns="0" tIns="0" rIns="0" bIns="0" rtlCol="0">
            <a:noAutofit/>
          </a:bodyPr>
          <a:lstStyle/>
          <a:p>
            <a:pPr marL="12700" marR="11396">
              <a:lnSpc>
                <a:spcPts val="1155"/>
              </a:lnSpc>
              <a:spcBef>
                <a:spcPts val="57"/>
              </a:spcBef>
            </a:pPr>
            <a:r>
              <a:rPr sz="1100" spc="0" dirty="0">
                <a:latin typeface="Times New Roman"/>
                <a:cs typeface="Times New Roman"/>
              </a:rPr>
              <a:t>Princi</a:t>
            </a:r>
            <a:r>
              <a:rPr sz="1100" spc="38" dirty="0">
                <a:latin typeface="Times New Roman"/>
                <a:cs typeface="Times New Roman"/>
              </a:rPr>
              <a:t>p</a:t>
            </a:r>
            <a:r>
              <a:rPr sz="1100" spc="0" dirty="0">
                <a:latin typeface="Times New Roman"/>
                <a:cs typeface="Times New Roman"/>
              </a:rPr>
              <a:t>e</a:t>
            </a:r>
            <a:r>
              <a:rPr lang="fr-FR" sz="1100" spc="0" dirty="0">
                <a:latin typeface="Times New Roman"/>
                <a:cs typeface="Times New Roman"/>
              </a:rPr>
              <a:t> </a:t>
            </a:r>
            <a:r>
              <a:rPr sz="1100" spc="0" dirty="0">
                <a:latin typeface="Times New Roman"/>
                <a:cs typeface="Times New Roman"/>
              </a:rPr>
              <a:t>:</a:t>
            </a:r>
            <a:r>
              <a:rPr sz="1100" spc="181" dirty="0">
                <a:latin typeface="Times New Roman"/>
                <a:cs typeface="Times New Roman"/>
              </a:rPr>
              <a:t> </a:t>
            </a:r>
            <a:r>
              <a:rPr lang="fr-FR" sz="1100" dirty="0">
                <a:latin typeface="Times New Roman"/>
                <a:cs typeface="Times New Roman"/>
              </a:rPr>
              <a:t>u</a:t>
            </a:r>
            <a:r>
              <a:rPr sz="1100" spc="0" dirty="0">
                <a:latin typeface="Times New Roman"/>
                <a:cs typeface="Times New Roman"/>
              </a:rPr>
              <a:t>n</a:t>
            </a:r>
            <a:r>
              <a:rPr sz="1100" spc="31"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dont</a:t>
            </a:r>
            <a:r>
              <a:rPr sz="1100" spc="163"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T</a:t>
            </a:r>
            <a:r>
              <a:rPr sz="1100" spc="-125" dirty="0">
                <a:latin typeface="Times New Roman"/>
                <a:cs typeface="Times New Roman"/>
              </a:rPr>
              <a:t> </a:t>
            </a:r>
            <a:r>
              <a:rPr sz="1100" spc="11" dirty="0">
                <a:latin typeface="Times New Roman"/>
                <a:cs typeface="Times New Roman"/>
              </a:rPr>
              <a:t>R</a:t>
            </a:r>
            <a:r>
              <a:rPr sz="1100" spc="0" dirty="0">
                <a:latin typeface="Times New Roman"/>
                <a:cs typeface="Times New Roman"/>
              </a:rPr>
              <a:t>I</a:t>
            </a:r>
            <a:r>
              <a:rPr sz="1100" spc="125"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passe</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lang="fr-FR" sz="1100" dirty="0">
                <a:latin typeface="Times New Roman"/>
                <a:cs typeface="Times New Roman"/>
              </a:rPr>
              <a:t> </a:t>
            </a:r>
            <a:r>
              <a:rPr sz="1100" spc="0" dirty="0">
                <a:latin typeface="Times New Roman"/>
                <a:cs typeface="Times New Roman"/>
              </a:rPr>
              <a:t>sera</a:t>
            </a:r>
            <a:r>
              <a:rPr sz="1100" spc="84" dirty="0">
                <a:latin typeface="Times New Roman"/>
                <a:cs typeface="Times New Roman"/>
              </a:rPr>
              <a:t> </a:t>
            </a:r>
            <a:r>
              <a:rPr sz="1100" spc="0" dirty="0">
                <a:latin typeface="Times New Roman"/>
                <a:cs typeface="Times New Roman"/>
              </a:rPr>
              <a:t>entre</a:t>
            </a:r>
            <a:r>
              <a:rPr sz="1100" spc="-30" dirty="0">
                <a:latin typeface="Times New Roman"/>
                <a:cs typeface="Times New Roman"/>
              </a:rPr>
              <a:t>p</a:t>
            </a:r>
            <a:r>
              <a:rPr sz="1100" spc="0" dirty="0">
                <a:latin typeface="Times New Roman"/>
                <a:cs typeface="Times New Roman"/>
              </a:rPr>
              <a:t>ris.</a:t>
            </a:r>
            <a:endParaRPr sz="1100" dirty="0">
              <a:latin typeface="Times New Roman"/>
              <a:cs typeface="Times New Roman"/>
            </a:endParaRPr>
          </a:p>
          <a:p>
            <a:pPr marL="12700">
              <a:lnSpc>
                <a:spcPts val="1264"/>
              </a:lnSpc>
              <a:spcBef>
                <a:spcPts val="385"/>
              </a:spcBef>
            </a:pPr>
            <a:r>
              <a:rPr sz="1100" spc="0" dirty="0" err="1">
                <a:latin typeface="Times New Roman"/>
                <a:cs typeface="Times New Roman"/>
              </a:rPr>
              <a:t>En</a:t>
            </a:r>
            <a:r>
              <a:rPr sz="1100" spc="60" dirty="0">
                <a:latin typeface="Times New Roman"/>
                <a:cs typeface="Times New Roman"/>
              </a:rPr>
              <a:t> </a:t>
            </a:r>
            <a:r>
              <a:rPr sz="1100" spc="0" dirty="0">
                <a:latin typeface="Times New Roman"/>
                <a:cs typeface="Times New Roman"/>
              </a:rPr>
              <a:t>g</a:t>
            </a:r>
            <a:r>
              <a:rPr lang="fr-FR" sz="1100" spc="0" dirty="0">
                <a:latin typeface="Times New Roman"/>
                <a:cs typeface="Times New Roman"/>
              </a:rPr>
              <a:t>é</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ral</a:t>
            </a:r>
            <a:r>
              <a:rPr sz="1100" spc="52"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crit</a:t>
            </a:r>
            <a:r>
              <a:rPr lang="fr-FR" sz="1100" spc="0" dirty="0">
                <a:latin typeface="Times New Roman"/>
                <a:cs typeface="Times New Roman"/>
              </a:rPr>
              <a:t>è</a:t>
            </a:r>
            <a:r>
              <a:rPr sz="1100" spc="0" dirty="0">
                <a:latin typeface="Times New Roman"/>
                <a:cs typeface="Times New Roman"/>
              </a:rPr>
              <a:t>res</a:t>
            </a:r>
            <a:r>
              <a:rPr sz="1100" spc="8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T</a:t>
            </a:r>
            <a:r>
              <a:rPr sz="1100" spc="-125" dirty="0">
                <a:latin typeface="Times New Roman"/>
                <a:cs typeface="Times New Roman"/>
              </a:rPr>
              <a:t> </a:t>
            </a:r>
            <a:r>
              <a:rPr sz="1100" spc="11" dirty="0">
                <a:latin typeface="Times New Roman"/>
                <a:cs typeface="Times New Roman"/>
              </a:rPr>
              <a:t>R</a:t>
            </a:r>
            <a:r>
              <a:rPr sz="1100" spc="0" dirty="0">
                <a:latin typeface="Times New Roman"/>
                <a:cs typeface="Times New Roman"/>
              </a:rPr>
              <a:t>I</a:t>
            </a:r>
            <a:r>
              <a:rPr sz="1100" spc="125" dirty="0">
                <a:latin typeface="Times New Roman"/>
                <a:cs typeface="Times New Roman"/>
              </a:rPr>
              <a:t> </a:t>
            </a:r>
            <a:r>
              <a:rPr sz="1100" spc="0" dirty="0" err="1">
                <a:latin typeface="Times New Roman"/>
                <a:cs typeface="Times New Roman"/>
              </a:rPr>
              <a:t>conduisent</a:t>
            </a:r>
            <a:r>
              <a:rPr sz="1100" spc="79"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 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cision</a:t>
            </a:r>
            <a:r>
              <a:rPr sz="1100" spc="0" dirty="0">
                <a:latin typeface="Times New Roman"/>
                <a:cs typeface="Times New Roman"/>
              </a:rPr>
              <a:t>.</a:t>
            </a:r>
            <a:endParaRPr sz="1100" dirty="0">
              <a:latin typeface="Times New Roman"/>
              <a:cs typeface="Times New Roman"/>
            </a:endParaRPr>
          </a:p>
          <a:p>
            <a:pPr marL="12700" marR="11396">
              <a:lnSpc>
                <a:spcPct val="95825"/>
              </a:lnSpc>
              <a:spcBef>
                <a:spcPts val="389"/>
              </a:spcBef>
            </a:pPr>
            <a:endParaRPr lang="fr-FR" sz="1100" spc="0" dirty="0">
              <a:latin typeface="Times New Roman"/>
              <a:cs typeface="Times New Roman"/>
            </a:endParaRPr>
          </a:p>
          <a:p>
            <a:pPr marL="12700" marR="11396">
              <a:lnSpc>
                <a:spcPct val="95825"/>
              </a:lnSpc>
              <a:spcBef>
                <a:spcPts val="389"/>
              </a:spcBef>
            </a:pPr>
            <a:r>
              <a:rPr sz="1100" spc="0" dirty="0" err="1">
                <a:latin typeface="Times New Roman"/>
                <a:cs typeface="Times New Roman"/>
              </a:rPr>
              <a:t>Limites</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84150" marR="148642" indent="-171450">
              <a:lnSpc>
                <a:spcPts val="1264"/>
              </a:lnSpc>
              <a:spcBef>
                <a:spcPts val="320"/>
              </a:spcBef>
              <a:buFont typeface="Wingdings" panose="05000000000000000000" pitchFamily="2" charset="2"/>
              <a:buChar char="Ø"/>
            </a:pPr>
            <a:r>
              <a:rPr lang="fr-FR" sz="1100" dirty="0">
                <a:latin typeface="Times New Roman"/>
                <a:cs typeface="Times New Roman"/>
              </a:rPr>
              <a:t>Ce</a:t>
            </a:r>
            <a:r>
              <a:rPr lang="fr-FR" sz="1100" spc="36" dirty="0">
                <a:latin typeface="Times New Roman"/>
                <a:cs typeface="Times New Roman"/>
              </a:rPr>
              <a:t> </a:t>
            </a:r>
            <a:r>
              <a:rPr lang="fr-FR" sz="1100" dirty="0">
                <a:latin typeface="Times New Roman"/>
                <a:cs typeface="Times New Roman"/>
              </a:rPr>
              <a:t>dernier</a:t>
            </a:r>
            <a:r>
              <a:rPr lang="fr-FR" sz="1100" spc="22" dirty="0">
                <a:latin typeface="Times New Roman"/>
                <a:cs typeface="Times New Roman"/>
              </a:rPr>
              <a:t> </a:t>
            </a:r>
            <a:r>
              <a:rPr lang="fr-FR" sz="1100" dirty="0">
                <a:latin typeface="Times New Roman"/>
                <a:cs typeface="Times New Roman"/>
              </a:rPr>
              <a:t>résultat</a:t>
            </a:r>
            <a:r>
              <a:rPr lang="fr-FR" sz="1100" spc="214" dirty="0">
                <a:latin typeface="Times New Roman"/>
                <a:cs typeface="Times New Roman"/>
              </a:rPr>
              <a:t> </a:t>
            </a:r>
            <a:r>
              <a:rPr lang="fr-FR" sz="1100" dirty="0">
                <a:latin typeface="Times New Roman"/>
                <a:cs typeface="Times New Roman"/>
              </a:rPr>
              <a:t>est</a:t>
            </a:r>
            <a:r>
              <a:rPr lang="fr-FR" sz="1100" spc="145" dirty="0">
                <a:latin typeface="Times New Roman"/>
                <a:cs typeface="Times New Roman"/>
              </a:rPr>
              <a:t> </a:t>
            </a:r>
            <a:r>
              <a:rPr lang="fr-FR" sz="1100" dirty="0">
                <a:latin typeface="Times New Roman"/>
                <a:cs typeface="Times New Roman"/>
              </a:rPr>
              <a:t>vrai</a:t>
            </a:r>
            <a:r>
              <a:rPr lang="fr-FR" sz="1100" spc="16" dirty="0">
                <a:latin typeface="Times New Roman"/>
                <a:cs typeface="Times New Roman"/>
              </a:rPr>
              <a:t> </a:t>
            </a:r>
            <a:r>
              <a:rPr lang="fr-FR" sz="1100" dirty="0">
                <a:latin typeface="Times New Roman"/>
                <a:cs typeface="Times New Roman"/>
              </a:rPr>
              <a:t>seulement</a:t>
            </a:r>
            <a:r>
              <a:rPr lang="fr-FR" sz="1100" spc="84" dirty="0">
                <a:latin typeface="Times New Roman"/>
                <a:cs typeface="Times New Roman"/>
              </a:rPr>
              <a:t> </a:t>
            </a:r>
            <a:r>
              <a:rPr lang="fr-FR" sz="1100" dirty="0">
                <a:latin typeface="Times New Roman"/>
                <a:cs typeface="Times New Roman"/>
              </a:rPr>
              <a:t>si</a:t>
            </a:r>
            <a:r>
              <a:rPr lang="fr-FR" sz="1100" spc="18"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VAN </a:t>
            </a:r>
            <a:r>
              <a:rPr lang="fr-FR" sz="1100" spc="25" dirty="0">
                <a:latin typeface="Times New Roman"/>
                <a:cs typeface="Times New Roman"/>
              </a:rPr>
              <a:t> </a:t>
            </a:r>
            <a:r>
              <a:rPr lang="fr-FR" sz="1100" dirty="0">
                <a:latin typeface="Times New Roman"/>
                <a:cs typeface="Times New Roman"/>
              </a:rPr>
              <a:t>est</a:t>
            </a:r>
            <a:r>
              <a:rPr lang="fr-FR" sz="1100" spc="145" dirty="0">
                <a:latin typeface="Times New Roman"/>
                <a:cs typeface="Times New Roman"/>
              </a:rPr>
              <a:t> </a:t>
            </a:r>
            <a:r>
              <a:rPr lang="fr-FR" sz="1100" dirty="0">
                <a:latin typeface="Times New Roman"/>
                <a:cs typeface="Times New Roman"/>
              </a:rPr>
              <a:t>une fonction</a:t>
            </a:r>
            <a:r>
              <a:rPr lang="fr-FR" sz="1100" spc="48" dirty="0">
                <a:latin typeface="Times New Roman"/>
                <a:cs typeface="Times New Roman"/>
              </a:rPr>
              <a:t> </a:t>
            </a:r>
            <a:r>
              <a:rPr lang="fr-FR" sz="1100" dirty="0">
                <a:latin typeface="Times New Roman"/>
                <a:cs typeface="Times New Roman"/>
              </a:rPr>
              <a:t>décroissante</a:t>
            </a:r>
            <a:r>
              <a:rPr lang="fr-FR" sz="1100" spc="84" dirty="0">
                <a:latin typeface="Times New Roman"/>
                <a:cs typeface="Times New Roman"/>
              </a:rPr>
              <a:t> </a:t>
            </a:r>
            <a:r>
              <a:rPr lang="fr-FR" sz="1100" dirty="0">
                <a:latin typeface="Times New Roman"/>
                <a:cs typeface="Times New Roman"/>
              </a:rPr>
              <a:t>du</a:t>
            </a:r>
            <a:r>
              <a:rPr lang="fr-FR" sz="1100" spc="95" dirty="0">
                <a:latin typeface="Times New Roman"/>
                <a:cs typeface="Times New Roman"/>
              </a:rPr>
              <a:t> </a:t>
            </a:r>
            <a:r>
              <a:rPr lang="fr-FR" sz="1100" dirty="0">
                <a:latin typeface="Times New Roman"/>
                <a:cs typeface="Times New Roman"/>
              </a:rPr>
              <a:t>cout</a:t>
            </a:r>
            <a:r>
              <a:rPr lang="fr-FR" sz="1100" spc="160" dirty="0">
                <a:latin typeface="Times New Roman"/>
                <a:cs typeface="Times New Roman"/>
              </a:rPr>
              <a:t> </a:t>
            </a:r>
            <a:r>
              <a:rPr lang="fr-FR" sz="1100" dirty="0">
                <a:latin typeface="Times New Roman"/>
                <a:cs typeface="Times New Roman"/>
              </a:rPr>
              <a:t>du</a:t>
            </a:r>
            <a:r>
              <a:rPr lang="fr-FR" sz="1100" spc="95" dirty="0">
                <a:latin typeface="Times New Roman"/>
                <a:cs typeface="Times New Roman"/>
              </a:rPr>
              <a:t> </a:t>
            </a:r>
            <a:r>
              <a:rPr lang="fr-FR" sz="1100" dirty="0">
                <a:latin typeface="Times New Roman"/>
                <a:cs typeface="Times New Roman"/>
              </a:rPr>
              <a:t>capital</a:t>
            </a:r>
            <a:r>
              <a:rPr lang="fr-FR" sz="1100" spc="114" dirty="0">
                <a:latin typeface="Times New Roman"/>
                <a:cs typeface="Times New Roman"/>
              </a:rPr>
              <a:t> </a:t>
            </a:r>
            <a:r>
              <a:rPr lang="fr-FR" sz="1100" dirty="0">
                <a:latin typeface="Meiryo"/>
                <a:cs typeface="Meiryo"/>
              </a:rPr>
              <a:t>⇒</a:t>
            </a:r>
            <a:r>
              <a:rPr lang="fr-FR" sz="1100" spc="-20" dirty="0">
                <a:latin typeface="Meiryo"/>
                <a:cs typeface="Meiryo"/>
              </a:rPr>
              <a:t> </a:t>
            </a:r>
            <a:r>
              <a:rPr lang="fr-FR" sz="1100" dirty="0">
                <a:latin typeface="Times New Roman"/>
                <a:cs typeface="Times New Roman"/>
              </a:rPr>
              <a:t>ne</a:t>
            </a:r>
            <a:r>
              <a:rPr lang="fr-FR" sz="1100" spc="84" dirty="0">
                <a:latin typeface="Times New Roman"/>
                <a:cs typeface="Times New Roman"/>
              </a:rPr>
              <a:t> </a:t>
            </a:r>
            <a:r>
              <a:rPr lang="fr-FR" sz="1100" dirty="0">
                <a:latin typeface="Times New Roman"/>
                <a:cs typeface="Times New Roman"/>
              </a:rPr>
              <a:t>pas</a:t>
            </a:r>
            <a:r>
              <a:rPr lang="fr-FR" sz="1100" spc="99" dirty="0">
                <a:latin typeface="Times New Roman"/>
                <a:cs typeface="Times New Roman"/>
              </a:rPr>
              <a:t> </a:t>
            </a:r>
            <a:r>
              <a:rPr lang="fr-FR" sz="1100" dirty="0">
                <a:latin typeface="Times New Roman"/>
                <a:cs typeface="Times New Roman"/>
              </a:rPr>
              <a:t>utiliser</a:t>
            </a:r>
            <a:r>
              <a:rPr lang="fr-FR" sz="1100" spc="-6" dirty="0">
                <a:latin typeface="Times New Roman"/>
                <a:cs typeface="Times New Roman"/>
              </a:rPr>
              <a:t> </a:t>
            </a:r>
            <a:r>
              <a:rPr lang="fr-FR" sz="1100" dirty="0">
                <a:latin typeface="Times New Roman"/>
                <a:cs typeface="Times New Roman"/>
              </a:rPr>
              <a:t>le T</a:t>
            </a:r>
            <a:r>
              <a:rPr lang="fr-FR" sz="1100" spc="11" dirty="0">
                <a:latin typeface="Times New Roman"/>
                <a:cs typeface="Times New Roman"/>
              </a:rPr>
              <a:t>R</a:t>
            </a:r>
            <a:r>
              <a:rPr lang="fr-FR" sz="1100" dirty="0">
                <a:latin typeface="Times New Roman"/>
                <a:cs typeface="Times New Roman"/>
              </a:rPr>
              <a:t>I</a:t>
            </a:r>
            <a:r>
              <a:rPr lang="fr-FR" sz="1100" spc="90" dirty="0">
                <a:latin typeface="Times New Roman"/>
                <a:cs typeface="Times New Roman"/>
              </a:rPr>
              <a:t> </a:t>
            </a:r>
            <a:r>
              <a:rPr lang="fr-FR" sz="1100" dirty="0">
                <a:latin typeface="Times New Roman"/>
                <a:cs typeface="Times New Roman"/>
              </a:rPr>
              <a:t>si</a:t>
            </a:r>
            <a:r>
              <a:rPr lang="fr-FR" sz="1100" spc="-15" dirty="0">
                <a:latin typeface="Times New Roman"/>
                <a:cs typeface="Times New Roman"/>
              </a:rPr>
              <a:t> </a:t>
            </a:r>
            <a:r>
              <a:rPr lang="fr-FR" sz="1100" dirty="0">
                <a:latin typeface="Times New Roman"/>
                <a:cs typeface="Times New Roman"/>
              </a:rPr>
              <a:t>ce</a:t>
            </a:r>
            <a:r>
              <a:rPr lang="fr-FR" sz="1100" spc="30" dirty="0">
                <a:latin typeface="Times New Roman"/>
                <a:cs typeface="Times New Roman"/>
              </a:rPr>
              <a:t> </a:t>
            </a:r>
            <a:r>
              <a:rPr lang="fr-FR" sz="1100" dirty="0">
                <a:latin typeface="Times New Roman"/>
                <a:cs typeface="Times New Roman"/>
              </a:rPr>
              <a:t>n'est</a:t>
            </a:r>
            <a:r>
              <a:rPr lang="fr-FR" sz="1100" spc="227" dirty="0">
                <a:latin typeface="Times New Roman"/>
                <a:cs typeface="Times New Roman"/>
              </a:rPr>
              <a:t> </a:t>
            </a:r>
            <a:r>
              <a:rPr lang="fr-FR" sz="1100" dirty="0">
                <a:latin typeface="Times New Roman"/>
                <a:cs typeface="Times New Roman"/>
              </a:rPr>
              <a:t>pas</a:t>
            </a:r>
            <a:r>
              <a:rPr lang="fr-FR" sz="1100" spc="64" dirty="0">
                <a:latin typeface="Times New Roman"/>
                <a:cs typeface="Times New Roman"/>
              </a:rPr>
              <a:t> </a:t>
            </a:r>
            <a:r>
              <a:rPr lang="fr-FR" sz="1100" dirty="0">
                <a:latin typeface="Times New Roman"/>
                <a:cs typeface="Times New Roman"/>
              </a:rPr>
              <a:t>le</a:t>
            </a:r>
            <a:r>
              <a:rPr lang="fr-FR" sz="1100" spc="-5" dirty="0">
                <a:latin typeface="Times New Roman"/>
                <a:cs typeface="Times New Roman"/>
              </a:rPr>
              <a:t> </a:t>
            </a:r>
            <a:r>
              <a:rPr lang="fr-FR" sz="1100" dirty="0">
                <a:latin typeface="Times New Roman"/>
                <a:cs typeface="Times New Roman"/>
              </a:rPr>
              <a:t>cas</a:t>
            </a:r>
            <a:r>
              <a:rPr lang="fr-FR" sz="1100" spc="63" dirty="0">
                <a:latin typeface="Times New Roman"/>
                <a:cs typeface="Times New Roman"/>
              </a:rPr>
              <a:t> </a:t>
            </a:r>
            <a:r>
              <a:rPr lang="fr-FR" sz="1100" dirty="0">
                <a:latin typeface="Times New Roman"/>
                <a:cs typeface="Times New Roman"/>
              </a:rPr>
              <a:t>(si</a:t>
            </a:r>
            <a:r>
              <a:rPr lang="fr-FR" sz="1100" spc="38" dirty="0">
                <a:latin typeface="Times New Roman"/>
                <a:cs typeface="Times New Roman"/>
              </a:rPr>
              <a:t> </a:t>
            </a:r>
            <a:r>
              <a:rPr lang="fr-FR" sz="1100" dirty="0">
                <a:latin typeface="Times New Roman"/>
                <a:cs typeface="Times New Roman"/>
              </a:rPr>
              <a:t>les</a:t>
            </a:r>
            <a:r>
              <a:rPr lang="fr-FR" sz="1100" spc="-23" dirty="0">
                <a:latin typeface="Times New Roman"/>
                <a:cs typeface="Times New Roman"/>
              </a:rPr>
              <a:t> </a:t>
            </a:r>
            <a:r>
              <a:rPr lang="fr-FR" sz="1100" spc="29" dirty="0">
                <a:latin typeface="Times New Roman"/>
                <a:cs typeface="Times New Roman"/>
              </a:rPr>
              <a:t>b</a:t>
            </a:r>
            <a:r>
              <a:rPr lang="fr-FR" sz="1100" dirty="0">
                <a:latin typeface="Times New Roman"/>
                <a:cs typeface="Times New Roman"/>
              </a:rPr>
              <a:t>énéfices</a:t>
            </a:r>
            <a:r>
              <a:rPr lang="fr-FR" sz="1100" spc="-88"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récèdent</a:t>
            </a:r>
            <a:r>
              <a:rPr lang="fr-FR" sz="1100" spc="124" dirty="0">
                <a:latin typeface="Times New Roman"/>
                <a:cs typeface="Times New Roman"/>
              </a:rPr>
              <a:t> </a:t>
            </a:r>
            <a:r>
              <a:rPr lang="fr-FR" sz="1100" dirty="0">
                <a:latin typeface="Times New Roman"/>
                <a:cs typeface="Times New Roman"/>
              </a:rPr>
              <a:t>les</a:t>
            </a:r>
            <a:r>
              <a:rPr lang="fr-FR" sz="1100" spc="-23" dirty="0">
                <a:latin typeface="Times New Roman"/>
                <a:cs typeface="Times New Roman"/>
              </a:rPr>
              <a:t> </a:t>
            </a:r>
            <a:r>
              <a:rPr lang="fr-FR" sz="1100" dirty="0">
                <a:latin typeface="Times New Roman"/>
                <a:cs typeface="Times New Roman"/>
              </a:rPr>
              <a:t>coûts).</a:t>
            </a:r>
          </a:p>
          <a:p>
            <a:pPr marL="184150" marR="148642" indent="-171450">
              <a:lnSpc>
                <a:spcPts val="1264"/>
              </a:lnSpc>
              <a:spcBef>
                <a:spcPts val="320"/>
              </a:spcBef>
              <a:buFont typeface="Wingdings" panose="05000000000000000000" pitchFamily="2" charset="2"/>
              <a:buChar char="Ø"/>
            </a:pPr>
            <a:r>
              <a:rPr lang="fr-FR" sz="1100" dirty="0">
                <a:latin typeface="Times New Roman"/>
                <a:cs typeface="Times New Roman"/>
              </a:rPr>
              <a:t>Le</a:t>
            </a:r>
            <a:r>
              <a:rPr lang="fr-FR" sz="1100" spc="-7" dirty="0">
                <a:latin typeface="Times New Roman"/>
                <a:cs typeface="Times New Roman"/>
              </a:rPr>
              <a:t> </a:t>
            </a:r>
            <a:r>
              <a:rPr lang="fr-FR" sz="1100" dirty="0">
                <a:latin typeface="Times New Roman"/>
                <a:cs typeface="Times New Roman"/>
              </a:rPr>
              <a:t>T</a:t>
            </a:r>
            <a:r>
              <a:rPr lang="fr-FR" sz="1100" spc="-125" dirty="0">
                <a:latin typeface="Times New Roman"/>
                <a:cs typeface="Times New Roman"/>
              </a:rPr>
              <a:t> </a:t>
            </a:r>
            <a:r>
              <a:rPr lang="fr-FR" sz="1100" spc="11" dirty="0">
                <a:latin typeface="Times New Roman"/>
                <a:cs typeface="Times New Roman"/>
              </a:rPr>
              <a:t>R</a:t>
            </a:r>
            <a:r>
              <a:rPr lang="fr-FR" sz="1100" dirty="0">
                <a:latin typeface="Times New Roman"/>
                <a:cs typeface="Times New Roman"/>
              </a:rPr>
              <a:t>I</a:t>
            </a:r>
            <a:r>
              <a:rPr lang="fr-FR" sz="1100" spc="125" dirty="0">
                <a:latin typeface="Times New Roman"/>
                <a:cs typeface="Times New Roman"/>
              </a:rPr>
              <a:t> </a:t>
            </a:r>
            <a:r>
              <a:rPr lang="fr-FR" sz="1100" dirty="0">
                <a:latin typeface="Times New Roman"/>
                <a:cs typeface="Times New Roman"/>
              </a:rPr>
              <a:t>n'existe</a:t>
            </a:r>
            <a:r>
              <a:rPr lang="fr-FR" sz="1100" spc="151" dirty="0">
                <a:latin typeface="Times New Roman"/>
                <a:cs typeface="Times New Roman"/>
              </a:rPr>
              <a:t> </a:t>
            </a:r>
            <a:r>
              <a:rPr lang="fr-FR" sz="1100" dirty="0">
                <a:latin typeface="Times New Roman"/>
                <a:cs typeface="Times New Roman"/>
              </a:rPr>
              <a:t>pas</a:t>
            </a:r>
            <a:r>
              <a:rPr lang="fr-FR" sz="1100" spc="99" dirty="0">
                <a:latin typeface="Times New Roman"/>
                <a:cs typeface="Times New Roman"/>
              </a:rPr>
              <a:t> </a:t>
            </a:r>
            <a:r>
              <a:rPr lang="fr-FR" sz="1100" dirty="0">
                <a:latin typeface="Times New Roman"/>
                <a:cs typeface="Times New Roman"/>
              </a:rPr>
              <a:t>toujours</a:t>
            </a:r>
            <a:r>
              <a:rPr lang="fr-FR" sz="1100" spc="120" dirty="0">
                <a:latin typeface="Times New Roman"/>
                <a:cs typeface="Times New Roman"/>
              </a:rPr>
              <a:t> </a:t>
            </a:r>
            <a:r>
              <a:rPr lang="fr-FR" sz="1100" dirty="0">
                <a:latin typeface="Meiryo"/>
                <a:cs typeface="Meiryo"/>
              </a:rPr>
              <a:t>⇒</a:t>
            </a:r>
            <a:r>
              <a:rPr lang="fr-FR" sz="1100" spc="-20" dirty="0">
                <a:latin typeface="Meiryo"/>
                <a:cs typeface="Meiryo"/>
              </a:rPr>
              <a:t> </a:t>
            </a:r>
            <a:r>
              <a:rPr lang="fr-FR" sz="1100" dirty="0">
                <a:latin typeface="Times New Roman"/>
                <a:cs typeface="Times New Roman"/>
              </a:rPr>
              <a:t>dans</a:t>
            </a:r>
            <a:r>
              <a:rPr lang="fr-FR" sz="1100" spc="105" dirty="0">
                <a:latin typeface="Times New Roman"/>
                <a:cs typeface="Times New Roman"/>
              </a:rPr>
              <a:t> </a:t>
            </a:r>
            <a:r>
              <a:rPr lang="fr-FR" sz="1100" dirty="0">
                <a:latin typeface="Times New Roman"/>
                <a:cs typeface="Times New Roman"/>
              </a:rPr>
              <a:t>ce</a:t>
            </a:r>
            <a:r>
              <a:rPr lang="fr-FR" sz="1100" spc="65" dirty="0">
                <a:latin typeface="Times New Roman"/>
                <a:cs typeface="Times New Roman"/>
              </a:rPr>
              <a:t> </a:t>
            </a:r>
            <a:r>
              <a:rPr lang="fr-FR" sz="1100" dirty="0">
                <a:latin typeface="Times New Roman"/>
                <a:cs typeface="Times New Roman"/>
              </a:rPr>
              <a:t>cas</a:t>
            </a:r>
            <a:r>
              <a:rPr lang="fr-FR" sz="1100" spc="98" dirty="0">
                <a:latin typeface="Times New Roman"/>
                <a:cs typeface="Times New Roman"/>
              </a:rPr>
              <a:t> </a:t>
            </a:r>
            <a:r>
              <a:rPr lang="fr-FR" sz="1100" dirty="0">
                <a:latin typeface="Times New Roman"/>
                <a:cs typeface="Times New Roman"/>
              </a:rPr>
              <a:t>il</a:t>
            </a:r>
            <a:r>
              <a:rPr lang="fr-FR" sz="1100" spc="-12" dirty="0">
                <a:latin typeface="Times New Roman"/>
                <a:cs typeface="Times New Roman"/>
              </a:rPr>
              <a:t> </a:t>
            </a:r>
            <a:r>
              <a:rPr lang="fr-FR" sz="1100" dirty="0">
                <a:latin typeface="Times New Roman"/>
                <a:cs typeface="Times New Roman"/>
              </a:rPr>
              <a:t>faut</a:t>
            </a:r>
            <a:r>
              <a:rPr lang="fr-FR" sz="1100" spc="170" dirty="0">
                <a:latin typeface="Times New Roman"/>
                <a:cs typeface="Times New Roman"/>
              </a:rPr>
              <a:t> </a:t>
            </a:r>
            <a:r>
              <a:rPr lang="fr-FR" sz="1100" dirty="0">
                <a:latin typeface="Times New Roman"/>
                <a:cs typeface="Times New Roman"/>
              </a:rPr>
              <a:t>utiliser</a:t>
            </a:r>
            <a:r>
              <a:rPr lang="fr-FR" sz="1100" spc="-6" dirty="0">
                <a:latin typeface="Times New Roman"/>
                <a:cs typeface="Times New Roman"/>
              </a:rPr>
              <a:t> </a:t>
            </a:r>
            <a:r>
              <a:rPr lang="fr-FR" sz="1100" dirty="0">
                <a:latin typeface="Times New Roman"/>
                <a:cs typeface="Times New Roman"/>
              </a:rPr>
              <a:t>la VAN. </a:t>
            </a:r>
          </a:p>
          <a:p>
            <a:pPr marL="184150" marR="148642" indent="-171450">
              <a:lnSpc>
                <a:spcPts val="1264"/>
              </a:lnSpc>
              <a:spcBef>
                <a:spcPts val="320"/>
              </a:spcBef>
              <a:buFont typeface="Wingdings" panose="05000000000000000000" pitchFamily="2" charset="2"/>
              <a:buChar char="Ø"/>
            </a:pPr>
            <a:r>
              <a:rPr lang="fr-FR" sz="1100" dirty="0">
                <a:latin typeface="Times New Roman"/>
                <a:cs typeface="Times New Roman"/>
              </a:rPr>
              <a:t>L</a:t>
            </a:r>
            <a:r>
              <a:rPr lang="fr-FR" sz="1100" spc="-29" dirty="0">
                <a:latin typeface="Times New Roman"/>
                <a:cs typeface="Times New Roman"/>
              </a:rPr>
              <a:t>o</a:t>
            </a:r>
            <a:r>
              <a:rPr lang="fr-FR" sz="1100" dirty="0">
                <a:latin typeface="Times New Roman"/>
                <a:cs typeface="Times New Roman"/>
              </a:rPr>
              <a:t>rsqu'il</a:t>
            </a:r>
            <a:r>
              <a:rPr lang="fr-FR" sz="1100" spc="-12" dirty="0">
                <a:latin typeface="Times New Roman"/>
                <a:cs typeface="Times New Roman"/>
              </a:rPr>
              <a:t> </a:t>
            </a:r>
            <a:r>
              <a:rPr lang="fr-FR" sz="1100" dirty="0">
                <a:latin typeface="Times New Roman"/>
                <a:cs typeface="Times New Roman"/>
              </a:rPr>
              <a:t>existe</a:t>
            </a:r>
            <a:r>
              <a:rPr lang="fr-FR" sz="1100" spc="33" dirty="0">
                <a:latin typeface="Times New Roman"/>
                <a:cs typeface="Times New Roman"/>
              </a:rPr>
              <a:t> </a:t>
            </a:r>
            <a:r>
              <a:rPr lang="fr-FR" sz="1100" dirty="0">
                <a:latin typeface="Times New Roman"/>
                <a:cs typeface="Times New Roman"/>
              </a:rPr>
              <a:t>il</a:t>
            </a:r>
            <a:r>
              <a:rPr lang="fr-FR" sz="1100" spc="-12" dirty="0">
                <a:latin typeface="Times New Roman"/>
                <a:cs typeface="Times New Roman"/>
              </a:rPr>
              <a:t> </a:t>
            </a:r>
            <a:r>
              <a:rPr lang="fr-FR" sz="1100" dirty="0">
                <a:latin typeface="Times New Roman"/>
                <a:cs typeface="Times New Roman"/>
              </a:rPr>
              <a:t>n'est</a:t>
            </a:r>
            <a:r>
              <a:rPr lang="fr-FR" sz="1100" spc="262" dirty="0">
                <a:latin typeface="Times New Roman"/>
                <a:cs typeface="Times New Roman"/>
              </a:rPr>
              <a:t> </a:t>
            </a:r>
            <a:r>
              <a:rPr lang="fr-FR" sz="1100" dirty="0">
                <a:latin typeface="Times New Roman"/>
                <a:cs typeface="Times New Roman"/>
              </a:rPr>
              <a:t>pas</a:t>
            </a:r>
            <a:r>
              <a:rPr lang="fr-FR" sz="1100" spc="99" dirty="0">
                <a:latin typeface="Times New Roman"/>
                <a:cs typeface="Times New Roman"/>
              </a:rPr>
              <a:t> </a:t>
            </a:r>
            <a:r>
              <a:rPr lang="fr-FR" sz="1100" dirty="0">
                <a:latin typeface="Times New Roman"/>
                <a:cs typeface="Times New Roman"/>
              </a:rPr>
              <a:t>toujours</a:t>
            </a:r>
            <a:r>
              <a:rPr lang="fr-FR" sz="1100" spc="120" dirty="0">
                <a:latin typeface="Times New Roman"/>
                <a:cs typeface="Times New Roman"/>
              </a:rPr>
              <a:t> </a:t>
            </a:r>
            <a:r>
              <a:rPr lang="fr-FR" sz="1100" dirty="0">
                <a:latin typeface="Times New Roman"/>
                <a:cs typeface="Times New Roman"/>
              </a:rPr>
              <a:t>unique</a:t>
            </a:r>
            <a:r>
              <a:rPr lang="fr-FR" sz="1100" spc="54" dirty="0">
                <a:latin typeface="Times New Roman"/>
                <a:cs typeface="Times New Roman"/>
              </a:rPr>
              <a:t> </a:t>
            </a:r>
            <a:r>
              <a:rPr lang="fr-FR" sz="1100" dirty="0">
                <a:latin typeface="Meiryo"/>
                <a:cs typeface="Meiryo"/>
              </a:rPr>
              <a:t>⇒</a:t>
            </a:r>
            <a:r>
              <a:rPr lang="fr-FR" sz="1100" spc="-20" dirty="0">
                <a:latin typeface="Meiryo"/>
                <a:cs typeface="Meiryo"/>
              </a:rPr>
              <a:t> </a:t>
            </a:r>
            <a:r>
              <a:rPr lang="fr-FR" sz="1100" dirty="0">
                <a:latin typeface="Times New Roman"/>
                <a:cs typeface="Times New Roman"/>
              </a:rPr>
              <a:t>s’il</a:t>
            </a:r>
            <a:r>
              <a:rPr lang="fr-FR" sz="1100" spc="-12" dirty="0">
                <a:latin typeface="Times New Roman"/>
                <a:cs typeface="Times New Roman"/>
              </a:rPr>
              <a:t> </a:t>
            </a:r>
            <a:r>
              <a:rPr lang="fr-FR" sz="1100" dirty="0">
                <a:latin typeface="Times New Roman"/>
                <a:cs typeface="Times New Roman"/>
              </a:rPr>
              <a:t>ne</a:t>
            </a:r>
            <a:r>
              <a:rPr lang="fr-FR" sz="1100" spc="84" dirty="0">
                <a:latin typeface="Times New Roman"/>
                <a:cs typeface="Times New Roman"/>
              </a:rPr>
              <a:t> </a:t>
            </a:r>
            <a:r>
              <a:rPr lang="fr-FR" sz="1100" dirty="0">
                <a:latin typeface="Times New Roman"/>
                <a:cs typeface="Times New Roman"/>
              </a:rPr>
              <a:t>l'est</a:t>
            </a:r>
            <a:r>
              <a:rPr lang="fr-FR" sz="1100" spc="205" dirty="0">
                <a:latin typeface="Times New Roman"/>
                <a:cs typeface="Times New Roman"/>
              </a:rPr>
              <a:t> </a:t>
            </a:r>
            <a:r>
              <a:rPr lang="fr-FR" sz="1100" dirty="0">
                <a:latin typeface="Times New Roman"/>
                <a:cs typeface="Times New Roman"/>
              </a:rPr>
              <a:t>pas il</a:t>
            </a:r>
            <a:r>
              <a:rPr lang="fr-FR" sz="1100" spc="-12" dirty="0">
                <a:latin typeface="Times New Roman"/>
                <a:cs typeface="Times New Roman"/>
              </a:rPr>
              <a:t> </a:t>
            </a:r>
            <a:r>
              <a:rPr lang="fr-FR" sz="1100" dirty="0">
                <a:latin typeface="Times New Roman"/>
                <a:cs typeface="Times New Roman"/>
              </a:rPr>
              <a:t>faut</a:t>
            </a:r>
            <a:r>
              <a:rPr lang="fr-FR" sz="1100" spc="170" dirty="0">
                <a:latin typeface="Times New Roman"/>
                <a:cs typeface="Times New Roman"/>
              </a:rPr>
              <a:t> </a:t>
            </a:r>
            <a:r>
              <a:rPr lang="fr-FR" sz="1100" dirty="0">
                <a:latin typeface="Times New Roman"/>
                <a:cs typeface="Times New Roman"/>
              </a:rPr>
              <a:t>utiliser</a:t>
            </a:r>
            <a:r>
              <a:rPr lang="fr-FR" sz="1100" spc="-6"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VAN</a:t>
            </a:r>
            <a:r>
              <a:rPr lang="fr-FR" sz="1100" spc="-59" dirty="0">
                <a:latin typeface="Times New Roman"/>
                <a:cs typeface="Times New Roman"/>
              </a:rPr>
              <a:t> </a:t>
            </a:r>
            <a:r>
              <a:rPr lang="fr-FR" sz="1100" dirty="0">
                <a:latin typeface="Times New Roman"/>
                <a:cs typeface="Times New Roman"/>
              </a:rPr>
              <a:t>. </a:t>
            </a:r>
          </a:p>
          <a:p>
            <a:pPr marL="12700" marR="11396">
              <a:lnSpc>
                <a:spcPct val="95825"/>
              </a:lnSpc>
              <a:spcBef>
                <a:spcPts val="389"/>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3091"/>
            <a:ext cx="2254649"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Projets</a:t>
            </a:r>
            <a:r>
              <a:rPr sz="1400" spc="226" dirty="0">
                <a:solidFill>
                  <a:srgbClr val="B23333"/>
                </a:solidFill>
                <a:latin typeface="Times New Roman"/>
                <a:cs typeface="Times New Roman"/>
              </a:rPr>
              <a:t> </a:t>
            </a:r>
            <a:r>
              <a:rPr sz="1400" spc="0" dirty="0">
                <a:solidFill>
                  <a:srgbClr val="B23333"/>
                </a:solidFill>
                <a:latin typeface="Times New Roman"/>
                <a:cs typeface="Times New Roman"/>
              </a:rPr>
              <a:t>mutuellement</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exclusifs</a:t>
            </a:r>
            <a:endParaRPr sz="1400" dirty="0">
              <a:latin typeface="Times New Roman"/>
              <a:cs typeface="Times New Roman"/>
            </a:endParaRPr>
          </a:p>
        </p:txBody>
      </p:sp>
      <p:sp>
        <p:nvSpPr>
          <p:cNvPr id="6" name="object 6"/>
          <p:cNvSpPr txBox="1"/>
          <p:nvPr/>
        </p:nvSpPr>
        <p:spPr>
          <a:xfrm>
            <a:off x="177800" y="444500"/>
            <a:ext cx="4343400" cy="2667000"/>
          </a:xfrm>
          <a:prstGeom prst="rect">
            <a:avLst/>
          </a:prstGeom>
        </p:spPr>
        <p:txBody>
          <a:bodyPr wrap="square" lIns="0" tIns="0" rIns="0" bIns="0" rtlCol="0">
            <a:noAutofit/>
          </a:bodyPr>
          <a:lstStyle/>
          <a:p>
            <a:pPr marL="12700" marR="24096">
              <a:lnSpc>
                <a:spcPts val="1140"/>
              </a:lnSpc>
              <a:spcBef>
                <a:spcPts val="57"/>
              </a:spcBef>
            </a:pPr>
            <a:r>
              <a:rPr sz="1100" spc="0" dirty="0" err="1">
                <a:latin typeface="Times New Roman"/>
                <a:cs typeface="Times New Roman"/>
              </a:rPr>
              <a:t>Jusqu</a:t>
            </a:r>
            <a:r>
              <a:rPr sz="1100" spc="0" dirty="0">
                <a:latin typeface="Times New Roman"/>
                <a:cs typeface="Times New Roman"/>
              </a:rPr>
              <a:t>'</a:t>
            </a:r>
            <a:r>
              <a:rPr lang="fr-FR" sz="1100" spc="0" dirty="0">
                <a:latin typeface="Times New Roman"/>
                <a:cs typeface="Times New Roman"/>
              </a:rPr>
              <a:t>à</a:t>
            </a:r>
            <a:r>
              <a:rPr sz="1100" spc="3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a:latin typeface="Times New Roman"/>
                <a:cs typeface="Times New Roman"/>
              </a:rPr>
              <a:t>sent</a:t>
            </a:r>
            <a:r>
              <a:rPr sz="1100" spc="142" dirty="0">
                <a:latin typeface="Times New Roman"/>
                <a:cs typeface="Times New Roman"/>
              </a:rPr>
              <a:t> </a:t>
            </a:r>
            <a:r>
              <a:rPr sz="1100" spc="0" dirty="0">
                <a:latin typeface="Times New Roman"/>
                <a:cs typeface="Times New Roman"/>
              </a:rPr>
              <a:t>nous</a:t>
            </a:r>
            <a:r>
              <a:rPr sz="1100" spc="64" dirty="0">
                <a:latin typeface="Times New Roman"/>
                <a:cs typeface="Times New Roman"/>
              </a:rPr>
              <a:t> </a:t>
            </a:r>
            <a:r>
              <a:rPr sz="1100" spc="0" dirty="0" err="1">
                <a:latin typeface="Times New Roman"/>
                <a:cs typeface="Times New Roman"/>
              </a:rPr>
              <a:t>avons</a:t>
            </a:r>
            <a:r>
              <a:rPr sz="1100" spc="33" dirty="0">
                <a:latin typeface="Times New Roman"/>
                <a:cs typeface="Times New Roman"/>
              </a:rPr>
              <a:t> </a:t>
            </a:r>
            <a:r>
              <a:rPr sz="1100" spc="0" dirty="0" err="1">
                <a:latin typeface="Times New Roman"/>
                <a:cs typeface="Times New Roman"/>
              </a:rPr>
              <a:t>consid</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 des</a:t>
            </a:r>
            <a:r>
              <a:rPr sz="1100" spc="7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11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ouvant</a:t>
            </a:r>
            <a:r>
              <a:rPr lang="fr-FR" sz="1100" dirty="0">
                <a:latin typeface="Times New Roman"/>
                <a:cs typeface="Times New Roman"/>
              </a:rPr>
              <a:t> ê</a:t>
            </a:r>
            <a:r>
              <a:rPr sz="1100" spc="0" dirty="0" err="1">
                <a:latin typeface="Times New Roman"/>
                <a:cs typeface="Times New Roman"/>
              </a:rPr>
              <a:t>tre</a:t>
            </a:r>
            <a:r>
              <a:rPr lang="fr-FR" sz="1100" dirty="0">
                <a:latin typeface="Times New Roman"/>
                <a:cs typeface="Times New Roman"/>
              </a:rPr>
              <a:t> </a:t>
            </a:r>
            <a:r>
              <a:rPr sz="1100" spc="0" dirty="0" err="1">
                <a:latin typeface="Times New Roman"/>
                <a:cs typeface="Times New Roman"/>
              </a:rPr>
              <a:t>entre</a:t>
            </a:r>
            <a:r>
              <a:rPr sz="1100" spc="-29" dirty="0" err="1">
                <a:latin typeface="Times New Roman"/>
                <a:cs typeface="Times New Roman"/>
              </a:rPr>
              <a:t>p</a:t>
            </a:r>
            <a:r>
              <a:rPr sz="1100" spc="0" dirty="0" err="1">
                <a:latin typeface="Times New Roman"/>
                <a:cs typeface="Times New Roman"/>
              </a:rPr>
              <a:t>ris</a:t>
            </a:r>
            <a:r>
              <a:rPr sz="1100" spc="101" dirty="0">
                <a:latin typeface="Times New Roman"/>
                <a:cs typeface="Times New Roman"/>
              </a:rPr>
              <a:t> </a:t>
            </a:r>
            <a:r>
              <a:rPr sz="1100" spc="0" dirty="0" err="1">
                <a:latin typeface="Times New Roman"/>
                <a:cs typeface="Times New Roman"/>
              </a:rPr>
              <a:t>ind</a:t>
            </a:r>
            <a:r>
              <a:rPr lang="fr-FR" sz="1100" spc="0" dirty="0">
                <a:latin typeface="Times New Roman"/>
                <a:cs typeface="Times New Roman"/>
              </a:rPr>
              <a:t>é</a:t>
            </a:r>
            <a:r>
              <a:rPr sz="1100" spc="25" dirty="0" err="1">
                <a:latin typeface="Times New Roman"/>
                <a:cs typeface="Times New Roman"/>
              </a:rPr>
              <a:t>p</a:t>
            </a:r>
            <a:r>
              <a:rPr sz="1100" spc="0" dirty="0" err="1">
                <a:latin typeface="Times New Roman"/>
                <a:cs typeface="Times New Roman"/>
              </a:rPr>
              <a:t>endamment</a:t>
            </a:r>
            <a:r>
              <a:rPr sz="1100" spc="0" dirty="0">
                <a:latin typeface="Times New Roman"/>
                <a:cs typeface="Times New Roman"/>
              </a:rPr>
              <a:t>.</a:t>
            </a:r>
            <a:endParaRPr sz="1100" dirty="0">
              <a:latin typeface="Times New Roman"/>
              <a:cs typeface="Times New Roman"/>
            </a:endParaRPr>
          </a:p>
          <a:p>
            <a:pPr marL="12700" marR="487197">
              <a:lnSpc>
                <a:spcPct val="110000"/>
              </a:lnSpc>
              <a:spcBef>
                <a:spcPts val="385"/>
              </a:spcBef>
            </a:pPr>
            <a:r>
              <a:rPr sz="1100" spc="0" dirty="0">
                <a:latin typeface="Times New Roman"/>
                <a:cs typeface="Times New Roman"/>
              </a:rPr>
              <a:t>Il</a:t>
            </a:r>
            <a:r>
              <a:rPr sz="1100" spc="134" dirty="0">
                <a:latin typeface="Times New Roman"/>
                <a:cs typeface="Times New Roman"/>
              </a:rPr>
              <a:t> </a:t>
            </a:r>
            <a:r>
              <a:rPr sz="1100" spc="-29" dirty="0">
                <a:latin typeface="Times New Roman"/>
                <a:cs typeface="Times New Roman"/>
              </a:rPr>
              <a:t>a</a:t>
            </a:r>
            <a:r>
              <a:rPr sz="1100" spc="0" dirty="0">
                <a:latin typeface="Times New Roman"/>
                <a:cs typeface="Times New Roman"/>
              </a:rPr>
              <a:t>rrive</a:t>
            </a:r>
            <a:r>
              <a:rPr sz="1100" spc="10" dirty="0">
                <a:latin typeface="Times New Roman"/>
                <a:cs typeface="Times New Roman"/>
              </a:rPr>
              <a:t> </a:t>
            </a:r>
            <a:r>
              <a:rPr sz="1100" spc="0" dirty="0">
                <a:latin typeface="Times New Roman"/>
                <a:cs typeface="Times New Roman"/>
              </a:rPr>
              <a:t>qu'une</a:t>
            </a:r>
            <a:r>
              <a:rPr sz="1100" spc="200" dirty="0">
                <a:latin typeface="Times New Roman"/>
                <a:cs typeface="Times New Roman"/>
              </a:rPr>
              <a:t> </a:t>
            </a:r>
            <a:r>
              <a:rPr sz="1100" spc="0" dirty="0">
                <a:latin typeface="Times New Roman"/>
                <a:cs typeface="Times New Roman"/>
              </a:rPr>
              <a:t>entre</a:t>
            </a:r>
            <a:r>
              <a:rPr sz="1100" spc="-29" dirty="0">
                <a:latin typeface="Times New Roman"/>
                <a:cs typeface="Times New Roman"/>
              </a:rPr>
              <a:t>p</a:t>
            </a:r>
            <a:r>
              <a:rPr sz="1100" spc="0" dirty="0">
                <a:latin typeface="Times New Roman"/>
                <a:cs typeface="Times New Roman"/>
              </a:rPr>
              <a:t>rise</a:t>
            </a:r>
            <a:r>
              <a:rPr sz="1100" spc="103" dirty="0">
                <a:latin typeface="Times New Roman"/>
                <a:cs typeface="Times New Roman"/>
              </a:rPr>
              <a:t> </a:t>
            </a:r>
            <a:r>
              <a:rPr sz="1100" spc="0" dirty="0">
                <a:latin typeface="Times New Roman"/>
                <a:cs typeface="Times New Roman"/>
              </a:rPr>
              <a:t>doive</a:t>
            </a:r>
            <a:r>
              <a:rPr sz="1100" spc="-37" dirty="0">
                <a:latin typeface="Times New Roman"/>
                <a:cs typeface="Times New Roman"/>
              </a:rPr>
              <a:t> </a:t>
            </a:r>
            <a:r>
              <a:rPr sz="1100" spc="0" dirty="0">
                <a:latin typeface="Times New Roman"/>
                <a:cs typeface="Times New Roman"/>
              </a:rPr>
              <a:t>choisir</a:t>
            </a:r>
            <a:r>
              <a:rPr sz="1100" spc="-3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a:t>
            </a:r>
            <a:r>
              <a:rPr sz="1100" spc="130" dirty="0">
                <a:latin typeface="Times New Roman"/>
                <a:cs typeface="Times New Roman"/>
              </a:rPr>
              <a:t> </a:t>
            </a:r>
            <a:r>
              <a:rPr sz="1100" spc="0" dirty="0" err="1">
                <a:latin typeface="Times New Roman"/>
                <a:cs typeface="Times New Roman"/>
              </a:rPr>
              <a:t>p</a:t>
            </a:r>
            <a:r>
              <a:rPr sz="1100" spc="-29" dirty="0" err="1">
                <a:latin typeface="Times New Roman"/>
                <a:cs typeface="Times New Roman"/>
              </a:rPr>
              <a:t>a</a:t>
            </a:r>
            <a:r>
              <a:rPr sz="1100" spc="0" dirty="0" err="1">
                <a:latin typeface="Times New Roman"/>
                <a:cs typeface="Times New Roman"/>
              </a:rPr>
              <a:t>rmi</a:t>
            </a:r>
            <a:r>
              <a:rPr lang="fr-FR" sz="1100" spc="0" dirty="0">
                <a:latin typeface="Times New Roman"/>
                <a:cs typeface="Times New Roman"/>
              </a:rPr>
              <a:t> p</a:t>
            </a:r>
            <a:r>
              <a:rPr sz="1100" spc="0" dirty="0" err="1">
                <a:latin typeface="Times New Roman"/>
                <a:cs typeface="Times New Roman"/>
              </a:rPr>
              <a:t>lusieurs</a:t>
            </a:r>
            <a:r>
              <a:rPr sz="1100" spc="-34"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err="1">
                <a:latin typeface="Times New Roman"/>
                <a:cs typeface="Times New Roman"/>
              </a:rPr>
              <a:t>mutuellement</a:t>
            </a:r>
            <a:r>
              <a:rPr sz="1100" spc="140" dirty="0">
                <a:latin typeface="Times New Roman"/>
                <a:cs typeface="Times New Roman"/>
              </a:rPr>
              <a:t> </a:t>
            </a:r>
            <a:r>
              <a:rPr sz="1100" spc="0" dirty="0" err="1">
                <a:latin typeface="Times New Roman"/>
                <a:cs typeface="Times New Roman"/>
              </a:rPr>
              <a:t>exclusifs</a:t>
            </a:r>
            <a:r>
              <a:rPr lang="fr-FR" sz="1100" spc="0" dirty="0">
                <a:latin typeface="Times New Roman"/>
                <a:cs typeface="Times New Roman"/>
              </a:rPr>
              <a:t>, On parle aussi de projets incompatibles. </a:t>
            </a:r>
            <a:r>
              <a:rPr lang="fr-FR" sz="1100" dirty="0">
                <a:latin typeface="Times New Roman"/>
                <a:cs typeface="Times New Roman"/>
              </a:rPr>
              <a:t>Souvent on suppose aussi que ces projets sont envisagés pour répondre au même besoin =&gt; utilisent les mêmes ressources et le même montant d’investissement.</a:t>
            </a:r>
            <a:endParaRPr lang="fr-FR" sz="1100" spc="0" dirty="0">
              <a:latin typeface="Times New Roman"/>
              <a:cs typeface="Times New Roman"/>
            </a:endParaRPr>
          </a:p>
          <a:p>
            <a:pPr marL="12700" marR="487197">
              <a:lnSpc>
                <a:spcPts val="1264"/>
              </a:lnSpc>
              <a:spcBef>
                <a:spcPts val="385"/>
              </a:spcBef>
            </a:pPr>
            <a:endParaRPr sz="1100" dirty="0">
              <a:latin typeface="Times New Roman"/>
              <a:cs typeface="Times New Roman"/>
            </a:endParaRPr>
          </a:p>
          <a:p>
            <a:pPr marL="12700">
              <a:lnSpc>
                <a:spcPct val="95825"/>
              </a:lnSpc>
              <a:spcBef>
                <a:spcPts val="389"/>
              </a:spcBef>
            </a:pPr>
            <a:r>
              <a:rPr sz="1100" spc="0" dirty="0">
                <a:latin typeface="Times New Roman"/>
                <a:cs typeface="Times New Roman"/>
              </a:rPr>
              <a:t>Critère</a:t>
            </a:r>
            <a:r>
              <a:rPr sz="1100" spc="74" dirty="0">
                <a:latin typeface="Times New Roman"/>
                <a:cs typeface="Times New Roman"/>
              </a:rPr>
              <a:t> </a:t>
            </a:r>
            <a:r>
              <a:rPr sz="1100" spc="0" dirty="0">
                <a:latin typeface="Times New Roman"/>
                <a:cs typeface="Times New Roman"/>
              </a:rPr>
              <a:t>de</a:t>
            </a:r>
            <a:r>
              <a:rPr sz="1100" spc="234" dirty="0">
                <a:latin typeface="Times New Roman"/>
                <a:cs typeface="Times New Roman"/>
              </a:rPr>
              <a:t> </a:t>
            </a:r>
            <a:r>
              <a:rPr sz="1100" spc="0" dirty="0">
                <a:latin typeface="Times New Roman"/>
                <a:cs typeface="Times New Roman"/>
              </a:rPr>
              <a:t>la</a:t>
            </a:r>
            <a:r>
              <a:rPr sz="1100" spc="173" dirty="0">
                <a:latin typeface="Times New Roman"/>
                <a:cs typeface="Times New Roman"/>
              </a:rPr>
              <a:t> </a:t>
            </a:r>
            <a:r>
              <a:rPr sz="1100" spc="-100" dirty="0">
                <a:latin typeface="Times New Roman"/>
                <a:cs typeface="Times New Roman"/>
              </a:rPr>
              <a:t>V</a:t>
            </a:r>
            <a:r>
              <a:rPr sz="1100" spc="0" dirty="0">
                <a:latin typeface="Times New Roman"/>
                <a:cs typeface="Times New Roman"/>
              </a:rPr>
              <a:t>AN</a:t>
            </a:r>
            <a:r>
              <a:rPr lang="fr-FR" sz="1100" spc="0" dirty="0">
                <a:latin typeface="Times New Roman"/>
                <a:cs typeface="Times New Roman"/>
              </a:rPr>
              <a:t> </a:t>
            </a:r>
            <a:r>
              <a:rPr sz="1100" spc="0" dirty="0">
                <a:latin typeface="Times New Roman"/>
                <a:cs typeface="Times New Roman"/>
              </a:rPr>
              <a:t>:</a:t>
            </a:r>
            <a:r>
              <a:rPr sz="1100" spc="145" dirty="0">
                <a:latin typeface="Times New Roman"/>
                <a:cs typeface="Times New Roman"/>
              </a:rPr>
              <a:t> </a:t>
            </a:r>
            <a:r>
              <a:rPr sz="1100" spc="0" dirty="0">
                <a:latin typeface="Times New Roman"/>
                <a:cs typeface="Times New Roman"/>
              </a:rPr>
              <a:t>il</a:t>
            </a:r>
            <a:r>
              <a:rPr sz="1100" spc="-27" dirty="0">
                <a:latin typeface="Times New Roman"/>
                <a:cs typeface="Times New Roman"/>
              </a:rPr>
              <a:t> </a:t>
            </a:r>
            <a:r>
              <a:rPr sz="1100" spc="0" dirty="0">
                <a:latin typeface="Times New Roman"/>
                <a:cs typeface="Times New Roman"/>
              </a:rPr>
              <a:t>faut</a:t>
            </a:r>
            <a:r>
              <a:rPr sz="1100" spc="155" dirty="0">
                <a:latin typeface="Times New Roman"/>
                <a:cs typeface="Times New Roman"/>
              </a:rPr>
              <a:t> </a:t>
            </a:r>
            <a:r>
              <a:rPr sz="1100" spc="0" dirty="0">
                <a:latin typeface="Times New Roman"/>
                <a:cs typeface="Times New Roman"/>
              </a:rPr>
              <a:t>choisir</a:t>
            </a:r>
            <a:r>
              <a:rPr sz="1100" spc="-49" dirty="0">
                <a:latin typeface="Times New Roman"/>
                <a:cs typeface="Times New Roman"/>
              </a:rPr>
              <a:t> </a:t>
            </a:r>
            <a:r>
              <a:rPr sz="1100" spc="0" dirty="0">
                <a:latin typeface="Times New Roman"/>
                <a:cs typeface="Times New Roman"/>
              </a:rPr>
              <a:t>le</a:t>
            </a:r>
            <a:r>
              <a:rPr sz="1100" spc="14" dirty="0">
                <a:latin typeface="Times New Roman"/>
                <a:cs typeface="Times New Roman"/>
              </a:rPr>
              <a:t> </a:t>
            </a:r>
            <a:r>
              <a:rPr sz="1100" spc="0" dirty="0">
                <a:latin typeface="Times New Roman"/>
                <a:cs typeface="Times New Roman"/>
              </a:rPr>
              <a:t>(ou</a:t>
            </a:r>
            <a:r>
              <a:rPr sz="1100" spc="113" dirty="0">
                <a:latin typeface="Times New Roman"/>
                <a:cs typeface="Times New Roman"/>
              </a:rPr>
              <a:t> </a:t>
            </a:r>
            <a:r>
              <a:rPr sz="1100" spc="0" dirty="0">
                <a:latin typeface="Times New Roman"/>
                <a:cs typeface="Times New Roman"/>
              </a:rPr>
              <a:t>les)</a:t>
            </a:r>
            <a:r>
              <a:rPr sz="1100" spc="54"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202" dirty="0">
                <a:latin typeface="Times New Roman"/>
                <a:cs typeface="Times New Roman"/>
              </a:rPr>
              <a:t> </a:t>
            </a:r>
            <a:r>
              <a:rPr sz="1100" spc="-29" dirty="0">
                <a:latin typeface="Times New Roman"/>
                <a:cs typeface="Times New Roman"/>
              </a:rPr>
              <a:t>ay</a:t>
            </a:r>
            <a:r>
              <a:rPr sz="1100" spc="0" dirty="0">
                <a:latin typeface="Times New Roman"/>
                <a:cs typeface="Times New Roman"/>
              </a:rPr>
              <a:t>ant</a:t>
            </a:r>
            <a:r>
              <a:rPr sz="1100" spc="164" dirty="0">
                <a:latin typeface="Times New Roman"/>
                <a:cs typeface="Times New Roman"/>
              </a:rPr>
              <a:t> </a:t>
            </a:r>
            <a:r>
              <a:rPr sz="1100" spc="0" dirty="0">
                <a:latin typeface="Times New Roman"/>
                <a:cs typeface="Times New Roman"/>
              </a:rPr>
              <a:t>la</a:t>
            </a:r>
            <a:endParaRPr sz="1100" dirty="0">
              <a:latin typeface="Times New Roman"/>
              <a:cs typeface="Times New Roman"/>
            </a:endParaRPr>
          </a:p>
          <a:p>
            <a:pPr marL="12700" marR="24096">
              <a:lnSpc>
                <a:spcPct val="95825"/>
              </a:lnSpc>
              <a:spcBef>
                <a:spcPts val="90"/>
              </a:spcBef>
            </a:pP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plus</a:t>
            </a:r>
            <a:r>
              <a:rPr sz="1100" spc="29" dirty="0">
                <a:latin typeface="Times New Roman"/>
                <a:cs typeface="Times New Roman"/>
              </a:rPr>
              <a:t> </a:t>
            </a:r>
            <a:r>
              <a:rPr lang="fr-FR" sz="1100" dirty="0" err="1">
                <a:latin typeface="Times New Roman"/>
                <a:cs typeface="Times New Roman"/>
              </a:rPr>
              <a:t>é</a:t>
            </a:r>
            <a:r>
              <a:rPr sz="1100" spc="0" dirty="0">
                <a:latin typeface="Times New Roman"/>
                <a:cs typeface="Times New Roman"/>
              </a:rPr>
              <a:t>lev</a:t>
            </a:r>
            <a:r>
              <a:rPr lang="fr-FR" sz="1100" spc="0" dirty="0">
                <a:latin typeface="Times New Roman"/>
                <a:cs typeface="Times New Roman"/>
              </a:rPr>
              <a:t>é</a:t>
            </a:r>
            <a:r>
              <a:rPr sz="1100" spc="0" dirty="0">
                <a:latin typeface="Times New Roman"/>
                <a:cs typeface="Times New Roman"/>
              </a:rPr>
              <a:t>e.</a:t>
            </a:r>
            <a:endParaRPr lang="fr-FR" sz="1100" spc="0" dirty="0">
              <a:latin typeface="Times New Roman"/>
              <a:cs typeface="Times New Roman"/>
            </a:endParaRPr>
          </a:p>
          <a:p>
            <a:pPr marL="12700" marR="24096">
              <a:lnSpc>
                <a:spcPct val="95825"/>
              </a:lnSpc>
              <a:spcBef>
                <a:spcPts val="90"/>
              </a:spcBef>
            </a:pPr>
            <a:endParaRPr sz="1100" dirty="0">
              <a:latin typeface="Times New Roman"/>
              <a:cs typeface="Times New Roman"/>
            </a:endParaRPr>
          </a:p>
          <a:p>
            <a:pPr marL="12700" marR="240803">
              <a:lnSpc>
                <a:spcPts val="1264"/>
              </a:lnSpc>
              <a:spcBef>
                <a:spcPts val="385"/>
              </a:spcBef>
            </a:pPr>
            <a:r>
              <a:rPr sz="1100" spc="0" dirty="0">
                <a:latin typeface="Times New Roman"/>
                <a:cs typeface="Times New Roman"/>
              </a:rPr>
              <a:t>Le</a:t>
            </a:r>
            <a:r>
              <a:rPr sz="1100" spc="-7" dirty="0">
                <a:latin typeface="Times New Roman"/>
                <a:cs typeface="Times New Roman"/>
              </a:rPr>
              <a:t> </a:t>
            </a:r>
            <a:r>
              <a:rPr sz="1100" spc="0" dirty="0" err="1">
                <a:latin typeface="Times New Roman"/>
                <a:cs typeface="Times New Roman"/>
              </a:rPr>
              <a:t>crit</a:t>
            </a:r>
            <a:r>
              <a:rPr lang="fr-FR" sz="1100" spc="0" dirty="0">
                <a:latin typeface="Times New Roman"/>
                <a:cs typeface="Times New Roman"/>
              </a:rPr>
              <a:t>è</a:t>
            </a:r>
            <a:r>
              <a:rPr sz="1100" spc="0" dirty="0">
                <a:latin typeface="Times New Roman"/>
                <a:cs typeface="Times New Roman"/>
              </a:rPr>
              <a:t>re</a:t>
            </a:r>
            <a:r>
              <a:rPr sz="1100" spc="112"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u</a:t>
            </a:r>
            <a:r>
              <a:rPr sz="1100" spc="61" dirty="0">
                <a:latin typeface="Times New Roman"/>
                <a:cs typeface="Times New Roman"/>
              </a:rPr>
              <a:t> </a:t>
            </a:r>
            <a:r>
              <a:rPr sz="1100" spc="0" dirty="0">
                <a:latin typeface="Times New Roman"/>
                <a:cs typeface="Times New Roman"/>
              </a:rPr>
              <a:t>T</a:t>
            </a:r>
            <a:r>
              <a:rPr sz="1100" spc="-125" dirty="0">
                <a:latin typeface="Times New Roman"/>
                <a:cs typeface="Times New Roman"/>
              </a:rPr>
              <a:t> </a:t>
            </a:r>
            <a:r>
              <a:rPr sz="1100" spc="11" dirty="0">
                <a:latin typeface="Times New Roman"/>
                <a:cs typeface="Times New Roman"/>
              </a:rPr>
              <a:t>R</a:t>
            </a:r>
            <a:r>
              <a:rPr sz="1100" spc="0" dirty="0">
                <a:latin typeface="Times New Roman"/>
                <a:cs typeface="Times New Roman"/>
              </a:rPr>
              <a:t>I</a:t>
            </a:r>
            <a:r>
              <a:rPr sz="1100" spc="125" dirty="0">
                <a:latin typeface="Times New Roman"/>
                <a:cs typeface="Times New Roman"/>
              </a:rPr>
              <a:t> </a:t>
            </a:r>
            <a:r>
              <a:rPr sz="1100" spc="0" dirty="0">
                <a:latin typeface="Times New Roman"/>
                <a:cs typeface="Times New Roman"/>
              </a:rPr>
              <a:t>n'est</a:t>
            </a:r>
            <a:r>
              <a:rPr sz="1100" spc="262"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29" dirty="0">
                <a:latin typeface="Times New Roman"/>
                <a:cs typeface="Times New Roman"/>
              </a:rPr>
              <a:t>b</a:t>
            </a:r>
            <a:r>
              <a:rPr sz="1100" spc="0" dirty="0">
                <a:latin typeface="Times New Roman"/>
                <a:cs typeface="Times New Roman"/>
              </a:rPr>
              <a:t>on</a:t>
            </a:r>
            <a:r>
              <a:rPr sz="1100" spc="79" dirty="0">
                <a:latin typeface="Times New Roman"/>
                <a:cs typeface="Times New Roman"/>
              </a:rPr>
              <a:t> </a:t>
            </a:r>
            <a:r>
              <a:rPr sz="1100" spc="0" dirty="0" err="1">
                <a:latin typeface="Times New Roman"/>
                <a:cs typeface="Times New Roman"/>
              </a:rPr>
              <a:t>crit</a:t>
            </a:r>
            <a:r>
              <a:rPr lang="fr-FR" sz="1100" spc="0" dirty="0">
                <a:latin typeface="Times New Roman"/>
                <a:cs typeface="Times New Roman"/>
              </a:rPr>
              <a:t>è</a:t>
            </a:r>
            <a:r>
              <a:rPr sz="1100" spc="0" dirty="0">
                <a:latin typeface="Times New Roman"/>
                <a:cs typeface="Times New Roman"/>
              </a:rPr>
              <a:t>re</a:t>
            </a:r>
            <a:r>
              <a:rPr sz="1100" spc="112"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faire</a:t>
            </a:r>
            <a:r>
              <a:rPr sz="1100" spc="24" dirty="0">
                <a:latin typeface="Times New Roman"/>
                <a:cs typeface="Times New Roman"/>
              </a:rPr>
              <a:t> </a:t>
            </a:r>
            <a:r>
              <a:rPr sz="1100" spc="0" dirty="0">
                <a:latin typeface="Times New Roman"/>
                <a:cs typeface="Times New Roman"/>
              </a:rPr>
              <a:t>un choix</a:t>
            </a:r>
            <a:r>
              <a:rPr sz="1100" spc="-37"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rmi</a:t>
            </a:r>
            <a:r>
              <a:rPr sz="1100" spc="70"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a:latin typeface="Times New Roman"/>
                <a:cs typeface="Times New Roman"/>
              </a:rPr>
              <a:t>mutuellement</a:t>
            </a:r>
            <a:r>
              <a:rPr sz="1100" spc="140" dirty="0">
                <a:latin typeface="Times New Roman"/>
                <a:cs typeface="Times New Roman"/>
              </a:rPr>
              <a:t> </a:t>
            </a:r>
            <a:r>
              <a:rPr sz="1100" spc="0" dirty="0" err="1">
                <a:latin typeface="Times New Roman"/>
                <a:cs typeface="Times New Roman"/>
              </a:rPr>
              <a:t>exclusifs</a:t>
            </a:r>
            <a:r>
              <a:rPr sz="1100" spc="0" dirty="0">
                <a:latin typeface="Times New Roman"/>
                <a:cs typeface="Times New Roman"/>
              </a:rPr>
              <a:t>.</a:t>
            </a:r>
            <a:endParaRPr lang="fr-FR" sz="1100" dirty="0">
              <a:solidFill>
                <a:srgbClr val="FF0000"/>
              </a:solidFill>
              <a:latin typeface="Times New Roman"/>
              <a:cs typeface="Times New Roman"/>
            </a:endParaRPr>
          </a:p>
          <a:p>
            <a:pPr marL="12700" marR="240803" indent="0">
              <a:lnSpc>
                <a:spcPts val="1264"/>
              </a:lnSpc>
              <a:spcBef>
                <a:spcPts val="385"/>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95300" y="120095"/>
            <a:ext cx="2844246" cy="210592"/>
          </a:xfrm>
          <a:prstGeom prst="rect">
            <a:avLst/>
          </a:prstGeom>
        </p:spPr>
        <p:txBody>
          <a:bodyPr wrap="square" lIns="0" tIns="0" rIns="0" bIns="0" rtlCol="0">
            <a:noAutofit/>
          </a:bodyPr>
          <a:lstStyle/>
          <a:p>
            <a:pPr marL="12700">
              <a:lnSpc>
                <a:spcPts val="1480"/>
              </a:lnSpc>
              <a:spcBef>
                <a:spcPts val="74"/>
              </a:spcBef>
            </a:pPr>
            <a:r>
              <a:rPr sz="1400" dirty="0">
                <a:solidFill>
                  <a:srgbClr val="B23333"/>
                </a:solidFill>
                <a:latin typeface="Times New Roman"/>
                <a:cs typeface="Times New Roman"/>
              </a:rPr>
              <a:t>T</a:t>
            </a:r>
            <a:r>
              <a:rPr sz="1400" spc="-154" dirty="0">
                <a:solidFill>
                  <a:srgbClr val="B23333"/>
                </a:solidFill>
                <a:latin typeface="Times New Roman"/>
                <a:cs typeface="Times New Roman"/>
              </a:rPr>
              <a:t> </a:t>
            </a:r>
            <a:r>
              <a:rPr sz="1400" spc="11" dirty="0">
                <a:solidFill>
                  <a:srgbClr val="B23333"/>
                </a:solidFill>
                <a:latin typeface="Times New Roman"/>
                <a:cs typeface="Times New Roman"/>
              </a:rPr>
              <a:t>R</a:t>
            </a:r>
            <a:r>
              <a:rPr sz="1400" spc="0" dirty="0">
                <a:solidFill>
                  <a:srgbClr val="B23333"/>
                </a:solidFill>
                <a:latin typeface="Times New Roman"/>
                <a:cs typeface="Times New Roman"/>
              </a:rPr>
              <a:t>I</a:t>
            </a:r>
            <a:r>
              <a:rPr sz="1400" spc="165"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rojets</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mutuellement</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exclusifs</a:t>
            </a:r>
            <a:endParaRPr sz="1400">
              <a:latin typeface="Times New Roman"/>
              <a:cs typeface="Times New Roman"/>
            </a:endParaRPr>
          </a:p>
        </p:txBody>
      </p:sp>
      <p:sp>
        <p:nvSpPr>
          <p:cNvPr id="10" name="object 10"/>
          <p:cNvSpPr txBox="1"/>
          <p:nvPr/>
        </p:nvSpPr>
        <p:spPr>
          <a:xfrm>
            <a:off x="379029" y="520700"/>
            <a:ext cx="3808492" cy="1371600"/>
          </a:xfrm>
          <a:prstGeom prst="rect">
            <a:avLst/>
          </a:prstGeom>
        </p:spPr>
        <p:txBody>
          <a:bodyPr wrap="square" lIns="0" tIns="0" rIns="0" bIns="0" rtlCol="0">
            <a:noAutofit/>
          </a:bodyPr>
          <a:lstStyle/>
          <a:p>
            <a:pPr marL="12700" marR="11396">
              <a:lnSpc>
                <a:spcPts val="1155"/>
              </a:lnSpc>
              <a:spcBef>
                <a:spcPts val="57"/>
              </a:spcBef>
            </a:pPr>
            <a:r>
              <a:rPr sz="1100" spc="0" dirty="0">
                <a:latin typeface="Times New Roman"/>
                <a:cs typeface="Times New Roman"/>
              </a:rPr>
              <a:t>Le</a:t>
            </a:r>
            <a:r>
              <a:rPr sz="1100" spc="-7" dirty="0">
                <a:latin typeface="Times New Roman"/>
                <a:cs typeface="Times New Roman"/>
              </a:rPr>
              <a:t> </a:t>
            </a:r>
            <a:r>
              <a:rPr sz="1100" spc="0" dirty="0">
                <a:latin typeface="Times New Roman"/>
                <a:cs typeface="Times New Roman"/>
              </a:rPr>
              <a:t>T</a:t>
            </a:r>
            <a:r>
              <a:rPr sz="1100" spc="-125" dirty="0">
                <a:latin typeface="Times New Roman"/>
                <a:cs typeface="Times New Roman"/>
              </a:rPr>
              <a:t> </a:t>
            </a:r>
            <a:r>
              <a:rPr sz="1100" spc="11" dirty="0">
                <a:latin typeface="Times New Roman"/>
                <a:cs typeface="Times New Roman"/>
              </a:rPr>
              <a:t>R</a:t>
            </a:r>
            <a:r>
              <a:rPr sz="1100" spc="0" dirty="0">
                <a:latin typeface="Times New Roman"/>
                <a:cs typeface="Times New Roman"/>
              </a:rPr>
              <a:t>I</a:t>
            </a:r>
            <a:r>
              <a:rPr sz="1100" spc="125" dirty="0">
                <a:latin typeface="Times New Roman"/>
                <a:cs typeface="Times New Roman"/>
              </a:rPr>
              <a:t> </a:t>
            </a:r>
            <a:r>
              <a:rPr sz="1100" spc="0" dirty="0">
                <a:latin typeface="Times New Roman"/>
                <a:cs typeface="Times New Roman"/>
              </a:rPr>
              <a:t>n'est</a:t>
            </a:r>
            <a:r>
              <a:rPr sz="1100" spc="262"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sensible</a:t>
            </a:r>
            <a:r>
              <a:rPr sz="1100" spc="-56"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chelle</a:t>
            </a:r>
            <a:r>
              <a:rPr sz="1100" spc="12"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al</a:t>
            </a:r>
            <a:r>
              <a:rPr sz="1100" spc="-29" dirty="0">
                <a:latin typeface="Times New Roman"/>
                <a:cs typeface="Times New Roman"/>
              </a:rPr>
              <a:t>o</a:t>
            </a:r>
            <a:r>
              <a:rPr sz="1100" spc="0" dirty="0">
                <a:latin typeface="Times New Roman"/>
                <a:cs typeface="Times New Roman"/>
              </a:rPr>
              <a:t>rs</a:t>
            </a:r>
            <a:r>
              <a:rPr sz="1100" spc="42"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la</a:t>
            </a:r>
            <a:endParaRPr sz="1100" dirty="0">
              <a:latin typeface="Times New Roman"/>
              <a:cs typeface="Times New Roman"/>
            </a:endParaRPr>
          </a:p>
          <a:p>
            <a:pPr marL="12700">
              <a:lnSpc>
                <a:spcPts val="1264"/>
              </a:lnSpc>
              <a:spcBef>
                <a:spcPts val="32"/>
              </a:spcBef>
            </a:pP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(si</a:t>
            </a:r>
            <a:r>
              <a:rPr sz="1100" spc="73" dirty="0">
                <a:latin typeface="Times New Roman"/>
                <a:cs typeface="Times New Roman"/>
              </a:rPr>
              <a:t> </a:t>
            </a:r>
            <a:r>
              <a:rPr sz="1100" spc="0" dirty="0">
                <a:latin typeface="Times New Roman"/>
                <a:cs typeface="Times New Roman"/>
              </a:rPr>
              <a:t>elle</a:t>
            </a:r>
            <a:r>
              <a:rPr sz="1100" spc="-25"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29" dirty="0">
                <a:latin typeface="Times New Roman"/>
                <a:cs typeface="Times New Roman"/>
              </a:rPr>
              <a:t>p</a:t>
            </a:r>
            <a:r>
              <a:rPr sz="1100" spc="0" dirty="0">
                <a:latin typeface="Times New Roman"/>
                <a:cs typeface="Times New Roman"/>
              </a:rPr>
              <a:t>ositive)</a:t>
            </a:r>
            <a:r>
              <a:rPr sz="1100" spc="24" dirty="0">
                <a:latin typeface="Times New Roman"/>
                <a:cs typeface="Times New Roman"/>
              </a:rPr>
              <a:t> </a:t>
            </a:r>
            <a:r>
              <a:rPr sz="1100" spc="0" dirty="0">
                <a:latin typeface="Times New Roman"/>
                <a:cs typeface="Times New Roman"/>
              </a:rPr>
              <a:t>doublera</a:t>
            </a:r>
            <a:r>
              <a:rPr sz="1100" spc="46" dirty="0">
                <a:latin typeface="Times New Roman"/>
                <a:cs typeface="Times New Roman"/>
              </a:rPr>
              <a:t> </a:t>
            </a:r>
            <a:r>
              <a:rPr sz="1100" spc="0" dirty="0" err="1">
                <a:latin typeface="Times New Roman"/>
                <a:cs typeface="Times New Roman"/>
              </a:rPr>
              <a:t>si</a:t>
            </a:r>
            <a:r>
              <a:rPr sz="1100" spc="18"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chelle</a:t>
            </a:r>
            <a:r>
              <a:rPr sz="1100" spc="12" dirty="0">
                <a:latin typeface="Times New Roman"/>
                <a:cs typeface="Times New Roman"/>
              </a:rPr>
              <a:t> </a:t>
            </a:r>
            <a:r>
              <a:rPr sz="1100" spc="0" dirty="0">
                <a:latin typeface="Times New Roman"/>
                <a:cs typeface="Times New Roman"/>
              </a:rPr>
              <a:t>du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double.</a:t>
            </a:r>
            <a:endParaRPr sz="1100" dirty="0">
              <a:latin typeface="Times New Roman"/>
              <a:cs typeface="Times New Roman"/>
            </a:endParaRPr>
          </a:p>
          <a:p>
            <a:pPr marL="12700" marR="11396">
              <a:lnSpc>
                <a:spcPts val="1184"/>
              </a:lnSpc>
              <a:spcBef>
                <a:spcPts val="389"/>
              </a:spcBef>
            </a:pPr>
            <a:endParaRPr lang="fr-FR" sz="1100" spc="0" dirty="0">
              <a:latin typeface="Times New Roman"/>
              <a:cs typeface="Times New Roman"/>
            </a:endParaRPr>
          </a:p>
          <a:p>
            <a:pPr marL="12700" marR="11396">
              <a:lnSpc>
                <a:spcPts val="1184"/>
              </a:lnSpc>
              <a:spcBef>
                <a:spcPts val="389"/>
              </a:spcBef>
            </a:pPr>
            <a:r>
              <a:rPr sz="1100" spc="0" dirty="0" err="1">
                <a:latin typeface="Times New Roman"/>
                <a:cs typeface="Times New Roman"/>
              </a:rPr>
              <a:t>Exemple</a:t>
            </a:r>
            <a:r>
              <a:rPr lang="fr-FR" sz="1100" spc="0" dirty="0">
                <a:latin typeface="Times New Roman"/>
                <a:cs typeface="Times New Roman"/>
              </a:rPr>
              <a:t> </a:t>
            </a:r>
            <a:r>
              <a:rPr sz="1100" spc="0" dirty="0">
                <a:latin typeface="Times New Roman"/>
                <a:cs typeface="Times New Roman"/>
              </a:rPr>
              <a:t>: </a:t>
            </a:r>
            <a:r>
              <a:rPr sz="1100" spc="224" dirty="0">
                <a:latin typeface="Times New Roman"/>
                <a:cs typeface="Times New Roman"/>
              </a:rPr>
              <a:t> </a:t>
            </a:r>
            <a:r>
              <a:rPr sz="1100" spc="0" dirty="0">
                <a:latin typeface="Times New Roman"/>
                <a:cs typeface="Times New Roman"/>
              </a:rPr>
              <a:t>Projet</a:t>
            </a:r>
            <a:r>
              <a:rPr sz="1100" spc="78" dirty="0">
                <a:latin typeface="Times New Roman"/>
                <a:cs typeface="Times New Roman"/>
              </a:rPr>
              <a:t> </a:t>
            </a:r>
            <a:r>
              <a:rPr sz="1100" spc="0" dirty="0">
                <a:latin typeface="Times New Roman"/>
                <a:cs typeface="Times New Roman"/>
              </a:rPr>
              <a:t>P</a:t>
            </a:r>
            <a:r>
              <a:rPr sz="1200" spc="0" baseline="-10870" dirty="0">
                <a:latin typeface="Times New Roman"/>
                <a:cs typeface="Times New Roman"/>
              </a:rPr>
              <a:t>l</a:t>
            </a:r>
            <a:r>
              <a:rPr sz="1200" spc="-150" baseline="-10870" dirty="0">
                <a:latin typeface="Times New Roman"/>
                <a:cs typeface="Times New Roman"/>
              </a:rPr>
              <a:t> </a:t>
            </a:r>
            <a:r>
              <a:rPr sz="1100" spc="0" dirty="0">
                <a:latin typeface="Times New Roman"/>
                <a:cs typeface="Times New Roman"/>
              </a:rPr>
              <a:t>:</a:t>
            </a:r>
            <a:r>
              <a:rPr sz="1100" spc="198"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i="1" spc="0" dirty="0">
                <a:latin typeface="Times New Roman"/>
                <a:cs typeface="Times New Roman"/>
              </a:rPr>
              <a:t>C</a:t>
            </a:r>
            <a:r>
              <a:rPr sz="1100" spc="-194" dirty="0">
                <a:latin typeface="Times New Roman"/>
                <a:cs typeface="Times New Roman"/>
              </a:rPr>
              <a:t> </a:t>
            </a:r>
            <a:r>
              <a:rPr sz="1100" spc="0" dirty="0">
                <a:latin typeface="Times New Roman"/>
                <a:cs typeface="Times New Roman"/>
              </a:rPr>
              <a:t>,</a:t>
            </a:r>
            <a:r>
              <a:rPr sz="1100" spc="109" dirty="0">
                <a:latin typeface="Times New Roman"/>
                <a:cs typeface="Times New Roman"/>
              </a:rPr>
              <a:t> </a:t>
            </a:r>
            <a:r>
              <a:rPr sz="1100" spc="0" dirty="0" err="1">
                <a:latin typeface="Times New Roman"/>
                <a:cs typeface="Times New Roman"/>
              </a:rPr>
              <a:t>rentes</a:t>
            </a:r>
            <a:r>
              <a:rPr sz="1100" spc="137" dirty="0">
                <a:latin typeface="Times New Roman"/>
                <a:cs typeface="Times New Roman"/>
              </a:rPr>
              <a:t> </a:t>
            </a:r>
            <a:r>
              <a:rPr sz="1100" spc="29" dirty="0">
                <a:latin typeface="Times New Roman"/>
                <a:cs typeface="Times New Roman"/>
              </a:rPr>
              <a:t>p</a:t>
            </a:r>
            <a:r>
              <a:rPr sz="1100" spc="0" dirty="0">
                <a:latin typeface="Times New Roman"/>
                <a:cs typeface="Times New Roman"/>
              </a:rPr>
              <a:t>er</a:t>
            </a:r>
            <a:r>
              <a:rPr sz="1100" spc="29" dirty="0">
                <a:latin typeface="Times New Roman"/>
                <a:cs typeface="Times New Roman"/>
              </a:rPr>
              <a:t>p</a:t>
            </a:r>
            <a:r>
              <a:rPr lang="fr-FR" sz="1100" dirty="0" err="1">
                <a:latin typeface="Times New Roman"/>
                <a:cs typeface="Times New Roman"/>
              </a:rPr>
              <a:t>é</a:t>
            </a:r>
            <a:r>
              <a:rPr sz="1100" spc="0" dirty="0" err="1">
                <a:latin typeface="Times New Roman"/>
                <a:cs typeface="Times New Roman"/>
              </a:rPr>
              <a:t>tuelles</a:t>
            </a:r>
            <a:r>
              <a:rPr lang="fr-FR" sz="1100" dirty="0">
                <a:latin typeface="Times New Roman"/>
                <a:cs typeface="Times New Roman"/>
              </a:rPr>
              <a:t> </a:t>
            </a:r>
            <a:r>
              <a:rPr sz="1100" spc="0" dirty="0">
                <a:latin typeface="Times New Roman"/>
                <a:cs typeface="Times New Roman"/>
              </a:rPr>
              <a:t>(flux=</a:t>
            </a:r>
            <a:r>
              <a:rPr sz="1100" i="1" spc="0" dirty="0">
                <a:latin typeface="Times New Roman"/>
                <a:cs typeface="Times New Roman"/>
              </a:rPr>
              <a:t>J</a:t>
            </a:r>
            <a:r>
              <a:rPr sz="1100" spc="0" dirty="0">
                <a:latin typeface="Times New Roman"/>
                <a:cs typeface="Times New Roman"/>
              </a:rPr>
              <a:t> </a:t>
            </a:r>
            <a:r>
              <a:rPr sz="1100" spc="110" dirty="0">
                <a:latin typeface="Times New Roman"/>
                <a:cs typeface="Times New Roman"/>
              </a:rPr>
              <a:t> </a:t>
            </a:r>
            <a:r>
              <a:rPr sz="1100" spc="0" dirty="0">
                <a:latin typeface="Times New Roman"/>
                <a:cs typeface="Times New Roman"/>
              </a:rPr>
              <a:t>&gt;</a:t>
            </a:r>
            <a:r>
              <a:rPr sz="1100" spc="-68" dirty="0">
                <a:latin typeface="Times New Roman"/>
                <a:cs typeface="Times New Roman"/>
              </a:rPr>
              <a:t> </a:t>
            </a:r>
            <a:r>
              <a:rPr sz="1100" spc="0" dirty="0">
                <a:latin typeface="Times New Roman"/>
                <a:cs typeface="Times New Roman"/>
              </a:rPr>
              <a:t>0)</a:t>
            </a:r>
            <a:r>
              <a:rPr sz="1100" spc="130"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sz="1100" spc="114" dirty="0">
                <a:latin typeface="Times New Roman"/>
                <a:cs typeface="Times New Roman"/>
              </a:rPr>
              <a:t> </a:t>
            </a:r>
            <a:r>
              <a:rPr sz="1100" i="1" spc="0" dirty="0">
                <a:latin typeface="Times New Roman"/>
                <a:cs typeface="Times New Roman"/>
              </a:rPr>
              <a:t>r</a:t>
            </a:r>
            <a:r>
              <a:rPr sz="1100" spc="-113" dirty="0">
                <a:latin typeface="Times New Roman"/>
                <a:cs typeface="Times New Roman"/>
              </a:rPr>
              <a:t> </a:t>
            </a:r>
            <a:r>
              <a:rPr sz="1100" spc="0" dirty="0">
                <a:latin typeface="Times New Roman"/>
                <a:cs typeface="Times New Roman"/>
              </a:rPr>
              <a:t>/ Projet</a:t>
            </a:r>
            <a:r>
              <a:rPr sz="1100" spc="78" dirty="0">
                <a:latin typeface="Times New Roman"/>
                <a:cs typeface="Times New Roman"/>
              </a:rPr>
              <a:t> </a:t>
            </a:r>
            <a:r>
              <a:rPr sz="1100" spc="0" dirty="0">
                <a:latin typeface="Times New Roman"/>
                <a:cs typeface="Times New Roman"/>
              </a:rPr>
              <a:t>P</a:t>
            </a:r>
            <a:r>
              <a:rPr sz="1200" spc="50" baseline="-10870" dirty="0">
                <a:latin typeface="Times New Roman"/>
                <a:cs typeface="Times New Roman"/>
              </a:rPr>
              <a:t>2</a:t>
            </a:r>
            <a:r>
              <a:rPr sz="1100" spc="0" dirty="0">
                <a:latin typeface="Times New Roman"/>
                <a:cs typeface="Times New Roman"/>
              </a:rPr>
              <a:t>: </a:t>
            </a:r>
            <a:r>
              <a:rPr sz="1100" spc="29"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err="1">
                <a:latin typeface="Times New Roman"/>
                <a:cs typeface="Times New Roman"/>
              </a:rPr>
              <a:t>multiplie</a:t>
            </a:r>
            <a:r>
              <a:rPr sz="1100" spc="0" dirty="0">
                <a:latin typeface="Times New Roman"/>
                <a:cs typeface="Times New Roman"/>
              </a:rPr>
              <a:t> </a:t>
            </a:r>
            <a:r>
              <a:rPr lang="fr-FR" sz="1100"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chelle</a:t>
            </a:r>
            <a:r>
              <a:rPr sz="1100" spc="12"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P</a:t>
            </a:r>
            <a:r>
              <a:rPr sz="1200" spc="0" baseline="-10870" dirty="0">
                <a:latin typeface="Times New Roman"/>
                <a:cs typeface="Times New Roman"/>
              </a:rPr>
              <a:t>l </a:t>
            </a:r>
            <a:r>
              <a:rPr sz="1200" spc="9" baseline="-10870"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a:t>
            </a:r>
            <a:r>
              <a:rPr sz="1100" spc="116" dirty="0">
                <a:latin typeface="Times New Roman"/>
                <a:cs typeface="Times New Roman"/>
              </a:rPr>
              <a:t> </a:t>
            </a:r>
            <a:r>
              <a:rPr sz="1100" i="1" spc="0" dirty="0">
                <a:latin typeface="Times New Roman"/>
                <a:cs typeface="Times New Roman"/>
              </a:rPr>
              <a:t>N</a:t>
            </a:r>
            <a:r>
              <a:rPr sz="1100" spc="-75"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3" name="object 3"/>
          <p:cNvSpPr txBox="1"/>
          <p:nvPr/>
        </p:nvSpPr>
        <p:spPr>
          <a:xfrm>
            <a:off x="379029" y="2730500"/>
            <a:ext cx="3838447" cy="559346"/>
          </a:xfrm>
          <a:prstGeom prst="rect">
            <a:avLst/>
          </a:prstGeom>
        </p:spPr>
        <p:txBody>
          <a:bodyPr wrap="square" lIns="0" tIns="0" rIns="0" bIns="0" rtlCol="0">
            <a:noAutofit/>
          </a:bodyPr>
          <a:lstStyle/>
          <a:p>
            <a:pPr marL="12700" marR="11396">
              <a:lnSpc>
                <a:spcPts val="1155"/>
              </a:lnSpc>
              <a:spcBef>
                <a:spcPts val="57"/>
              </a:spcBef>
            </a:pPr>
            <a:r>
              <a:rPr sz="1100" spc="0" dirty="0">
                <a:latin typeface="Times New Roman"/>
                <a:cs typeface="Times New Roman"/>
              </a:rPr>
              <a:t>Le</a:t>
            </a:r>
            <a:r>
              <a:rPr sz="1100" spc="-7" dirty="0">
                <a:latin typeface="Times New Roman"/>
                <a:cs typeface="Times New Roman"/>
              </a:rPr>
              <a:t> </a:t>
            </a:r>
            <a:r>
              <a:rPr sz="1100" spc="0" dirty="0">
                <a:latin typeface="Times New Roman"/>
                <a:cs typeface="Times New Roman"/>
              </a:rPr>
              <a:t>T</a:t>
            </a:r>
            <a:r>
              <a:rPr sz="1100" spc="-125" dirty="0">
                <a:latin typeface="Times New Roman"/>
                <a:cs typeface="Times New Roman"/>
              </a:rPr>
              <a:t> </a:t>
            </a:r>
            <a:r>
              <a:rPr sz="1100" spc="11" dirty="0">
                <a:latin typeface="Times New Roman"/>
                <a:cs typeface="Times New Roman"/>
              </a:rPr>
              <a:t>R</a:t>
            </a:r>
            <a:r>
              <a:rPr sz="1100" spc="0" dirty="0">
                <a:latin typeface="Times New Roman"/>
                <a:cs typeface="Times New Roman"/>
              </a:rPr>
              <a:t>I</a:t>
            </a:r>
            <a:r>
              <a:rPr sz="1100" spc="125"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eut</a:t>
            </a:r>
            <a:r>
              <a:rPr sz="1100" spc="170"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galement</a:t>
            </a:r>
            <a:r>
              <a:rPr sz="1100" spc="130" dirty="0">
                <a:latin typeface="Times New Roman"/>
                <a:cs typeface="Times New Roman"/>
              </a:rPr>
              <a:t> </a:t>
            </a:r>
            <a:r>
              <a:rPr sz="1100" spc="0" dirty="0" err="1">
                <a:latin typeface="Times New Roman"/>
                <a:cs typeface="Times New Roman"/>
              </a:rPr>
              <a:t>conduire</a:t>
            </a:r>
            <a:r>
              <a:rPr sz="1100" spc="8"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choisir</a:t>
            </a:r>
            <a:r>
              <a:rPr sz="1100" spc="-3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a:t>
            </a:r>
            <a:r>
              <a:rPr sz="1100" spc="130" dirty="0">
                <a:latin typeface="Times New Roman"/>
                <a:cs typeface="Times New Roman"/>
              </a:rPr>
              <a:t> </a:t>
            </a:r>
            <a:r>
              <a:rPr sz="1100" spc="0" dirty="0">
                <a:latin typeface="Times New Roman"/>
                <a:cs typeface="Times New Roman"/>
              </a:rPr>
              <a:t>au</a:t>
            </a:r>
            <a:r>
              <a:rPr lang="fr-FR" sz="110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triment</a:t>
            </a:r>
            <a:r>
              <a:rPr sz="1100" spc="211"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autre</a:t>
            </a:r>
            <a:r>
              <a:rPr sz="1100" spc="19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seulement</a:t>
            </a:r>
            <a:r>
              <a:rPr sz="1100" spc="84" dirty="0">
                <a:latin typeface="Times New Roman"/>
                <a:cs typeface="Times New Roman"/>
              </a:rPr>
              <a:t> </a:t>
            </a:r>
            <a:r>
              <a:rPr sz="1100" spc="0" dirty="0">
                <a:latin typeface="Times New Roman"/>
                <a:cs typeface="Times New Roman"/>
              </a:rPr>
              <a:t>p</a:t>
            </a:r>
            <a:r>
              <a:rPr sz="1100" spc="-29" dirty="0">
                <a:latin typeface="Times New Roman"/>
                <a:cs typeface="Times New Roman"/>
              </a:rPr>
              <a:t>a</a:t>
            </a:r>
            <a:r>
              <a:rPr sz="1100" spc="0" dirty="0">
                <a:latin typeface="Times New Roman"/>
                <a:cs typeface="Times New Roman"/>
              </a:rPr>
              <a:t>rce</a:t>
            </a:r>
            <a:r>
              <a:rPr sz="1100" spc="102"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le </a:t>
            </a:r>
            <a:r>
              <a:rPr sz="1100" spc="0" dirty="0" err="1">
                <a:latin typeface="Times New Roman"/>
                <a:cs typeface="Times New Roman"/>
              </a:rPr>
              <a:t>calendrier</a:t>
            </a:r>
            <a:r>
              <a:rPr sz="1100" spc="-2" dirty="0">
                <a:latin typeface="Times New Roman"/>
                <a:cs typeface="Times New Roman"/>
              </a:rPr>
              <a:t> </a:t>
            </a:r>
            <a:r>
              <a:rPr sz="1100" spc="0" dirty="0">
                <a:latin typeface="Times New Roman"/>
                <a:cs typeface="Times New Roman"/>
              </a:rPr>
              <a:t>des</a:t>
            </a:r>
            <a:r>
              <a:rPr lang="fr-FR" sz="1100" spc="70" dirty="0">
                <a:latin typeface="Times New Roman"/>
                <a:cs typeface="Times New Roman"/>
              </a:rPr>
              <a:t> </a:t>
            </a:r>
            <a:r>
              <a:rPr sz="1100" spc="0" dirty="0">
                <a:latin typeface="Times New Roman"/>
                <a:cs typeface="Times New Roman"/>
              </a:rPr>
              <a:t>deux</a:t>
            </a:r>
            <a:r>
              <a:rPr sz="1100" spc="20"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sz="1100" spc="0" dirty="0">
                <a:latin typeface="Times New Roman"/>
                <a:cs typeface="Times New Roman"/>
              </a:rPr>
              <a:t>different.</a:t>
            </a:r>
            <a:endParaRPr sz="1100" dirty="0">
              <a:latin typeface="Times New Roman"/>
              <a:cs typeface="Times New Roman"/>
            </a:endParaRPr>
          </a:p>
        </p:txBody>
      </p:sp>
      <p:graphicFrame>
        <p:nvGraphicFramePr>
          <p:cNvPr id="12" name="Objet 11"/>
          <p:cNvGraphicFramePr>
            <a:graphicFrameLocks noChangeAspect="1"/>
          </p:cNvGraphicFramePr>
          <p:nvPr>
            <p:extLst>
              <p:ext uri="{D42A27DB-BD31-4B8C-83A1-F6EECF244321}">
                <p14:modId xmlns:p14="http://schemas.microsoft.com/office/powerpoint/2010/main" val="3813212687"/>
              </p:ext>
            </p:extLst>
          </p:nvPr>
        </p:nvGraphicFramePr>
        <p:xfrm>
          <a:off x="787400" y="1720850"/>
          <a:ext cx="2197100" cy="393700"/>
        </p:xfrm>
        <a:graphic>
          <a:graphicData uri="http://schemas.openxmlformats.org/presentationml/2006/ole">
            <mc:AlternateContent xmlns:mc="http://schemas.openxmlformats.org/markup-compatibility/2006">
              <mc:Choice xmlns:v="urn:schemas-microsoft-com:vml" Requires="v">
                <p:oleObj spid="_x0000_s23560" name="Equation" r:id="rId3" imgW="2197080" imgH="393480" progId="Equation.DSMT4">
                  <p:embed/>
                </p:oleObj>
              </mc:Choice>
              <mc:Fallback>
                <p:oleObj name="Equation" r:id="rId3" imgW="2197080" imgH="393480" progId="Equation.DSMT4">
                  <p:embed/>
                  <p:pic>
                    <p:nvPicPr>
                      <p:cNvPr id="12" name="Objet 11"/>
                      <p:cNvPicPr/>
                      <p:nvPr/>
                    </p:nvPicPr>
                    <p:blipFill>
                      <a:blip r:embed="rId4"/>
                      <a:stretch>
                        <a:fillRect/>
                      </a:stretch>
                    </p:blipFill>
                    <p:spPr>
                      <a:xfrm>
                        <a:off x="787400" y="1720850"/>
                        <a:ext cx="2197100" cy="393700"/>
                      </a:xfrm>
                      <a:prstGeom prst="rect">
                        <a:avLst/>
                      </a:prstGeom>
                    </p:spPr>
                  </p:pic>
                </p:oleObj>
              </mc:Fallback>
            </mc:AlternateContent>
          </a:graphicData>
        </a:graphic>
      </p:graphicFrame>
      <p:graphicFrame>
        <p:nvGraphicFramePr>
          <p:cNvPr id="13" name="Objet 12"/>
          <p:cNvGraphicFramePr>
            <a:graphicFrameLocks noChangeAspect="1"/>
          </p:cNvGraphicFramePr>
          <p:nvPr>
            <p:extLst>
              <p:ext uri="{D42A27DB-BD31-4B8C-83A1-F6EECF244321}">
                <p14:modId xmlns:p14="http://schemas.microsoft.com/office/powerpoint/2010/main" val="3029872464"/>
              </p:ext>
            </p:extLst>
          </p:nvPr>
        </p:nvGraphicFramePr>
        <p:xfrm>
          <a:off x="558800" y="2187705"/>
          <a:ext cx="3327400" cy="431800"/>
        </p:xfrm>
        <a:graphic>
          <a:graphicData uri="http://schemas.openxmlformats.org/presentationml/2006/ole">
            <mc:AlternateContent xmlns:mc="http://schemas.openxmlformats.org/markup-compatibility/2006">
              <mc:Choice xmlns:v="urn:schemas-microsoft-com:vml" Requires="v">
                <p:oleObj spid="_x0000_s23561" name="Equation" r:id="rId5" imgW="3327120" imgH="431640" progId="Equation.DSMT4">
                  <p:embed/>
                </p:oleObj>
              </mc:Choice>
              <mc:Fallback>
                <p:oleObj name="Equation" r:id="rId5" imgW="3327120" imgH="431640" progId="Equation.DSMT4">
                  <p:embed/>
                  <p:pic>
                    <p:nvPicPr>
                      <p:cNvPr id="13" name="Objet 12"/>
                      <p:cNvPicPr/>
                      <p:nvPr/>
                    </p:nvPicPr>
                    <p:blipFill>
                      <a:blip r:embed="rId6"/>
                      <a:stretch>
                        <a:fillRect/>
                      </a:stretch>
                    </p:blipFill>
                    <p:spPr>
                      <a:xfrm>
                        <a:off x="558800" y="2187705"/>
                        <a:ext cx="3327400" cy="4318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84</a:t>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5300" y="120095"/>
            <a:ext cx="2844246" cy="210592"/>
          </a:xfrm>
          <a:prstGeom prst="rect">
            <a:avLst/>
          </a:prstGeom>
        </p:spPr>
        <p:txBody>
          <a:bodyPr wrap="square" lIns="0" tIns="0" rIns="0" bIns="0" rtlCol="0">
            <a:noAutofit/>
          </a:bodyPr>
          <a:lstStyle/>
          <a:p>
            <a:pPr marL="12700">
              <a:lnSpc>
                <a:spcPts val="1480"/>
              </a:lnSpc>
              <a:spcBef>
                <a:spcPts val="74"/>
              </a:spcBef>
            </a:pPr>
            <a:r>
              <a:rPr sz="1400" dirty="0">
                <a:solidFill>
                  <a:srgbClr val="B23333"/>
                </a:solidFill>
                <a:latin typeface="Times New Roman"/>
                <a:cs typeface="Times New Roman"/>
              </a:rPr>
              <a:t>T</a:t>
            </a:r>
            <a:r>
              <a:rPr sz="1400" spc="-154" dirty="0">
                <a:solidFill>
                  <a:srgbClr val="B23333"/>
                </a:solidFill>
                <a:latin typeface="Times New Roman"/>
                <a:cs typeface="Times New Roman"/>
              </a:rPr>
              <a:t> </a:t>
            </a:r>
            <a:r>
              <a:rPr sz="1400" spc="11" dirty="0">
                <a:solidFill>
                  <a:srgbClr val="B23333"/>
                </a:solidFill>
                <a:latin typeface="Times New Roman"/>
                <a:cs typeface="Times New Roman"/>
              </a:rPr>
              <a:t>R</a:t>
            </a:r>
            <a:r>
              <a:rPr sz="1400" spc="0" dirty="0">
                <a:solidFill>
                  <a:srgbClr val="B23333"/>
                </a:solidFill>
                <a:latin typeface="Times New Roman"/>
                <a:cs typeface="Times New Roman"/>
              </a:rPr>
              <a:t>I</a:t>
            </a:r>
            <a:r>
              <a:rPr sz="1400" spc="165"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39" dirty="0">
                <a:solidFill>
                  <a:srgbClr val="B23333"/>
                </a:solidFill>
                <a:latin typeface="Times New Roman"/>
                <a:cs typeface="Times New Roman"/>
              </a:rPr>
              <a:t>p</a:t>
            </a:r>
            <a:r>
              <a:rPr sz="1400" spc="0" dirty="0">
                <a:solidFill>
                  <a:srgbClr val="B23333"/>
                </a:solidFill>
                <a:latin typeface="Times New Roman"/>
                <a:cs typeface="Times New Roman"/>
              </a:rPr>
              <a:t>rojets</a:t>
            </a:r>
            <a:r>
              <a:rPr sz="1400" spc="109" dirty="0">
                <a:solidFill>
                  <a:srgbClr val="B23333"/>
                </a:solidFill>
                <a:latin typeface="Times New Roman"/>
                <a:cs typeface="Times New Roman"/>
              </a:rPr>
              <a:t> </a:t>
            </a:r>
            <a:r>
              <a:rPr sz="1400" spc="0" dirty="0">
                <a:solidFill>
                  <a:srgbClr val="B23333"/>
                </a:solidFill>
                <a:latin typeface="Times New Roman"/>
                <a:cs typeface="Times New Roman"/>
              </a:rPr>
              <a:t>mutuellement</a:t>
            </a:r>
            <a:r>
              <a:rPr sz="1400" spc="104" dirty="0">
                <a:solidFill>
                  <a:srgbClr val="B23333"/>
                </a:solidFill>
                <a:latin typeface="Times New Roman"/>
                <a:cs typeface="Times New Roman"/>
              </a:rPr>
              <a:t> </a:t>
            </a:r>
            <a:r>
              <a:rPr sz="1400" spc="0" dirty="0">
                <a:solidFill>
                  <a:srgbClr val="B23333"/>
                </a:solidFill>
                <a:latin typeface="Times New Roman"/>
                <a:cs typeface="Times New Roman"/>
              </a:rPr>
              <a:t>exclusifs</a:t>
            </a:r>
            <a:endParaRPr sz="1400" dirty="0">
              <a:latin typeface="Times New Roman"/>
              <a:cs typeface="Times New Roman"/>
            </a:endParaRPr>
          </a:p>
        </p:txBody>
      </p:sp>
      <p:sp>
        <p:nvSpPr>
          <p:cNvPr id="6" name="object 6"/>
          <p:cNvSpPr txBox="1"/>
          <p:nvPr/>
        </p:nvSpPr>
        <p:spPr>
          <a:xfrm>
            <a:off x="177801" y="596900"/>
            <a:ext cx="4104174" cy="2362199"/>
          </a:xfrm>
          <a:prstGeom prst="rect">
            <a:avLst/>
          </a:prstGeom>
        </p:spPr>
        <p:txBody>
          <a:bodyPr wrap="square" lIns="0" tIns="0" rIns="0" bIns="0" rtlCol="0">
            <a:noAutofit/>
          </a:bodyPr>
          <a:lstStyle/>
          <a:p>
            <a:pPr marL="12700" marR="208486">
              <a:lnSpc>
                <a:spcPts val="1264"/>
              </a:lnSpc>
              <a:spcBef>
                <a:spcPts val="309"/>
              </a:spcBef>
            </a:pPr>
            <a:r>
              <a:rPr sz="1100" spc="0" dirty="0">
                <a:latin typeface="Times New Roman"/>
                <a:cs typeface="Times New Roman"/>
              </a:rPr>
              <a:t>Appliquer</a:t>
            </a:r>
            <a:r>
              <a:rPr sz="1100" spc="-93"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TRI</a:t>
            </a:r>
            <a:r>
              <a:rPr sz="1100" spc="5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comp</a:t>
            </a:r>
            <a:r>
              <a:rPr sz="1100" spc="-29" dirty="0">
                <a:latin typeface="Times New Roman"/>
                <a:cs typeface="Times New Roman"/>
              </a:rPr>
              <a:t>a</a:t>
            </a:r>
            <a:r>
              <a:rPr sz="1100" spc="0" dirty="0">
                <a:latin typeface="Times New Roman"/>
                <a:cs typeface="Times New Roman"/>
              </a:rPr>
              <a:t>raison</a:t>
            </a:r>
            <a:r>
              <a:rPr sz="1100" spc="87"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114" dirty="0">
                <a:latin typeface="Times New Roman"/>
                <a:cs typeface="Times New Roman"/>
              </a:rPr>
              <a:t> </a:t>
            </a:r>
            <a:r>
              <a:rPr sz="1100" spc="0" dirty="0" err="1">
                <a:latin typeface="Times New Roman"/>
                <a:cs typeface="Times New Roman"/>
              </a:rPr>
              <a:t>mutuellement</a:t>
            </a:r>
            <a:r>
              <a:rPr lang="fr-FR" sz="1100" dirty="0">
                <a:latin typeface="Times New Roman"/>
                <a:cs typeface="Times New Roman"/>
              </a:rPr>
              <a:t> </a:t>
            </a:r>
            <a:r>
              <a:rPr sz="1100" spc="0" dirty="0" err="1">
                <a:latin typeface="Times New Roman"/>
                <a:cs typeface="Times New Roman"/>
              </a:rPr>
              <a:t>exclusifs</a:t>
            </a:r>
            <a:r>
              <a:rPr sz="1100" spc="101"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calcul</a:t>
            </a:r>
            <a:r>
              <a:rPr sz="1100" spc="6"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TRI</a:t>
            </a:r>
            <a:r>
              <a:rPr sz="1100" spc="266" dirty="0">
                <a:latin typeface="Times New Roman"/>
                <a:cs typeface="Times New Roman"/>
              </a:rPr>
              <a:t> </a:t>
            </a:r>
            <a:r>
              <a:rPr sz="1100" spc="0" dirty="0">
                <a:latin typeface="Times New Roman"/>
                <a:cs typeface="Times New Roman"/>
              </a:rPr>
              <a:t>diff</a:t>
            </a:r>
            <a:r>
              <a:rPr lang="fr-FR" sz="1100" spc="0" dirty="0">
                <a:latin typeface="Times New Roman"/>
                <a:cs typeface="Times New Roman"/>
              </a:rPr>
              <a:t>é</a:t>
            </a:r>
            <a:r>
              <a:rPr sz="1100" spc="0" dirty="0" err="1">
                <a:latin typeface="Times New Roman"/>
                <a:cs typeface="Times New Roman"/>
              </a:rPr>
              <a:t>rentiel</a:t>
            </a:r>
            <a:r>
              <a:rPr sz="1100" spc="0" dirty="0">
                <a:latin typeface="Times New Roman"/>
                <a:cs typeface="Times New Roman"/>
              </a:rPr>
              <a:t>.</a:t>
            </a:r>
            <a:endParaRPr lang="fr-FR" sz="1100" spc="0" dirty="0">
              <a:latin typeface="Times New Roman"/>
              <a:cs typeface="Times New Roman"/>
            </a:endParaRPr>
          </a:p>
          <a:p>
            <a:pPr marL="12700" marR="208486">
              <a:lnSpc>
                <a:spcPts val="2133"/>
              </a:lnSpc>
            </a:pPr>
            <a:endParaRPr sz="1100" dirty="0">
              <a:latin typeface="Times New Roman"/>
              <a:cs typeface="Times New Roman"/>
            </a:endParaRPr>
          </a:p>
          <a:p>
            <a:pPr marL="12700" marR="20781">
              <a:lnSpc>
                <a:spcPts val="1184"/>
              </a:lnSpc>
            </a:pPr>
            <a:r>
              <a:rPr sz="1100" spc="0" dirty="0">
                <a:latin typeface="Times New Roman"/>
                <a:cs typeface="Times New Roman"/>
              </a:rPr>
              <a:t>Princi</a:t>
            </a:r>
            <a:r>
              <a:rPr sz="1100" spc="38" dirty="0">
                <a:latin typeface="Times New Roman"/>
                <a:cs typeface="Times New Roman"/>
              </a:rPr>
              <a:t>p</a:t>
            </a:r>
            <a:r>
              <a:rPr sz="1100" spc="0" dirty="0">
                <a:latin typeface="Times New Roman"/>
                <a:cs typeface="Times New Roman"/>
              </a:rPr>
              <a:t>e</a:t>
            </a:r>
            <a:r>
              <a:rPr lang="fr-FR" sz="1100" spc="0" dirty="0">
                <a:latin typeface="Times New Roman"/>
                <a:cs typeface="Times New Roman"/>
              </a:rPr>
              <a:t> </a:t>
            </a:r>
            <a:r>
              <a:rPr sz="1100" spc="0" dirty="0">
                <a:latin typeface="Times New Roman"/>
                <a:cs typeface="Times New Roman"/>
              </a:rPr>
              <a:t>:</a:t>
            </a:r>
            <a:r>
              <a:rPr sz="1100" spc="181" dirty="0">
                <a:latin typeface="Times New Roman"/>
                <a:cs typeface="Times New Roman"/>
              </a:rPr>
              <a:t> </a:t>
            </a:r>
            <a:r>
              <a:rPr sz="1100" spc="0" dirty="0">
                <a:latin typeface="Times New Roman"/>
                <a:cs typeface="Times New Roman"/>
              </a:rPr>
              <a:t>Soit</a:t>
            </a:r>
            <a:r>
              <a:rPr sz="1100" spc="102" dirty="0">
                <a:latin typeface="Times New Roman"/>
                <a:cs typeface="Times New Roman"/>
              </a:rPr>
              <a:t> </a:t>
            </a:r>
            <a:r>
              <a:rPr sz="1100" spc="0" dirty="0">
                <a:latin typeface="Times New Roman"/>
                <a:cs typeface="Times New Roman"/>
              </a:rPr>
              <a:t>deux</a:t>
            </a:r>
            <a:r>
              <a:rPr sz="1100" spc="20"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a:latin typeface="Times New Roman"/>
                <a:cs typeface="Times New Roman"/>
              </a:rPr>
              <a:t>mutuellements</a:t>
            </a:r>
            <a:r>
              <a:rPr sz="1100" spc="144" dirty="0">
                <a:latin typeface="Times New Roman"/>
                <a:cs typeface="Times New Roman"/>
              </a:rPr>
              <a:t> </a:t>
            </a:r>
            <a:r>
              <a:rPr sz="1100" spc="0" dirty="0">
                <a:latin typeface="Times New Roman"/>
                <a:cs typeface="Times New Roman"/>
              </a:rPr>
              <a:t>exclusifs</a:t>
            </a:r>
            <a:r>
              <a:rPr sz="1100" spc="101" dirty="0">
                <a:latin typeface="Times New Roman"/>
                <a:cs typeface="Times New Roman"/>
              </a:rPr>
              <a:t> </a:t>
            </a:r>
            <a:r>
              <a:rPr sz="1100" spc="0" dirty="0">
                <a:latin typeface="Times New Roman"/>
                <a:cs typeface="Times New Roman"/>
              </a:rPr>
              <a:t>P</a:t>
            </a:r>
            <a:r>
              <a:rPr sz="1200" spc="0" baseline="-10870" dirty="0">
                <a:latin typeface="Times New Roman"/>
                <a:cs typeface="Times New Roman"/>
              </a:rPr>
              <a:t>l </a:t>
            </a:r>
            <a:r>
              <a:rPr sz="1200" spc="9" baseline="-10870"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P</a:t>
            </a:r>
            <a:r>
              <a:rPr sz="1200" spc="0" baseline="-10870" dirty="0">
                <a:latin typeface="Times New Roman"/>
                <a:cs typeface="Times New Roman"/>
              </a:rPr>
              <a:t>2</a:t>
            </a:r>
            <a:endParaRPr sz="800" dirty="0">
              <a:latin typeface="Times New Roman"/>
              <a:cs typeface="Times New Roman"/>
            </a:endParaRPr>
          </a:p>
          <a:p>
            <a:pPr marL="12700" marR="20781">
              <a:lnSpc>
                <a:spcPts val="1515"/>
              </a:lnSpc>
              <a:spcBef>
                <a:spcPts val="225"/>
              </a:spcBef>
            </a:pPr>
            <a:r>
              <a:rPr sz="1650" spc="0" baseline="6249" dirty="0">
                <a:latin typeface="Meiryo"/>
                <a:cs typeface="Meiryo"/>
              </a:rPr>
              <a:t>⇒</a:t>
            </a:r>
            <a:r>
              <a:rPr sz="1650" spc="-20" baseline="6249" dirty="0">
                <a:latin typeface="Meiryo"/>
                <a:cs typeface="Meiryo"/>
              </a:rPr>
              <a:t> </a:t>
            </a:r>
            <a:r>
              <a:rPr sz="1650" spc="0" baseline="10541" dirty="0">
                <a:latin typeface="Times New Roman"/>
                <a:cs typeface="Times New Roman"/>
              </a:rPr>
              <a:t>on</a:t>
            </a:r>
            <a:r>
              <a:rPr sz="1650" spc="73" baseline="10541" dirty="0">
                <a:latin typeface="Times New Roman"/>
                <a:cs typeface="Times New Roman"/>
              </a:rPr>
              <a:t> </a:t>
            </a:r>
            <a:r>
              <a:rPr sz="1650" spc="0" baseline="10541" dirty="0">
                <a:latin typeface="Times New Roman"/>
                <a:cs typeface="Times New Roman"/>
              </a:rPr>
              <a:t>soustrait</a:t>
            </a:r>
            <a:r>
              <a:rPr sz="1650" spc="196" baseline="10541" dirty="0">
                <a:latin typeface="Times New Roman"/>
                <a:cs typeface="Times New Roman"/>
              </a:rPr>
              <a:t> </a:t>
            </a:r>
            <a:r>
              <a:rPr sz="1650" spc="0" baseline="10541" dirty="0">
                <a:latin typeface="Times New Roman"/>
                <a:cs typeface="Times New Roman"/>
              </a:rPr>
              <a:t>les</a:t>
            </a:r>
            <a:r>
              <a:rPr sz="1650" spc="11" baseline="10541" dirty="0">
                <a:latin typeface="Times New Roman"/>
                <a:cs typeface="Times New Roman"/>
              </a:rPr>
              <a:t> </a:t>
            </a:r>
            <a:r>
              <a:rPr sz="1650" spc="0" baseline="10541" dirty="0">
                <a:latin typeface="Times New Roman"/>
                <a:cs typeface="Times New Roman"/>
              </a:rPr>
              <a:t>flux</a:t>
            </a:r>
            <a:r>
              <a:rPr sz="1650" spc="-56" baseline="10541" dirty="0">
                <a:latin typeface="Times New Roman"/>
                <a:cs typeface="Times New Roman"/>
              </a:rPr>
              <a:t> </a:t>
            </a:r>
            <a:r>
              <a:rPr sz="1650" spc="0" baseline="10541" dirty="0">
                <a:latin typeface="Times New Roman"/>
                <a:cs typeface="Times New Roman"/>
              </a:rPr>
              <a:t>du</a:t>
            </a:r>
            <a:r>
              <a:rPr sz="1650" spc="95" baseline="10541" dirty="0">
                <a:latin typeface="Times New Roman"/>
                <a:cs typeface="Times New Roman"/>
              </a:rPr>
              <a:t> </a:t>
            </a:r>
            <a:r>
              <a:rPr sz="1650" spc="-29" baseline="10541" dirty="0">
                <a:latin typeface="Times New Roman"/>
                <a:cs typeface="Times New Roman"/>
              </a:rPr>
              <a:t>p</a:t>
            </a:r>
            <a:r>
              <a:rPr sz="1650" spc="0" baseline="10541" dirty="0">
                <a:latin typeface="Times New Roman"/>
                <a:cs typeface="Times New Roman"/>
              </a:rPr>
              <a:t>rojet</a:t>
            </a:r>
            <a:r>
              <a:rPr sz="1650" spc="130" baseline="10541" dirty="0">
                <a:latin typeface="Times New Roman"/>
                <a:cs typeface="Times New Roman"/>
              </a:rPr>
              <a:t> </a:t>
            </a:r>
            <a:r>
              <a:rPr sz="1650" spc="0" baseline="10541" dirty="0">
                <a:latin typeface="Times New Roman"/>
                <a:cs typeface="Times New Roman"/>
              </a:rPr>
              <a:t>P</a:t>
            </a:r>
            <a:r>
              <a:rPr sz="800" spc="0" dirty="0">
                <a:latin typeface="Times New Roman"/>
                <a:cs typeface="Times New Roman"/>
              </a:rPr>
              <a:t>2 </a:t>
            </a:r>
            <a:r>
              <a:rPr sz="800" spc="115" dirty="0">
                <a:latin typeface="Times New Roman"/>
                <a:cs typeface="Times New Roman"/>
              </a:rPr>
              <a:t> </a:t>
            </a:r>
            <a:r>
              <a:rPr lang="fr-FR" sz="1650" baseline="10541" dirty="0">
                <a:latin typeface="Times New Roman"/>
                <a:cs typeface="Times New Roman"/>
              </a:rPr>
              <a:t>à</a:t>
            </a:r>
            <a:r>
              <a:rPr sz="1650" spc="114" baseline="10541" dirty="0">
                <a:latin typeface="Times New Roman"/>
                <a:cs typeface="Times New Roman"/>
              </a:rPr>
              <a:t> </a:t>
            </a:r>
            <a:r>
              <a:rPr sz="1650" spc="0" baseline="10541" dirty="0">
                <a:latin typeface="Times New Roman"/>
                <a:cs typeface="Times New Roman"/>
              </a:rPr>
              <a:t>ceux</a:t>
            </a:r>
            <a:r>
              <a:rPr sz="1650" spc="22" baseline="10541" dirty="0">
                <a:latin typeface="Times New Roman"/>
                <a:cs typeface="Times New Roman"/>
              </a:rPr>
              <a:t> </a:t>
            </a:r>
            <a:r>
              <a:rPr sz="1650" spc="0" baseline="10541" dirty="0">
                <a:latin typeface="Times New Roman"/>
                <a:cs typeface="Times New Roman"/>
              </a:rPr>
              <a:t>du</a:t>
            </a:r>
            <a:r>
              <a:rPr sz="1650" spc="95" baseline="10541" dirty="0">
                <a:latin typeface="Times New Roman"/>
                <a:cs typeface="Times New Roman"/>
              </a:rPr>
              <a:t> </a:t>
            </a:r>
            <a:r>
              <a:rPr sz="1650" spc="-29" baseline="10541" dirty="0">
                <a:latin typeface="Times New Roman"/>
                <a:cs typeface="Times New Roman"/>
              </a:rPr>
              <a:t>p</a:t>
            </a:r>
            <a:r>
              <a:rPr sz="1650" spc="0" baseline="10541" dirty="0">
                <a:latin typeface="Times New Roman"/>
                <a:cs typeface="Times New Roman"/>
              </a:rPr>
              <a:t>rojet</a:t>
            </a:r>
            <a:r>
              <a:rPr sz="1650" spc="130" baseline="10541" dirty="0">
                <a:latin typeface="Times New Roman"/>
                <a:cs typeface="Times New Roman"/>
              </a:rPr>
              <a:t> </a:t>
            </a:r>
            <a:r>
              <a:rPr sz="1650" spc="0" baseline="10541" dirty="0">
                <a:latin typeface="Times New Roman"/>
                <a:cs typeface="Times New Roman"/>
              </a:rPr>
              <a:t>P</a:t>
            </a:r>
            <a:r>
              <a:rPr sz="800" spc="0" dirty="0">
                <a:latin typeface="Times New Roman"/>
                <a:cs typeface="Times New Roman"/>
              </a:rPr>
              <a:t>l </a:t>
            </a:r>
            <a:r>
              <a:rPr sz="800" spc="9" dirty="0">
                <a:latin typeface="Times New Roman"/>
                <a:cs typeface="Times New Roman"/>
              </a:rPr>
              <a:t> </a:t>
            </a:r>
            <a:r>
              <a:rPr sz="1650" spc="0" baseline="6249" dirty="0">
                <a:latin typeface="Meiryo"/>
                <a:cs typeface="Meiryo"/>
              </a:rPr>
              <a:t>⇒</a:t>
            </a:r>
            <a:endParaRPr sz="1100" dirty="0">
              <a:latin typeface="Meiryo"/>
              <a:cs typeface="Meiryo"/>
            </a:endParaRPr>
          </a:p>
          <a:p>
            <a:pPr marL="12700">
              <a:lnSpc>
                <a:spcPts val="1110"/>
              </a:lnSpc>
            </a:pPr>
            <a:r>
              <a:rPr sz="1100" spc="0" dirty="0">
                <a:latin typeface="Times New Roman"/>
                <a:cs typeface="Times New Roman"/>
              </a:rPr>
              <a:t>calcul</a:t>
            </a:r>
            <a:r>
              <a:rPr sz="1100" spc="-28" dirty="0">
                <a:latin typeface="Times New Roman"/>
                <a:cs typeface="Times New Roman"/>
              </a:rPr>
              <a:t> </a:t>
            </a:r>
            <a:r>
              <a:rPr sz="1100" spc="0" dirty="0">
                <a:latin typeface="Times New Roman"/>
                <a:cs typeface="Times New Roman"/>
              </a:rPr>
              <a:t>du</a:t>
            </a:r>
            <a:r>
              <a:rPr sz="1100" spc="60" dirty="0">
                <a:latin typeface="Times New Roman"/>
                <a:cs typeface="Times New Roman"/>
              </a:rPr>
              <a:t> </a:t>
            </a:r>
            <a:r>
              <a:rPr sz="1100" spc="0" dirty="0">
                <a:latin typeface="Times New Roman"/>
                <a:cs typeface="Times New Roman"/>
              </a:rPr>
              <a:t>TRI</a:t>
            </a:r>
            <a:r>
              <a:rPr sz="1100" spc="19" dirty="0">
                <a:latin typeface="Times New Roman"/>
                <a:cs typeface="Times New Roman"/>
              </a:rPr>
              <a:t> </a:t>
            </a:r>
            <a:r>
              <a:rPr sz="1100" spc="0" dirty="0" err="1">
                <a:latin typeface="Times New Roman"/>
                <a:cs typeface="Times New Roman"/>
              </a:rPr>
              <a:t>ass</a:t>
            </a:r>
            <a:r>
              <a:rPr sz="1100" spc="29" dirty="0" err="1">
                <a:latin typeface="Times New Roman"/>
                <a:cs typeface="Times New Roman"/>
              </a:rPr>
              <a:t>o</a:t>
            </a:r>
            <a:r>
              <a:rPr sz="1100" spc="0" dirty="0" err="1">
                <a:latin typeface="Times New Roman"/>
                <a:cs typeface="Times New Roman"/>
              </a:rPr>
              <a:t>ci</a:t>
            </a:r>
            <a:r>
              <a:rPr lang="fr-FR" sz="1100" spc="0" dirty="0">
                <a:latin typeface="Times New Roman"/>
                <a:cs typeface="Times New Roman"/>
              </a:rPr>
              <a:t>é</a:t>
            </a:r>
            <a:r>
              <a:rPr sz="1100" spc="-32" dirty="0">
                <a:latin typeface="Times New Roman"/>
                <a:cs typeface="Times New Roman"/>
              </a:rPr>
              <a:t> </a:t>
            </a:r>
            <a:r>
              <a:rPr lang="fr-FR" sz="1100" dirty="0">
                <a:latin typeface="Times New Roman"/>
                <a:cs typeface="Times New Roman"/>
              </a:rPr>
              <a:t>à</a:t>
            </a:r>
            <a:r>
              <a:rPr sz="1100" spc="84" dirty="0">
                <a:latin typeface="Times New Roman"/>
                <a:cs typeface="Times New Roman"/>
              </a:rPr>
              <a:t> </a:t>
            </a:r>
            <a:r>
              <a:rPr sz="1100" spc="0" dirty="0">
                <a:latin typeface="Times New Roman"/>
                <a:cs typeface="Times New Roman"/>
              </a:rPr>
              <a:t>la</a:t>
            </a:r>
            <a:r>
              <a:rPr sz="1100" spc="26" dirty="0">
                <a:latin typeface="Times New Roman"/>
                <a:cs typeface="Times New Roman"/>
              </a:rPr>
              <a:t> </a:t>
            </a:r>
            <a:r>
              <a:rPr sz="1100" spc="0" dirty="0">
                <a:latin typeface="Times New Roman"/>
                <a:cs typeface="Times New Roman"/>
              </a:rPr>
              <a:t>difference</a:t>
            </a:r>
            <a:r>
              <a:rPr sz="1100" spc="60" dirty="0">
                <a:latin typeface="Times New Roman"/>
                <a:cs typeface="Times New Roman"/>
              </a:rPr>
              <a:t> </a:t>
            </a:r>
            <a:r>
              <a:rPr sz="1100" spc="0" dirty="0">
                <a:latin typeface="Times New Roman"/>
                <a:cs typeface="Times New Roman"/>
              </a:rPr>
              <a:t>des</a:t>
            </a:r>
            <a:r>
              <a:rPr sz="1100" spc="35" dirty="0">
                <a:latin typeface="Times New Roman"/>
                <a:cs typeface="Times New Roman"/>
              </a:rPr>
              <a:t> </a:t>
            </a:r>
            <a:r>
              <a:rPr sz="1100" spc="0" dirty="0">
                <a:latin typeface="Times New Roman"/>
                <a:cs typeface="Times New Roman"/>
              </a:rPr>
              <a:t>flux</a:t>
            </a:r>
            <a:r>
              <a:rPr sz="1100" spc="-86" dirty="0">
                <a:latin typeface="Times New Roman"/>
                <a:cs typeface="Times New Roman"/>
              </a:rPr>
              <a:t> </a:t>
            </a:r>
            <a:r>
              <a:rPr sz="1100" spc="0" dirty="0">
                <a:latin typeface="Times New Roman"/>
                <a:cs typeface="Times New Roman"/>
              </a:rPr>
              <a:t>=</a:t>
            </a:r>
            <a:r>
              <a:rPr sz="1100" spc="-43" dirty="0">
                <a:latin typeface="Times New Roman"/>
                <a:cs typeface="Times New Roman"/>
              </a:rPr>
              <a:t> </a:t>
            </a:r>
            <a:r>
              <a:rPr sz="1100" spc="0" dirty="0">
                <a:latin typeface="Times New Roman"/>
                <a:cs typeface="Times New Roman"/>
              </a:rPr>
              <a:t>TRI</a:t>
            </a:r>
            <a:r>
              <a:rPr sz="1100" spc="19" dirty="0">
                <a:latin typeface="Times New Roman"/>
                <a:cs typeface="Times New Roman"/>
              </a:rPr>
              <a:t> </a:t>
            </a:r>
            <a:r>
              <a:rPr sz="1100" spc="0" dirty="0">
                <a:latin typeface="Times New Roman"/>
                <a:cs typeface="Times New Roman"/>
              </a:rPr>
              <a:t>differentiel.</a:t>
            </a:r>
            <a:endParaRPr sz="1100" dirty="0">
              <a:latin typeface="Times New Roman"/>
              <a:cs typeface="Times New Roman"/>
            </a:endParaRPr>
          </a:p>
          <a:p>
            <a:pPr marL="12700" marR="266830">
              <a:lnSpc>
                <a:spcPts val="1184"/>
              </a:lnSpc>
              <a:spcBef>
                <a:spcPts val="329"/>
              </a:spcBef>
            </a:pPr>
            <a:endParaRPr lang="fr-FR" sz="1100" spc="0" dirty="0">
              <a:latin typeface="Times New Roman"/>
              <a:cs typeface="Times New Roman"/>
            </a:endParaRPr>
          </a:p>
          <a:p>
            <a:pPr marL="12700" marR="266830">
              <a:lnSpc>
                <a:spcPts val="1184"/>
              </a:lnSpc>
              <a:spcBef>
                <a:spcPts val="329"/>
              </a:spcBef>
            </a:pPr>
            <a:r>
              <a:rPr sz="1100" spc="0" dirty="0">
                <a:latin typeface="Times New Roman"/>
                <a:cs typeface="Times New Roman"/>
              </a:rPr>
              <a:t>Si</a:t>
            </a:r>
            <a:r>
              <a:rPr sz="1100" spc="20" dirty="0">
                <a:latin typeface="Times New Roman"/>
                <a:cs typeface="Times New Roman"/>
              </a:rPr>
              <a:t> </a:t>
            </a:r>
            <a:r>
              <a:rPr sz="1100" spc="0" dirty="0" err="1">
                <a:latin typeface="Times New Roman"/>
                <a:cs typeface="Times New Roman"/>
              </a:rPr>
              <a:t>celui</a:t>
            </a:r>
            <a:r>
              <a:rPr sz="1100" spc="0" dirty="0">
                <a:latin typeface="Times New Roman"/>
                <a:cs typeface="Times New Roman"/>
              </a:rPr>
              <a:t>-ci</a:t>
            </a:r>
            <a:r>
              <a:rPr sz="1100" spc="-79" dirty="0">
                <a:latin typeface="Times New Roman"/>
                <a:cs typeface="Times New Roman"/>
              </a:rPr>
              <a:t> </a:t>
            </a:r>
            <a:r>
              <a:rPr sz="1100" spc="0" dirty="0" err="1">
                <a:latin typeface="Times New Roman"/>
                <a:cs typeface="Times New Roman"/>
              </a:rPr>
              <a:t>est</a:t>
            </a:r>
            <a:r>
              <a:rPr lang="fr-FR" sz="1100" spc="145" dirty="0">
                <a:latin typeface="Times New Roman"/>
                <a:cs typeface="Times New Roman"/>
              </a:rPr>
              <a:t> </a:t>
            </a:r>
            <a:r>
              <a:rPr sz="1100" spc="0" dirty="0">
                <a:latin typeface="Times New Roman"/>
                <a:cs typeface="Times New Roman"/>
              </a:rPr>
              <a:t>su</a:t>
            </a:r>
            <a:r>
              <a:rPr sz="1100" spc="29" dirty="0">
                <a:latin typeface="Times New Roman"/>
                <a:cs typeface="Times New Roman"/>
              </a:rPr>
              <a:t>p</a:t>
            </a:r>
            <a:r>
              <a:rPr lang="fr-FR" sz="1100" dirty="0">
                <a:latin typeface="Times New Roman"/>
                <a:cs typeface="Times New Roman"/>
              </a:rPr>
              <a:t>é</a:t>
            </a:r>
            <a:r>
              <a:rPr sz="1100" spc="0" dirty="0" err="1">
                <a:latin typeface="Times New Roman"/>
                <a:cs typeface="Times New Roman"/>
              </a:rPr>
              <a:t>rieur</a:t>
            </a:r>
            <a:r>
              <a:rPr sz="1100" spc="33" dirty="0">
                <a:latin typeface="Times New Roman"/>
                <a:cs typeface="Times New Roman"/>
              </a:rPr>
              <a:t> </a:t>
            </a:r>
            <a:r>
              <a:rPr sz="1100" spc="0" dirty="0">
                <a:latin typeface="Times New Roman"/>
                <a:cs typeface="Times New Roman"/>
              </a:rPr>
              <a:t>au</a:t>
            </a:r>
            <a:r>
              <a:rPr sz="1100" spc="116"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r>
              <a:rPr lang="fr-FR" sz="1100" spc="0" dirty="0">
                <a:latin typeface="Times New Roman"/>
                <a:cs typeface="Times New Roman"/>
              </a:rPr>
              <a:t>,</a:t>
            </a:r>
            <a:r>
              <a:rPr sz="1100" spc="114" dirty="0">
                <a:latin typeface="Times New Roman"/>
                <a:cs typeface="Times New Roman"/>
              </a:rPr>
              <a:t> </a:t>
            </a:r>
            <a:r>
              <a:rPr sz="1100" spc="0" dirty="0">
                <a:latin typeface="Times New Roman"/>
                <a:cs typeface="Times New Roman"/>
              </a:rPr>
              <a:t>il</a:t>
            </a:r>
            <a:r>
              <a:rPr sz="1100" spc="-12" dirty="0">
                <a:latin typeface="Times New Roman"/>
                <a:cs typeface="Times New Roman"/>
              </a:rPr>
              <a:t> </a:t>
            </a:r>
            <a:r>
              <a:rPr sz="1100" spc="0" dirty="0">
                <a:latin typeface="Times New Roman"/>
                <a:cs typeface="Times New Roman"/>
              </a:rPr>
              <a:t>faut</a:t>
            </a:r>
            <a:r>
              <a:rPr sz="1100" spc="170" dirty="0">
                <a:latin typeface="Times New Roman"/>
                <a:cs typeface="Times New Roman"/>
              </a:rPr>
              <a:t> </a:t>
            </a:r>
            <a:r>
              <a:rPr sz="1100" spc="0" dirty="0">
                <a:latin typeface="Times New Roman"/>
                <a:cs typeface="Times New Roman"/>
              </a:rPr>
              <a:t>choisir</a:t>
            </a:r>
            <a:r>
              <a:rPr sz="1100" spc="-34" dirty="0">
                <a:latin typeface="Times New Roman"/>
                <a:cs typeface="Times New Roman"/>
              </a:rPr>
              <a:t> </a:t>
            </a:r>
            <a:r>
              <a:rPr sz="1100" spc="0" dirty="0">
                <a:latin typeface="Times New Roman"/>
                <a:cs typeface="Times New Roman"/>
              </a:rPr>
              <a:t>le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P</a:t>
            </a:r>
            <a:r>
              <a:rPr sz="1200" spc="50" baseline="-10870" dirty="0">
                <a:latin typeface="Times New Roman"/>
                <a:cs typeface="Times New Roman"/>
              </a:rPr>
              <a:t>l</a:t>
            </a:r>
            <a:r>
              <a:rPr sz="1100" spc="0" dirty="0">
                <a:latin typeface="Times New Roman"/>
                <a:cs typeface="Times New Roman"/>
              </a:rPr>
              <a:t>,</a:t>
            </a:r>
            <a:r>
              <a:rPr sz="1100" spc="84" dirty="0">
                <a:latin typeface="Times New Roman"/>
                <a:cs typeface="Times New Roman"/>
              </a:rPr>
              <a:t> </a:t>
            </a:r>
            <a:r>
              <a:rPr sz="1100" spc="0" dirty="0">
                <a:latin typeface="Times New Roman"/>
                <a:cs typeface="Times New Roman"/>
              </a:rPr>
              <a:t>sinon</a:t>
            </a:r>
            <a:r>
              <a:rPr sz="1100" spc="13" dirty="0">
                <a:latin typeface="Times New Roman"/>
                <a:cs typeface="Times New Roman"/>
              </a:rPr>
              <a:t> </a:t>
            </a:r>
            <a:r>
              <a:rPr sz="1100" spc="0" dirty="0">
                <a:latin typeface="Times New Roman"/>
                <a:cs typeface="Times New Roman"/>
              </a:rPr>
              <a:t>il</a:t>
            </a:r>
            <a:r>
              <a:rPr sz="1100" spc="-12" dirty="0">
                <a:latin typeface="Times New Roman"/>
                <a:cs typeface="Times New Roman"/>
              </a:rPr>
              <a:t> </a:t>
            </a:r>
            <a:r>
              <a:rPr sz="1100" spc="0" dirty="0">
                <a:latin typeface="Times New Roman"/>
                <a:cs typeface="Times New Roman"/>
              </a:rPr>
              <a:t>faut</a:t>
            </a:r>
            <a:r>
              <a:rPr sz="1100" spc="170" dirty="0">
                <a:latin typeface="Times New Roman"/>
                <a:cs typeface="Times New Roman"/>
              </a:rPr>
              <a:t> </a:t>
            </a:r>
            <a:r>
              <a:rPr sz="1100" spc="0" dirty="0">
                <a:latin typeface="Times New Roman"/>
                <a:cs typeface="Times New Roman"/>
              </a:rPr>
              <a:t>retenir</a:t>
            </a:r>
            <a:r>
              <a:rPr sz="1100" spc="113"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P</a:t>
            </a:r>
            <a:r>
              <a:rPr sz="1200" spc="0" baseline="-10870" dirty="0">
                <a:latin typeface="Times New Roman"/>
                <a:cs typeface="Times New Roman"/>
              </a:rPr>
              <a:t>2</a:t>
            </a:r>
            <a:r>
              <a:rPr sz="1200" spc="-44" baseline="-1087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a:p>
            <a:pPr marL="12700" marR="65640" indent="0">
              <a:lnSpc>
                <a:spcPts val="1264"/>
              </a:lnSpc>
              <a:spcBef>
                <a:spcPts val="454"/>
              </a:spcBef>
            </a:pPr>
            <a:r>
              <a:rPr lang="fr-FR" sz="1100" spc="0" dirty="0">
                <a:solidFill>
                  <a:srgbClr val="00B050"/>
                </a:solidFill>
                <a:latin typeface="Times New Roman"/>
                <a:cs typeface="Times New Roman"/>
              </a:rPr>
              <a:t>Cf  Exemple en utilisant le logiciel Python</a:t>
            </a:r>
          </a:p>
          <a:p>
            <a:pPr marL="12700" marR="65640" indent="0">
              <a:lnSpc>
                <a:spcPts val="1264"/>
              </a:lnSpc>
              <a:spcBef>
                <a:spcPts val="454"/>
              </a:spcBef>
            </a:pPr>
            <a:r>
              <a:rPr lang="fr-FR" sz="1100" dirty="0">
                <a:latin typeface="Times New Roman"/>
                <a:cs typeface="Times New Roman"/>
              </a:rPr>
              <a:t>Attention </a:t>
            </a:r>
            <a:r>
              <a:rPr sz="1100" spc="0" dirty="0">
                <a:latin typeface="Times New Roman"/>
                <a:cs typeface="Times New Roman"/>
              </a:rPr>
              <a:t>:</a:t>
            </a:r>
            <a:r>
              <a:rPr sz="1100" spc="178" dirty="0">
                <a:latin typeface="Times New Roman"/>
                <a:cs typeface="Times New Roman"/>
              </a:rPr>
              <a:t> </a:t>
            </a:r>
            <a:r>
              <a:rPr sz="1100" spc="0" dirty="0" err="1">
                <a:latin typeface="Times New Roman"/>
                <a:cs typeface="Times New Roman"/>
              </a:rPr>
              <a:t>cette</a:t>
            </a:r>
            <a:r>
              <a:rPr sz="1100" spc="229"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é</a:t>
            </a:r>
            <a:r>
              <a:rPr sz="1100" spc="0" dirty="0" err="1">
                <a:latin typeface="Times New Roman"/>
                <a:cs typeface="Times New Roman"/>
              </a:rPr>
              <a:t>th</a:t>
            </a:r>
            <a:r>
              <a:rPr sz="1100" spc="29" dirty="0" err="1">
                <a:latin typeface="Times New Roman"/>
                <a:cs typeface="Times New Roman"/>
              </a:rPr>
              <a:t>o</a:t>
            </a:r>
            <a:r>
              <a:rPr sz="1100" spc="0" dirty="0" err="1">
                <a:latin typeface="Times New Roman"/>
                <a:cs typeface="Times New Roman"/>
              </a:rPr>
              <a:t>de</a:t>
            </a:r>
            <a:r>
              <a:rPr sz="1100" spc="167" dirty="0">
                <a:latin typeface="Times New Roman"/>
                <a:cs typeface="Times New Roman"/>
              </a:rPr>
              <a:t> </a:t>
            </a:r>
            <a:r>
              <a:rPr sz="1100" spc="0" dirty="0">
                <a:latin typeface="Times New Roman"/>
                <a:cs typeface="Times New Roman"/>
              </a:rPr>
              <a:t>n'est</a:t>
            </a:r>
            <a:r>
              <a:rPr sz="1100" spc="262" dirty="0">
                <a:latin typeface="Times New Roman"/>
                <a:cs typeface="Times New Roman"/>
              </a:rPr>
              <a:t> </a:t>
            </a:r>
            <a:r>
              <a:rPr sz="1100" spc="0" dirty="0">
                <a:latin typeface="Times New Roman"/>
                <a:cs typeface="Times New Roman"/>
              </a:rPr>
              <a:t>valable</a:t>
            </a:r>
            <a:r>
              <a:rPr sz="1100" spc="-10"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si</a:t>
            </a:r>
            <a:r>
              <a:rPr sz="1100" spc="18"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a:latin typeface="Times New Roman"/>
                <a:cs typeface="Times New Roman"/>
              </a:rPr>
              <a:t>ont le</a:t>
            </a:r>
            <a:r>
              <a:rPr sz="1100" spc="29"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co</a:t>
            </a:r>
            <a:r>
              <a:rPr lang="fr-FR" sz="1100" spc="0" dirty="0">
                <a:latin typeface="Times New Roman"/>
                <a:cs typeface="Times New Roman"/>
              </a:rPr>
              <a:t>û</a:t>
            </a:r>
            <a:r>
              <a:rPr sz="1100" spc="0" dirty="0">
                <a:latin typeface="Times New Roman"/>
                <a:cs typeface="Times New Roman"/>
              </a:rPr>
              <a:t>t</a:t>
            </a:r>
            <a:r>
              <a:rPr sz="1100" spc="16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capital.</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95300" y="123091"/>
            <a:ext cx="39784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Choix</a:t>
            </a:r>
            <a:r>
              <a:rPr sz="1400" spc="-100" dirty="0">
                <a:solidFill>
                  <a:srgbClr val="B23333"/>
                </a:solidFill>
                <a:latin typeface="Times New Roman"/>
                <a:cs typeface="Times New Roman"/>
              </a:rPr>
              <a:t> </a:t>
            </a:r>
            <a:r>
              <a:rPr sz="1400" spc="0" dirty="0">
                <a:solidFill>
                  <a:srgbClr val="B23333"/>
                </a:solidFill>
                <a:latin typeface="Times New Roman"/>
                <a:cs typeface="Times New Roman"/>
              </a:rPr>
              <a:t>d’investissement</a:t>
            </a:r>
            <a:r>
              <a:rPr sz="1400" spc="-63"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contrainte</a:t>
            </a:r>
            <a:r>
              <a:rPr sz="1400" spc="221" dirty="0">
                <a:solidFill>
                  <a:srgbClr val="B23333"/>
                </a:solidFill>
                <a:latin typeface="Times New Roman"/>
                <a:cs typeface="Times New Roman"/>
              </a:rPr>
              <a:t> </a:t>
            </a:r>
            <a:r>
              <a:rPr sz="1400" spc="0" dirty="0">
                <a:solidFill>
                  <a:srgbClr val="B23333"/>
                </a:solidFill>
                <a:latin typeface="Times New Roman"/>
                <a:cs typeface="Times New Roman"/>
              </a:rPr>
              <a:t>sur</a:t>
            </a:r>
            <a:r>
              <a:rPr sz="1400" spc="87" dirty="0">
                <a:solidFill>
                  <a:srgbClr val="B23333"/>
                </a:solidFill>
                <a:latin typeface="Times New Roman"/>
                <a:cs typeface="Times New Roman"/>
              </a:rPr>
              <a:t> </a:t>
            </a:r>
            <a:r>
              <a:rPr sz="1400" spc="0" dirty="0">
                <a:solidFill>
                  <a:srgbClr val="B23333"/>
                </a:solidFill>
                <a:latin typeface="Times New Roman"/>
                <a:cs typeface="Times New Roman"/>
              </a:rPr>
              <a:t>les</a:t>
            </a:r>
            <a:r>
              <a:rPr sz="1400" spc="1" dirty="0">
                <a:solidFill>
                  <a:srgbClr val="B23333"/>
                </a:solidFill>
                <a:latin typeface="Times New Roman"/>
                <a:cs typeface="Times New Roman"/>
              </a:rPr>
              <a:t> </a:t>
            </a:r>
            <a:r>
              <a:rPr sz="1400" spc="0" dirty="0">
                <a:solidFill>
                  <a:srgbClr val="B23333"/>
                </a:solidFill>
                <a:latin typeface="Times New Roman"/>
                <a:cs typeface="Times New Roman"/>
              </a:rPr>
              <a:t>ressources</a:t>
            </a:r>
            <a:endParaRPr sz="1400">
              <a:latin typeface="Times New Roman"/>
              <a:cs typeface="Times New Roman"/>
            </a:endParaRPr>
          </a:p>
        </p:txBody>
      </p:sp>
      <p:sp>
        <p:nvSpPr>
          <p:cNvPr id="8" name="object 8"/>
          <p:cNvSpPr txBox="1"/>
          <p:nvPr/>
        </p:nvSpPr>
        <p:spPr>
          <a:xfrm>
            <a:off x="177800" y="771255"/>
            <a:ext cx="3942029" cy="961970"/>
          </a:xfrm>
          <a:prstGeom prst="rect">
            <a:avLst/>
          </a:prstGeom>
        </p:spPr>
        <p:txBody>
          <a:bodyPr wrap="square" lIns="0" tIns="0" rIns="0" bIns="0" rtlCol="0">
            <a:noAutofit/>
          </a:bodyPr>
          <a:lstStyle/>
          <a:p>
            <a:pPr marL="12700" marR="11396">
              <a:lnSpc>
                <a:spcPts val="1390"/>
              </a:lnSpc>
              <a:spcBef>
                <a:spcPts val="69"/>
              </a:spcBef>
            </a:pPr>
            <a:r>
              <a:rPr sz="1100" spc="0" dirty="0" err="1">
                <a:latin typeface="Times New Roman"/>
                <a:cs typeface="Times New Roman"/>
              </a:rPr>
              <a:t>Jusqu</a:t>
            </a:r>
            <a:r>
              <a:rPr sz="1100" spc="0" dirty="0">
                <a:latin typeface="Times New Roman"/>
                <a:cs typeface="Times New Roman"/>
              </a:rPr>
              <a:t>'</a:t>
            </a:r>
            <a:r>
              <a:rPr lang="fr-FR" sz="1100" spc="0" dirty="0">
                <a:latin typeface="Times New Roman"/>
                <a:cs typeface="Times New Roman"/>
              </a:rPr>
              <a:t>à</a:t>
            </a:r>
            <a:r>
              <a:rPr sz="1100" spc="0" dirty="0">
                <a:latin typeface="Times New Roman"/>
                <a:cs typeface="Times New Roman"/>
              </a:rPr>
              <a:t> </a:t>
            </a:r>
            <a:r>
              <a:rPr sz="1100" spc="3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dirty="0">
                <a:latin typeface="Times New Roman"/>
                <a:cs typeface="Times New Roman"/>
              </a:rPr>
              <a:t>é</a:t>
            </a:r>
            <a:r>
              <a:rPr sz="1100" spc="0" dirty="0">
                <a:latin typeface="Times New Roman"/>
                <a:cs typeface="Times New Roman"/>
              </a:rPr>
              <a:t>sent</a:t>
            </a:r>
            <a:r>
              <a:rPr lang="fr-FR" sz="1100" spc="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a:t>
            </a:r>
            <a:r>
              <a:rPr lang="fr-FR" sz="1100" spc="0" dirty="0">
                <a:latin typeface="Times New Roman"/>
                <a:cs typeface="Times New Roman"/>
              </a:rPr>
              <a:t>s</a:t>
            </a:r>
            <a:r>
              <a:rPr sz="1100" spc="130" dirty="0">
                <a:latin typeface="Times New Roman"/>
                <a:cs typeface="Times New Roman"/>
              </a:rPr>
              <a:t> </a:t>
            </a:r>
            <a:r>
              <a:rPr sz="1100" spc="0" dirty="0" err="1">
                <a:latin typeface="Times New Roman"/>
                <a:cs typeface="Times New Roman"/>
              </a:rPr>
              <a:t>mutu</a:t>
            </a:r>
            <a:r>
              <a:rPr lang="fr-FR" sz="1100" spc="0" dirty="0">
                <a:latin typeface="Times New Roman"/>
                <a:cs typeface="Times New Roman"/>
              </a:rPr>
              <a:t>e</a:t>
            </a:r>
            <a:r>
              <a:rPr sz="1100" spc="0" dirty="0" err="1">
                <a:latin typeface="Times New Roman"/>
                <a:cs typeface="Times New Roman"/>
              </a:rPr>
              <a:t>llement</a:t>
            </a:r>
            <a:r>
              <a:rPr sz="1100" spc="200" dirty="0">
                <a:latin typeface="Times New Roman"/>
                <a:cs typeface="Times New Roman"/>
              </a:rPr>
              <a:t> </a:t>
            </a:r>
            <a:r>
              <a:rPr sz="1100" spc="0" dirty="0" err="1">
                <a:latin typeface="Times New Roman"/>
                <a:cs typeface="Times New Roman"/>
              </a:rPr>
              <a:t>exclusifs</a:t>
            </a:r>
            <a:r>
              <a:rPr lang="fr-FR" sz="1100" spc="101"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deux</a:t>
            </a:r>
            <a:r>
              <a:rPr lang="fr-FR" sz="110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114"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cessit</a:t>
            </a:r>
            <a:r>
              <a:rPr lang="fr-FR" sz="1100" spc="0" dirty="0" err="1">
                <a:latin typeface="Times New Roman"/>
                <a:cs typeface="Times New Roman"/>
              </a:rPr>
              <a:t>ent</a:t>
            </a:r>
            <a:r>
              <a:rPr sz="1100" spc="136"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err="1">
                <a:latin typeface="Times New Roman"/>
                <a:cs typeface="Times New Roman"/>
              </a:rPr>
              <a:t>mes</a:t>
            </a:r>
            <a:r>
              <a:rPr sz="1100" spc="53" dirty="0">
                <a:latin typeface="Times New Roman"/>
                <a:cs typeface="Times New Roman"/>
              </a:rPr>
              <a:t> </a:t>
            </a:r>
            <a:r>
              <a:rPr sz="1100" spc="0" dirty="0" err="1">
                <a:latin typeface="Times New Roman"/>
                <a:cs typeface="Times New Roman"/>
              </a:rPr>
              <a:t>investissements</a:t>
            </a:r>
            <a:r>
              <a:rPr sz="1100" spc="10" dirty="0">
                <a:latin typeface="Times New Roman"/>
                <a:cs typeface="Times New Roman"/>
              </a:rPr>
              <a:t> </a:t>
            </a:r>
            <a:r>
              <a:rPr sz="1100" spc="0" dirty="0">
                <a:latin typeface="Times New Roman"/>
                <a:cs typeface="Times New Roman"/>
              </a:rPr>
              <a:t>et</a:t>
            </a:r>
            <a:r>
              <a:rPr lang="fr-FR" sz="1100" spc="164" dirty="0">
                <a:latin typeface="Times New Roman"/>
                <a:cs typeface="Times New Roman"/>
              </a:rPr>
              <a:t> </a:t>
            </a:r>
            <a:r>
              <a:rPr lang="fr-FR" sz="1100" dirty="0">
                <a:latin typeface="Times New Roman"/>
                <a:cs typeface="Times New Roman"/>
              </a:rPr>
              <a:t>mobilisent</a:t>
            </a:r>
            <a:r>
              <a:rPr lang="fr-FR" sz="1100" spc="16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err="1">
                <a:latin typeface="Times New Roman"/>
                <a:cs typeface="Times New Roman"/>
              </a:rPr>
              <a:t>mes</a:t>
            </a:r>
            <a:r>
              <a:rPr lang="fr-FR" sz="1100" dirty="0">
                <a:latin typeface="Times New Roman"/>
                <a:cs typeface="Times New Roman"/>
              </a:rPr>
              <a:t> </a:t>
            </a:r>
            <a:r>
              <a:rPr sz="1100" spc="0" dirty="0" err="1">
                <a:latin typeface="Times New Roman"/>
                <a:cs typeface="Times New Roman"/>
              </a:rPr>
              <a:t>ressources</a:t>
            </a:r>
            <a:r>
              <a:rPr lang="fr-FR" sz="1100" spc="0" dirty="0">
                <a:latin typeface="Times New Roman"/>
                <a:cs typeface="Times New Roman"/>
              </a:rPr>
              <a:t>)</a:t>
            </a:r>
            <a:r>
              <a:rPr sz="1100" spc="0" dirty="0">
                <a:latin typeface="Times New Roman"/>
                <a:cs typeface="Times New Roman"/>
              </a:rPr>
              <a:t>.</a:t>
            </a:r>
            <a:endParaRPr sz="1100" dirty="0">
              <a:latin typeface="Times New Roman"/>
              <a:cs typeface="Times New Roman"/>
            </a:endParaRPr>
          </a:p>
          <a:p>
            <a:pPr marL="12700">
              <a:lnSpc>
                <a:spcPct val="110000"/>
              </a:lnSpc>
              <a:spcBef>
                <a:spcPts val="355"/>
              </a:spcBef>
            </a:pPr>
            <a:r>
              <a:rPr sz="1100" spc="0" dirty="0">
                <a:latin typeface="Times New Roman"/>
                <a:cs typeface="Times New Roman"/>
              </a:rPr>
              <a:t>Il</a:t>
            </a:r>
            <a:r>
              <a:rPr sz="1100" spc="124" dirty="0">
                <a:latin typeface="Times New Roman"/>
                <a:cs typeface="Times New Roman"/>
              </a:rPr>
              <a:t> </a:t>
            </a:r>
            <a:r>
              <a:rPr sz="1100" spc="0" dirty="0">
                <a:latin typeface="Times New Roman"/>
                <a:cs typeface="Times New Roman"/>
              </a:rPr>
              <a:t>se</a:t>
            </a:r>
            <a:r>
              <a:rPr sz="1100" spc="56"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eut</a:t>
            </a:r>
            <a:r>
              <a:rPr sz="1100" spc="160" dirty="0">
                <a:latin typeface="Times New Roman"/>
                <a:cs typeface="Times New Roman"/>
              </a:rPr>
              <a:t> </a:t>
            </a:r>
            <a:r>
              <a:rPr lang="fr-FR" sz="1100" dirty="0">
                <a:latin typeface="Times New Roman"/>
                <a:cs typeface="Times New Roman"/>
              </a:rPr>
              <a:t>aussi</a:t>
            </a:r>
            <a:r>
              <a:rPr lang="fr-FR" sz="1100" spc="160" dirty="0">
                <a:latin typeface="Times New Roman"/>
                <a:cs typeface="Times New Roman"/>
              </a:rPr>
              <a:t> </a:t>
            </a:r>
            <a:r>
              <a:rPr sz="1100" spc="0" dirty="0" err="1">
                <a:latin typeface="Times New Roman"/>
                <a:cs typeface="Times New Roman"/>
              </a:rPr>
              <a:t>qu'une</a:t>
            </a:r>
            <a:r>
              <a:rPr sz="1100" spc="190" dirty="0">
                <a:latin typeface="Times New Roman"/>
                <a:cs typeface="Times New Roman"/>
              </a:rPr>
              <a:t> </a:t>
            </a:r>
            <a:r>
              <a:rPr sz="1100" spc="0" dirty="0">
                <a:latin typeface="Times New Roman"/>
                <a:cs typeface="Times New Roman"/>
              </a:rPr>
              <a:t>entre</a:t>
            </a:r>
            <a:r>
              <a:rPr sz="1100" spc="-29" dirty="0">
                <a:latin typeface="Times New Roman"/>
                <a:cs typeface="Times New Roman"/>
              </a:rPr>
              <a:t>p</a:t>
            </a:r>
            <a:r>
              <a:rPr sz="1100" spc="0" dirty="0">
                <a:latin typeface="Times New Roman"/>
                <a:cs typeface="Times New Roman"/>
              </a:rPr>
              <a:t>rise</a:t>
            </a:r>
            <a:r>
              <a:rPr sz="1100" spc="93" dirty="0">
                <a:latin typeface="Times New Roman"/>
                <a:cs typeface="Times New Roman"/>
              </a:rPr>
              <a:t> </a:t>
            </a:r>
            <a:r>
              <a:rPr sz="1100" spc="0" dirty="0">
                <a:latin typeface="Times New Roman"/>
                <a:cs typeface="Times New Roman"/>
              </a:rPr>
              <a:t>dis</a:t>
            </a:r>
            <a:r>
              <a:rPr sz="1100" spc="29" dirty="0">
                <a:latin typeface="Times New Roman"/>
                <a:cs typeface="Times New Roman"/>
              </a:rPr>
              <a:t>p</a:t>
            </a:r>
            <a:r>
              <a:rPr sz="1100" spc="0" dirty="0">
                <a:latin typeface="Times New Roman"/>
                <a:cs typeface="Times New Roman"/>
              </a:rPr>
              <a:t>ose</a:t>
            </a:r>
            <a:r>
              <a:rPr sz="1100" spc="-9" dirty="0">
                <a:latin typeface="Times New Roman"/>
                <a:cs typeface="Times New Roman"/>
              </a:rPr>
              <a:t> </a:t>
            </a:r>
            <a:r>
              <a:rPr sz="1100" spc="0" dirty="0">
                <a:latin typeface="Times New Roman"/>
                <a:cs typeface="Times New Roman"/>
              </a:rPr>
              <a:t>d'une</a:t>
            </a:r>
            <a:r>
              <a:rPr sz="1100" spc="191" dirty="0">
                <a:latin typeface="Times New Roman"/>
                <a:cs typeface="Times New Roman"/>
              </a:rPr>
              <a:t> </a:t>
            </a:r>
            <a:r>
              <a:rPr sz="1100" spc="0" dirty="0" err="1">
                <a:latin typeface="Times New Roman"/>
                <a:cs typeface="Times New Roman"/>
              </a:rPr>
              <a:t>ressource</a:t>
            </a:r>
            <a:r>
              <a:rPr sz="1100" spc="33" dirty="0">
                <a:latin typeface="Times New Roman"/>
                <a:cs typeface="Times New Roman"/>
              </a:rPr>
              <a:t> </a:t>
            </a:r>
            <a:r>
              <a:rPr sz="1100" spc="0" dirty="0" err="1">
                <a:latin typeface="Times New Roman"/>
                <a:cs typeface="Times New Roman"/>
              </a:rPr>
              <a:t>donn</a:t>
            </a:r>
            <a:r>
              <a:rPr lang="fr-FR" sz="1100" spc="0" dirty="0" err="1">
                <a:latin typeface="Times New Roman"/>
                <a:cs typeface="Times New Roman"/>
              </a:rPr>
              <a:t>ée</a:t>
            </a:r>
            <a:r>
              <a:rPr sz="1100" spc="38" dirty="0">
                <a:latin typeface="Times New Roman"/>
                <a:cs typeface="Times New Roman"/>
              </a:rPr>
              <a:t> </a:t>
            </a:r>
            <a:r>
              <a:rPr sz="1100" spc="0" dirty="0" err="1">
                <a:latin typeface="Times New Roman"/>
                <a:cs typeface="Times New Roman"/>
              </a:rPr>
              <a:t>en</a:t>
            </a:r>
            <a:r>
              <a:rPr sz="1100" spc="0" dirty="0">
                <a:latin typeface="Times New Roman"/>
                <a:cs typeface="Times New Roman"/>
              </a:rPr>
              <a:t> </a:t>
            </a:r>
            <a:r>
              <a:rPr sz="1100" spc="0" dirty="0" err="1">
                <a:latin typeface="Times New Roman"/>
                <a:cs typeface="Times New Roman"/>
              </a:rPr>
              <a:t>quantit</a:t>
            </a:r>
            <a:r>
              <a:rPr lang="fr-FR" sz="1100" spc="0" dirty="0">
                <a:latin typeface="Times New Roman"/>
                <a:cs typeface="Times New Roman"/>
              </a:rPr>
              <a:t>é</a:t>
            </a:r>
            <a:r>
              <a:rPr sz="1100" spc="226" dirty="0">
                <a:latin typeface="Times New Roman"/>
                <a:cs typeface="Times New Roman"/>
              </a:rPr>
              <a:t> </a:t>
            </a:r>
            <a:r>
              <a:rPr sz="1100" spc="0" dirty="0">
                <a:latin typeface="Times New Roman"/>
                <a:cs typeface="Times New Roman"/>
              </a:rPr>
              <a:t>limit</a:t>
            </a:r>
            <a:r>
              <a:rPr lang="fr-FR" sz="1100" spc="0" dirty="0">
                <a:latin typeface="Times New Roman"/>
                <a:cs typeface="Times New Roman"/>
              </a:rPr>
              <a:t>é</a:t>
            </a:r>
            <a:r>
              <a:rPr sz="1100" spc="0" dirty="0">
                <a:latin typeface="Times New Roman"/>
                <a:cs typeface="Times New Roman"/>
              </a:rPr>
              <a:t>e:</a:t>
            </a:r>
            <a:endParaRPr sz="1100" dirty="0">
              <a:latin typeface="Times New Roman"/>
              <a:cs typeface="Times New Roman"/>
            </a:endParaRPr>
          </a:p>
        </p:txBody>
      </p:sp>
      <p:sp>
        <p:nvSpPr>
          <p:cNvPr id="5" name="object 5"/>
          <p:cNvSpPr txBox="1"/>
          <p:nvPr/>
        </p:nvSpPr>
        <p:spPr>
          <a:xfrm>
            <a:off x="635000" y="1816100"/>
            <a:ext cx="3657600" cy="685800"/>
          </a:xfrm>
          <a:prstGeom prst="rect">
            <a:avLst/>
          </a:prstGeom>
        </p:spPr>
        <p:txBody>
          <a:bodyPr wrap="square" lIns="0" tIns="0" rIns="0" bIns="0" rtlCol="0">
            <a:noAutofit/>
          </a:bodyPr>
          <a:lstStyle/>
          <a:p>
            <a:pPr marL="184150" marR="21905" indent="-171450">
              <a:lnSpc>
                <a:spcPct val="110000"/>
              </a:lnSpc>
              <a:spcBef>
                <a:spcPts val="52"/>
              </a:spcBef>
              <a:buFont typeface="Wingdings" panose="05000000000000000000" pitchFamily="2" charset="2"/>
              <a:buChar char="ü"/>
            </a:pPr>
            <a:r>
              <a:rPr sz="1000" spc="0" dirty="0" err="1">
                <a:latin typeface="Times New Roman"/>
                <a:cs typeface="Times New Roman"/>
              </a:rPr>
              <a:t>nom</a:t>
            </a:r>
            <a:r>
              <a:rPr sz="1000" spc="-29" dirty="0" err="1">
                <a:latin typeface="Times New Roman"/>
                <a:cs typeface="Times New Roman"/>
              </a:rPr>
              <a:t>b</a:t>
            </a:r>
            <a:r>
              <a:rPr sz="1000" spc="0" dirty="0" err="1">
                <a:latin typeface="Times New Roman"/>
                <a:cs typeface="Times New Roman"/>
              </a:rPr>
              <a:t>re</a:t>
            </a:r>
            <a:r>
              <a:rPr sz="1000" spc="107" dirty="0">
                <a:latin typeface="Times New Roman"/>
                <a:cs typeface="Times New Roman"/>
              </a:rPr>
              <a:t> </a:t>
            </a:r>
            <a:r>
              <a:rPr sz="1000" spc="0" dirty="0" err="1">
                <a:latin typeface="Times New Roman"/>
                <a:cs typeface="Times New Roman"/>
              </a:rPr>
              <a:t>d'empl</a:t>
            </a:r>
            <a:r>
              <a:rPr sz="1000" spc="-29" dirty="0" err="1">
                <a:latin typeface="Times New Roman"/>
                <a:cs typeface="Times New Roman"/>
              </a:rPr>
              <a:t>oy</a:t>
            </a:r>
            <a:r>
              <a:rPr lang="fr-FR" sz="1000" dirty="0" err="1">
                <a:latin typeface="Times New Roman"/>
                <a:cs typeface="Times New Roman"/>
              </a:rPr>
              <a:t>és</a:t>
            </a:r>
            <a:r>
              <a:rPr sz="1000" spc="125" dirty="0">
                <a:latin typeface="Times New Roman"/>
                <a:cs typeface="Times New Roman"/>
              </a:rPr>
              <a:t> </a:t>
            </a:r>
            <a:r>
              <a:rPr sz="1000" spc="0" dirty="0" err="1">
                <a:latin typeface="Times New Roman"/>
                <a:cs typeface="Times New Roman"/>
              </a:rPr>
              <a:t>donn</a:t>
            </a:r>
            <a:r>
              <a:rPr lang="fr-FR" sz="1000" spc="0" dirty="0">
                <a:latin typeface="Times New Roman"/>
                <a:cs typeface="Times New Roman"/>
              </a:rPr>
              <a:t>é </a:t>
            </a:r>
            <a:r>
              <a:rPr lang="fr-FR" sz="1000" dirty="0">
                <a:latin typeface="Times New Roman"/>
                <a:cs typeface="Times New Roman"/>
              </a:rPr>
              <a:t>;</a:t>
            </a:r>
          </a:p>
          <a:p>
            <a:pPr marL="184150" marR="21905" indent="-171450">
              <a:lnSpc>
                <a:spcPct val="110000"/>
              </a:lnSpc>
              <a:spcBef>
                <a:spcPts val="52"/>
              </a:spcBef>
              <a:buFont typeface="Wingdings" panose="05000000000000000000" pitchFamily="2" charset="2"/>
              <a:buChar char="ü"/>
            </a:pPr>
            <a:r>
              <a:rPr sz="1000" spc="0" dirty="0" err="1">
                <a:latin typeface="Times New Roman"/>
                <a:cs typeface="Times New Roman"/>
              </a:rPr>
              <a:t>taille</a:t>
            </a:r>
            <a:r>
              <a:rPr sz="1000" spc="79" dirty="0">
                <a:latin typeface="Times New Roman"/>
                <a:cs typeface="Times New Roman"/>
              </a:rPr>
              <a:t> </a:t>
            </a:r>
            <a:r>
              <a:rPr sz="1000" spc="0" dirty="0">
                <a:latin typeface="Times New Roman"/>
                <a:cs typeface="Times New Roman"/>
              </a:rPr>
              <a:t>limit</a:t>
            </a:r>
            <a:r>
              <a:rPr lang="fr-FR" sz="1000" spc="0" dirty="0">
                <a:latin typeface="Times New Roman"/>
                <a:cs typeface="Times New Roman"/>
              </a:rPr>
              <a:t>é</a:t>
            </a:r>
            <a:r>
              <a:rPr sz="1000" spc="0" dirty="0">
                <a:latin typeface="Times New Roman"/>
                <a:cs typeface="Times New Roman"/>
              </a:rPr>
              <a:t>e</a:t>
            </a:r>
            <a:r>
              <a:rPr sz="1000" spc="33" dirty="0">
                <a:latin typeface="Times New Roman"/>
                <a:cs typeface="Times New Roman"/>
              </a:rPr>
              <a:t> </a:t>
            </a:r>
            <a:r>
              <a:rPr sz="1000" spc="0" dirty="0">
                <a:latin typeface="Times New Roman"/>
                <a:cs typeface="Times New Roman"/>
              </a:rPr>
              <a:t>d'un</a:t>
            </a:r>
            <a:r>
              <a:rPr sz="1000" spc="214" dirty="0">
                <a:latin typeface="Times New Roman"/>
                <a:cs typeface="Times New Roman"/>
              </a:rPr>
              <a:t> </a:t>
            </a:r>
            <a:r>
              <a:rPr sz="1000" spc="0" dirty="0" err="1">
                <a:latin typeface="Times New Roman"/>
                <a:cs typeface="Times New Roman"/>
              </a:rPr>
              <a:t>entre</a:t>
            </a:r>
            <a:r>
              <a:rPr sz="1000" spc="25" dirty="0" err="1">
                <a:latin typeface="Times New Roman"/>
                <a:cs typeface="Times New Roman"/>
              </a:rPr>
              <a:t>p</a:t>
            </a:r>
            <a:r>
              <a:rPr lang="fr-FR" sz="1000" dirty="0">
                <a:latin typeface="Times New Roman"/>
                <a:cs typeface="Times New Roman"/>
              </a:rPr>
              <a:t>ô</a:t>
            </a:r>
            <a:r>
              <a:rPr sz="1000" spc="0" dirty="0">
                <a:latin typeface="Times New Roman"/>
                <a:cs typeface="Times New Roman"/>
              </a:rPr>
              <a:t>t </a:t>
            </a:r>
            <a:r>
              <a:rPr sz="1000" spc="7" dirty="0">
                <a:latin typeface="Times New Roman"/>
                <a:cs typeface="Times New Roman"/>
              </a:rPr>
              <a:t> </a:t>
            </a:r>
            <a:r>
              <a:rPr sz="1000" spc="0" dirty="0">
                <a:latin typeface="Times New Roman"/>
                <a:cs typeface="Times New Roman"/>
              </a:rPr>
              <a:t>de</a:t>
            </a:r>
            <a:r>
              <a:rPr sz="1000" spc="94" dirty="0">
                <a:latin typeface="Times New Roman"/>
                <a:cs typeface="Times New Roman"/>
              </a:rPr>
              <a:t> </a:t>
            </a:r>
            <a:r>
              <a:rPr sz="1000" spc="0" dirty="0" err="1">
                <a:latin typeface="Times New Roman"/>
                <a:cs typeface="Times New Roman"/>
              </a:rPr>
              <a:t>st</a:t>
            </a:r>
            <a:r>
              <a:rPr sz="1000" spc="29" dirty="0" err="1">
                <a:latin typeface="Times New Roman"/>
                <a:cs typeface="Times New Roman"/>
              </a:rPr>
              <a:t>o</a:t>
            </a:r>
            <a:r>
              <a:rPr sz="1000" spc="0" dirty="0" err="1">
                <a:latin typeface="Times New Roman"/>
                <a:cs typeface="Times New Roman"/>
              </a:rPr>
              <a:t>c</a:t>
            </a:r>
            <a:r>
              <a:rPr sz="1000" spc="-29" dirty="0" err="1">
                <a:latin typeface="Times New Roman"/>
                <a:cs typeface="Times New Roman"/>
              </a:rPr>
              <a:t>k</a:t>
            </a:r>
            <a:r>
              <a:rPr sz="1000" spc="0" dirty="0" err="1">
                <a:latin typeface="Times New Roman"/>
                <a:cs typeface="Times New Roman"/>
              </a:rPr>
              <a:t>age</a:t>
            </a:r>
            <a:r>
              <a:rPr lang="fr-FR" sz="1000" spc="0" dirty="0">
                <a:latin typeface="Times New Roman"/>
                <a:cs typeface="Times New Roman"/>
              </a:rPr>
              <a:t> ;</a:t>
            </a:r>
            <a:endParaRPr lang="fr-FR" sz="1000" dirty="0">
              <a:latin typeface="Times New Roman"/>
              <a:cs typeface="Times New Roman"/>
            </a:endParaRPr>
          </a:p>
          <a:p>
            <a:pPr marL="184150" marR="21905" indent="-171450">
              <a:lnSpc>
                <a:spcPct val="110000"/>
              </a:lnSpc>
              <a:spcBef>
                <a:spcPts val="52"/>
              </a:spcBef>
              <a:buFont typeface="Wingdings" panose="05000000000000000000" pitchFamily="2" charset="2"/>
              <a:buChar char="ü"/>
            </a:pPr>
            <a:r>
              <a:rPr sz="1000" spc="0" dirty="0" err="1">
                <a:latin typeface="Times New Roman"/>
                <a:cs typeface="Times New Roman"/>
              </a:rPr>
              <a:t>nom</a:t>
            </a:r>
            <a:r>
              <a:rPr sz="1000" spc="-29" dirty="0" err="1">
                <a:latin typeface="Times New Roman"/>
                <a:cs typeface="Times New Roman"/>
              </a:rPr>
              <a:t>b</a:t>
            </a:r>
            <a:r>
              <a:rPr sz="1000" spc="0" dirty="0" err="1">
                <a:latin typeface="Times New Roman"/>
                <a:cs typeface="Times New Roman"/>
              </a:rPr>
              <a:t>re</a:t>
            </a:r>
            <a:r>
              <a:rPr sz="1000" spc="107" dirty="0">
                <a:latin typeface="Times New Roman"/>
                <a:cs typeface="Times New Roman"/>
              </a:rPr>
              <a:t> </a:t>
            </a:r>
            <a:r>
              <a:rPr sz="1000" spc="0" dirty="0">
                <a:latin typeface="Times New Roman"/>
                <a:cs typeface="Times New Roman"/>
              </a:rPr>
              <a:t>de</a:t>
            </a:r>
            <a:r>
              <a:rPr sz="1000" spc="89" dirty="0">
                <a:latin typeface="Times New Roman"/>
                <a:cs typeface="Times New Roman"/>
              </a:rPr>
              <a:t> </a:t>
            </a:r>
            <a:r>
              <a:rPr sz="1000" spc="0" dirty="0">
                <a:latin typeface="Times New Roman"/>
                <a:cs typeface="Times New Roman"/>
              </a:rPr>
              <a:t>machines</a:t>
            </a:r>
            <a:r>
              <a:rPr sz="1000" spc="79" dirty="0">
                <a:latin typeface="Times New Roman"/>
                <a:cs typeface="Times New Roman"/>
              </a:rPr>
              <a:t> </a:t>
            </a:r>
            <a:r>
              <a:rPr sz="1000" spc="0" dirty="0">
                <a:latin typeface="Times New Roman"/>
                <a:cs typeface="Times New Roman"/>
              </a:rPr>
              <a:t>fixe</a:t>
            </a:r>
            <a:r>
              <a:rPr lang="fr-FR" sz="1000" spc="0" dirty="0">
                <a:latin typeface="Times New Roman"/>
                <a:cs typeface="Times New Roman"/>
              </a:rPr>
              <a:t> ;</a:t>
            </a:r>
            <a:endParaRPr lang="fr-FR" sz="1000" dirty="0">
              <a:latin typeface="Times New Roman"/>
              <a:cs typeface="Times New Roman"/>
            </a:endParaRPr>
          </a:p>
          <a:p>
            <a:pPr marL="184150" marR="21905" indent="-171450">
              <a:lnSpc>
                <a:spcPct val="110000"/>
              </a:lnSpc>
              <a:spcBef>
                <a:spcPts val="52"/>
              </a:spcBef>
              <a:buFont typeface="Wingdings" panose="05000000000000000000" pitchFamily="2" charset="2"/>
              <a:buChar char="ü"/>
            </a:pPr>
            <a:r>
              <a:rPr sz="1000" spc="0" dirty="0" err="1">
                <a:latin typeface="Times New Roman"/>
                <a:cs typeface="Times New Roman"/>
              </a:rPr>
              <a:t>contrainte</a:t>
            </a:r>
            <a:r>
              <a:rPr sz="1000" spc="239" dirty="0">
                <a:latin typeface="Times New Roman"/>
                <a:cs typeface="Times New Roman"/>
              </a:rPr>
              <a:t> </a:t>
            </a:r>
            <a:r>
              <a:rPr sz="1000" spc="0" dirty="0" err="1">
                <a:latin typeface="Times New Roman"/>
                <a:cs typeface="Times New Roman"/>
              </a:rPr>
              <a:t>financi</a:t>
            </a:r>
            <a:r>
              <a:rPr lang="fr-FR" sz="1000" spc="0" dirty="0">
                <a:latin typeface="Times New Roman"/>
                <a:cs typeface="Times New Roman"/>
              </a:rPr>
              <a:t>è</a:t>
            </a:r>
            <a:r>
              <a:rPr sz="1000" spc="0" dirty="0">
                <a:latin typeface="Times New Roman"/>
                <a:cs typeface="Times New Roman"/>
              </a:rPr>
              <a:t>re...</a:t>
            </a:r>
            <a:endParaRPr sz="1000" dirty="0">
              <a:latin typeface="Times New Roman"/>
              <a:cs typeface="Times New Roman"/>
            </a:endParaRPr>
          </a:p>
        </p:txBody>
      </p:sp>
      <p:sp>
        <p:nvSpPr>
          <p:cNvPr id="3" name="object 3"/>
          <p:cNvSpPr txBox="1"/>
          <p:nvPr/>
        </p:nvSpPr>
        <p:spPr>
          <a:xfrm>
            <a:off x="254000" y="2501900"/>
            <a:ext cx="3999409" cy="685800"/>
          </a:xfrm>
          <a:prstGeom prst="rect">
            <a:avLst/>
          </a:prstGeom>
        </p:spPr>
        <p:txBody>
          <a:bodyPr wrap="square" lIns="0" tIns="0" rIns="0" bIns="0" rtlCol="0">
            <a:noAutofit/>
          </a:bodyPr>
          <a:lstStyle/>
          <a:p>
            <a:pPr marL="12700">
              <a:lnSpc>
                <a:spcPts val="1155"/>
              </a:lnSpc>
              <a:spcBef>
                <a:spcPts val="57"/>
              </a:spcBef>
            </a:pPr>
            <a:endParaRPr lang="fr-FR" sz="1100" spc="0" dirty="0">
              <a:latin typeface="Times New Roman"/>
              <a:cs typeface="Times New Roman"/>
            </a:endParaRPr>
          </a:p>
          <a:p>
            <a:pPr marL="12700">
              <a:lnSpc>
                <a:spcPts val="1155"/>
              </a:lnSpc>
              <a:spcBef>
                <a:spcPts val="57"/>
              </a:spcBef>
            </a:pPr>
            <a:r>
              <a:rPr sz="1100" spc="0" dirty="0" err="1">
                <a:latin typeface="Times New Roman"/>
                <a:cs typeface="Times New Roman"/>
              </a:rPr>
              <a:t>Dans</a:t>
            </a:r>
            <a:r>
              <a:rPr sz="1100" spc="84"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0" dirty="0">
                <a:latin typeface="Times New Roman"/>
                <a:cs typeface="Times New Roman"/>
              </a:rPr>
              <a:t>cas</a:t>
            </a:r>
            <a:r>
              <a:rPr sz="1100" spc="98"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err="1">
                <a:latin typeface="Times New Roman"/>
                <a:cs typeface="Times New Roman"/>
              </a:rPr>
              <a:t>crit</a:t>
            </a:r>
            <a:r>
              <a:rPr lang="fr-FR" sz="1100" spc="0" dirty="0">
                <a:latin typeface="Times New Roman"/>
                <a:cs typeface="Times New Roman"/>
              </a:rPr>
              <a:t>è</a:t>
            </a:r>
            <a:r>
              <a:rPr sz="1100" spc="0" dirty="0">
                <a:latin typeface="Times New Roman"/>
                <a:cs typeface="Times New Roman"/>
              </a:rPr>
              <a:t>re</a:t>
            </a:r>
            <a:r>
              <a:rPr sz="1100" spc="11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maximale</a:t>
            </a:r>
            <a:r>
              <a:rPr sz="1100" spc="-1" dirty="0">
                <a:latin typeface="Times New Roman"/>
                <a:cs typeface="Times New Roman"/>
              </a:rPr>
              <a:t> </a:t>
            </a:r>
            <a:r>
              <a:rPr sz="1100" spc="0" dirty="0">
                <a:latin typeface="Times New Roman"/>
                <a:cs typeface="Times New Roman"/>
              </a:rPr>
              <a:t>n'est</a:t>
            </a:r>
            <a:r>
              <a:rPr sz="1100" spc="262"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err="1">
                <a:latin typeface="Times New Roman"/>
                <a:cs typeface="Times New Roman"/>
              </a:rPr>
              <a:t>toujours</a:t>
            </a:r>
            <a:r>
              <a:rPr sz="1100" spc="120" dirty="0">
                <a:latin typeface="Times New Roman"/>
                <a:cs typeface="Times New Roman"/>
              </a:rPr>
              <a:t> </a:t>
            </a:r>
            <a:r>
              <a:rPr sz="1100" spc="0" dirty="0">
                <a:latin typeface="Times New Roman"/>
                <a:cs typeface="Times New Roman"/>
              </a:rPr>
              <a:t>le</a:t>
            </a:r>
            <a:r>
              <a:rPr lang="fr-FR" sz="1100" dirty="0">
                <a:latin typeface="Times New Roman"/>
                <a:cs typeface="Times New Roman"/>
              </a:rPr>
              <a:t> </a:t>
            </a:r>
            <a:r>
              <a:rPr sz="1100" spc="29" dirty="0">
                <a:latin typeface="Times New Roman"/>
                <a:cs typeface="Times New Roman"/>
              </a:rPr>
              <a:t>b</a:t>
            </a:r>
            <a:r>
              <a:rPr sz="1100" spc="0" dirty="0">
                <a:latin typeface="Times New Roman"/>
                <a:cs typeface="Times New Roman"/>
              </a:rPr>
              <a:t>on</a:t>
            </a:r>
            <a:r>
              <a:rPr lang="fr-FR" sz="1100" spc="0" dirty="0">
                <a:latin typeface="Times New Roman"/>
                <a:cs typeface="Times New Roman"/>
              </a:rPr>
              <a:t> critère</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86</a:t>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95300" y="123091"/>
            <a:ext cx="39784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Choix</a:t>
            </a:r>
            <a:r>
              <a:rPr sz="1400" spc="-100" dirty="0">
                <a:solidFill>
                  <a:srgbClr val="B23333"/>
                </a:solidFill>
                <a:latin typeface="Times New Roman"/>
                <a:cs typeface="Times New Roman"/>
              </a:rPr>
              <a:t> </a:t>
            </a:r>
            <a:r>
              <a:rPr sz="1400" spc="0" dirty="0">
                <a:solidFill>
                  <a:srgbClr val="B23333"/>
                </a:solidFill>
                <a:latin typeface="Times New Roman"/>
                <a:cs typeface="Times New Roman"/>
              </a:rPr>
              <a:t>d’investissement</a:t>
            </a:r>
            <a:r>
              <a:rPr sz="1400" spc="-63"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contrainte</a:t>
            </a:r>
            <a:r>
              <a:rPr sz="1400" spc="221" dirty="0">
                <a:solidFill>
                  <a:srgbClr val="B23333"/>
                </a:solidFill>
                <a:latin typeface="Times New Roman"/>
                <a:cs typeface="Times New Roman"/>
              </a:rPr>
              <a:t> </a:t>
            </a:r>
            <a:r>
              <a:rPr sz="1400" spc="0" dirty="0">
                <a:solidFill>
                  <a:srgbClr val="B23333"/>
                </a:solidFill>
                <a:latin typeface="Times New Roman"/>
                <a:cs typeface="Times New Roman"/>
              </a:rPr>
              <a:t>sur</a:t>
            </a:r>
            <a:r>
              <a:rPr sz="1400" spc="87" dirty="0">
                <a:solidFill>
                  <a:srgbClr val="B23333"/>
                </a:solidFill>
                <a:latin typeface="Times New Roman"/>
                <a:cs typeface="Times New Roman"/>
              </a:rPr>
              <a:t> </a:t>
            </a:r>
            <a:r>
              <a:rPr sz="1400" spc="0" dirty="0">
                <a:solidFill>
                  <a:srgbClr val="B23333"/>
                </a:solidFill>
                <a:latin typeface="Times New Roman"/>
                <a:cs typeface="Times New Roman"/>
              </a:rPr>
              <a:t>les</a:t>
            </a:r>
            <a:r>
              <a:rPr sz="1400" spc="1" dirty="0">
                <a:solidFill>
                  <a:srgbClr val="B23333"/>
                </a:solidFill>
                <a:latin typeface="Times New Roman"/>
                <a:cs typeface="Times New Roman"/>
              </a:rPr>
              <a:t> </a:t>
            </a:r>
            <a:r>
              <a:rPr sz="1400" spc="0" dirty="0">
                <a:solidFill>
                  <a:srgbClr val="B23333"/>
                </a:solidFill>
                <a:latin typeface="Times New Roman"/>
                <a:cs typeface="Times New Roman"/>
              </a:rPr>
              <a:t>ressources</a:t>
            </a:r>
            <a:endParaRPr sz="1400" dirty="0">
              <a:latin typeface="Times New Roman"/>
              <a:cs typeface="Times New Roman"/>
            </a:endParaRPr>
          </a:p>
        </p:txBody>
      </p:sp>
      <p:sp>
        <p:nvSpPr>
          <p:cNvPr id="13" name="object 13"/>
          <p:cNvSpPr txBox="1"/>
          <p:nvPr/>
        </p:nvSpPr>
        <p:spPr>
          <a:xfrm>
            <a:off x="330200" y="592591"/>
            <a:ext cx="4038600" cy="374410"/>
          </a:xfrm>
          <a:prstGeom prst="rect">
            <a:avLst/>
          </a:prstGeom>
        </p:spPr>
        <p:txBody>
          <a:bodyPr wrap="square" lIns="0" tIns="0" rIns="0" bIns="0" rtlCol="0">
            <a:noAutofit/>
          </a:bodyPr>
          <a:lstStyle/>
          <a:p>
            <a:pPr marL="12700">
              <a:lnSpc>
                <a:spcPts val="1140"/>
              </a:lnSpc>
              <a:spcBef>
                <a:spcPts val="57"/>
              </a:spcBef>
            </a:pPr>
            <a:r>
              <a:rPr sz="1100" spc="0" dirty="0" err="1">
                <a:latin typeface="Times New Roman"/>
                <a:cs typeface="Times New Roman"/>
              </a:rPr>
              <a:t>Crit</a:t>
            </a:r>
            <a:r>
              <a:rPr lang="fr-FR" sz="1100" spc="0" dirty="0">
                <a:latin typeface="Times New Roman"/>
                <a:cs typeface="Times New Roman"/>
              </a:rPr>
              <a:t>è</a:t>
            </a:r>
            <a:r>
              <a:rPr sz="1100" spc="0" dirty="0">
                <a:latin typeface="Times New Roman"/>
                <a:cs typeface="Times New Roman"/>
              </a:rPr>
              <a:t>re</a:t>
            </a:r>
            <a:r>
              <a:rPr sz="1100" spc="54" dirty="0">
                <a:latin typeface="Times New Roman"/>
                <a:cs typeface="Times New Roman"/>
              </a:rPr>
              <a:t> </a:t>
            </a:r>
            <a:r>
              <a:rPr sz="1100" spc="0" dirty="0" err="1">
                <a:latin typeface="Times New Roman"/>
                <a:cs typeface="Times New Roman"/>
              </a:rPr>
              <a:t>souvent</a:t>
            </a:r>
            <a:r>
              <a:rPr sz="1100" spc="84" dirty="0">
                <a:latin typeface="Times New Roman"/>
                <a:cs typeface="Times New Roman"/>
              </a:rPr>
              <a:t> </a:t>
            </a:r>
            <a:r>
              <a:rPr sz="1100" spc="0" dirty="0" err="1">
                <a:latin typeface="Times New Roman"/>
                <a:cs typeface="Times New Roman"/>
              </a:rPr>
              <a:t>utilis</a:t>
            </a:r>
            <a:r>
              <a:rPr lang="fr-FR" sz="1100" spc="0" dirty="0">
                <a:latin typeface="Times New Roman"/>
                <a:cs typeface="Times New Roman"/>
              </a:rPr>
              <a:t>é</a:t>
            </a:r>
            <a:r>
              <a:rPr sz="1100" spc="4"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spc="-29" dirty="0">
                <a:latin typeface="Times New Roman"/>
                <a:cs typeface="Times New Roman"/>
              </a:rPr>
              <a:t>p</a:t>
            </a:r>
            <a:r>
              <a:rPr sz="1100" spc="0" dirty="0">
                <a:latin typeface="Times New Roman"/>
                <a:cs typeface="Times New Roman"/>
              </a:rPr>
              <a:t>ratique</a:t>
            </a:r>
            <a:r>
              <a:rPr sz="1100" spc="151"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indice </a:t>
            </a:r>
            <a:r>
              <a:rPr sz="1100" spc="37" dirty="0">
                <a:latin typeface="Times New Roman"/>
                <a:cs typeface="Times New Roman"/>
              </a:rPr>
              <a:t> </a:t>
            </a:r>
            <a:r>
              <a:rPr sz="1100" spc="0" dirty="0">
                <a:latin typeface="Times New Roman"/>
                <a:cs typeface="Times New Roman"/>
              </a:rPr>
              <a:t>de</a:t>
            </a:r>
            <a:r>
              <a:rPr sz="1100" spc="249" dirty="0">
                <a:latin typeface="Times New Roman"/>
                <a:cs typeface="Times New Roman"/>
              </a:rPr>
              <a:t> </a:t>
            </a:r>
            <a:r>
              <a:rPr sz="1100" spc="-34" dirty="0" err="1">
                <a:latin typeface="Times New Roman"/>
                <a:cs typeface="Times New Roman"/>
              </a:rPr>
              <a:t>p</a:t>
            </a:r>
            <a:r>
              <a:rPr sz="1100" spc="0" dirty="0" err="1">
                <a:latin typeface="Times New Roman"/>
                <a:cs typeface="Times New Roman"/>
              </a:rPr>
              <a:t>rofitabilit</a:t>
            </a:r>
            <a:r>
              <a:rPr lang="fr-FR" sz="1100" spc="0" dirty="0">
                <a:latin typeface="Times New Roman"/>
                <a:cs typeface="Times New Roman"/>
              </a:rPr>
              <a:t>é</a:t>
            </a:r>
            <a:endParaRPr sz="1100" dirty="0">
              <a:latin typeface="Times New Roman"/>
              <a:cs typeface="Times New Roman"/>
            </a:endParaRPr>
          </a:p>
          <a:p>
            <a:pPr marL="12700" marR="20846">
              <a:lnSpc>
                <a:spcPct val="95825"/>
              </a:lnSpc>
              <a:spcBef>
                <a:spcPts val="328"/>
              </a:spcBef>
            </a:pPr>
            <a:r>
              <a:rPr sz="1100" dirty="0">
                <a:latin typeface="Times New Roman"/>
                <a:cs typeface="Times New Roman"/>
              </a:rPr>
              <a:t>M</a:t>
            </a:r>
            <a:r>
              <a:rPr lang="fr-FR" sz="1100" dirty="0">
                <a:latin typeface="Times New Roman"/>
                <a:cs typeface="Times New Roman"/>
              </a:rPr>
              <a:t>é</a:t>
            </a:r>
            <a:r>
              <a:rPr sz="1100" dirty="0" err="1">
                <a:latin typeface="Times New Roman"/>
                <a:cs typeface="Times New Roman"/>
              </a:rPr>
              <a:t>th</a:t>
            </a:r>
            <a:r>
              <a:rPr sz="1100" spc="34" dirty="0" err="1">
                <a:latin typeface="Times New Roman"/>
                <a:cs typeface="Times New Roman"/>
              </a:rPr>
              <a:t>o</a:t>
            </a:r>
            <a:r>
              <a:rPr sz="1100" spc="0" dirty="0" err="1">
                <a:latin typeface="Times New Roman"/>
                <a:cs typeface="Times New Roman"/>
              </a:rPr>
              <a:t>de</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9" name="object 9"/>
          <p:cNvSpPr txBox="1"/>
          <p:nvPr/>
        </p:nvSpPr>
        <p:spPr>
          <a:xfrm>
            <a:off x="330200" y="1033584"/>
            <a:ext cx="4191000" cy="893097"/>
          </a:xfrm>
          <a:prstGeom prst="rect">
            <a:avLst/>
          </a:prstGeom>
        </p:spPr>
        <p:txBody>
          <a:bodyPr wrap="square" lIns="0" tIns="0" rIns="0" bIns="0" rtlCol="0">
            <a:noAutofit/>
          </a:bodyPr>
          <a:lstStyle/>
          <a:p>
            <a:pPr marL="12701">
              <a:lnSpc>
                <a:spcPts val="1140"/>
              </a:lnSpc>
              <a:spcBef>
                <a:spcPts val="57"/>
              </a:spcBef>
            </a:pPr>
            <a:r>
              <a:rPr lang="fr-FR" sz="1100" dirty="0">
                <a:latin typeface="Times New Roman"/>
                <a:cs typeface="Times New Roman"/>
              </a:rPr>
              <a:t>I</a:t>
            </a:r>
            <a:r>
              <a:rPr sz="1100" spc="0" dirty="0" err="1">
                <a:latin typeface="Times New Roman"/>
                <a:cs typeface="Times New Roman"/>
              </a:rPr>
              <a:t>dentifier</a:t>
            </a:r>
            <a:r>
              <a:rPr sz="1100" spc="-50" dirty="0">
                <a:latin typeface="Times New Roman"/>
                <a:cs typeface="Times New Roman"/>
              </a:rPr>
              <a:t> </a:t>
            </a:r>
            <a:r>
              <a:rPr sz="1100" spc="0" dirty="0">
                <a:latin typeface="Times New Roman"/>
                <a:cs typeface="Times New Roman"/>
              </a:rPr>
              <a:t>la</a:t>
            </a:r>
            <a:r>
              <a:rPr sz="1100" spc="46" dirty="0">
                <a:latin typeface="Times New Roman"/>
                <a:cs typeface="Times New Roman"/>
              </a:rPr>
              <a:t> </a:t>
            </a:r>
            <a:r>
              <a:rPr sz="1100" spc="0" dirty="0">
                <a:latin typeface="Times New Roman"/>
                <a:cs typeface="Times New Roman"/>
              </a:rPr>
              <a:t>"ressource</a:t>
            </a:r>
            <a:r>
              <a:rPr sz="1100" spc="115" dirty="0">
                <a:latin typeface="Times New Roman"/>
                <a:cs typeface="Times New Roman"/>
              </a:rPr>
              <a:t> </a:t>
            </a:r>
            <a:r>
              <a:rPr sz="1100" spc="0" dirty="0">
                <a:latin typeface="Times New Roman"/>
                <a:cs typeface="Times New Roman"/>
              </a:rPr>
              <a:t>r</a:t>
            </a:r>
            <a:r>
              <a:rPr sz="1100" spc="-29" dirty="0">
                <a:latin typeface="Times New Roman"/>
                <a:cs typeface="Times New Roman"/>
              </a:rPr>
              <a:t>a</a:t>
            </a:r>
            <a:r>
              <a:rPr sz="1100" spc="0" dirty="0">
                <a:latin typeface="Times New Roman"/>
                <a:cs typeface="Times New Roman"/>
              </a:rPr>
              <a:t>re"</a:t>
            </a:r>
            <a:r>
              <a:rPr sz="1100" spc="182" dirty="0">
                <a:latin typeface="Times New Roman"/>
                <a:cs typeface="Times New Roman"/>
              </a:rPr>
              <a:t> </a:t>
            </a:r>
            <a:r>
              <a:rPr sz="1100" spc="0" dirty="0">
                <a:latin typeface="Times New Roman"/>
                <a:cs typeface="Times New Roman"/>
              </a:rPr>
              <a:t>(sur</a:t>
            </a:r>
            <a:r>
              <a:rPr sz="1100" spc="121" dirty="0">
                <a:latin typeface="Times New Roman"/>
                <a:cs typeface="Times New Roman"/>
              </a:rPr>
              <a:t> </a:t>
            </a:r>
            <a:r>
              <a:rPr sz="1100" spc="0" dirty="0" err="1">
                <a:latin typeface="Times New Roman"/>
                <a:cs typeface="Times New Roman"/>
              </a:rPr>
              <a:t>laquelle</a:t>
            </a:r>
            <a:r>
              <a:rPr sz="1100" spc="-69" dirty="0">
                <a:latin typeface="Times New Roman"/>
                <a:cs typeface="Times New Roman"/>
              </a:rPr>
              <a:t> </a:t>
            </a:r>
            <a:r>
              <a:rPr sz="1100" spc="29" dirty="0">
                <a:latin typeface="Times New Roman"/>
                <a:cs typeface="Times New Roman"/>
              </a:rPr>
              <a:t>p</a:t>
            </a:r>
            <a:r>
              <a:rPr lang="fr-FR" sz="1100" dirty="0">
                <a:latin typeface="Times New Roman"/>
                <a:cs typeface="Times New Roman"/>
              </a:rPr>
              <a:t>è</a:t>
            </a:r>
            <a:r>
              <a:rPr sz="1100" spc="0" dirty="0">
                <a:latin typeface="Times New Roman"/>
                <a:cs typeface="Times New Roman"/>
              </a:rPr>
              <a:t>se</a:t>
            </a:r>
            <a:r>
              <a:rPr sz="1100" spc="47" dirty="0">
                <a:latin typeface="Times New Roman"/>
                <a:cs typeface="Times New Roman"/>
              </a:rPr>
              <a:t> </a:t>
            </a:r>
            <a:r>
              <a:rPr sz="1100" spc="0" dirty="0">
                <a:latin typeface="Times New Roman"/>
                <a:cs typeface="Times New Roman"/>
              </a:rPr>
              <a:t>la</a:t>
            </a:r>
            <a:r>
              <a:rPr sz="1100" spc="46" dirty="0">
                <a:latin typeface="Times New Roman"/>
                <a:cs typeface="Times New Roman"/>
              </a:rPr>
              <a:t> </a:t>
            </a:r>
            <a:r>
              <a:rPr sz="1100" spc="0" dirty="0">
                <a:latin typeface="Times New Roman"/>
                <a:cs typeface="Times New Roman"/>
              </a:rPr>
              <a:t>contrainte)</a:t>
            </a:r>
            <a:r>
              <a:rPr sz="1100" spc="260" dirty="0">
                <a:latin typeface="Times New Roman"/>
                <a:cs typeface="Times New Roman"/>
              </a:rPr>
              <a:t> </a:t>
            </a:r>
            <a:r>
              <a:rPr sz="1100" spc="0" dirty="0">
                <a:latin typeface="Times New Roman"/>
                <a:cs typeface="Times New Roman"/>
              </a:rPr>
              <a:t>et</a:t>
            </a:r>
            <a:endParaRPr sz="1100" dirty="0">
              <a:latin typeface="Times New Roman"/>
              <a:cs typeface="Times New Roman"/>
            </a:endParaRPr>
          </a:p>
          <a:p>
            <a:pPr marL="12700" marR="468877" indent="0">
              <a:lnSpc>
                <a:spcPts val="1264"/>
              </a:lnSpc>
              <a:spcBef>
                <a:spcPts val="32"/>
              </a:spcBef>
            </a:pPr>
            <a:r>
              <a:rPr sz="1100" spc="0" dirty="0">
                <a:latin typeface="Times New Roman"/>
                <a:cs typeface="Times New Roman"/>
              </a:rPr>
              <a:t>calculer</a:t>
            </a:r>
            <a:r>
              <a:rPr sz="1100" spc="-19"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quantit</a:t>
            </a:r>
            <a:r>
              <a:rPr lang="fr-FR" sz="1100" spc="0" dirty="0">
                <a:latin typeface="Times New Roman"/>
                <a:cs typeface="Times New Roman"/>
              </a:rPr>
              <a:t>é</a:t>
            </a:r>
            <a:r>
              <a:rPr sz="1100" spc="0" dirty="0">
                <a:latin typeface="Times New Roman"/>
                <a:cs typeface="Times New Roman"/>
              </a:rPr>
              <a:t>s</a:t>
            </a:r>
            <a:r>
              <a:rPr sz="1100" spc="243" dirty="0">
                <a:latin typeface="Times New Roman"/>
                <a:cs typeface="Times New Roman"/>
              </a:rPr>
              <a:t> </a:t>
            </a:r>
            <a:r>
              <a:rPr sz="1100" spc="0" dirty="0" err="1">
                <a:latin typeface="Times New Roman"/>
                <a:cs typeface="Times New Roman"/>
              </a:rPr>
              <a:t>consomm</a:t>
            </a:r>
            <a:r>
              <a:rPr lang="fr-FR" sz="1100" spc="0" dirty="0">
                <a:latin typeface="Times New Roman"/>
                <a:cs typeface="Times New Roman"/>
              </a:rPr>
              <a:t>é</a:t>
            </a:r>
            <a:r>
              <a:rPr sz="1100" spc="0" dirty="0" err="1">
                <a:latin typeface="Times New Roman"/>
                <a:cs typeface="Times New Roman"/>
              </a:rPr>
              <a:t>es</a:t>
            </a:r>
            <a:r>
              <a:rPr sz="1100" spc="28"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cette</a:t>
            </a:r>
            <a:r>
              <a:rPr lang="fr-FR" sz="1100" dirty="0">
                <a:latin typeface="Times New Roman"/>
                <a:cs typeface="Times New Roman"/>
              </a:rPr>
              <a:t> </a:t>
            </a:r>
            <a:r>
              <a:rPr sz="1100" spc="0" dirty="0" err="1">
                <a:latin typeface="Times New Roman"/>
                <a:cs typeface="Times New Roman"/>
              </a:rPr>
              <a:t>ressource</a:t>
            </a:r>
            <a:r>
              <a:rPr sz="1100" spc="43"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chacun</a:t>
            </a:r>
            <a:r>
              <a:rPr sz="1100" spc="116"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0" dirty="0">
                <a:latin typeface="Times New Roman"/>
                <a:cs typeface="Times New Roman"/>
              </a:rPr>
              <a:t>.</a:t>
            </a:r>
            <a:endParaRPr lang="fr-FR" sz="1100" spc="0" dirty="0">
              <a:latin typeface="Times New Roman"/>
              <a:cs typeface="Times New Roman"/>
            </a:endParaRPr>
          </a:p>
          <a:p>
            <a:pPr marL="12700" marR="468877" indent="0">
              <a:lnSpc>
                <a:spcPts val="1264"/>
              </a:lnSpc>
              <a:spcBef>
                <a:spcPts val="32"/>
              </a:spcBef>
            </a:pPr>
            <a:endParaRPr sz="1100" dirty="0">
              <a:latin typeface="Times New Roman"/>
              <a:cs typeface="Times New Roman"/>
            </a:endParaRPr>
          </a:p>
          <a:p>
            <a:pPr marL="12701" marR="20781">
              <a:lnSpc>
                <a:spcPct val="95825"/>
              </a:lnSpc>
              <a:spcBef>
                <a:spcPts val="389"/>
              </a:spcBef>
            </a:pPr>
            <a:r>
              <a:rPr lang="fr-FR" sz="1100" dirty="0">
                <a:latin typeface="Times New Roman"/>
                <a:cs typeface="Times New Roman"/>
              </a:rPr>
              <a:t>C</a:t>
            </a:r>
            <a:r>
              <a:rPr sz="1100" spc="0" dirty="0" err="1">
                <a:latin typeface="Times New Roman"/>
                <a:cs typeface="Times New Roman"/>
              </a:rPr>
              <a:t>alcul</a:t>
            </a:r>
            <a:r>
              <a:rPr sz="1100" spc="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l'indice</a:t>
            </a:r>
            <a:r>
              <a:rPr sz="1100" spc="2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rofitabilit</a:t>
            </a:r>
            <a:r>
              <a:rPr lang="fr-FR" sz="1100" spc="0" dirty="0">
                <a:latin typeface="Times New Roman"/>
                <a:cs typeface="Times New Roman"/>
              </a:rPr>
              <a:t>é</a:t>
            </a:r>
            <a:r>
              <a:rPr sz="1100" spc="44"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P </a:t>
            </a:r>
            <a:r>
              <a:rPr sz="1100" spc="50" dirty="0">
                <a:latin typeface="Times New Roman"/>
                <a:cs typeface="Times New Roman"/>
              </a:rPr>
              <a:t> </a:t>
            </a:r>
            <a:r>
              <a:rPr sz="1100" spc="0" dirty="0">
                <a:latin typeface="Times New Roman"/>
                <a:cs typeface="Times New Roman"/>
              </a:rPr>
              <a:t>(IP(P)):</a:t>
            </a:r>
            <a:endParaRPr sz="1100" dirty="0">
              <a:latin typeface="Times New Roman"/>
              <a:cs typeface="Times New Roman"/>
            </a:endParaRPr>
          </a:p>
        </p:txBody>
      </p:sp>
      <p:sp>
        <p:nvSpPr>
          <p:cNvPr id="3" name="object 3"/>
          <p:cNvSpPr txBox="1"/>
          <p:nvPr/>
        </p:nvSpPr>
        <p:spPr>
          <a:xfrm>
            <a:off x="330201" y="2654300"/>
            <a:ext cx="3895704" cy="609600"/>
          </a:xfrm>
          <a:prstGeom prst="rect">
            <a:avLst/>
          </a:prstGeom>
        </p:spPr>
        <p:txBody>
          <a:bodyPr wrap="square" lIns="0" tIns="0" rIns="0" bIns="0" rtlCol="0">
            <a:noAutofit/>
          </a:bodyPr>
          <a:lstStyle/>
          <a:p>
            <a:pPr marL="12701">
              <a:lnSpc>
                <a:spcPts val="1140"/>
              </a:lnSpc>
              <a:spcBef>
                <a:spcPts val="57"/>
              </a:spcBef>
            </a:pPr>
            <a:r>
              <a:rPr sz="1100" spc="0" dirty="0">
                <a:latin typeface="Times New Roman"/>
                <a:cs typeface="Times New Roman"/>
              </a:rPr>
              <a:t>accepter</a:t>
            </a:r>
            <a:r>
              <a:rPr sz="1100" spc="158"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90" dirty="0">
                <a:latin typeface="Times New Roman"/>
                <a:cs typeface="Times New Roman"/>
              </a:rPr>
              <a:t> </a:t>
            </a:r>
            <a:r>
              <a:rPr sz="1100" spc="0" dirty="0">
                <a:latin typeface="Times New Roman"/>
                <a:cs typeface="Times New Roman"/>
              </a:rPr>
              <a:t>lesquels</a:t>
            </a:r>
            <a:r>
              <a:rPr sz="1100" spc="-56" dirty="0">
                <a:latin typeface="Times New Roman"/>
                <a:cs typeface="Times New Roman"/>
              </a:rPr>
              <a:t> </a:t>
            </a:r>
            <a:r>
              <a:rPr sz="1100" spc="0" dirty="0">
                <a:latin typeface="Times New Roman"/>
                <a:cs typeface="Times New Roman"/>
              </a:rPr>
              <a:t>l'indice</a:t>
            </a:r>
            <a:r>
              <a:rPr sz="1100" spc="2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rofitabilit</a:t>
            </a:r>
            <a:r>
              <a:rPr lang="fr-FR" sz="1100" spc="0" dirty="0">
                <a:latin typeface="Times New Roman"/>
                <a:cs typeface="Times New Roman"/>
              </a:rPr>
              <a:t>é</a:t>
            </a:r>
            <a:r>
              <a:rPr sz="1100" spc="44"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0" dirty="0">
                <a:latin typeface="Times New Roman"/>
                <a:cs typeface="Times New Roman"/>
              </a:rPr>
              <a:t>le</a:t>
            </a:r>
            <a:endParaRPr sz="1100" dirty="0">
              <a:latin typeface="Times New Roman"/>
              <a:cs typeface="Times New Roman"/>
            </a:endParaRPr>
          </a:p>
          <a:p>
            <a:pPr marL="12700" marR="20781">
              <a:lnSpc>
                <a:spcPct val="95825"/>
              </a:lnSpc>
              <a:spcBef>
                <a:spcPts val="32"/>
              </a:spcBef>
            </a:pPr>
            <a:r>
              <a:rPr sz="1100" spc="0" dirty="0">
                <a:latin typeface="Times New Roman"/>
                <a:cs typeface="Times New Roman"/>
              </a:rPr>
              <a:t>plus</a:t>
            </a:r>
            <a:r>
              <a:rPr sz="1100" spc="29" dirty="0">
                <a:latin typeface="Times New Roman"/>
                <a:cs typeface="Times New Roman"/>
              </a:rPr>
              <a:t> </a:t>
            </a:r>
            <a:r>
              <a:rPr lang="fr-FR" sz="1100" dirty="0">
                <a:latin typeface="Times New Roman"/>
                <a:cs typeface="Times New Roman"/>
              </a:rPr>
              <a:t>é</a:t>
            </a:r>
            <a:r>
              <a:rPr sz="1100" spc="0" dirty="0">
                <a:latin typeface="Times New Roman"/>
                <a:cs typeface="Times New Roman"/>
              </a:rPr>
              <a:t>lev</a:t>
            </a:r>
            <a:r>
              <a:rPr lang="fr-FR" sz="1100" spc="0" dirty="0">
                <a:latin typeface="Times New Roman"/>
                <a:cs typeface="Times New Roman"/>
              </a:rPr>
              <a:t>é</a:t>
            </a:r>
            <a:r>
              <a:rPr sz="1100" spc="-54" dirty="0">
                <a:latin typeface="Times New Roman"/>
                <a:cs typeface="Times New Roman"/>
              </a:rPr>
              <a:t> </a:t>
            </a:r>
            <a:r>
              <a:rPr sz="1100" spc="0" dirty="0" err="1">
                <a:latin typeface="Times New Roman"/>
                <a:cs typeface="Times New Roman"/>
              </a:rPr>
              <a:t>jusqu</a:t>
            </a:r>
            <a:r>
              <a:rPr sz="1100" spc="0" dirty="0">
                <a:latin typeface="Times New Roman"/>
                <a:cs typeface="Times New Roman"/>
              </a:rPr>
              <a:t>'</a:t>
            </a:r>
            <a:r>
              <a:rPr lang="fr-FR" sz="1100" spc="0" dirty="0">
                <a:latin typeface="Times New Roman"/>
                <a:cs typeface="Times New Roman"/>
              </a:rPr>
              <a:t>à</a:t>
            </a:r>
            <a:r>
              <a:rPr sz="1100" spc="207" dirty="0">
                <a:latin typeface="Times New Roman"/>
                <a:cs typeface="Times New Roman"/>
              </a:rPr>
              <a:t> </a:t>
            </a:r>
            <a:r>
              <a:rPr lang="fr-FR" sz="1100" dirty="0">
                <a:latin typeface="Times New Roman"/>
                <a:cs typeface="Times New Roman"/>
              </a:rPr>
              <a:t>é</a:t>
            </a:r>
            <a:r>
              <a:rPr sz="1100" spc="0" dirty="0" err="1">
                <a:latin typeface="Times New Roman"/>
                <a:cs typeface="Times New Roman"/>
              </a:rPr>
              <a:t>puisement</a:t>
            </a:r>
            <a:r>
              <a:rPr sz="1100" spc="7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"ressource</a:t>
            </a:r>
            <a:r>
              <a:rPr sz="1100" spc="130" dirty="0">
                <a:latin typeface="Times New Roman"/>
                <a:cs typeface="Times New Roman"/>
              </a:rPr>
              <a:t> </a:t>
            </a:r>
            <a:r>
              <a:rPr sz="1100" spc="0" dirty="0">
                <a:latin typeface="Times New Roman"/>
                <a:cs typeface="Times New Roman"/>
              </a:rPr>
              <a:t>r</a:t>
            </a:r>
            <a:r>
              <a:rPr sz="1100" spc="-29" dirty="0">
                <a:latin typeface="Times New Roman"/>
                <a:cs typeface="Times New Roman"/>
              </a:rPr>
              <a:t>a</a:t>
            </a:r>
            <a:r>
              <a:rPr sz="1100" spc="0" dirty="0">
                <a:latin typeface="Times New Roman"/>
                <a:cs typeface="Times New Roman"/>
              </a:rPr>
              <a:t>re".</a:t>
            </a:r>
            <a:endParaRPr sz="1100" dirty="0">
              <a:latin typeface="Times New Roman"/>
              <a:cs typeface="Times New Roman"/>
            </a:endParaRPr>
          </a:p>
        </p:txBody>
      </p:sp>
      <p:sp>
        <p:nvSpPr>
          <p:cNvPr id="2" name="object 2"/>
          <p:cNvSpPr txBox="1"/>
          <p:nvPr/>
        </p:nvSpPr>
        <p:spPr>
          <a:xfrm>
            <a:off x="2037384" y="2146719"/>
            <a:ext cx="1336446" cy="152400"/>
          </a:xfrm>
          <a:prstGeom prst="rect">
            <a:avLst/>
          </a:prstGeom>
        </p:spPr>
        <p:txBody>
          <a:bodyPr wrap="square" lIns="0" tIns="0" rIns="0" bIns="0" rtlCol="0">
            <a:noAutofit/>
          </a:bodyPr>
          <a:lstStyle/>
          <a:p>
            <a:pPr marL="25400">
              <a:lnSpc>
                <a:spcPts val="1000"/>
              </a:lnSpc>
            </a:pPr>
            <a:endParaRPr sz="1000"/>
          </a:p>
        </p:txBody>
      </p:sp>
      <p:graphicFrame>
        <p:nvGraphicFramePr>
          <p:cNvPr id="16" name="Objet 15"/>
          <p:cNvGraphicFramePr>
            <a:graphicFrameLocks noChangeAspect="1"/>
          </p:cNvGraphicFramePr>
          <p:nvPr>
            <p:extLst>
              <p:ext uri="{D42A27DB-BD31-4B8C-83A1-F6EECF244321}">
                <p14:modId xmlns:p14="http://schemas.microsoft.com/office/powerpoint/2010/main" val="1382044927"/>
              </p:ext>
            </p:extLst>
          </p:nvPr>
        </p:nvGraphicFramePr>
        <p:xfrm>
          <a:off x="1397000" y="2040277"/>
          <a:ext cx="2095500" cy="431800"/>
        </p:xfrm>
        <a:graphic>
          <a:graphicData uri="http://schemas.openxmlformats.org/presentationml/2006/ole">
            <mc:AlternateContent xmlns:mc="http://schemas.openxmlformats.org/markup-compatibility/2006">
              <mc:Choice xmlns:v="urn:schemas-microsoft-com:vml" Requires="v">
                <p:oleObj spid="_x0000_s24580" name="Equation" r:id="rId3" imgW="2095200" imgH="431640" progId="Equation.DSMT4">
                  <p:embed/>
                </p:oleObj>
              </mc:Choice>
              <mc:Fallback>
                <p:oleObj name="Equation" r:id="rId3" imgW="2095200" imgH="431640" progId="Equation.DSMT4">
                  <p:embed/>
                  <p:pic>
                    <p:nvPicPr>
                      <p:cNvPr id="16" name="Objet 15"/>
                      <p:cNvPicPr/>
                      <p:nvPr/>
                    </p:nvPicPr>
                    <p:blipFill>
                      <a:blip r:embed="rId4"/>
                      <a:stretch>
                        <a:fillRect/>
                      </a:stretch>
                    </p:blipFill>
                    <p:spPr>
                      <a:xfrm>
                        <a:off x="1397000" y="2040277"/>
                        <a:ext cx="2095500" cy="431800"/>
                      </a:xfrm>
                      <a:prstGeom prst="rect">
                        <a:avLst/>
                      </a:prstGeom>
                    </p:spPr>
                  </p:pic>
                </p:oleObj>
              </mc:Fallback>
            </mc:AlternateContent>
          </a:graphicData>
        </a:graphic>
      </p:graphicFrame>
      <p:sp>
        <p:nvSpPr>
          <p:cNvPr id="4" name="Espace réservé du numéro de diapositive 3"/>
          <p:cNvSpPr>
            <a:spLocks noGrp="1"/>
          </p:cNvSpPr>
          <p:nvPr>
            <p:ph type="sldNum" sz="quarter" idx="12"/>
          </p:nvPr>
        </p:nvSpPr>
        <p:spPr/>
        <p:txBody>
          <a:bodyPr/>
          <a:lstStyle/>
          <a:p>
            <a:fld id="{D57F1E4F-1CFF-5643-939E-217C01CDF565}" type="slidenum">
              <a:rPr lang="en-US" smtClean="0"/>
              <a:pPr/>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67"/>
          <p:cNvSpPr/>
          <p:nvPr/>
        </p:nvSpPr>
        <p:spPr>
          <a:xfrm>
            <a:off x="675284" y="1040079"/>
            <a:ext cx="3257448" cy="0"/>
          </a:xfrm>
          <a:custGeom>
            <a:avLst/>
            <a:gdLst/>
            <a:ahLst/>
            <a:cxnLst/>
            <a:rect l="l" t="t" r="r" b="b"/>
            <a:pathLst>
              <a:path w="3257448">
                <a:moveTo>
                  <a:pt x="0" y="0"/>
                </a:moveTo>
                <a:lnTo>
                  <a:pt x="3257448" y="0"/>
                </a:lnTo>
              </a:path>
            </a:pathLst>
          </a:custGeom>
          <a:ln w="5054">
            <a:solidFill>
              <a:srgbClr val="000000"/>
            </a:solidFill>
          </a:ln>
        </p:spPr>
        <p:txBody>
          <a:bodyPr wrap="square" lIns="0" tIns="0" rIns="0" bIns="0" rtlCol="0">
            <a:noAutofit/>
          </a:bodyPr>
          <a:lstStyle/>
          <a:p>
            <a:endParaRPr/>
          </a:p>
        </p:txBody>
      </p:sp>
      <p:sp>
        <p:nvSpPr>
          <p:cNvPr id="68" name="object 68"/>
          <p:cNvSpPr/>
          <p:nvPr/>
        </p:nvSpPr>
        <p:spPr>
          <a:xfrm>
            <a:off x="677811" y="10426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9" name="object 69"/>
          <p:cNvSpPr/>
          <p:nvPr/>
        </p:nvSpPr>
        <p:spPr>
          <a:xfrm>
            <a:off x="1224940" y="10426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0" name="object 70"/>
          <p:cNvSpPr/>
          <p:nvPr/>
        </p:nvSpPr>
        <p:spPr>
          <a:xfrm>
            <a:off x="1774647" y="10426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1" name="object 71"/>
          <p:cNvSpPr/>
          <p:nvPr/>
        </p:nvSpPr>
        <p:spPr>
          <a:xfrm>
            <a:off x="3528567" y="10426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2" name="object 72"/>
          <p:cNvSpPr/>
          <p:nvPr/>
        </p:nvSpPr>
        <p:spPr>
          <a:xfrm>
            <a:off x="3930192" y="10426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3" name="object 73"/>
          <p:cNvSpPr/>
          <p:nvPr/>
        </p:nvSpPr>
        <p:spPr>
          <a:xfrm>
            <a:off x="675284" y="1217218"/>
            <a:ext cx="3257448" cy="0"/>
          </a:xfrm>
          <a:custGeom>
            <a:avLst/>
            <a:gdLst/>
            <a:ahLst/>
            <a:cxnLst/>
            <a:rect l="l" t="t" r="r" b="b"/>
            <a:pathLst>
              <a:path w="3257448">
                <a:moveTo>
                  <a:pt x="0" y="0"/>
                </a:moveTo>
                <a:lnTo>
                  <a:pt x="3257448" y="0"/>
                </a:lnTo>
              </a:path>
            </a:pathLst>
          </a:custGeom>
          <a:ln w="5054">
            <a:solidFill>
              <a:srgbClr val="000000"/>
            </a:solidFill>
          </a:ln>
        </p:spPr>
        <p:txBody>
          <a:bodyPr wrap="square" lIns="0" tIns="0" rIns="0" bIns="0" rtlCol="0">
            <a:noAutofit/>
          </a:bodyPr>
          <a:lstStyle/>
          <a:p>
            <a:endParaRPr/>
          </a:p>
        </p:txBody>
      </p:sp>
      <p:sp>
        <p:nvSpPr>
          <p:cNvPr id="74" name="object 74"/>
          <p:cNvSpPr/>
          <p:nvPr/>
        </p:nvSpPr>
        <p:spPr>
          <a:xfrm>
            <a:off x="677811" y="12197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5" name="object 75"/>
          <p:cNvSpPr/>
          <p:nvPr/>
        </p:nvSpPr>
        <p:spPr>
          <a:xfrm>
            <a:off x="1224940" y="12197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6" name="object 76"/>
          <p:cNvSpPr/>
          <p:nvPr/>
        </p:nvSpPr>
        <p:spPr>
          <a:xfrm>
            <a:off x="1774647" y="12197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7" name="object 77"/>
          <p:cNvSpPr/>
          <p:nvPr/>
        </p:nvSpPr>
        <p:spPr>
          <a:xfrm>
            <a:off x="3528567" y="12197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8" name="object 78"/>
          <p:cNvSpPr/>
          <p:nvPr/>
        </p:nvSpPr>
        <p:spPr>
          <a:xfrm>
            <a:off x="3930192" y="12197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9" name="object 79"/>
          <p:cNvSpPr/>
          <p:nvPr/>
        </p:nvSpPr>
        <p:spPr>
          <a:xfrm>
            <a:off x="675284" y="1394358"/>
            <a:ext cx="3257448" cy="0"/>
          </a:xfrm>
          <a:custGeom>
            <a:avLst/>
            <a:gdLst/>
            <a:ahLst/>
            <a:cxnLst/>
            <a:rect l="l" t="t" r="r" b="b"/>
            <a:pathLst>
              <a:path w="3257448">
                <a:moveTo>
                  <a:pt x="0" y="0"/>
                </a:moveTo>
                <a:lnTo>
                  <a:pt x="3257448" y="0"/>
                </a:lnTo>
              </a:path>
            </a:pathLst>
          </a:custGeom>
          <a:ln w="5054">
            <a:solidFill>
              <a:srgbClr val="000000"/>
            </a:solidFill>
          </a:ln>
        </p:spPr>
        <p:txBody>
          <a:bodyPr wrap="square" lIns="0" tIns="0" rIns="0" bIns="0" rtlCol="0">
            <a:noAutofit/>
          </a:bodyPr>
          <a:lstStyle/>
          <a:p>
            <a:endParaRPr/>
          </a:p>
        </p:txBody>
      </p:sp>
      <p:sp>
        <p:nvSpPr>
          <p:cNvPr id="80" name="object 80"/>
          <p:cNvSpPr/>
          <p:nvPr/>
        </p:nvSpPr>
        <p:spPr>
          <a:xfrm>
            <a:off x="677811" y="139688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1" name="object 81"/>
          <p:cNvSpPr/>
          <p:nvPr/>
        </p:nvSpPr>
        <p:spPr>
          <a:xfrm>
            <a:off x="1224940" y="139688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2" name="object 82"/>
          <p:cNvSpPr/>
          <p:nvPr/>
        </p:nvSpPr>
        <p:spPr>
          <a:xfrm>
            <a:off x="1774647" y="139688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3" name="object 83"/>
          <p:cNvSpPr/>
          <p:nvPr/>
        </p:nvSpPr>
        <p:spPr>
          <a:xfrm>
            <a:off x="3528567" y="139688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4" name="object 84"/>
          <p:cNvSpPr/>
          <p:nvPr/>
        </p:nvSpPr>
        <p:spPr>
          <a:xfrm>
            <a:off x="3930192" y="139688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5" name="object 85"/>
          <p:cNvSpPr/>
          <p:nvPr/>
        </p:nvSpPr>
        <p:spPr>
          <a:xfrm>
            <a:off x="675284" y="1571485"/>
            <a:ext cx="3257448" cy="0"/>
          </a:xfrm>
          <a:custGeom>
            <a:avLst/>
            <a:gdLst/>
            <a:ahLst/>
            <a:cxnLst/>
            <a:rect l="l" t="t" r="r" b="b"/>
            <a:pathLst>
              <a:path w="3257448">
                <a:moveTo>
                  <a:pt x="0" y="0"/>
                </a:moveTo>
                <a:lnTo>
                  <a:pt x="3257448" y="0"/>
                </a:lnTo>
              </a:path>
            </a:pathLst>
          </a:custGeom>
          <a:ln w="5054">
            <a:solidFill>
              <a:srgbClr val="000000"/>
            </a:solidFill>
          </a:ln>
        </p:spPr>
        <p:txBody>
          <a:bodyPr wrap="square" lIns="0" tIns="0" rIns="0" bIns="0" rtlCol="0">
            <a:noAutofit/>
          </a:bodyPr>
          <a:lstStyle/>
          <a:p>
            <a:endParaRPr/>
          </a:p>
        </p:txBody>
      </p:sp>
      <p:sp>
        <p:nvSpPr>
          <p:cNvPr id="86" name="object 86"/>
          <p:cNvSpPr/>
          <p:nvPr/>
        </p:nvSpPr>
        <p:spPr>
          <a:xfrm>
            <a:off x="677811" y="157402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7" name="object 87"/>
          <p:cNvSpPr/>
          <p:nvPr/>
        </p:nvSpPr>
        <p:spPr>
          <a:xfrm>
            <a:off x="1224940" y="157402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8" name="object 88"/>
          <p:cNvSpPr/>
          <p:nvPr/>
        </p:nvSpPr>
        <p:spPr>
          <a:xfrm>
            <a:off x="1774647" y="157402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9" name="object 89"/>
          <p:cNvSpPr/>
          <p:nvPr/>
        </p:nvSpPr>
        <p:spPr>
          <a:xfrm>
            <a:off x="3528567" y="157402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0" name="object 90"/>
          <p:cNvSpPr/>
          <p:nvPr/>
        </p:nvSpPr>
        <p:spPr>
          <a:xfrm>
            <a:off x="3930192" y="157402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1" name="object 91"/>
          <p:cNvSpPr/>
          <p:nvPr/>
        </p:nvSpPr>
        <p:spPr>
          <a:xfrm>
            <a:off x="675284" y="1748624"/>
            <a:ext cx="3257448" cy="0"/>
          </a:xfrm>
          <a:custGeom>
            <a:avLst/>
            <a:gdLst/>
            <a:ahLst/>
            <a:cxnLst/>
            <a:rect l="l" t="t" r="r" b="b"/>
            <a:pathLst>
              <a:path w="3257448">
                <a:moveTo>
                  <a:pt x="0" y="0"/>
                </a:moveTo>
                <a:lnTo>
                  <a:pt x="3257448" y="0"/>
                </a:lnTo>
              </a:path>
            </a:pathLst>
          </a:custGeom>
          <a:ln w="5054">
            <a:solidFill>
              <a:srgbClr val="000000"/>
            </a:solidFill>
          </a:ln>
        </p:spPr>
        <p:txBody>
          <a:bodyPr wrap="square" lIns="0" tIns="0" rIns="0" bIns="0" rtlCol="0">
            <a:noAutofit/>
          </a:bodyPr>
          <a:lstStyle/>
          <a:p>
            <a:endParaRPr/>
          </a:p>
        </p:txBody>
      </p:sp>
      <p:sp>
        <p:nvSpPr>
          <p:cNvPr id="92" name="object 92"/>
          <p:cNvSpPr/>
          <p:nvPr/>
        </p:nvSpPr>
        <p:spPr>
          <a:xfrm>
            <a:off x="677811" y="175115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3" name="object 93"/>
          <p:cNvSpPr/>
          <p:nvPr/>
        </p:nvSpPr>
        <p:spPr>
          <a:xfrm>
            <a:off x="1224940" y="175115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4" name="object 94"/>
          <p:cNvSpPr/>
          <p:nvPr/>
        </p:nvSpPr>
        <p:spPr>
          <a:xfrm>
            <a:off x="1774647" y="175115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5" name="object 95"/>
          <p:cNvSpPr/>
          <p:nvPr/>
        </p:nvSpPr>
        <p:spPr>
          <a:xfrm>
            <a:off x="3528567" y="175115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6" name="object 96"/>
          <p:cNvSpPr/>
          <p:nvPr/>
        </p:nvSpPr>
        <p:spPr>
          <a:xfrm>
            <a:off x="3930192" y="175115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7" name="object 97"/>
          <p:cNvSpPr/>
          <p:nvPr/>
        </p:nvSpPr>
        <p:spPr>
          <a:xfrm>
            <a:off x="675284" y="1925764"/>
            <a:ext cx="3257448" cy="0"/>
          </a:xfrm>
          <a:custGeom>
            <a:avLst/>
            <a:gdLst/>
            <a:ahLst/>
            <a:cxnLst/>
            <a:rect l="l" t="t" r="r" b="b"/>
            <a:pathLst>
              <a:path w="3257448">
                <a:moveTo>
                  <a:pt x="0" y="0"/>
                </a:moveTo>
                <a:lnTo>
                  <a:pt x="3257448" y="0"/>
                </a:lnTo>
              </a:path>
            </a:pathLst>
          </a:custGeom>
          <a:ln w="5054">
            <a:solidFill>
              <a:srgbClr val="000000"/>
            </a:solidFill>
          </a:ln>
        </p:spPr>
        <p:txBody>
          <a:bodyPr wrap="square" lIns="0" tIns="0" rIns="0" bIns="0" rtlCol="0">
            <a:noAutofit/>
          </a:bodyPr>
          <a:lstStyle/>
          <a:p>
            <a:endParaRPr/>
          </a:p>
        </p:txBody>
      </p:sp>
      <p:sp>
        <p:nvSpPr>
          <p:cNvPr id="40" name="object 40"/>
          <p:cNvSpPr/>
          <p:nvPr/>
        </p:nvSpPr>
        <p:spPr>
          <a:xfrm>
            <a:off x="699414" y="2095309"/>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41" name="object 41"/>
          <p:cNvSpPr/>
          <p:nvPr/>
        </p:nvSpPr>
        <p:spPr>
          <a:xfrm>
            <a:off x="701941" y="209783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2" name="object 42"/>
          <p:cNvSpPr/>
          <p:nvPr/>
        </p:nvSpPr>
        <p:spPr>
          <a:xfrm>
            <a:off x="1249070" y="209783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3" name="object 43"/>
          <p:cNvSpPr/>
          <p:nvPr/>
        </p:nvSpPr>
        <p:spPr>
          <a:xfrm>
            <a:off x="1650695" y="209783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4" name="object 44"/>
          <p:cNvSpPr/>
          <p:nvPr/>
        </p:nvSpPr>
        <p:spPr>
          <a:xfrm>
            <a:off x="3906062" y="209783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5" name="object 45"/>
          <p:cNvSpPr/>
          <p:nvPr/>
        </p:nvSpPr>
        <p:spPr>
          <a:xfrm>
            <a:off x="699414" y="2272436"/>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46" name="object 46"/>
          <p:cNvSpPr/>
          <p:nvPr/>
        </p:nvSpPr>
        <p:spPr>
          <a:xfrm>
            <a:off x="701941" y="227497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7" name="object 47"/>
          <p:cNvSpPr/>
          <p:nvPr/>
        </p:nvSpPr>
        <p:spPr>
          <a:xfrm>
            <a:off x="1249070" y="227497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8" name="object 48"/>
          <p:cNvSpPr/>
          <p:nvPr/>
        </p:nvSpPr>
        <p:spPr>
          <a:xfrm>
            <a:off x="1650695" y="227497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9" name="object 49"/>
          <p:cNvSpPr/>
          <p:nvPr/>
        </p:nvSpPr>
        <p:spPr>
          <a:xfrm>
            <a:off x="3906062" y="227497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0" name="object 50"/>
          <p:cNvSpPr/>
          <p:nvPr/>
        </p:nvSpPr>
        <p:spPr>
          <a:xfrm>
            <a:off x="699414" y="2449576"/>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51" name="object 51"/>
          <p:cNvSpPr/>
          <p:nvPr/>
        </p:nvSpPr>
        <p:spPr>
          <a:xfrm>
            <a:off x="701941" y="245210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2" name="object 52"/>
          <p:cNvSpPr/>
          <p:nvPr/>
        </p:nvSpPr>
        <p:spPr>
          <a:xfrm>
            <a:off x="1249070" y="245210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3" name="object 53"/>
          <p:cNvSpPr/>
          <p:nvPr/>
        </p:nvSpPr>
        <p:spPr>
          <a:xfrm>
            <a:off x="1650695" y="245210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4" name="object 54"/>
          <p:cNvSpPr/>
          <p:nvPr/>
        </p:nvSpPr>
        <p:spPr>
          <a:xfrm>
            <a:off x="3906062" y="245210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5" name="object 55"/>
          <p:cNvSpPr/>
          <p:nvPr/>
        </p:nvSpPr>
        <p:spPr>
          <a:xfrm>
            <a:off x="699414" y="2626715"/>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56" name="object 56"/>
          <p:cNvSpPr/>
          <p:nvPr/>
        </p:nvSpPr>
        <p:spPr>
          <a:xfrm>
            <a:off x="699414" y="2657081"/>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57" name="object 57"/>
          <p:cNvSpPr/>
          <p:nvPr/>
        </p:nvSpPr>
        <p:spPr>
          <a:xfrm>
            <a:off x="701941" y="26596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8" name="object 58"/>
          <p:cNvSpPr/>
          <p:nvPr/>
        </p:nvSpPr>
        <p:spPr>
          <a:xfrm>
            <a:off x="1249070" y="26596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9" name="object 59"/>
          <p:cNvSpPr/>
          <p:nvPr/>
        </p:nvSpPr>
        <p:spPr>
          <a:xfrm>
            <a:off x="1650695" y="26596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0" name="object 60"/>
          <p:cNvSpPr/>
          <p:nvPr/>
        </p:nvSpPr>
        <p:spPr>
          <a:xfrm>
            <a:off x="3906062" y="265960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1" name="object 61"/>
          <p:cNvSpPr/>
          <p:nvPr/>
        </p:nvSpPr>
        <p:spPr>
          <a:xfrm>
            <a:off x="699414" y="2834208"/>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62" name="object 62"/>
          <p:cNvSpPr/>
          <p:nvPr/>
        </p:nvSpPr>
        <p:spPr>
          <a:xfrm>
            <a:off x="701941" y="28367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3" name="object 63"/>
          <p:cNvSpPr/>
          <p:nvPr/>
        </p:nvSpPr>
        <p:spPr>
          <a:xfrm>
            <a:off x="1249070" y="28367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4" name="object 64"/>
          <p:cNvSpPr/>
          <p:nvPr/>
        </p:nvSpPr>
        <p:spPr>
          <a:xfrm>
            <a:off x="1650695" y="28367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5" name="object 65"/>
          <p:cNvSpPr/>
          <p:nvPr/>
        </p:nvSpPr>
        <p:spPr>
          <a:xfrm>
            <a:off x="3906062" y="28367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6" name="object 66"/>
          <p:cNvSpPr/>
          <p:nvPr/>
        </p:nvSpPr>
        <p:spPr>
          <a:xfrm>
            <a:off x="699414" y="3011347"/>
            <a:ext cx="3209175" cy="0"/>
          </a:xfrm>
          <a:custGeom>
            <a:avLst/>
            <a:gdLst/>
            <a:ahLst/>
            <a:cxnLst/>
            <a:rect l="l" t="t" r="r" b="b"/>
            <a:pathLst>
              <a:path w="3209175">
                <a:moveTo>
                  <a:pt x="0" y="0"/>
                </a:moveTo>
                <a:lnTo>
                  <a:pt x="3209175" y="0"/>
                </a:lnTo>
              </a:path>
            </a:pathLst>
          </a:custGeom>
          <a:ln w="5054">
            <a:solidFill>
              <a:srgbClr val="000000"/>
            </a:solidFill>
          </a:ln>
        </p:spPr>
        <p:txBody>
          <a:bodyPr wrap="square" lIns="0" tIns="0" rIns="0" bIns="0" rtlCol="0">
            <a:noAutofit/>
          </a:bodyPr>
          <a:lstStyle/>
          <a:p>
            <a:endParaRPr/>
          </a:p>
        </p:txBody>
      </p:sp>
      <p:sp>
        <p:nvSpPr>
          <p:cNvPr id="39" name="object 39"/>
          <p:cNvSpPr txBox="1"/>
          <p:nvPr/>
        </p:nvSpPr>
        <p:spPr>
          <a:xfrm>
            <a:off x="95300" y="123091"/>
            <a:ext cx="39784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Choix</a:t>
            </a:r>
            <a:r>
              <a:rPr sz="1400" spc="-100" dirty="0">
                <a:solidFill>
                  <a:srgbClr val="B23333"/>
                </a:solidFill>
                <a:latin typeface="Times New Roman"/>
                <a:cs typeface="Times New Roman"/>
              </a:rPr>
              <a:t> </a:t>
            </a:r>
            <a:r>
              <a:rPr sz="1400" spc="0" dirty="0">
                <a:solidFill>
                  <a:srgbClr val="B23333"/>
                </a:solidFill>
                <a:latin typeface="Times New Roman"/>
                <a:cs typeface="Times New Roman"/>
              </a:rPr>
              <a:t>d’investissement</a:t>
            </a:r>
            <a:r>
              <a:rPr sz="1400" spc="-63"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contrainte</a:t>
            </a:r>
            <a:r>
              <a:rPr sz="1400" spc="221" dirty="0">
                <a:solidFill>
                  <a:srgbClr val="B23333"/>
                </a:solidFill>
                <a:latin typeface="Times New Roman"/>
                <a:cs typeface="Times New Roman"/>
              </a:rPr>
              <a:t> </a:t>
            </a:r>
            <a:r>
              <a:rPr sz="1400" spc="0" dirty="0">
                <a:solidFill>
                  <a:srgbClr val="B23333"/>
                </a:solidFill>
                <a:latin typeface="Times New Roman"/>
                <a:cs typeface="Times New Roman"/>
              </a:rPr>
              <a:t>sur</a:t>
            </a:r>
            <a:r>
              <a:rPr sz="1400" spc="87" dirty="0">
                <a:solidFill>
                  <a:srgbClr val="B23333"/>
                </a:solidFill>
                <a:latin typeface="Times New Roman"/>
                <a:cs typeface="Times New Roman"/>
              </a:rPr>
              <a:t> </a:t>
            </a:r>
            <a:r>
              <a:rPr sz="1400" spc="0" dirty="0">
                <a:solidFill>
                  <a:srgbClr val="B23333"/>
                </a:solidFill>
                <a:latin typeface="Times New Roman"/>
                <a:cs typeface="Times New Roman"/>
              </a:rPr>
              <a:t>les</a:t>
            </a:r>
            <a:r>
              <a:rPr sz="1400" spc="1" dirty="0">
                <a:solidFill>
                  <a:srgbClr val="B23333"/>
                </a:solidFill>
                <a:latin typeface="Times New Roman"/>
                <a:cs typeface="Times New Roman"/>
              </a:rPr>
              <a:t> </a:t>
            </a:r>
            <a:r>
              <a:rPr sz="1400" spc="0" dirty="0">
                <a:solidFill>
                  <a:srgbClr val="B23333"/>
                </a:solidFill>
                <a:latin typeface="Times New Roman"/>
                <a:cs typeface="Times New Roman"/>
              </a:rPr>
              <a:t>ressources</a:t>
            </a:r>
            <a:endParaRPr sz="1400">
              <a:latin typeface="Times New Roman"/>
              <a:cs typeface="Times New Roman"/>
            </a:endParaRPr>
          </a:p>
        </p:txBody>
      </p:sp>
      <p:sp>
        <p:nvSpPr>
          <p:cNvPr id="38" name="object 38"/>
          <p:cNvSpPr txBox="1"/>
          <p:nvPr/>
        </p:nvSpPr>
        <p:spPr>
          <a:xfrm>
            <a:off x="406400" y="483375"/>
            <a:ext cx="3886200" cy="400219"/>
          </a:xfrm>
          <a:prstGeom prst="rect">
            <a:avLst/>
          </a:prstGeom>
        </p:spPr>
        <p:txBody>
          <a:bodyPr wrap="square" lIns="0" tIns="0" rIns="0" bIns="0" rtlCol="0">
            <a:noAutofit/>
          </a:bodyPr>
          <a:lstStyle/>
          <a:p>
            <a:pPr marL="12700">
              <a:lnSpc>
                <a:spcPts val="1140"/>
              </a:lnSpc>
              <a:spcBef>
                <a:spcPts val="57"/>
              </a:spcBef>
            </a:pPr>
            <a:r>
              <a:rPr lang="fr-FR" sz="1100" spc="0" dirty="0">
                <a:latin typeface="Times New Roman"/>
                <a:cs typeface="Times New Roman"/>
              </a:rPr>
              <a:t>Exemple :</a:t>
            </a:r>
          </a:p>
          <a:p>
            <a:pPr marL="12700">
              <a:lnSpc>
                <a:spcPts val="1140"/>
              </a:lnSpc>
              <a:spcBef>
                <a:spcPts val="57"/>
              </a:spcBef>
            </a:pPr>
            <a:endParaRPr lang="fr-FR" sz="1100" dirty="0">
              <a:latin typeface="Times New Roman"/>
              <a:cs typeface="Times New Roman"/>
            </a:endParaRPr>
          </a:p>
          <a:p>
            <a:pPr marL="12700">
              <a:lnSpc>
                <a:spcPts val="1140"/>
              </a:lnSpc>
              <a:spcBef>
                <a:spcPts val="57"/>
              </a:spcBef>
            </a:pPr>
            <a:r>
              <a:rPr sz="1100" spc="0" dirty="0" err="1">
                <a:latin typeface="Times New Roman"/>
                <a:cs typeface="Times New Roman"/>
              </a:rPr>
              <a:t>Contrainte</a:t>
            </a:r>
            <a:r>
              <a:rPr sz="1100" spc="177"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financement</a:t>
            </a:r>
            <a:r>
              <a:rPr sz="1100" spc="84"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10</a:t>
            </a:r>
            <a:r>
              <a:rPr sz="1100" spc="62" dirty="0">
                <a:latin typeface="Times New Roman"/>
                <a:cs typeface="Times New Roman"/>
              </a:rPr>
              <a:t> </a:t>
            </a:r>
            <a:r>
              <a:rPr sz="1100" spc="0" dirty="0">
                <a:latin typeface="Times New Roman"/>
                <a:cs typeface="Times New Roman"/>
              </a:rPr>
              <a:t>millions</a:t>
            </a:r>
            <a:r>
              <a:rPr sz="1100" spc="101" dirty="0">
                <a:latin typeface="Times New Roman"/>
                <a:cs typeface="Times New Roman"/>
              </a:rPr>
              <a:t> </a:t>
            </a:r>
            <a:r>
              <a:rPr sz="1100" spc="0" dirty="0" err="1">
                <a:latin typeface="Times New Roman"/>
                <a:cs typeface="Times New Roman"/>
              </a:rPr>
              <a:t>d'euros</a:t>
            </a:r>
            <a:r>
              <a:rPr lang="fr-FR" sz="1100" dirty="0">
                <a:latin typeface="Times New Roman"/>
                <a:cs typeface="Times New Roman"/>
              </a:rPr>
              <a:t> </a:t>
            </a:r>
            <a:r>
              <a:rPr sz="1100" spc="0" dirty="0" err="1">
                <a:latin typeface="Times New Roman"/>
                <a:cs typeface="Times New Roman"/>
              </a:rPr>
              <a:t>d'investissement</a:t>
            </a:r>
            <a:r>
              <a:rPr sz="1100" spc="0" dirty="0">
                <a:latin typeface="Times New Roman"/>
                <a:cs typeface="Times New Roman"/>
              </a:rPr>
              <a:t>.</a:t>
            </a:r>
            <a:endParaRPr sz="1100" dirty="0">
              <a:latin typeface="Times New Roman"/>
              <a:cs typeface="Times New Roman"/>
            </a:endParaRPr>
          </a:p>
        </p:txBody>
      </p:sp>
      <p:sp>
        <p:nvSpPr>
          <p:cNvPr id="36" name="object 36"/>
          <p:cNvSpPr txBox="1"/>
          <p:nvPr/>
        </p:nvSpPr>
        <p:spPr>
          <a:xfrm>
            <a:off x="701941" y="2095309"/>
            <a:ext cx="547128" cy="177126"/>
          </a:xfrm>
          <a:prstGeom prst="rect">
            <a:avLst/>
          </a:prstGeom>
        </p:spPr>
        <p:txBody>
          <a:bodyPr wrap="square" lIns="0" tIns="0" rIns="0" bIns="0" rtlCol="0">
            <a:noAutofit/>
          </a:bodyPr>
          <a:lstStyle/>
          <a:p>
            <a:pPr marL="78447">
              <a:lnSpc>
                <a:spcPts val="1205"/>
              </a:lnSpc>
              <a:spcBef>
                <a:spcPts val="60"/>
              </a:spcBef>
            </a:pPr>
            <a:r>
              <a:rPr sz="1100" spc="0" dirty="0">
                <a:latin typeface="Times New Roman"/>
                <a:cs typeface="Times New Roman"/>
              </a:rPr>
              <a:t>Projet</a:t>
            </a:r>
            <a:endParaRPr sz="1100">
              <a:latin typeface="Times New Roman"/>
              <a:cs typeface="Times New Roman"/>
            </a:endParaRPr>
          </a:p>
        </p:txBody>
      </p:sp>
      <p:sp>
        <p:nvSpPr>
          <p:cNvPr id="35" name="object 35"/>
          <p:cNvSpPr txBox="1"/>
          <p:nvPr/>
        </p:nvSpPr>
        <p:spPr>
          <a:xfrm>
            <a:off x="1249070" y="2095309"/>
            <a:ext cx="401624" cy="177126"/>
          </a:xfrm>
          <a:prstGeom prst="rect">
            <a:avLst/>
          </a:prstGeom>
        </p:spPr>
        <p:txBody>
          <a:bodyPr wrap="square" lIns="0" tIns="0" rIns="0" bIns="0" rtlCol="0">
            <a:noAutofit/>
          </a:bodyPr>
          <a:lstStyle/>
          <a:p>
            <a:pPr marL="131038">
              <a:lnSpc>
                <a:spcPts val="1205"/>
              </a:lnSpc>
              <a:spcBef>
                <a:spcPts val="60"/>
              </a:spcBef>
            </a:pPr>
            <a:r>
              <a:rPr sz="1100" spc="0" dirty="0">
                <a:latin typeface="Times New Roman"/>
                <a:cs typeface="Times New Roman"/>
              </a:rPr>
              <a:t>IP</a:t>
            </a:r>
            <a:endParaRPr sz="1100">
              <a:latin typeface="Times New Roman"/>
              <a:cs typeface="Times New Roman"/>
            </a:endParaRPr>
          </a:p>
        </p:txBody>
      </p:sp>
      <p:sp>
        <p:nvSpPr>
          <p:cNvPr id="34" name="object 34"/>
          <p:cNvSpPr txBox="1"/>
          <p:nvPr/>
        </p:nvSpPr>
        <p:spPr>
          <a:xfrm>
            <a:off x="1650695" y="2095309"/>
            <a:ext cx="2255367" cy="177126"/>
          </a:xfrm>
          <a:prstGeom prst="rect">
            <a:avLst/>
          </a:prstGeom>
        </p:spPr>
        <p:txBody>
          <a:bodyPr wrap="square" lIns="0" tIns="0" rIns="0" bIns="0" rtlCol="0">
            <a:noAutofit/>
          </a:bodyPr>
          <a:lstStyle/>
          <a:p>
            <a:pPr marL="78447">
              <a:lnSpc>
                <a:spcPts val="1205"/>
              </a:lnSpc>
              <a:spcBef>
                <a:spcPts val="60"/>
              </a:spcBef>
            </a:pPr>
            <a:r>
              <a:rPr sz="1100" spc="0" dirty="0" err="1">
                <a:latin typeface="Times New Roman"/>
                <a:cs typeface="Times New Roman"/>
              </a:rPr>
              <a:t>investissement</a:t>
            </a:r>
            <a:r>
              <a:rPr sz="1100" spc="162"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cessaire</a:t>
            </a:r>
            <a:r>
              <a:rPr sz="1100" spc="97" dirty="0">
                <a:latin typeface="Times New Roman"/>
                <a:cs typeface="Times New Roman"/>
              </a:rPr>
              <a:t> </a:t>
            </a:r>
            <a:r>
              <a:rPr sz="1100" spc="0" dirty="0" err="1">
                <a:latin typeface="Times New Roman"/>
                <a:cs typeface="Times New Roman"/>
              </a:rPr>
              <a:t>cumul</a:t>
            </a:r>
            <a:r>
              <a:rPr lang="fr-FR" sz="1100" spc="0" dirty="0">
                <a:latin typeface="Times New Roman"/>
                <a:cs typeface="Times New Roman"/>
              </a:rPr>
              <a:t>é</a:t>
            </a:r>
            <a:endParaRPr sz="1100" dirty="0">
              <a:latin typeface="Times New Roman"/>
              <a:cs typeface="Times New Roman"/>
            </a:endParaRPr>
          </a:p>
        </p:txBody>
      </p:sp>
      <p:sp>
        <p:nvSpPr>
          <p:cNvPr id="33" name="object 33"/>
          <p:cNvSpPr txBox="1"/>
          <p:nvPr/>
        </p:nvSpPr>
        <p:spPr>
          <a:xfrm>
            <a:off x="701941" y="2272436"/>
            <a:ext cx="547128" cy="177139"/>
          </a:xfrm>
          <a:prstGeom prst="rect">
            <a:avLst/>
          </a:prstGeom>
        </p:spPr>
        <p:txBody>
          <a:bodyPr wrap="square" lIns="0" tIns="0" rIns="0" bIns="0" rtlCol="0">
            <a:noAutofit/>
          </a:bodyPr>
          <a:lstStyle/>
          <a:p>
            <a:pPr marL="199743" marR="199788" algn="ctr">
              <a:lnSpc>
                <a:spcPts val="1205"/>
              </a:lnSpc>
              <a:spcBef>
                <a:spcPts val="60"/>
              </a:spcBef>
            </a:pPr>
            <a:r>
              <a:rPr sz="1100" spc="0" dirty="0">
                <a:latin typeface="Times New Roman"/>
                <a:cs typeface="Times New Roman"/>
              </a:rPr>
              <a:t>B</a:t>
            </a:r>
            <a:endParaRPr sz="1100">
              <a:latin typeface="Times New Roman"/>
              <a:cs typeface="Times New Roman"/>
            </a:endParaRPr>
          </a:p>
        </p:txBody>
      </p:sp>
      <p:sp>
        <p:nvSpPr>
          <p:cNvPr id="32" name="object 32"/>
          <p:cNvSpPr txBox="1"/>
          <p:nvPr/>
        </p:nvSpPr>
        <p:spPr>
          <a:xfrm>
            <a:off x="1249070" y="2272436"/>
            <a:ext cx="401624" cy="177139"/>
          </a:xfrm>
          <a:prstGeom prst="rect">
            <a:avLst/>
          </a:prstGeom>
        </p:spPr>
        <p:txBody>
          <a:bodyPr wrap="square" lIns="0" tIns="0" rIns="0" bIns="0" rtlCol="0">
            <a:noAutofit/>
          </a:bodyPr>
          <a:lstStyle/>
          <a:p>
            <a:pPr marL="143304" marR="143281" algn="ctr">
              <a:lnSpc>
                <a:spcPts val="1205"/>
              </a:lnSpc>
              <a:spcBef>
                <a:spcPts val="60"/>
              </a:spcBef>
            </a:pPr>
            <a:r>
              <a:rPr sz="1100" spc="0" dirty="0">
                <a:latin typeface="Times New Roman"/>
                <a:cs typeface="Times New Roman"/>
              </a:rPr>
              <a:t>5</a:t>
            </a:r>
            <a:endParaRPr sz="1100" dirty="0">
              <a:latin typeface="Times New Roman"/>
              <a:cs typeface="Times New Roman"/>
            </a:endParaRPr>
          </a:p>
        </p:txBody>
      </p:sp>
      <p:sp>
        <p:nvSpPr>
          <p:cNvPr id="31" name="object 31"/>
          <p:cNvSpPr txBox="1"/>
          <p:nvPr/>
        </p:nvSpPr>
        <p:spPr>
          <a:xfrm>
            <a:off x="1650695" y="2272436"/>
            <a:ext cx="2255367" cy="177139"/>
          </a:xfrm>
          <a:prstGeom prst="rect">
            <a:avLst/>
          </a:prstGeom>
        </p:spPr>
        <p:txBody>
          <a:bodyPr wrap="square" lIns="0" tIns="0" rIns="0" bIns="0" rtlCol="0">
            <a:noAutofit/>
          </a:bodyPr>
          <a:lstStyle/>
          <a:p>
            <a:pPr marL="1070143" marR="1070120" algn="ctr">
              <a:lnSpc>
                <a:spcPts val="1205"/>
              </a:lnSpc>
              <a:spcBef>
                <a:spcPts val="60"/>
              </a:spcBef>
            </a:pPr>
            <a:r>
              <a:rPr sz="1100" spc="0" dirty="0">
                <a:latin typeface="Times New Roman"/>
                <a:cs typeface="Times New Roman"/>
              </a:rPr>
              <a:t>4</a:t>
            </a:r>
            <a:endParaRPr sz="1100">
              <a:latin typeface="Times New Roman"/>
              <a:cs typeface="Times New Roman"/>
            </a:endParaRPr>
          </a:p>
        </p:txBody>
      </p:sp>
      <p:sp>
        <p:nvSpPr>
          <p:cNvPr id="30" name="object 30"/>
          <p:cNvSpPr txBox="1"/>
          <p:nvPr/>
        </p:nvSpPr>
        <p:spPr>
          <a:xfrm>
            <a:off x="701941" y="2449576"/>
            <a:ext cx="547128" cy="192322"/>
          </a:xfrm>
          <a:prstGeom prst="rect">
            <a:avLst/>
          </a:prstGeom>
        </p:spPr>
        <p:txBody>
          <a:bodyPr wrap="square" lIns="0" tIns="0" rIns="0" bIns="0" rtlCol="0">
            <a:noAutofit/>
          </a:bodyPr>
          <a:lstStyle/>
          <a:p>
            <a:pPr marL="201724" marR="201686" algn="ctr">
              <a:lnSpc>
                <a:spcPts val="1205"/>
              </a:lnSpc>
              <a:spcBef>
                <a:spcPts val="60"/>
              </a:spcBef>
            </a:pPr>
            <a:r>
              <a:rPr sz="1100" spc="0" dirty="0">
                <a:latin typeface="Times New Roman"/>
                <a:cs typeface="Times New Roman"/>
              </a:rPr>
              <a:t>C</a:t>
            </a:r>
            <a:endParaRPr sz="1100">
              <a:latin typeface="Times New Roman"/>
              <a:cs typeface="Times New Roman"/>
            </a:endParaRPr>
          </a:p>
        </p:txBody>
      </p:sp>
      <p:sp>
        <p:nvSpPr>
          <p:cNvPr id="29" name="object 29"/>
          <p:cNvSpPr txBox="1"/>
          <p:nvPr/>
        </p:nvSpPr>
        <p:spPr>
          <a:xfrm>
            <a:off x="1249070" y="2449576"/>
            <a:ext cx="401624" cy="192322"/>
          </a:xfrm>
          <a:prstGeom prst="rect">
            <a:avLst/>
          </a:prstGeom>
        </p:spPr>
        <p:txBody>
          <a:bodyPr wrap="square" lIns="0" tIns="0" rIns="0" bIns="0" rtlCol="0">
            <a:noAutofit/>
          </a:bodyPr>
          <a:lstStyle/>
          <a:p>
            <a:pPr marL="143304" marR="143281" algn="ctr">
              <a:lnSpc>
                <a:spcPts val="1205"/>
              </a:lnSpc>
              <a:spcBef>
                <a:spcPts val="60"/>
              </a:spcBef>
            </a:pPr>
            <a:r>
              <a:rPr sz="1100" spc="0" dirty="0">
                <a:latin typeface="Times New Roman"/>
                <a:cs typeface="Times New Roman"/>
              </a:rPr>
              <a:t>4</a:t>
            </a:r>
            <a:endParaRPr sz="1100" dirty="0">
              <a:latin typeface="Times New Roman"/>
              <a:cs typeface="Times New Roman"/>
            </a:endParaRPr>
          </a:p>
        </p:txBody>
      </p:sp>
      <p:sp>
        <p:nvSpPr>
          <p:cNvPr id="28" name="object 28"/>
          <p:cNvSpPr txBox="1"/>
          <p:nvPr/>
        </p:nvSpPr>
        <p:spPr>
          <a:xfrm>
            <a:off x="1650695" y="2449576"/>
            <a:ext cx="2255367" cy="192322"/>
          </a:xfrm>
          <a:prstGeom prst="rect">
            <a:avLst/>
          </a:prstGeom>
        </p:spPr>
        <p:txBody>
          <a:bodyPr wrap="square" lIns="0" tIns="0" rIns="0" bIns="0" rtlCol="0">
            <a:noAutofit/>
          </a:bodyPr>
          <a:lstStyle/>
          <a:p>
            <a:pPr marL="1070143" marR="1070120" algn="ctr">
              <a:lnSpc>
                <a:spcPts val="1205"/>
              </a:lnSpc>
              <a:spcBef>
                <a:spcPts val="60"/>
              </a:spcBef>
            </a:pPr>
            <a:r>
              <a:rPr sz="1100" spc="0" dirty="0">
                <a:latin typeface="Times New Roman"/>
                <a:cs typeface="Times New Roman"/>
              </a:rPr>
              <a:t>9</a:t>
            </a:r>
            <a:endParaRPr sz="1100" dirty="0">
              <a:latin typeface="Times New Roman"/>
              <a:cs typeface="Times New Roman"/>
            </a:endParaRPr>
          </a:p>
        </p:txBody>
      </p:sp>
      <p:sp>
        <p:nvSpPr>
          <p:cNvPr id="27" name="object 27"/>
          <p:cNvSpPr txBox="1"/>
          <p:nvPr/>
        </p:nvSpPr>
        <p:spPr>
          <a:xfrm>
            <a:off x="701941" y="2641898"/>
            <a:ext cx="547128" cy="192309"/>
          </a:xfrm>
          <a:prstGeom prst="rect">
            <a:avLst/>
          </a:prstGeom>
        </p:spPr>
        <p:txBody>
          <a:bodyPr wrap="square" lIns="0" tIns="0" rIns="0" bIns="0" rtlCol="0">
            <a:noAutofit/>
          </a:bodyPr>
          <a:lstStyle/>
          <a:p>
            <a:pPr marL="204835" marR="204809" algn="ctr">
              <a:lnSpc>
                <a:spcPct val="95825"/>
              </a:lnSpc>
              <a:spcBef>
                <a:spcPts val="60"/>
              </a:spcBef>
            </a:pPr>
            <a:r>
              <a:rPr sz="1100" spc="0" dirty="0">
                <a:latin typeface="Times New Roman"/>
                <a:cs typeface="Times New Roman"/>
              </a:rPr>
              <a:t>A</a:t>
            </a:r>
            <a:endParaRPr sz="1100">
              <a:latin typeface="Times New Roman"/>
              <a:cs typeface="Times New Roman"/>
            </a:endParaRPr>
          </a:p>
        </p:txBody>
      </p:sp>
      <p:sp>
        <p:nvSpPr>
          <p:cNvPr id="26" name="object 26"/>
          <p:cNvSpPr txBox="1"/>
          <p:nvPr/>
        </p:nvSpPr>
        <p:spPr>
          <a:xfrm>
            <a:off x="1249070" y="2641898"/>
            <a:ext cx="401624" cy="192309"/>
          </a:xfrm>
          <a:prstGeom prst="rect">
            <a:avLst/>
          </a:prstGeom>
        </p:spPr>
        <p:txBody>
          <a:bodyPr wrap="square" lIns="0" tIns="0" rIns="0" bIns="0" rtlCol="0">
            <a:noAutofit/>
          </a:bodyPr>
          <a:lstStyle/>
          <a:p>
            <a:pPr marL="78447">
              <a:lnSpc>
                <a:spcPct val="95825"/>
              </a:lnSpc>
              <a:spcBef>
                <a:spcPts val="60"/>
              </a:spcBef>
            </a:pPr>
            <a:r>
              <a:rPr sz="1100" spc="0" dirty="0">
                <a:latin typeface="Times New Roman"/>
                <a:cs typeface="Times New Roman"/>
              </a:rPr>
              <a:t>3.75</a:t>
            </a:r>
            <a:endParaRPr sz="1100">
              <a:latin typeface="Times New Roman"/>
              <a:cs typeface="Times New Roman"/>
            </a:endParaRPr>
          </a:p>
        </p:txBody>
      </p:sp>
      <p:sp>
        <p:nvSpPr>
          <p:cNvPr id="25" name="object 25"/>
          <p:cNvSpPr txBox="1"/>
          <p:nvPr/>
        </p:nvSpPr>
        <p:spPr>
          <a:xfrm>
            <a:off x="1650695" y="2641898"/>
            <a:ext cx="2255367" cy="192309"/>
          </a:xfrm>
          <a:prstGeom prst="rect">
            <a:avLst/>
          </a:prstGeom>
        </p:spPr>
        <p:txBody>
          <a:bodyPr wrap="square" lIns="0" tIns="0" rIns="0" bIns="0" rtlCol="0">
            <a:noAutofit/>
          </a:bodyPr>
          <a:lstStyle/>
          <a:p>
            <a:pPr marL="1035758" marR="1035712" algn="ctr">
              <a:lnSpc>
                <a:spcPct val="95825"/>
              </a:lnSpc>
              <a:spcBef>
                <a:spcPts val="60"/>
              </a:spcBef>
            </a:pPr>
            <a:r>
              <a:rPr sz="1100" spc="0" dirty="0">
                <a:latin typeface="Times New Roman"/>
                <a:cs typeface="Times New Roman"/>
              </a:rPr>
              <a:t>17</a:t>
            </a:r>
            <a:endParaRPr sz="1100">
              <a:latin typeface="Times New Roman"/>
              <a:cs typeface="Times New Roman"/>
            </a:endParaRPr>
          </a:p>
        </p:txBody>
      </p:sp>
      <p:sp>
        <p:nvSpPr>
          <p:cNvPr id="24" name="object 24"/>
          <p:cNvSpPr txBox="1"/>
          <p:nvPr/>
        </p:nvSpPr>
        <p:spPr>
          <a:xfrm>
            <a:off x="701941" y="2834208"/>
            <a:ext cx="547128" cy="177139"/>
          </a:xfrm>
          <a:prstGeom prst="rect">
            <a:avLst/>
          </a:prstGeom>
        </p:spPr>
        <p:txBody>
          <a:bodyPr wrap="square" lIns="0" tIns="0" rIns="0" bIns="0" rtlCol="0">
            <a:noAutofit/>
          </a:bodyPr>
          <a:lstStyle/>
          <a:p>
            <a:pPr marL="200886" marR="200861" algn="ctr">
              <a:lnSpc>
                <a:spcPts val="1205"/>
              </a:lnSpc>
              <a:spcBef>
                <a:spcPts val="60"/>
              </a:spcBef>
            </a:pPr>
            <a:r>
              <a:rPr sz="1100" spc="0" dirty="0">
                <a:latin typeface="Times New Roman"/>
                <a:cs typeface="Times New Roman"/>
              </a:rPr>
              <a:t>D</a:t>
            </a:r>
            <a:endParaRPr sz="1100">
              <a:latin typeface="Times New Roman"/>
              <a:cs typeface="Times New Roman"/>
            </a:endParaRPr>
          </a:p>
        </p:txBody>
      </p:sp>
      <p:sp>
        <p:nvSpPr>
          <p:cNvPr id="23" name="object 23"/>
          <p:cNvSpPr txBox="1"/>
          <p:nvPr/>
        </p:nvSpPr>
        <p:spPr>
          <a:xfrm>
            <a:off x="1249070" y="2834208"/>
            <a:ext cx="401624" cy="177139"/>
          </a:xfrm>
          <a:prstGeom prst="rect">
            <a:avLst/>
          </a:prstGeom>
        </p:spPr>
        <p:txBody>
          <a:bodyPr wrap="square" lIns="0" tIns="0" rIns="0" bIns="0" rtlCol="0">
            <a:noAutofit/>
          </a:bodyPr>
          <a:lstStyle/>
          <a:p>
            <a:pPr marL="143304" marR="143281" algn="ctr">
              <a:lnSpc>
                <a:spcPts val="1205"/>
              </a:lnSpc>
              <a:spcBef>
                <a:spcPts val="60"/>
              </a:spcBef>
            </a:pPr>
            <a:r>
              <a:rPr sz="1100" spc="0" dirty="0">
                <a:latin typeface="Times New Roman"/>
                <a:cs typeface="Times New Roman"/>
              </a:rPr>
              <a:t>1</a:t>
            </a:r>
            <a:endParaRPr sz="1100">
              <a:latin typeface="Times New Roman"/>
              <a:cs typeface="Times New Roman"/>
            </a:endParaRPr>
          </a:p>
        </p:txBody>
      </p:sp>
      <p:sp>
        <p:nvSpPr>
          <p:cNvPr id="22" name="object 22"/>
          <p:cNvSpPr txBox="1"/>
          <p:nvPr/>
        </p:nvSpPr>
        <p:spPr>
          <a:xfrm>
            <a:off x="1650695" y="2834208"/>
            <a:ext cx="2255367" cy="177139"/>
          </a:xfrm>
          <a:prstGeom prst="rect">
            <a:avLst/>
          </a:prstGeom>
        </p:spPr>
        <p:txBody>
          <a:bodyPr wrap="square" lIns="0" tIns="0" rIns="0" bIns="0" rtlCol="0">
            <a:noAutofit/>
          </a:bodyPr>
          <a:lstStyle/>
          <a:p>
            <a:pPr marL="1035758" marR="1035712" algn="ctr">
              <a:lnSpc>
                <a:spcPts val="1205"/>
              </a:lnSpc>
              <a:spcBef>
                <a:spcPts val="60"/>
              </a:spcBef>
            </a:pPr>
            <a:r>
              <a:rPr sz="1100" spc="0" dirty="0">
                <a:latin typeface="Times New Roman"/>
                <a:cs typeface="Times New Roman"/>
              </a:rPr>
              <a:t>18</a:t>
            </a:r>
            <a:endParaRPr sz="1100">
              <a:latin typeface="Times New Roman"/>
              <a:cs typeface="Times New Roman"/>
            </a:endParaRPr>
          </a:p>
        </p:txBody>
      </p:sp>
      <p:sp>
        <p:nvSpPr>
          <p:cNvPr id="21" name="object 21"/>
          <p:cNvSpPr txBox="1"/>
          <p:nvPr/>
        </p:nvSpPr>
        <p:spPr>
          <a:xfrm>
            <a:off x="677811" y="1040079"/>
            <a:ext cx="547128" cy="177139"/>
          </a:xfrm>
          <a:prstGeom prst="rect">
            <a:avLst/>
          </a:prstGeom>
        </p:spPr>
        <p:txBody>
          <a:bodyPr wrap="square" lIns="0" tIns="0" rIns="0" bIns="0" rtlCol="0">
            <a:noAutofit/>
          </a:bodyPr>
          <a:lstStyle/>
          <a:p>
            <a:pPr marL="78447">
              <a:lnSpc>
                <a:spcPts val="1205"/>
              </a:lnSpc>
              <a:spcBef>
                <a:spcPts val="60"/>
              </a:spcBef>
            </a:pPr>
            <a:r>
              <a:rPr sz="1100" spc="0" dirty="0">
                <a:latin typeface="Times New Roman"/>
                <a:cs typeface="Times New Roman"/>
              </a:rPr>
              <a:t>Projet</a:t>
            </a:r>
            <a:endParaRPr sz="1100">
              <a:latin typeface="Times New Roman"/>
              <a:cs typeface="Times New Roman"/>
            </a:endParaRPr>
          </a:p>
        </p:txBody>
      </p:sp>
      <p:sp>
        <p:nvSpPr>
          <p:cNvPr id="20" name="object 20"/>
          <p:cNvSpPr txBox="1"/>
          <p:nvPr/>
        </p:nvSpPr>
        <p:spPr>
          <a:xfrm>
            <a:off x="1224940" y="1040079"/>
            <a:ext cx="549706" cy="177139"/>
          </a:xfrm>
          <a:prstGeom prst="rect">
            <a:avLst/>
          </a:prstGeom>
        </p:spPr>
        <p:txBody>
          <a:bodyPr wrap="square" lIns="0" tIns="0" rIns="0" bIns="0" rtlCol="0">
            <a:noAutofit/>
          </a:bodyPr>
          <a:lstStyle/>
          <a:p>
            <a:pPr marL="78447">
              <a:lnSpc>
                <a:spcPts val="1205"/>
              </a:lnSpc>
              <a:spcBef>
                <a:spcPts val="60"/>
              </a:spcBef>
            </a:pPr>
            <a:r>
              <a:rPr sz="1100" spc="0" dirty="0">
                <a:latin typeface="Times New Roman"/>
                <a:cs typeface="Times New Roman"/>
              </a:rPr>
              <a:t>V</a:t>
            </a:r>
            <a:r>
              <a:rPr sz="1100" spc="25" dirty="0">
                <a:latin typeface="Times New Roman"/>
                <a:cs typeface="Times New Roman"/>
              </a:rPr>
              <a:t> </a:t>
            </a:r>
            <a:r>
              <a:rPr sz="1100" spc="0" dirty="0">
                <a:latin typeface="Times New Roman"/>
                <a:cs typeface="Times New Roman"/>
              </a:rPr>
              <a:t>AN</a:t>
            </a:r>
            <a:endParaRPr sz="1100">
              <a:latin typeface="Times New Roman"/>
              <a:cs typeface="Times New Roman"/>
            </a:endParaRPr>
          </a:p>
        </p:txBody>
      </p:sp>
      <p:sp>
        <p:nvSpPr>
          <p:cNvPr id="19" name="object 19"/>
          <p:cNvSpPr txBox="1"/>
          <p:nvPr/>
        </p:nvSpPr>
        <p:spPr>
          <a:xfrm>
            <a:off x="1774647" y="1040079"/>
            <a:ext cx="1753920" cy="177139"/>
          </a:xfrm>
          <a:prstGeom prst="rect">
            <a:avLst/>
          </a:prstGeom>
        </p:spPr>
        <p:txBody>
          <a:bodyPr wrap="square" lIns="0" tIns="0" rIns="0" bIns="0" rtlCol="0">
            <a:noAutofit/>
          </a:bodyPr>
          <a:lstStyle/>
          <a:p>
            <a:pPr marL="78447">
              <a:lnSpc>
                <a:spcPts val="1205"/>
              </a:lnSpc>
              <a:spcBef>
                <a:spcPts val="60"/>
              </a:spcBef>
            </a:pPr>
            <a:r>
              <a:rPr sz="1100" spc="0" dirty="0" err="1">
                <a:latin typeface="Times New Roman"/>
                <a:cs typeface="Times New Roman"/>
              </a:rPr>
              <a:t>investissement</a:t>
            </a:r>
            <a:r>
              <a:rPr sz="1100" spc="162" dirty="0">
                <a:latin typeface="Times New Roman"/>
                <a:cs typeface="Times New Roman"/>
              </a:rPr>
              <a:t> </a:t>
            </a:r>
            <a:r>
              <a:rPr sz="1100" spc="0" dirty="0">
                <a:latin typeface="Times New Roman"/>
                <a:cs typeface="Times New Roman"/>
              </a:rPr>
              <a:t>n</a:t>
            </a:r>
            <a:r>
              <a:rPr lang="fr-FR" sz="1100" spc="0" dirty="0">
                <a:latin typeface="Times New Roman"/>
                <a:cs typeface="Times New Roman"/>
              </a:rPr>
              <a:t>é</a:t>
            </a:r>
            <a:r>
              <a:rPr sz="1100" spc="0" dirty="0" err="1">
                <a:latin typeface="Times New Roman"/>
                <a:cs typeface="Times New Roman"/>
              </a:rPr>
              <a:t>cessaire</a:t>
            </a:r>
            <a:endParaRPr sz="1100" dirty="0">
              <a:latin typeface="Times New Roman"/>
              <a:cs typeface="Times New Roman"/>
            </a:endParaRPr>
          </a:p>
        </p:txBody>
      </p:sp>
      <p:sp>
        <p:nvSpPr>
          <p:cNvPr id="18" name="object 18"/>
          <p:cNvSpPr txBox="1"/>
          <p:nvPr/>
        </p:nvSpPr>
        <p:spPr>
          <a:xfrm>
            <a:off x="3528567" y="1040079"/>
            <a:ext cx="401624" cy="177139"/>
          </a:xfrm>
          <a:prstGeom prst="rect">
            <a:avLst/>
          </a:prstGeom>
        </p:spPr>
        <p:txBody>
          <a:bodyPr wrap="square" lIns="0" tIns="0" rIns="0" bIns="0" rtlCol="0">
            <a:noAutofit/>
          </a:bodyPr>
          <a:lstStyle/>
          <a:p>
            <a:pPr marL="131038">
              <a:lnSpc>
                <a:spcPts val="1205"/>
              </a:lnSpc>
              <a:spcBef>
                <a:spcPts val="60"/>
              </a:spcBef>
            </a:pPr>
            <a:r>
              <a:rPr sz="1100" spc="0" dirty="0">
                <a:latin typeface="Times New Roman"/>
                <a:cs typeface="Times New Roman"/>
              </a:rPr>
              <a:t>IP</a:t>
            </a:r>
            <a:endParaRPr sz="1100">
              <a:latin typeface="Times New Roman"/>
              <a:cs typeface="Times New Roman"/>
            </a:endParaRPr>
          </a:p>
        </p:txBody>
      </p:sp>
      <p:sp>
        <p:nvSpPr>
          <p:cNvPr id="17" name="object 17"/>
          <p:cNvSpPr txBox="1"/>
          <p:nvPr/>
        </p:nvSpPr>
        <p:spPr>
          <a:xfrm>
            <a:off x="677811" y="1217218"/>
            <a:ext cx="547128" cy="177139"/>
          </a:xfrm>
          <a:prstGeom prst="rect">
            <a:avLst/>
          </a:prstGeom>
        </p:spPr>
        <p:txBody>
          <a:bodyPr wrap="square" lIns="0" tIns="0" rIns="0" bIns="0" rtlCol="0">
            <a:noAutofit/>
          </a:bodyPr>
          <a:lstStyle/>
          <a:p>
            <a:pPr marL="204835" marR="204809" algn="ctr">
              <a:lnSpc>
                <a:spcPts val="1205"/>
              </a:lnSpc>
              <a:spcBef>
                <a:spcPts val="60"/>
              </a:spcBef>
            </a:pPr>
            <a:r>
              <a:rPr sz="1100" spc="0" dirty="0">
                <a:latin typeface="Times New Roman"/>
                <a:cs typeface="Times New Roman"/>
              </a:rPr>
              <a:t>A</a:t>
            </a:r>
            <a:endParaRPr sz="1100" dirty="0">
              <a:latin typeface="Times New Roman"/>
              <a:cs typeface="Times New Roman"/>
            </a:endParaRPr>
          </a:p>
        </p:txBody>
      </p:sp>
      <p:sp>
        <p:nvSpPr>
          <p:cNvPr id="16" name="object 16"/>
          <p:cNvSpPr txBox="1"/>
          <p:nvPr/>
        </p:nvSpPr>
        <p:spPr>
          <a:xfrm>
            <a:off x="1224940" y="1217218"/>
            <a:ext cx="549706" cy="177139"/>
          </a:xfrm>
          <a:prstGeom prst="rect">
            <a:avLst/>
          </a:prstGeom>
        </p:spPr>
        <p:txBody>
          <a:bodyPr wrap="square" lIns="0" tIns="0" rIns="0" bIns="0" rtlCol="0">
            <a:noAutofit/>
          </a:bodyPr>
          <a:lstStyle/>
          <a:p>
            <a:pPr marL="182928" marR="182882" algn="ctr">
              <a:lnSpc>
                <a:spcPts val="1205"/>
              </a:lnSpc>
              <a:spcBef>
                <a:spcPts val="60"/>
              </a:spcBef>
            </a:pPr>
            <a:r>
              <a:rPr sz="1100" spc="0" dirty="0">
                <a:latin typeface="Times New Roman"/>
                <a:cs typeface="Times New Roman"/>
              </a:rPr>
              <a:t>30</a:t>
            </a:r>
            <a:endParaRPr sz="1100" dirty="0">
              <a:latin typeface="Times New Roman"/>
              <a:cs typeface="Times New Roman"/>
            </a:endParaRPr>
          </a:p>
        </p:txBody>
      </p:sp>
      <p:sp>
        <p:nvSpPr>
          <p:cNvPr id="15" name="object 15"/>
          <p:cNvSpPr txBox="1"/>
          <p:nvPr/>
        </p:nvSpPr>
        <p:spPr>
          <a:xfrm>
            <a:off x="1774647" y="1217218"/>
            <a:ext cx="1753920" cy="177139"/>
          </a:xfrm>
          <a:prstGeom prst="rect">
            <a:avLst/>
          </a:prstGeom>
        </p:spPr>
        <p:txBody>
          <a:bodyPr wrap="square" lIns="0" tIns="0" rIns="0" bIns="0" rtlCol="0">
            <a:noAutofit/>
          </a:bodyPr>
          <a:lstStyle/>
          <a:p>
            <a:pPr marL="819452" marR="819429" algn="ctr">
              <a:lnSpc>
                <a:spcPts val="1205"/>
              </a:lnSpc>
              <a:spcBef>
                <a:spcPts val="60"/>
              </a:spcBef>
            </a:pPr>
            <a:r>
              <a:rPr sz="1100" spc="0" dirty="0">
                <a:latin typeface="Times New Roman"/>
                <a:cs typeface="Times New Roman"/>
              </a:rPr>
              <a:t>8</a:t>
            </a:r>
            <a:endParaRPr sz="1100" dirty="0">
              <a:latin typeface="Times New Roman"/>
              <a:cs typeface="Times New Roman"/>
            </a:endParaRPr>
          </a:p>
        </p:txBody>
      </p:sp>
      <p:sp>
        <p:nvSpPr>
          <p:cNvPr id="14" name="object 14"/>
          <p:cNvSpPr txBox="1"/>
          <p:nvPr/>
        </p:nvSpPr>
        <p:spPr>
          <a:xfrm>
            <a:off x="3528567" y="1217218"/>
            <a:ext cx="401624" cy="177139"/>
          </a:xfrm>
          <a:prstGeom prst="rect">
            <a:avLst/>
          </a:prstGeom>
        </p:spPr>
        <p:txBody>
          <a:bodyPr wrap="square" lIns="0" tIns="0" rIns="0" bIns="0" rtlCol="0">
            <a:noAutofit/>
          </a:bodyPr>
          <a:lstStyle/>
          <a:p>
            <a:pPr marL="78447">
              <a:lnSpc>
                <a:spcPts val="1205"/>
              </a:lnSpc>
              <a:spcBef>
                <a:spcPts val="60"/>
              </a:spcBef>
            </a:pPr>
            <a:r>
              <a:rPr sz="1100" spc="0" dirty="0">
                <a:latin typeface="Times New Roman"/>
                <a:cs typeface="Times New Roman"/>
              </a:rPr>
              <a:t>3.75</a:t>
            </a:r>
            <a:endParaRPr sz="1100" dirty="0">
              <a:latin typeface="Times New Roman"/>
              <a:cs typeface="Times New Roman"/>
            </a:endParaRPr>
          </a:p>
        </p:txBody>
      </p:sp>
      <p:sp>
        <p:nvSpPr>
          <p:cNvPr id="13" name="object 13"/>
          <p:cNvSpPr txBox="1"/>
          <p:nvPr/>
        </p:nvSpPr>
        <p:spPr>
          <a:xfrm>
            <a:off x="677811" y="1394358"/>
            <a:ext cx="547128" cy="177126"/>
          </a:xfrm>
          <a:prstGeom prst="rect">
            <a:avLst/>
          </a:prstGeom>
        </p:spPr>
        <p:txBody>
          <a:bodyPr wrap="square" lIns="0" tIns="0" rIns="0" bIns="0" rtlCol="0">
            <a:noAutofit/>
          </a:bodyPr>
          <a:lstStyle/>
          <a:p>
            <a:pPr marL="204708" marR="204659" algn="ctr">
              <a:lnSpc>
                <a:spcPts val="1205"/>
              </a:lnSpc>
              <a:spcBef>
                <a:spcPts val="60"/>
              </a:spcBef>
            </a:pPr>
            <a:r>
              <a:rPr sz="1100" spc="0" dirty="0">
                <a:latin typeface="Times New Roman"/>
                <a:cs typeface="Times New Roman"/>
              </a:rPr>
              <a:t>B</a:t>
            </a:r>
            <a:endParaRPr sz="1100">
              <a:latin typeface="Times New Roman"/>
              <a:cs typeface="Times New Roman"/>
            </a:endParaRPr>
          </a:p>
        </p:txBody>
      </p:sp>
      <p:sp>
        <p:nvSpPr>
          <p:cNvPr id="12" name="object 12"/>
          <p:cNvSpPr txBox="1"/>
          <p:nvPr/>
        </p:nvSpPr>
        <p:spPr>
          <a:xfrm>
            <a:off x="1224940" y="1394358"/>
            <a:ext cx="549706" cy="177126"/>
          </a:xfrm>
          <a:prstGeom prst="rect">
            <a:avLst/>
          </a:prstGeom>
        </p:spPr>
        <p:txBody>
          <a:bodyPr wrap="square" lIns="0" tIns="0" rIns="0" bIns="0" rtlCol="0">
            <a:noAutofit/>
          </a:bodyPr>
          <a:lstStyle/>
          <a:p>
            <a:pPr marL="182928" marR="182882" algn="ctr">
              <a:lnSpc>
                <a:spcPts val="1205"/>
              </a:lnSpc>
              <a:spcBef>
                <a:spcPts val="60"/>
              </a:spcBef>
            </a:pPr>
            <a:r>
              <a:rPr sz="1100" spc="0" dirty="0">
                <a:latin typeface="Times New Roman"/>
                <a:cs typeface="Times New Roman"/>
              </a:rPr>
              <a:t>20</a:t>
            </a:r>
            <a:endParaRPr sz="1100">
              <a:latin typeface="Times New Roman"/>
              <a:cs typeface="Times New Roman"/>
            </a:endParaRPr>
          </a:p>
        </p:txBody>
      </p:sp>
      <p:sp>
        <p:nvSpPr>
          <p:cNvPr id="11" name="object 11"/>
          <p:cNvSpPr txBox="1"/>
          <p:nvPr/>
        </p:nvSpPr>
        <p:spPr>
          <a:xfrm>
            <a:off x="1774647" y="1394358"/>
            <a:ext cx="1753920" cy="177126"/>
          </a:xfrm>
          <a:prstGeom prst="rect">
            <a:avLst/>
          </a:prstGeom>
        </p:spPr>
        <p:txBody>
          <a:bodyPr wrap="square" lIns="0" tIns="0" rIns="0" bIns="0" rtlCol="0">
            <a:noAutofit/>
          </a:bodyPr>
          <a:lstStyle/>
          <a:p>
            <a:pPr marL="819452" marR="819429" algn="ctr">
              <a:lnSpc>
                <a:spcPts val="1205"/>
              </a:lnSpc>
              <a:spcBef>
                <a:spcPts val="60"/>
              </a:spcBef>
            </a:pPr>
            <a:r>
              <a:rPr sz="1100" spc="0" dirty="0">
                <a:latin typeface="Times New Roman"/>
                <a:cs typeface="Times New Roman"/>
              </a:rPr>
              <a:t>4</a:t>
            </a:r>
            <a:endParaRPr sz="1100" dirty="0">
              <a:latin typeface="Times New Roman"/>
              <a:cs typeface="Times New Roman"/>
            </a:endParaRPr>
          </a:p>
        </p:txBody>
      </p:sp>
      <p:sp>
        <p:nvSpPr>
          <p:cNvPr id="10" name="object 10"/>
          <p:cNvSpPr txBox="1"/>
          <p:nvPr/>
        </p:nvSpPr>
        <p:spPr>
          <a:xfrm>
            <a:off x="3528567" y="1394358"/>
            <a:ext cx="401624" cy="177126"/>
          </a:xfrm>
          <a:prstGeom prst="rect">
            <a:avLst/>
          </a:prstGeom>
        </p:spPr>
        <p:txBody>
          <a:bodyPr wrap="square" lIns="0" tIns="0" rIns="0" bIns="0" rtlCol="0">
            <a:noAutofit/>
          </a:bodyPr>
          <a:lstStyle/>
          <a:p>
            <a:pPr marL="143304" marR="143281" algn="ctr">
              <a:lnSpc>
                <a:spcPts val="1205"/>
              </a:lnSpc>
              <a:spcBef>
                <a:spcPts val="60"/>
              </a:spcBef>
            </a:pPr>
            <a:r>
              <a:rPr sz="1100" spc="0" dirty="0">
                <a:latin typeface="Times New Roman"/>
                <a:cs typeface="Times New Roman"/>
              </a:rPr>
              <a:t>5</a:t>
            </a:r>
            <a:endParaRPr sz="1100" dirty="0">
              <a:latin typeface="Times New Roman"/>
              <a:cs typeface="Times New Roman"/>
            </a:endParaRPr>
          </a:p>
        </p:txBody>
      </p:sp>
      <p:sp>
        <p:nvSpPr>
          <p:cNvPr id="9" name="object 9"/>
          <p:cNvSpPr txBox="1"/>
          <p:nvPr/>
        </p:nvSpPr>
        <p:spPr>
          <a:xfrm>
            <a:off x="677811" y="1571485"/>
            <a:ext cx="547128" cy="177139"/>
          </a:xfrm>
          <a:prstGeom prst="rect">
            <a:avLst/>
          </a:prstGeom>
        </p:spPr>
        <p:txBody>
          <a:bodyPr wrap="square" lIns="0" tIns="0" rIns="0" bIns="0" rtlCol="0">
            <a:noAutofit/>
          </a:bodyPr>
          <a:lstStyle/>
          <a:p>
            <a:pPr marL="206499" marR="206470" algn="ctr">
              <a:lnSpc>
                <a:spcPts val="1205"/>
              </a:lnSpc>
              <a:spcBef>
                <a:spcPts val="60"/>
              </a:spcBef>
            </a:pPr>
            <a:r>
              <a:rPr sz="1100" spc="0" dirty="0">
                <a:latin typeface="Times New Roman"/>
                <a:cs typeface="Times New Roman"/>
              </a:rPr>
              <a:t>C</a:t>
            </a:r>
            <a:endParaRPr sz="1100">
              <a:latin typeface="Times New Roman"/>
              <a:cs typeface="Times New Roman"/>
            </a:endParaRPr>
          </a:p>
        </p:txBody>
      </p:sp>
      <p:sp>
        <p:nvSpPr>
          <p:cNvPr id="8" name="object 8"/>
          <p:cNvSpPr txBox="1"/>
          <p:nvPr/>
        </p:nvSpPr>
        <p:spPr>
          <a:xfrm>
            <a:off x="1224940" y="1571485"/>
            <a:ext cx="549706" cy="177139"/>
          </a:xfrm>
          <a:prstGeom prst="rect">
            <a:avLst/>
          </a:prstGeom>
        </p:spPr>
        <p:txBody>
          <a:bodyPr wrap="square" lIns="0" tIns="0" rIns="0" bIns="0" rtlCol="0">
            <a:noAutofit/>
          </a:bodyPr>
          <a:lstStyle/>
          <a:p>
            <a:pPr marL="182928" marR="182882" algn="ctr">
              <a:lnSpc>
                <a:spcPts val="1205"/>
              </a:lnSpc>
              <a:spcBef>
                <a:spcPts val="60"/>
              </a:spcBef>
            </a:pPr>
            <a:r>
              <a:rPr sz="1100" spc="0" dirty="0">
                <a:latin typeface="Times New Roman"/>
                <a:cs typeface="Times New Roman"/>
              </a:rPr>
              <a:t>20</a:t>
            </a:r>
            <a:endParaRPr sz="1100">
              <a:latin typeface="Times New Roman"/>
              <a:cs typeface="Times New Roman"/>
            </a:endParaRPr>
          </a:p>
        </p:txBody>
      </p:sp>
      <p:sp>
        <p:nvSpPr>
          <p:cNvPr id="7" name="object 7"/>
          <p:cNvSpPr txBox="1"/>
          <p:nvPr/>
        </p:nvSpPr>
        <p:spPr>
          <a:xfrm>
            <a:off x="1774647" y="1571485"/>
            <a:ext cx="1753920" cy="177139"/>
          </a:xfrm>
          <a:prstGeom prst="rect">
            <a:avLst/>
          </a:prstGeom>
        </p:spPr>
        <p:txBody>
          <a:bodyPr wrap="square" lIns="0" tIns="0" rIns="0" bIns="0" rtlCol="0">
            <a:noAutofit/>
          </a:bodyPr>
          <a:lstStyle/>
          <a:p>
            <a:pPr marL="819452" marR="819429" algn="ctr">
              <a:lnSpc>
                <a:spcPts val="1205"/>
              </a:lnSpc>
              <a:spcBef>
                <a:spcPts val="60"/>
              </a:spcBef>
            </a:pPr>
            <a:r>
              <a:rPr sz="1100" spc="0" dirty="0">
                <a:latin typeface="Times New Roman"/>
                <a:cs typeface="Times New Roman"/>
              </a:rPr>
              <a:t>5</a:t>
            </a:r>
            <a:endParaRPr sz="1100" dirty="0">
              <a:latin typeface="Times New Roman"/>
              <a:cs typeface="Times New Roman"/>
            </a:endParaRPr>
          </a:p>
        </p:txBody>
      </p:sp>
      <p:sp>
        <p:nvSpPr>
          <p:cNvPr id="6" name="object 6"/>
          <p:cNvSpPr txBox="1"/>
          <p:nvPr/>
        </p:nvSpPr>
        <p:spPr>
          <a:xfrm>
            <a:off x="3528567" y="1571485"/>
            <a:ext cx="401624" cy="177139"/>
          </a:xfrm>
          <a:prstGeom prst="rect">
            <a:avLst/>
          </a:prstGeom>
        </p:spPr>
        <p:txBody>
          <a:bodyPr wrap="square" lIns="0" tIns="0" rIns="0" bIns="0" rtlCol="0">
            <a:noAutofit/>
          </a:bodyPr>
          <a:lstStyle/>
          <a:p>
            <a:pPr marL="143304" marR="143281" algn="ctr">
              <a:lnSpc>
                <a:spcPts val="1205"/>
              </a:lnSpc>
              <a:spcBef>
                <a:spcPts val="60"/>
              </a:spcBef>
            </a:pPr>
            <a:r>
              <a:rPr sz="1100" spc="0" dirty="0">
                <a:latin typeface="Times New Roman"/>
                <a:cs typeface="Times New Roman"/>
              </a:rPr>
              <a:t>4</a:t>
            </a:r>
            <a:endParaRPr sz="1100" dirty="0">
              <a:latin typeface="Times New Roman"/>
              <a:cs typeface="Times New Roman"/>
            </a:endParaRPr>
          </a:p>
        </p:txBody>
      </p:sp>
      <p:sp>
        <p:nvSpPr>
          <p:cNvPr id="5" name="object 5"/>
          <p:cNvSpPr txBox="1"/>
          <p:nvPr/>
        </p:nvSpPr>
        <p:spPr>
          <a:xfrm>
            <a:off x="677811" y="1748624"/>
            <a:ext cx="547128" cy="177139"/>
          </a:xfrm>
          <a:prstGeom prst="rect">
            <a:avLst/>
          </a:prstGeom>
        </p:spPr>
        <p:txBody>
          <a:bodyPr wrap="square" lIns="0" tIns="0" rIns="0" bIns="0" rtlCol="0">
            <a:noAutofit/>
          </a:bodyPr>
          <a:lstStyle/>
          <a:p>
            <a:pPr marL="200886" marR="200861" algn="ctr">
              <a:lnSpc>
                <a:spcPts val="1205"/>
              </a:lnSpc>
              <a:spcBef>
                <a:spcPts val="60"/>
              </a:spcBef>
            </a:pPr>
            <a:r>
              <a:rPr sz="1100" spc="0" dirty="0">
                <a:latin typeface="Times New Roman"/>
                <a:cs typeface="Times New Roman"/>
              </a:rPr>
              <a:t>D</a:t>
            </a:r>
            <a:endParaRPr sz="1100">
              <a:latin typeface="Times New Roman"/>
              <a:cs typeface="Times New Roman"/>
            </a:endParaRPr>
          </a:p>
        </p:txBody>
      </p:sp>
      <p:sp>
        <p:nvSpPr>
          <p:cNvPr id="4" name="object 4"/>
          <p:cNvSpPr txBox="1"/>
          <p:nvPr/>
        </p:nvSpPr>
        <p:spPr>
          <a:xfrm>
            <a:off x="1224940" y="1748624"/>
            <a:ext cx="549706" cy="177139"/>
          </a:xfrm>
          <a:prstGeom prst="rect">
            <a:avLst/>
          </a:prstGeom>
        </p:spPr>
        <p:txBody>
          <a:bodyPr wrap="square" lIns="0" tIns="0" rIns="0" bIns="0" rtlCol="0">
            <a:noAutofit/>
          </a:bodyPr>
          <a:lstStyle/>
          <a:p>
            <a:pPr marL="217345" marR="217322" algn="ctr">
              <a:lnSpc>
                <a:spcPts val="1205"/>
              </a:lnSpc>
              <a:spcBef>
                <a:spcPts val="60"/>
              </a:spcBef>
            </a:pPr>
            <a:r>
              <a:rPr sz="1100" spc="0" dirty="0">
                <a:latin typeface="Times New Roman"/>
                <a:cs typeface="Times New Roman"/>
              </a:rPr>
              <a:t>1</a:t>
            </a:r>
            <a:endParaRPr sz="1100">
              <a:latin typeface="Times New Roman"/>
              <a:cs typeface="Times New Roman"/>
            </a:endParaRPr>
          </a:p>
        </p:txBody>
      </p:sp>
      <p:sp>
        <p:nvSpPr>
          <p:cNvPr id="3" name="object 3"/>
          <p:cNvSpPr txBox="1"/>
          <p:nvPr/>
        </p:nvSpPr>
        <p:spPr>
          <a:xfrm>
            <a:off x="1774647" y="1748624"/>
            <a:ext cx="1753920" cy="177139"/>
          </a:xfrm>
          <a:prstGeom prst="rect">
            <a:avLst/>
          </a:prstGeom>
        </p:spPr>
        <p:txBody>
          <a:bodyPr wrap="square" lIns="0" tIns="0" rIns="0" bIns="0" rtlCol="0">
            <a:noAutofit/>
          </a:bodyPr>
          <a:lstStyle/>
          <a:p>
            <a:pPr marL="819452" marR="819429" algn="ctr">
              <a:lnSpc>
                <a:spcPts val="1205"/>
              </a:lnSpc>
              <a:spcBef>
                <a:spcPts val="60"/>
              </a:spcBef>
            </a:pPr>
            <a:r>
              <a:rPr sz="1100" spc="0" dirty="0">
                <a:latin typeface="Times New Roman"/>
                <a:cs typeface="Times New Roman"/>
              </a:rPr>
              <a:t>1</a:t>
            </a:r>
            <a:endParaRPr sz="1100">
              <a:latin typeface="Times New Roman"/>
              <a:cs typeface="Times New Roman"/>
            </a:endParaRPr>
          </a:p>
        </p:txBody>
      </p:sp>
      <p:sp>
        <p:nvSpPr>
          <p:cNvPr id="2" name="object 2"/>
          <p:cNvSpPr txBox="1"/>
          <p:nvPr/>
        </p:nvSpPr>
        <p:spPr>
          <a:xfrm>
            <a:off x="3528567" y="1748624"/>
            <a:ext cx="401624" cy="177139"/>
          </a:xfrm>
          <a:prstGeom prst="rect">
            <a:avLst/>
          </a:prstGeom>
        </p:spPr>
        <p:txBody>
          <a:bodyPr wrap="square" lIns="0" tIns="0" rIns="0" bIns="0" rtlCol="0">
            <a:noAutofit/>
          </a:bodyPr>
          <a:lstStyle/>
          <a:p>
            <a:pPr marL="143304" marR="143281" algn="ctr">
              <a:lnSpc>
                <a:spcPts val="1205"/>
              </a:lnSpc>
              <a:spcBef>
                <a:spcPts val="60"/>
              </a:spcBef>
            </a:pPr>
            <a:r>
              <a:rPr sz="1100" spc="0" dirty="0">
                <a:latin typeface="Times New Roman"/>
                <a:cs typeface="Times New Roman"/>
              </a:rPr>
              <a:t>1</a:t>
            </a:r>
            <a:endParaRPr sz="1100">
              <a:latin typeface="Times New Roman"/>
              <a:cs typeface="Times New Roman"/>
            </a:endParaRPr>
          </a:p>
        </p:txBody>
      </p:sp>
      <p:sp>
        <p:nvSpPr>
          <p:cNvPr id="37" name="Espace réservé du numéro de diapositive 36"/>
          <p:cNvSpPr>
            <a:spLocks noGrp="1"/>
          </p:cNvSpPr>
          <p:nvPr>
            <p:ph type="sldNum" sz="quarter" idx="12"/>
          </p:nvPr>
        </p:nvSpPr>
        <p:spPr/>
        <p:txBody>
          <a:bodyPr/>
          <a:lstStyle/>
          <a:p>
            <a:fld id="{D57F1E4F-1CFF-5643-939E-217C01CDF565}" type="slidenum">
              <a:rPr lang="en-US" smtClean="0"/>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39784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Choix</a:t>
            </a:r>
            <a:r>
              <a:rPr sz="1400" spc="-100" dirty="0">
                <a:solidFill>
                  <a:srgbClr val="B23333"/>
                </a:solidFill>
                <a:latin typeface="Times New Roman"/>
                <a:cs typeface="Times New Roman"/>
              </a:rPr>
              <a:t> </a:t>
            </a:r>
            <a:r>
              <a:rPr sz="1400" spc="0" dirty="0">
                <a:solidFill>
                  <a:srgbClr val="B23333"/>
                </a:solidFill>
                <a:latin typeface="Times New Roman"/>
                <a:cs typeface="Times New Roman"/>
              </a:rPr>
              <a:t>d’investissement</a:t>
            </a:r>
            <a:r>
              <a:rPr sz="1400" spc="-63" dirty="0">
                <a:solidFill>
                  <a:srgbClr val="B23333"/>
                </a:solidFill>
                <a:latin typeface="Times New Roman"/>
                <a:cs typeface="Times New Roman"/>
              </a:rPr>
              <a:t> </a:t>
            </a:r>
            <a:r>
              <a:rPr sz="1400" spc="0" dirty="0">
                <a:solidFill>
                  <a:srgbClr val="B23333"/>
                </a:solidFill>
                <a:latin typeface="Times New Roman"/>
                <a:cs typeface="Times New Roman"/>
              </a:rPr>
              <a:t>et</a:t>
            </a:r>
            <a:r>
              <a:rPr sz="1400" spc="195" dirty="0">
                <a:solidFill>
                  <a:srgbClr val="B23333"/>
                </a:solidFill>
                <a:latin typeface="Times New Roman"/>
                <a:cs typeface="Times New Roman"/>
              </a:rPr>
              <a:t> </a:t>
            </a:r>
            <a:r>
              <a:rPr sz="1400" spc="0" dirty="0">
                <a:solidFill>
                  <a:srgbClr val="B23333"/>
                </a:solidFill>
                <a:latin typeface="Times New Roman"/>
                <a:cs typeface="Times New Roman"/>
              </a:rPr>
              <a:t>contrainte</a:t>
            </a:r>
            <a:r>
              <a:rPr sz="1400" spc="221" dirty="0">
                <a:solidFill>
                  <a:srgbClr val="B23333"/>
                </a:solidFill>
                <a:latin typeface="Times New Roman"/>
                <a:cs typeface="Times New Roman"/>
              </a:rPr>
              <a:t> </a:t>
            </a:r>
            <a:r>
              <a:rPr sz="1400" spc="0" dirty="0">
                <a:solidFill>
                  <a:srgbClr val="B23333"/>
                </a:solidFill>
                <a:latin typeface="Times New Roman"/>
                <a:cs typeface="Times New Roman"/>
              </a:rPr>
              <a:t>sur</a:t>
            </a:r>
            <a:r>
              <a:rPr sz="1400" spc="87" dirty="0">
                <a:solidFill>
                  <a:srgbClr val="B23333"/>
                </a:solidFill>
                <a:latin typeface="Times New Roman"/>
                <a:cs typeface="Times New Roman"/>
              </a:rPr>
              <a:t> </a:t>
            </a:r>
            <a:r>
              <a:rPr sz="1400" spc="0" dirty="0">
                <a:solidFill>
                  <a:srgbClr val="B23333"/>
                </a:solidFill>
                <a:latin typeface="Times New Roman"/>
                <a:cs typeface="Times New Roman"/>
              </a:rPr>
              <a:t>les</a:t>
            </a:r>
            <a:r>
              <a:rPr sz="1400" spc="1" dirty="0">
                <a:solidFill>
                  <a:srgbClr val="B23333"/>
                </a:solidFill>
                <a:latin typeface="Times New Roman"/>
                <a:cs typeface="Times New Roman"/>
              </a:rPr>
              <a:t> </a:t>
            </a:r>
            <a:r>
              <a:rPr sz="1400" spc="0" dirty="0">
                <a:solidFill>
                  <a:srgbClr val="B23333"/>
                </a:solidFill>
                <a:latin typeface="Times New Roman"/>
                <a:cs typeface="Times New Roman"/>
              </a:rPr>
              <a:t>ressources</a:t>
            </a:r>
            <a:endParaRPr sz="1400">
              <a:latin typeface="Times New Roman"/>
              <a:cs typeface="Times New Roman"/>
            </a:endParaRPr>
          </a:p>
        </p:txBody>
      </p:sp>
      <p:sp>
        <p:nvSpPr>
          <p:cNvPr id="7" name="object 7"/>
          <p:cNvSpPr txBox="1"/>
          <p:nvPr/>
        </p:nvSpPr>
        <p:spPr>
          <a:xfrm>
            <a:off x="406401" y="673100"/>
            <a:ext cx="3810000" cy="2286000"/>
          </a:xfrm>
          <a:prstGeom prst="rect">
            <a:avLst/>
          </a:prstGeom>
        </p:spPr>
        <p:txBody>
          <a:bodyPr wrap="square" lIns="0" tIns="0" rIns="0" bIns="0" rtlCol="0">
            <a:noAutofit/>
          </a:bodyPr>
          <a:lstStyle/>
          <a:p>
            <a:pPr marL="12700" marR="24096">
              <a:lnSpc>
                <a:spcPts val="1155"/>
              </a:lnSpc>
              <a:spcBef>
                <a:spcPts val="57"/>
              </a:spcBef>
            </a:pPr>
            <a:r>
              <a:rPr sz="1100" spc="0" dirty="0">
                <a:latin typeface="Times New Roman"/>
                <a:cs typeface="Times New Roman"/>
              </a:rPr>
              <a:t>Seuls</a:t>
            </a:r>
            <a:r>
              <a:rPr sz="1100" spc="13"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a:latin typeface="Times New Roman"/>
                <a:cs typeface="Times New Roman"/>
              </a:rPr>
              <a:t>B</a:t>
            </a:r>
            <a:r>
              <a:rPr sz="1100" spc="227"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C</a:t>
            </a:r>
            <a:r>
              <a:rPr sz="1100" spc="208" dirty="0">
                <a:latin typeface="Times New Roman"/>
                <a:cs typeface="Times New Roman"/>
              </a:rPr>
              <a:t> </a:t>
            </a:r>
            <a:r>
              <a:rPr sz="1100" spc="0" dirty="0">
                <a:latin typeface="Times New Roman"/>
                <a:cs typeface="Times New Roman"/>
              </a:rPr>
              <a:t>sont</a:t>
            </a:r>
            <a:r>
              <a:rPr sz="1100" spc="158" dirty="0">
                <a:latin typeface="Times New Roman"/>
                <a:cs typeface="Times New Roman"/>
              </a:rPr>
              <a:t> </a:t>
            </a:r>
            <a:r>
              <a:rPr sz="1100" spc="0" dirty="0">
                <a:latin typeface="Times New Roman"/>
                <a:cs typeface="Times New Roman"/>
              </a:rPr>
              <a:t>entre</a:t>
            </a:r>
            <a:r>
              <a:rPr sz="1100" spc="-30" dirty="0">
                <a:latin typeface="Times New Roman"/>
                <a:cs typeface="Times New Roman"/>
              </a:rPr>
              <a:t>p</a:t>
            </a:r>
            <a:r>
              <a:rPr sz="1100" spc="0" dirty="0">
                <a:latin typeface="Times New Roman"/>
                <a:cs typeface="Times New Roman"/>
              </a:rPr>
              <a:t>ris.</a:t>
            </a:r>
            <a:endParaRPr sz="1100" dirty="0">
              <a:latin typeface="Times New Roman"/>
              <a:cs typeface="Times New Roman"/>
            </a:endParaRPr>
          </a:p>
          <a:p>
            <a:pPr marL="12700">
              <a:lnSpc>
                <a:spcPct val="95825"/>
              </a:lnSpc>
              <a:spcBef>
                <a:spcPts val="327"/>
              </a:spcBef>
            </a:pPr>
            <a:r>
              <a:rPr sz="1100" spc="0" dirty="0">
                <a:latin typeface="Times New Roman"/>
                <a:cs typeface="Times New Roman"/>
              </a:rPr>
              <a:t>Le</a:t>
            </a:r>
            <a:r>
              <a:rPr sz="1100" spc="-7"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a:t>
            </a:r>
            <a:r>
              <a:rPr sz="1100" spc="130"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VAN </a:t>
            </a:r>
            <a:r>
              <a:rPr sz="1100" spc="25" dirty="0">
                <a:latin typeface="Times New Roman"/>
                <a:cs typeface="Times New Roman"/>
              </a:rPr>
              <a:t> </a:t>
            </a:r>
            <a:r>
              <a:rPr sz="1100" spc="0" dirty="0">
                <a:latin typeface="Times New Roman"/>
                <a:cs typeface="Times New Roman"/>
              </a:rPr>
              <a:t>maximale</a:t>
            </a:r>
            <a:r>
              <a:rPr sz="1100" spc="-1" dirty="0">
                <a:latin typeface="Times New Roman"/>
                <a:cs typeface="Times New Roman"/>
              </a:rPr>
              <a:t> </a:t>
            </a:r>
            <a:r>
              <a:rPr sz="1100" spc="0" dirty="0">
                <a:latin typeface="Times New Roman"/>
                <a:cs typeface="Times New Roman"/>
              </a:rPr>
              <a:t>(A)</a:t>
            </a:r>
            <a:r>
              <a:rPr sz="1100" spc="115"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l'est</a:t>
            </a:r>
            <a:r>
              <a:rPr sz="1100" spc="205" dirty="0">
                <a:latin typeface="Times New Roman"/>
                <a:cs typeface="Times New Roman"/>
              </a:rPr>
              <a:t> </a:t>
            </a:r>
            <a:r>
              <a:rPr sz="1100" spc="0" dirty="0">
                <a:latin typeface="Times New Roman"/>
                <a:cs typeface="Times New Roman"/>
              </a:rPr>
              <a:t>pas.</a:t>
            </a:r>
            <a:endParaRPr sz="1100" dirty="0">
              <a:latin typeface="Times New Roman"/>
              <a:cs typeface="Times New Roman"/>
            </a:endParaRPr>
          </a:p>
          <a:p>
            <a:pPr marL="12700" marR="24096">
              <a:lnSpc>
                <a:spcPct val="95825"/>
              </a:lnSpc>
              <a:spcBef>
                <a:spcPts val="385"/>
              </a:spcBef>
            </a:pPr>
            <a:endParaRPr lang="fr-FR" sz="1100" spc="0" dirty="0">
              <a:latin typeface="Times New Roman"/>
              <a:cs typeface="Times New Roman"/>
            </a:endParaRPr>
          </a:p>
          <a:p>
            <a:pPr marL="12700" marR="24096">
              <a:lnSpc>
                <a:spcPct val="95825"/>
              </a:lnSpc>
              <a:spcBef>
                <a:spcPts val="385"/>
              </a:spcBef>
            </a:pPr>
            <a:r>
              <a:rPr sz="1100" spc="0" dirty="0" err="1">
                <a:latin typeface="Times New Roman"/>
                <a:cs typeface="Times New Roman"/>
              </a:rPr>
              <a:t>Limites</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0" marR="24096">
              <a:lnSpc>
                <a:spcPct val="95825"/>
              </a:lnSpc>
              <a:spcBef>
                <a:spcPts val="385"/>
              </a:spcBef>
            </a:pPr>
            <a:endParaRPr lang="fr-FR" sz="1100" dirty="0">
              <a:latin typeface="Times New Roman"/>
              <a:cs typeface="Times New Roman"/>
            </a:endParaRPr>
          </a:p>
          <a:p>
            <a:pPr marL="241301" marR="11396" indent="-228600">
              <a:lnSpc>
                <a:spcPts val="1140"/>
              </a:lnSpc>
              <a:spcBef>
                <a:spcPts val="57"/>
              </a:spcBef>
              <a:buFont typeface="+mj-lt"/>
              <a:buAutoNum type="arabicPeriod"/>
            </a:pPr>
            <a:r>
              <a:rPr lang="fr-FR" sz="1100" dirty="0">
                <a:latin typeface="Times New Roman"/>
                <a:cs typeface="Times New Roman"/>
              </a:rPr>
              <a:t>Le</a:t>
            </a:r>
            <a:r>
              <a:rPr lang="fr-FR" sz="1100" spc="-7"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rojet</a:t>
            </a:r>
            <a:r>
              <a:rPr lang="fr-FR" sz="1100" spc="130" dirty="0">
                <a:latin typeface="Times New Roman"/>
                <a:cs typeface="Times New Roman"/>
              </a:rPr>
              <a:t> </a:t>
            </a:r>
            <a:r>
              <a:rPr lang="fr-FR" sz="1100" spc="69" dirty="0">
                <a:latin typeface="Times New Roman"/>
                <a:cs typeface="Times New Roman"/>
              </a:rPr>
              <a:t> D </a:t>
            </a:r>
            <a:r>
              <a:rPr lang="fr-FR" sz="1100" dirty="0">
                <a:latin typeface="Times New Roman"/>
                <a:cs typeface="Times New Roman"/>
              </a:rPr>
              <a:t>aurait</a:t>
            </a:r>
            <a:r>
              <a:rPr lang="fr-FR" sz="1100" spc="184" dirty="0">
                <a:latin typeface="Times New Roman"/>
                <a:cs typeface="Times New Roman"/>
              </a:rPr>
              <a:t> </a:t>
            </a:r>
            <a:r>
              <a:rPr lang="fr-FR" sz="1100" dirty="0">
                <a:latin typeface="Times New Roman"/>
                <a:cs typeface="Times New Roman"/>
              </a:rPr>
              <a:t>dû</a:t>
            </a:r>
            <a:r>
              <a:rPr lang="fr-FR" sz="1100" spc="95" dirty="0">
                <a:latin typeface="Times New Roman"/>
                <a:cs typeface="Times New Roman"/>
              </a:rPr>
              <a:t> </a:t>
            </a:r>
            <a:r>
              <a:rPr lang="fr-FR" sz="1100" dirty="0">
                <a:latin typeface="Times New Roman"/>
                <a:cs typeface="Times New Roman"/>
              </a:rPr>
              <a:t>être</a:t>
            </a:r>
            <a:r>
              <a:rPr lang="fr-FR" sz="1100" spc="150" dirty="0">
                <a:latin typeface="Times New Roman"/>
                <a:cs typeface="Times New Roman"/>
              </a:rPr>
              <a:t> </a:t>
            </a:r>
            <a:r>
              <a:rPr lang="fr-FR" sz="1100" dirty="0">
                <a:latin typeface="Times New Roman"/>
                <a:cs typeface="Times New Roman"/>
              </a:rPr>
              <a:t>entre</a:t>
            </a:r>
            <a:r>
              <a:rPr lang="fr-FR" sz="1100" spc="-30" dirty="0">
                <a:latin typeface="Times New Roman"/>
                <a:cs typeface="Times New Roman"/>
              </a:rPr>
              <a:t>p</a:t>
            </a:r>
            <a:r>
              <a:rPr lang="fr-FR" sz="1100" dirty="0">
                <a:latin typeface="Times New Roman"/>
                <a:cs typeface="Times New Roman"/>
              </a:rPr>
              <a:t>ris (on saturait ainsi la contrainte de ressources).</a:t>
            </a:r>
          </a:p>
          <a:p>
            <a:pPr marL="241301" marR="11396" indent="-228600">
              <a:lnSpc>
                <a:spcPts val="1140"/>
              </a:lnSpc>
              <a:spcBef>
                <a:spcPts val="57"/>
              </a:spcBef>
              <a:buFont typeface="+mj-lt"/>
              <a:buAutoNum type="arabicPeriod"/>
            </a:pPr>
            <a:endParaRPr lang="fr-FR" sz="1100" dirty="0">
              <a:latin typeface="Times New Roman"/>
              <a:cs typeface="Times New Roman"/>
            </a:endParaRPr>
          </a:p>
          <a:p>
            <a:pPr marL="241301" marR="11396" indent="-228600">
              <a:lnSpc>
                <a:spcPts val="1140"/>
              </a:lnSpc>
              <a:spcBef>
                <a:spcPts val="57"/>
              </a:spcBef>
              <a:buFont typeface="+mj-lt"/>
              <a:buAutoNum type="arabicPeriod"/>
            </a:pPr>
            <a:r>
              <a:rPr lang="fr-FR" sz="1100" dirty="0">
                <a:latin typeface="Times New Roman"/>
                <a:cs typeface="Times New Roman"/>
              </a:rPr>
              <a:t>L'indice</a:t>
            </a:r>
            <a:r>
              <a:rPr lang="fr-FR" sz="1100" spc="-21"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rofitabilité</a:t>
            </a:r>
            <a:r>
              <a:rPr lang="fr-FR" sz="1100" spc="44" dirty="0">
                <a:latin typeface="Times New Roman"/>
                <a:cs typeface="Times New Roman"/>
              </a:rPr>
              <a:t> </a:t>
            </a:r>
            <a:r>
              <a:rPr lang="fr-FR" sz="1100" dirty="0">
                <a:latin typeface="Times New Roman"/>
                <a:cs typeface="Times New Roman"/>
              </a:rPr>
              <a:t>ne</a:t>
            </a:r>
            <a:r>
              <a:rPr lang="fr-FR" sz="1100" spc="84"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eut</a:t>
            </a:r>
            <a:r>
              <a:rPr lang="fr-FR" sz="1100" spc="170" dirty="0">
                <a:latin typeface="Times New Roman"/>
                <a:cs typeface="Times New Roman"/>
              </a:rPr>
              <a:t> </a:t>
            </a:r>
            <a:r>
              <a:rPr lang="fr-FR" sz="1100" dirty="0">
                <a:latin typeface="Times New Roman"/>
                <a:cs typeface="Times New Roman"/>
              </a:rPr>
              <a:t>pas</a:t>
            </a:r>
            <a:r>
              <a:rPr lang="fr-FR" sz="1100" spc="99" dirty="0">
                <a:latin typeface="Times New Roman"/>
                <a:cs typeface="Times New Roman"/>
              </a:rPr>
              <a:t> </a:t>
            </a:r>
            <a:r>
              <a:rPr lang="fr-FR" sz="1100" dirty="0">
                <a:latin typeface="Times New Roman"/>
                <a:cs typeface="Times New Roman"/>
              </a:rPr>
              <a:t>être</a:t>
            </a:r>
            <a:r>
              <a:rPr lang="fr-FR" sz="1100" spc="150" dirty="0">
                <a:latin typeface="Times New Roman"/>
                <a:cs typeface="Times New Roman"/>
              </a:rPr>
              <a:t> </a:t>
            </a:r>
            <a:r>
              <a:rPr lang="fr-FR" sz="1100" dirty="0">
                <a:latin typeface="Times New Roman"/>
                <a:cs typeface="Times New Roman"/>
              </a:rPr>
              <a:t>utilisé</a:t>
            </a:r>
            <a:r>
              <a:rPr lang="fr-FR" sz="1100" spc="4" dirty="0">
                <a:latin typeface="Times New Roman"/>
                <a:cs typeface="Times New Roman"/>
              </a:rPr>
              <a:t> </a:t>
            </a:r>
            <a:r>
              <a:rPr lang="fr-FR" sz="1100" dirty="0">
                <a:latin typeface="Times New Roman"/>
                <a:cs typeface="Times New Roman"/>
              </a:rPr>
              <a:t>l</a:t>
            </a:r>
            <a:r>
              <a:rPr lang="fr-FR" sz="1100" spc="-29" dirty="0">
                <a:latin typeface="Times New Roman"/>
                <a:cs typeface="Times New Roman"/>
              </a:rPr>
              <a:t>o</a:t>
            </a:r>
            <a:r>
              <a:rPr lang="fr-FR" sz="1100" dirty="0">
                <a:latin typeface="Times New Roman"/>
                <a:cs typeface="Times New Roman"/>
              </a:rPr>
              <a:t>rsqu'il</a:t>
            </a:r>
            <a:r>
              <a:rPr lang="fr-FR" sz="1100" spc="25" dirty="0">
                <a:latin typeface="Times New Roman"/>
                <a:cs typeface="Times New Roman"/>
              </a:rPr>
              <a:t> </a:t>
            </a:r>
            <a:r>
              <a:rPr lang="fr-FR" sz="1100" dirty="0">
                <a:latin typeface="Times New Roman"/>
                <a:cs typeface="Times New Roman"/>
              </a:rPr>
              <a:t>existe plusieurs</a:t>
            </a:r>
            <a:r>
              <a:rPr lang="fr-FR" sz="1100" spc="-34" dirty="0">
                <a:latin typeface="Times New Roman"/>
                <a:cs typeface="Times New Roman"/>
              </a:rPr>
              <a:t> </a:t>
            </a:r>
            <a:r>
              <a:rPr lang="fr-FR" sz="1100" dirty="0">
                <a:latin typeface="Times New Roman"/>
                <a:cs typeface="Times New Roman"/>
              </a:rPr>
              <a:t>contraintes.</a:t>
            </a:r>
          </a:p>
          <a:p>
            <a:pPr marL="12700" marR="24096">
              <a:lnSpc>
                <a:spcPct val="95825"/>
              </a:lnSpc>
              <a:spcBef>
                <a:spcPts val="385"/>
              </a:spcBef>
            </a:pPr>
            <a:endParaRPr sz="1100" dirty="0">
              <a:latin typeface="Times New Roman"/>
              <a:cs typeface="Times New Roman"/>
            </a:endParaRPr>
          </a:p>
        </p:txBody>
      </p:sp>
      <p:sp>
        <p:nvSpPr>
          <p:cNvPr id="2" name="object 2"/>
          <p:cNvSpPr txBox="1"/>
          <p:nvPr/>
        </p:nvSpPr>
        <p:spPr>
          <a:xfrm>
            <a:off x="624395" y="1824515"/>
            <a:ext cx="3565262" cy="546063"/>
          </a:xfrm>
          <a:prstGeom prst="rect">
            <a:avLst/>
          </a:prstGeom>
        </p:spPr>
        <p:txBody>
          <a:bodyPr wrap="square" lIns="0" tIns="0" rIns="0" bIns="0" rtlCol="0">
            <a:noAutofit/>
          </a:bodyPr>
          <a:lstStyle/>
          <a:p>
            <a:pPr marL="12701" marR="11396">
              <a:lnSpc>
                <a:spcPts val="1140"/>
              </a:lnSpc>
              <a:spcBef>
                <a:spcPts val="57"/>
              </a:spcBef>
            </a:pPr>
            <a:endParaRPr sz="1100" dirty="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8" name="object 8"/>
          <p:cNvSpPr txBox="1"/>
          <p:nvPr/>
        </p:nvSpPr>
        <p:spPr>
          <a:xfrm>
            <a:off x="330200" y="516136"/>
            <a:ext cx="1364110" cy="163945"/>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3</a:t>
            </a:r>
            <a:r>
              <a:rPr sz="1100" spc="174" dirty="0">
                <a:latin typeface="Times New Roman"/>
                <a:cs typeface="Times New Roman"/>
              </a:rPr>
              <a:t> </a:t>
            </a:r>
            <a:r>
              <a:rPr sz="1100" spc="0" dirty="0">
                <a:latin typeface="Times New Roman"/>
                <a:cs typeface="Times New Roman"/>
              </a:rPr>
              <a:t>acteurs</a:t>
            </a:r>
            <a:r>
              <a:rPr sz="1100" spc="86" dirty="0">
                <a:latin typeface="Times New Roman"/>
                <a:cs typeface="Times New Roman"/>
              </a:rPr>
              <a:t> </a:t>
            </a:r>
            <a:r>
              <a:rPr sz="1100" spc="-34" dirty="0">
                <a:latin typeface="Times New Roman"/>
                <a:cs typeface="Times New Roman"/>
              </a:rPr>
              <a:t>p</a:t>
            </a:r>
            <a:r>
              <a:rPr sz="1100" spc="0" dirty="0">
                <a:latin typeface="Times New Roman"/>
                <a:cs typeface="Times New Roman"/>
              </a:rPr>
              <a:t>rincipaux:</a:t>
            </a:r>
            <a:endParaRPr sz="1100" dirty="0">
              <a:latin typeface="Times New Roman"/>
              <a:cs typeface="Times New Roman"/>
            </a:endParaRPr>
          </a:p>
        </p:txBody>
      </p:sp>
      <p:sp>
        <p:nvSpPr>
          <p:cNvPr id="6" name="object 6"/>
          <p:cNvSpPr txBox="1"/>
          <p:nvPr/>
        </p:nvSpPr>
        <p:spPr>
          <a:xfrm>
            <a:off x="344670" y="825500"/>
            <a:ext cx="3719329" cy="584010"/>
          </a:xfrm>
          <a:prstGeom prst="rect">
            <a:avLst/>
          </a:prstGeom>
        </p:spPr>
        <p:txBody>
          <a:bodyPr wrap="square" lIns="0" tIns="0" rIns="0" bIns="0" rtlCol="0">
            <a:noAutofit/>
          </a:bodyPr>
          <a:lstStyle/>
          <a:p>
            <a:pPr marL="241300" marR="11396" indent="-228600">
              <a:lnSpc>
                <a:spcPct val="120000"/>
              </a:lnSpc>
              <a:spcBef>
                <a:spcPts val="57"/>
              </a:spcBef>
              <a:buFont typeface="+mj-lt"/>
              <a:buAutoNum type="arabicPeriod"/>
            </a:pPr>
            <a:r>
              <a:rPr sz="1100" spc="0" dirty="0" err="1">
                <a:latin typeface="Times New Roman"/>
                <a:cs typeface="Times New Roman"/>
              </a:rPr>
              <a:t>Dirigeant</a:t>
            </a:r>
            <a:r>
              <a:rPr lang="fr-FR" sz="1100" spc="0" dirty="0">
                <a:latin typeface="Times New Roman"/>
                <a:cs typeface="Times New Roman"/>
              </a:rPr>
              <a:t>s</a:t>
            </a:r>
          </a:p>
          <a:p>
            <a:pPr marL="241300" marR="11396" indent="-228600">
              <a:lnSpc>
                <a:spcPct val="120000"/>
              </a:lnSpc>
              <a:spcBef>
                <a:spcPts val="57"/>
              </a:spcBef>
              <a:buFont typeface="+mj-lt"/>
              <a:buAutoNum type="arabicPeriod"/>
            </a:pPr>
            <a:r>
              <a:rPr sz="1100" spc="0" dirty="0" err="1">
                <a:latin typeface="Times New Roman"/>
                <a:cs typeface="Times New Roman"/>
              </a:rPr>
              <a:t>Pro</a:t>
            </a:r>
            <a:r>
              <a:rPr sz="1100" spc="-29" dirty="0" err="1">
                <a:latin typeface="Times New Roman"/>
                <a:cs typeface="Times New Roman"/>
              </a:rPr>
              <a:t>p</a:t>
            </a:r>
            <a:r>
              <a:rPr sz="1100" spc="0" dirty="0" err="1">
                <a:latin typeface="Times New Roman"/>
                <a:cs typeface="Times New Roman"/>
              </a:rPr>
              <a:t>rietaires</a:t>
            </a:r>
            <a:r>
              <a:rPr sz="1100" spc="147" dirty="0">
                <a:latin typeface="Times New Roman"/>
                <a:cs typeface="Times New Roman"/>
              </a:rPr>
              <a:t> </a:t>
            </a:r>
            <a:r>
              <a:rPr sz="1100" spc="0" dirty="0">
                <a:latin typeface="Times New Roman"/>
                <a:cs typeface="Times New Roman"/>
              </a:rPr>
              <a:t>(</a:t>
            </a:r>
            <a:r>
              <a:rPr sz="1100" spc="0" dirty="0" err="1">
                <a:latin typeface="Times New Roman"/>
                <a:cs typeface="Times New Roman"/>
              </a:rPr>
              <a:t>actionnaires</a:t>
            </a:r>
            <a:r>
              <a:rPr sz="1100" spc="0" dirty="0">
                <a:latin typeface="Times New Roman"/>
                <a:cs typeface="Times New Roman"/>
              </a:rPr>
              <a:t>)</a:t>
            </a:r>
            <a:endParaRPr lang="fr-FR" sz="1100" spc="0" dirty="0">
              <a:latin typeface="Times New Roman"/>
              <a:cs typeface="Times New Roman"/>
            </a:endParaRPr>
          </a:p>
          <a:p>
            <a:pPr marL="241300" marR="11396" indent="-228600">
              <a:lnSpc>
                <a:spcPct val="120000"/>
              </a:lnSpc>
              <a:spcBef>
                <a:spcPts val="57"/>
              </a:spcBef>
              <a:buFont typeface="+mj-lt"/>
              <a:buAutoNum type="arabicPeriod"/>
            </a:pPr>
            <a:r>
              <a:rPr sz="1100" spc="0" dirty="0" err="1">
                <a:latin typeface="Times New Roman"/>
                <a:cs typeface="Times New Roman"/>
              </a:rPr>
              <a:t>Creanciers</a:t>
            </a:r>
            <a:endParaRPr sz="1100" dirty="0">
              <a:latin typeface="Times New Roman"/>
              <a:cs typeface="Times New Roman"/>
            </a:endParaRPr>
          </a:p>
        </p:txBody>
      </p:sp>
      <p:sp>
        <p:nvSpPr>
          <p:cNvPr id="5" name="object 5"/>
          <p:cNvSpPr txBox="1"/>
          <p:nvPr/>
        </p:nvSpPr>
        <p:spPr>
          <a:xfrm>
            <a:off x="177800" y="1554930"/>
            <a:ext cx="4076314" cy="1418080"/>
          </a:xfrm>
          <a:prstGeom prst="rect">
            <a:avLst/>
          </a:prstGeom>
        </p:spPr>
        <p:txBody>
          <a:bodyPr wrap="square" lIns="0" tIns="0" rIns="0" bIns="0" rtlCol="0">
            <a:noAutofit/>
          </a:bodyPr>
          <a:lstStyle/>
          <a:p>
            <a:pPr marL="12700" marR="20781">
              <a:lnSpc>
                <a:spcPts val="1390"/>
              </a:lnSpc>
              <a:spcBef>
                <a:spcPts val="69"/>
              </a:spcBef>
            </a:pPr>
            <a:r>
              <a:rPr lang="fr-FR" sz="1100" spc="-39" dirty="0">
                <a:latin typeface="Times New Roman"/>
                <a:cs typeface="Times New Roman"/>
              </a:rPr>
              <a:t>Ces acteurs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dis</a:t>
            </a:r>
            <a:r>
              <a:rPr sz="1100" spc="29" dirty="0">
                <a:latin typeface="Times New Roman"/>
                <a:cs typeface="Times New Roman"/>
              </a:rPr>
              <a:t>p</a:t>
            </a:r>
            <a:r>
              <a:rPr sz="1100" spc="0" dirty="0">
                <a:latin typeface="Times New Roman"/>
                <a:cs typeface="Times New Roman"/>
              </a:rPr>
              <a:t>osent</a:t>
            </a:r>
            <a:r>
              <a:rPr sz="1100" spc="76"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même</a:t>
            </a:r>
            <a:r>
              <a:rPr sz="1100" spc="58" dirty="0">
                <a:latin typeface="Times New Roman"/>
                <a:cs typeface="Times New Roman"/>
              </a:rPr>
              <a:t> </a:t>
            </a:r>
            <a:r>
              <a:rPr sz="1100" spc="0" dirty="0">
                <a:latin typeface="Times New Roman"/>
                <a:cs typeface="Times New Roman"/>
              </a:rPr>
              <a:t>inf</a:t>
            </a:r>
            <a:r>
              <a:rPr sz="1100" spc="-29" dirty="0">
                <a:latin typeface="Times New Roman"/>
                <a:cs typeface="Times New Roman"/>
              </a:rPr>
              <a:t>o</a:t>
            </a:r>
            <a:r>
              <a:rPr sz="1100" spc="0" dirty="0">
                <a:latin typeface="Times New Roman"/>
                <a:cs typeface="Times New Roman"/>
              </a:rPr>
              <a:t>rmation</a:t>
            </a:r>
            <a:r>
              <a:rPr sz="1100" spc="64" dirty="0">
                <a:latin typeface="Times New Roman"/>
                <a:cs typeface="Times New Roman"/>
              </a:rPr>
              <a:t> </a:t>
            </a:r>
            <a:r>
              <a:rPr sz="1100" spc="0" dirty="0">
                <a:latin typeface="Meiryo"/>
                <a:cs typeface="Meiryo"/>
              </a:rPr>
              <a:t>⇒</a:t>
            </a:r>
            <a:r>
              <a:rPr sz="1100" spc="-20" dirty="0">
                <a:latin typeface="Meiryo"/>
                <a:cs typeface="Meiryo"/>
              </a:rPr>
              <a:t> </a:t>
            </a:r>
            <a:r>
              <a:rPr sz="1100" spc="0" dirty="0" err="1">
                <a:latin typeface="Times New Roman"/>
                <a:cs typeface="Times New Roman"/>
              </a:rPr>
              <a:t>qualit</a:t>
            </a:r>
            <a:r>
              <a:rPr lang="fr-FR" sz="1100" spc="0" dirty="0">
                <a:latin typeface="Times New Roman"/>
                <a:cs typeface="Times New Roman"/>
              </a:rPr>
              <a:t>é</a:t>
            </a:r>
            <a:r>
              <a:rPr sz="1100" spc="114" dirty="0">
                <a:latin typeface="Times New Roman"/>
                <a:cs typeface="Times New Roman"/>
              </a:rPr>
              <a:t> </a:t>
            </a:r>
            <a:r>
              <a:rPr sz="1100" spc="0" dirty="0">
                <a:latin typeface="Times New Roman"/>
                <a:cs typeface="Times New Roman"/>
              </a:rPr>
              <a:t>des</a:t>
            </a:r>
            <a:r>
              <a:rPr lang="fr-FR" sz="110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114" dirty="0">
                <a:latin typeface="Times New Roman"/>
                <a:cs typeface="Times New Roman"/>
              </a:rPr>
              <a:t> </a:t>
            </a:r>
            <a:r>
              <a:rPr sz="1100" spc="0" dirty="0">
                <a:latin typeface="Times New Roman"/>
                <a:cs typeface="Times New Roman"/>
              </a:rPr>
              <a:t>d'investis</a:t>
            </a:r>
            <a:r>
              <a:rPr sz="1100" spc="-4" dirty="0">
                <a:latin typeface="Times New Roman"/>
                <a:cs typeface="Times New Roman"/>
              </a:rPr>
              <a:t>s</a:t>
            </a:r>
            <a:r>
              <a:rPr sz="1100" spc="0" dirty="0">
                <a:latin typeface="Times New Roman"/>
                <a:cs typeface="Times New Roman"/>
              </a:rPr>
              <a:t>ement</a:t>
            </a:r>
            <a:r>
              <a:rPr sz="1100" spc="84" dirty="0">
                <a:latin typeface="Times New Roman"/>
                <a:cs typeface="Times New Roman"/>
              </a:rPr>
              <a:t> </a:t>
            </a:r>
            <a:r>
              <a:rPr sz="1100" spc="0" dirty="0">
                <a:latin typeface="Times New Roman"/>
                <a:cs typeface="Times New Roman"/>
              </a:rPr>
              <a:t>/</a:t>
            </a:r>
            <a:r>
              <a:rPr sz="1100" spc="-126" dirty="0">
                <a:latin typeface="Times New Roman"/>
                <a:cs typeface="Times New Roman"/>
              </a:rPr>
              <a:t> </a:t>
            </a:r>
            <a:r>
              <a:rPr sz="1100" spc="0" dirty="0">
                <a:latin typeface="Times New Roman"/>
                <a:cs typeface="Times New Roman"/>
              </a:rPr>
              <a:t>façon</a:t>
            </a:r>
            <a:r>
              <a:rPr sz="1100" spc="60" dirty="0">
                <a:latin typeface="Times New Roman"/>
                <a:cs typeface="Times New Roman"/>
              </a:rPr>
              <a:t> </a:t>
            </a:r>
            <a:r>
              <a:rPr sz="1100" spc="0" dirty="0">
                <a:latin typeface="Times New Roman"/>
                <a:cs typeface="Times New Roman"/>
              </a:rPr>
              <a:t>dont</a:t>
            </a:r>
            <a:r>
              <a:rPr sz="1100" spc="163"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investissements</a:t>
            </a:r>
            <a:r>
              <a:rPr sz="1100" spc="36" dirty="0">
                <a:latin typeface="Times New Roman"/>
                <a:cs typeface="Times New Roman"/>
              </a:rPr>
              <a:t> </a:t>
            </a:r>
            <a:r>
              <a:rPr sz="1100" spc="0" dirty="0" err="1">
                <a:latin typeface="Times New Roman"/>
                <a:cs typeface="Times New Roman"/>
              </a:rPr>
              <a:t>sont</a:t>
            </a:r>
            <a:r>
              <a:rPr lang="fr-FR" sz="1100" dirty="0">
                <a:latin typeface="Times New Roman"/>
                <a:cs typeface="Times New Roman"/>
              </a:rPr>
              <a:t> </a:t>
            </a:r>
            <a:r>
              <a:rPr sz="1100" spc="0" dirty="0">
                <a:latin typeface="Times New Roman"/>
                <a:cs typeface="Times New Roman"/>
              </a:rPr>
              <a:t>g</a:t>
            </a:r>
            <a:r>
              <a:rPr lang="fr-FR" sz="1100" spc="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s...</a:t>
            </a:r>
            <a:endParaRPr sz="1100" dirty="0">
              <a:latin typeface="Times New Roman"/>
              <a:cs typeface="Times New Roman"/>
            </a:endParaRPr>
          </a:p>
          <a:p>
            <a:pPr marL="12700" marR="20781">
              <a:lnSpc>
                <a:spcPct val="95825"/>
              </a:lnSpc>
              <a:spcBef>
                <a:spcPts val="385"/>
              </a:spcBef>
            </a:pPr>
            <a:r>
              <a:rPr sz="1100" spc="0" dirty="0">
                <a:latin typeface="Times New Roman"/>
                <a:cs typeface="Times New Roman"/>
              </a:rPr>
              <a:t>Situation</a:t>
            </a:r>
            <a:r>
              <a:rPr sz="1100" spc="164" dirty="0">
                <a:latin typeface="Times New Roman"/>
                <a:cs typeface="Times New Roman"/>
              </a:rPr>
              <a:t> </a:t>
            </a:r>
            <a:r>
              <a:rPr sz="1100" spc="0" dirty="0" err="1">
                <a:latin typeface="Times New Roman"/>
                <a:cs typeface="Times New Roman"/>
              </a:rPr>
              <a:t>d'inf</a:t>
            </a:r>
            <a:r>
              <a:rPr sz="1100" spc="-38" dirty="0" err="1">
                <a:latin typeface="Times New Roman"/>
                <a:cs typeface="Times New Roman"/>
              </a:rPr>
              <a:t>o</a:t>
            </a:r>
            <a:r>
              <a:rPr sz="1100" spc="0" dirty="0" err="1">
                <a:latin typeface="Times New Roman"/>
                <a:cs typeface="Times New Roman"/>
              </a:rPr>
              <a:t>rmation</a:t>
            </a:r>
            <a:r>
              <a:rPr sz="1100" spc="83" dirty="0">
                <a:latin typeface="Times New Roman"/>
                <a:cs typeface="Times New Roman"/>
              </a:rPr>
              <a:t> </a:t>
            </a:r>
            <a:r>
              <a:rPr sz="1100" spc="0" dirty="0" err="1">
                <a:latin typeface="Times New Roman"/>
                <a:cs typeface="Times New Roman"/>
              </a:rPr>
              <a:t>asym</a:t>
            </a:r>
            <a:r>
              <a:rPr lang="fr-FR" sz="1100" spc="0" dirty="0">
                <a:latin typeface="Times New Roman"/>
                <a:cs typeface="Times New Roman"/>
              </a:rPr>
              <a:t>é</a:t>
            </a:r>
            <a:r>
              <a:rPr sz="1100" spc="0" dirty="0" err="1">
                <a:latin typeface="Times New Roman"/>
                <a:cs typeface="Times New Roman"/>
              </a:rPr>
              <a:t>trique</a:t>
            </a:r>
            <a:endParaRPr sz="1100" dirty="0">
              <a:latin typeface="Times New Roman"/>
              <a:cs typeface="Times New Roman"/>
            </a:endParaRPr>
          </a:p>
          <a:p>
            <a:pPr marL="12700">
              <a:lnSpc>
                <a:spcPct val="95825"/>
              </a:lnSpc>
              <a:spcBef>
                <a:spcPts val="385"/>
              </a:spcBef>
            </a:pPr>
            <a:r>
              <a:rPr sz="1100" spc="0" dirty="0">
                <a:latin typeface="Times New Roman"/>
                <a:cs typeface="Times New Roman"/>
              </a:rPr>
              <a:t>Quelles</a:t>
            </a:r>
            <a:r>
              <a:rPr sz="1100" spc="-64" dirty="0">
                <a:latin typeface="Times New Roman"/>
                <a:cs typeface="Times New Roman"/>
              </a:rPr>
              <a:t> </a:t>
            </a:r>
            <a:r>
              <a:rPr sz="1100" spc="0" dirty="0">
                <a:latin typeface="Times New Roman"/>
                <a:cs typeface="Times New Roman"/>
              </a:rPr>
              <a:t>implications</a:t>
            </a:r>
            <a:r>
              <a:rPr sz="1100" spc="-38" dirty="0">
                <a:latin typeface="Times New Roman"/>
                <a:cs typeface="Times New Roman"/>
              </a:rPr>
              <a:t> </a:t>
            </a:r>
            <a:r>
              <a:rPr sz="1100" spc="29" dirty="0">
                <a:latin typeface="Times New Roman"/>
                <a:cs typeface="Times New Roman"/>
              </a:rPr>
              <a:t>p</a:t>
            </a:r>
            <a:r>
              <a:rPr sz="1100" spc="0" dirty="0">
                <a:latin typeface="Times New Roman"/>
                <a:cs typeface="Times New Roman"/>
              </a:rPr>
              <a:t>our</a:t>
            </a:r>
            <a:r>
              <a:rPr sz="1100" spc="80" dirty="0">
                <a:latin typeface="Times New Roman"/>
                <a:cs typeface="Times New Roman"/>
              </a:rPr>
              <a:t> </a:t>
            </a:r>
            <a:r>
              <a:rPr sz="1100" spc="0" dirty="0">
                <a:latin typeface="Times New Roman"/>
                <a:cs typeface="Times New Roman"/>
              </a:rPr>
              <a:t>la</a:t>
            </a:r>
            <a:r>
              <a:rPr sz="1100" spc="51" dirty="0">
                <a:latin typeface="Times New Roman"/>
                <a:cs typeface="Times New Roman"/>
              </a:rPr>
              <a:t> </a:t>
            </a:r>
            <a:r>
              <a:rPr sz="1100" spc="0" dirty="0" err="1">
                <a:latin typeface="Times New Roman"/>
                <a:cs typeface="Times New Roman"/>
              </a:rPr>
              <a:t>strat</a:t>
            </a:r>
            <a:r>
              <a:rPr lang="fr-FR" sz="1100" spc="0" dirty="0">
                <a:latin typeface="Times New Roman"/>
                <a:cs typeface="Times New Roman"/>
              </a:rPr>
              <a:t>é</a:t>
            </a:r>
            <a:r>
              <a:rPr sz="1100" spc="0" dirty="0" err="1">
                <a:latin typeface="Times New Roman"/>
                <a:cs typeface="Times New Roman"/>
              </a:rPr>
              <a:t>gie</a:t>
            </a:r>
            <a:r>
              <a:rPr sz="1100" spc="181" dirty="0">
                <a:latin typeface="Times New Roman"/>
                <a:cs typeface="Times New Roman"/>
              </a:rPr>
              <a:t> </a:t>
            </a:r>
            <a:r>
              <a:rPr sz="1100" spc="0" dirty="0" err="1">
                <a:latin typeface="Times New Roman"/>
                <a:cs typeface="Times New Roman"/>
              </a:rPr>
              <a:t>financi</a:t>
            </a:r>
            <a:r>
              <a:rPr lang="fr-FR" sz="1100" spc="0" dirty="0">
                <a:latin typeface="Times New Roman"/>
                <a:cs typeface="Times New Roman"/>
              </a:rPr>
              <a:t>è</a:t>
            </a:r>
            <a:r>
              <a:rPr sz="1100" spc="0" dirty="0">
                <a:latin typeface="Times New Roman"/>
                <a:cs typeface="Times New Roman"/>
              </a:rPr>
              <a:t>re</a:t>
            </a:r>
            <a:r>
              <a:rPr sz="1100" spc="-61" dirty="0">
                <a:latin typeface="Times New Roman"/>
                <a:cs typeface="Times New Roman"/>
              </a:rPr>
              <a:t> </a:t>
            </a:r>
            <a:r>
              <a:rPr sz="1100" spc="0" dirty="0">
                <a:latin typeface="Times New Roman"/>
                <a:cs typeface="Times New Roman"/>
              </a:rPr>
              <a:t>de</a:t>
            </a:r>
            <a:r>
              <a:rPr sz="1100" spc="75" dirty="0">
                <a:latin typeface="Times New Roman"/>
                <a:cs typeface="Times New Roman"/>
              </a:rPr>
              <a:t> </a:t>
            </a:r>
            <a:r>
              <a:rPr sz="1100" spc="0" dirty="0" err="1">
                <a:latin typeface="Times New Roman"/>
                <a:cs typeface="Times New Roman"/>
              </a:rPr>
              <a:t>l'entre</a:t>
            </a:r>
            <a:r>
              <a:rPr sz="1100" spc="-34" dirty="0" err="1">
                <a:latin typeface="Times New Roman"/>
                <a:cs typeface="Times New Roman"/>
              </a:rPr>
              <a:t>p</a:t>
            </a:r>
            <a:r>
              <a:rPr sz="1100" spc="0" dirty="0" err="1">
                <a:latin typeface="Times New Roman"/>
                <a:cs typeface="Times New Roman"/>
              </a:rPr>
              <a:t>rise</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1444" y="1229606"/>
            <a:ext cx="3564810" cy="604119"/>
          </a:xfrm>
          <a:prstGeom prst="rect">
            <a:avLst/>
          </a:prstGeom>
        </p:spPr>
        <p:txBody>
          <a:bodyPr wrap="square" lIns="0" tIns="0" rIns="0" bIns="0" rtlCol="0">
            <a:noAutofit/>
          </a:bodyPr>
          <a:lstStyle/>
          <a:p>
            <a:pPr algn="ctr">
              <a:lnSpc>
                <a:spcPts val="2065"/>
              </a:lnSpc>
              <a:spcBef>
                <a:spcPts val="103"/>
              </a:spcBef>
            </a:pPr>
            <a:r>
              <a:rPr sz="3075" spc="0" baseline="1414" dirty="0">
                <a:latin typeface="Times New Roman"/>
                <a:cs typeface="Times New Roman"/>
              </a:rPr>
              <a:t>Chapitre</a:t>
            </a:r>
            <a:r>
              <a:rPr sz="3075" spc="184" baseline="1414" dirty="0">
                <a:latin typeface="Times New Roman"/>
                <a:cs typeface="Times New Roman"/>
              </a:rPr>
              <a:t> </a:t>
            </a:r>
            <a:r>
              <a:rPr sz="3075" spc="0" baseline="1414" dirty="0">
                <a:latin typeface="Times New Roman"/>
                <a:cs typeface="Times New Roman"/>
              </a:rPr>
              <a:t>4</a:t>
            </a:r>
            <a:r>
              <a:rPr sz="3075" spc="466" baseline="1414" dirty="0">
                <a:latin typeface="Times New Roman"/>
                <a:cs typeface="Times New Roman"/>
              </a:rPr>
              <a:t> </a:t>
            </a:r>
            <a:r>
              <a:rPr sz="3075" spc="0" baseline="1414" dirty="0">
                <a:latin typeface="Times New Roman"/>
                <a:cs typeface="Times New Roman"/>
              </a:rPr>
              <a:t>-</a:t>
            </a:r>
            <a:r>
              <a:rPr sz="3075" spc="415" baseline="1414" dirty="0">
                <a:latin typeface="Times New Roman"/>
                <a:cs typeface="Times New Roman"/>
              </a:rPr>
              <a:t> </a:t>
            </a:r>
            <a:r>
              <a:rPr sz="3075" spc="0" baseline="1414" dirty="0">
                <a:latin typeface="Times New Roman"/>
                <a:cs typeface="Times New Roman"/>
              </a:rPr>
              <a:t>Evaluation</a:t>
            </a:r>
            <a:r>
              <a:rPr sz="3075" spc="283" baseline="1414" dirty="0">
                <a:latin typeface="Times New Roman"/>
                <a:cs typeface="Times New Roman"/>
              </a:rPr>
              <a:t> </a:t>
            </a:r>
            <a:r>
              <a:rPr sz="3075" spc="0" baseline="1414" dirty="0">
                <a:latin typeface="Times New Roman"/>
                <a:cs typeface="Times New Roman"/>
              </a:rPr>
              <a:t>des</a:t>
            </a:r>
            <a:endParaRPr sz="2050">
              <a:latin typeface="Times New Roman"/>
              <a:cs typeface="Times New Roman"/>
            </a:endParaRPr>
          </a:p>
          <a:p>
            <a:pPr marL="331575" marR="351251" algn="ctr">
              <a:lnSpc>
                <a:spcPct val="95825"/>
              </a:lnSpc>
              <a:spcBef>
                <a:spcPts val="26"/>
              </a:spcBef>
            </a:pPr>
            <a:r>
              <a:rPr sz="2050" spc="0" dirty="0">
                <a:latin typeface="Times New Roman"/>
                <a:cs typeface="Times New Roman"/>
              </a:rPr>
              <a:t>actifs</a:t>
            </a:r>
            <a:r>
              <a:rPr sz="2050" spc="239" dirty="0">
                <a:latin typeface="Times New Roman"/>
                <a:cs typeface="Times New Roman"/>
              </a:rPr>
              <a:t> </a:t>
            </a:r>
            <a:r>
              <a:rPr sz="2050" spc="0" dirty="0">
                <a:latin typeface="Times New Roman"/>
                <a:cs typeface="Times New Roman"/>
              </a:rPr>
              <a:t>d’une</a:t>
            </a:r>
            <a:r>
              <a:rPr sz="2050" spc="148" dirty="0">
                <a:latin typeface="Times New Roman"/>
                <a:cs typeface="Times New Roman"/>
              </a:rPr>
              <a:t> </a:t>
            </a:r>
            <a:r>
              <a:rPr sz="2050" spc="0" dirty="0">
                <a:latin typeface="Times New Roman"/>
                <a:cs typeface="Times New Roman"/>
              </a:rPr>
              <a:t>entre</a:t>
            </a:r>
            <a:r>
              <a:rPr sz="2050" spc="-69" dirty="0">
                <a:latin typeface="Times New Roman"/>
                <a:cs typeface="Times New Roman"/>
              </a:rPr>
              <a:t>p</a:t>
            </a:r>
            <a:r>
              <a:rPr sz="2050" spc="0" dirty="0">
                <a:latin typeface="Times New Roman"/>
                <a:cs typeface="Times New Roman"/>
              </a:rPr>
              <a:t>rise</a:t>
            </a:r>
            <a:endParaRPr sz="2050">
              <a:latin typeface="Times New Roman"/>
              <a:cs typeface="Times New Roman"/>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90</a:t>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10" name="object 10"/>
          <p:cNvSpPr txBox="1"/>
          <p:nvPr/>
        </p:nvSpPr>
        <p:spPr>
          <a:xfrm>
            <a:off x="95300" y="520700"/>
            <a:ext cx="4172814" cy="2743200"/>
          </a:xfrm>
          <a:prstGeom prst="rect">
            <a:avLst/>
          </a:prstGeom>
        </p:spPr>
        <p:txBody>
          <a:bodyPr wrap="square" lIns="0" tIns="0" rIns="0" bIns="0" rtlCol="0">
            <a:noAutofit/>
          </a:bodyPr>
          <a:lstStyle/>
          <a:p>
            <a:pPr marL="12700" marR="11396">
              <a:lnSpc>
                <a:spcPts val="1140"/>
              </a:lnSpc>
              <a:spcBef>
                <a:spcPts val="57"/>
              </a:spcBef>
            </a:pPr>
            <a:r>
              <a:rPr sz="1100" spc="0" dirty="0" err="1">
                <a:latin typeface="Times New Roman"/>
                <a:cs typeface="Times New Roman"/>
              </a:rPr>
              <a:t>Jusqu</a:t>
            </a:r>
            <a:r>
              <a:rPr sz="1100" spc="0" dirty="0">
                <a:latin typeface="Times New Roman"/>
                <a:cs typeface="Times New Roman"/>
              </a:rPr>
              <a:t>'</a:t>
            </a:r>
            <a:r>
              <a:rPr lang="fr-FR" sz="1100" spc="0" dirty="0">
                <a:latin typeface="Times New Roman"/>
                <a:cs typeface="Times New Roman"/>
              </a:rPr>
              <a:t>à</a:t>
            </a:r>
            <a:r>
              <a:rPr sz="1100" spc="0" dirty="0">
                <a:latin typeface="Times New Roman"/>
                <a:cs typeface="Times New Roman"/>
              </a:rPr>
              <a:t> </a:t>
            </a:r>
            <a:r>
              <a:rPr sz="1100" spc="3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a:latin typeface="Times New Roman"/>
                <a:cs typeface="Times New Roman"/>
              </a:rPr>
              <a:t>sent</a:t>
            </a:r>
            <a:r>
              <a:rPr sz="1100" spc="142" dirty="0">
                <a:latin typeface="Times New Roman"/>
                <a:cs typeface="Times New Roman"/>
              </a:rPr>
              <a:t> </a:t>
            </a:r>
            <a:r>
              <a:rPr sz="1100" spc="0" dirty="0">
                <a:latin typeface="Times New Roman"/>
                <a:cs typeface="Times New Roman"/>
              </a:rPr>
              <a:t>nous</a:t>
            </a:r>
            <a:r>
              <a:rPr sz="1100" spc="64" dirty="0">
                <a:latin typeface="Times New Roman"/>
                <a:cs typeface="Times New Roman"/>
              </a:rPr>
              <a:t> </a:t>
            </a:r>
            <a:r>
              <a:rPr sz="1100" spc="0" dirty="0" err="1">
                <a:latin typeface="Times New Roman"/>
                <a:cs typeface="Times New Roman"/>
              </a:rPr>
              <a:t>nous</a:t>
            </a:r>
            <a:r>
              <a:rPr sz="1100" spc="64" dirty="0">
                <a:latin typeface="Times New Roman"/>
                <a:cs typeface="Times New Roman"/>
              </a:rPr>
              <a:t> </a:t>
            </a:r>
            <a:r>
              <a:rPr sz="1100" spc="0" dirty="0" err="1">
                <a:latin typeface="Times New Roman"/>
                <a:cs typeface="Times New Roman"/>
              </a:rPr>
              <a:t>somme</a:t>
            </a:r>
            <a:r>
              <a:rPr lang="fr-FR" sz="1100" spc="0" dirty="0">
                <a:latin typeface="Times New Roman"/>
                <a:cs typeface="Times New Roman"/>
              </a:rPr>
              <a:t>s</a:t>
            </a:r>
            <a:r>
              <a:rPr sz="1100" spc="53" dirty="0">
                <a:latin typeface="Times New Roman"/>
                <a:cs typeface="Times New Roman"/>
              </a:rPr>
              <a:t> </a:t>
            </a:r>
            <a:r>
              <a:rPr sz="1100" spc="0" dirty="0" err="1">
                <a:latin typeface="Times New Roman"/>
                <a:cs typeface="Times New Roman"/>
              </a:rPr>
              <a:t>f</a:t>
            </a:r>
            <a:r>
              <a:rPr sz="1100" spc="29" dirty="0" err="1">
                <a:latin typeface="Times New Roman"/>
                <a:cs typeface="Times New Roman"/>
              </a:rPr>
              <a:t>o</a:t>
            </a:r>
            <a:r>
              <a:rPr sz="1100" spc="0" dirty="0" err="1">
                <a:latin typeface="Times New Roman"/>
                <a:cs typeface="Times New Roman"/>
              </a:rPr>
              <a:t>calis</a:t>
            </a:r>
            <a:r>
              <a:rPr lang="fr-FR" sz="1100" spc="0" dirty="0">
                <a:latin typeface="Times New Roman"/>
                <a:cs typeface="Times New Roman"/>
              </a:rPr>
              <a:t>é</a:t>
            </a:r>
            <a:r>
              <a:rPr sz="1100" spc="0" dirty="0">
                <a:latin typeface="Times New Roman"/>
                <a:cs typeface="Times New Roman"/>
              </a:rPr>
              <a:t>s</a:t>
            </a:r>
            <a:r>
              <a:rPr sz="1100" spc="-77" dirty="0">
                <a:latin typeface="Times New Roman"/>
                <a:cs typeface="Times New Roman"/>
              </a:rPr>
              <a:t> </a:t>
            </a:r>
            <a:r>
              <a:rPr sz="1100" spc="0" dirty="0">
                <a:latin typeface="Times New Roman"/>
                <a:cs typeface="Times New Roman"/>
              </a:rPr>
              <a:t>sur</a:t>
            </a:r>
            <a:r>
              <a:rPr sz="1100" spc="71"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a:latin typeface="Times New Roman"/>
                <a:cs typeface="Times New Roman"/>
              </a:rPr>
              <a:t>valuation</a:t>
            </a:r>
            <a:r>
              <a:rPr sz="1100" spc="135" dirty="0">
                <a:latin typeface="Times New Roman"/>
                <a:cs typeface="Times New Roman"/>
              </a:rPr>
              <a:t> </a:t>
            </a:r>
            <a:r>
              <a:rPr sz="1100" spc="0" dirty="0">
                <a:latin typeface="Times New Roman"/>
                <a:cs typeface="Times New Roman"/>
              </a:rPr>
              <a:t>de</a:t>
            </a:r>
            <a:r>
              <a:rPr lang="fr-FR" sz="1100"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rojets</a:t>
            </a:r>
            <a:r>
              <a:rPr sz="1100" spc="114" dirty="0">
                <a:latin typeface="Times New Roman"/>
                <a:cs typeface="Times New Roman"/>
              </a:rPr>
              <a:t> </a:t>
            </a:r>
            <a:r>
              <a:rPr sz="1100" spc="0" dirty="0">
                <a:latin typeface="Times New Roman"/>
                <a:cs typeface="Times New Roman"/>
              </a:rPr>
              <a:t>d'investis</a:t>
            </a:r>
            <a:r>
              <a:rPr sz="1100" spc="-4" dirty="0">
                <a:latin typeface="Times New Roman"/>
                <a:cs typeface="Times New Roman"/>
              </a:rPr>
              <a:t>s</a:t>
            </a:r>
            <a:r>
              <a:rPr sz="1100" spc="0" dirty="0">
                <a:latin typeface="Times New Roman"/>
                <a:cs typeface="Times New Roman"/>
              </a:rPr>
              <a:t>ements.</a:t>
            </a:r>
            <a:endParaRPr sz="1100" dirty="0">
              <a:latin typeface="Times New Roman"/>
              <a:cs typeface="Times New Roman"/>
            </a:endParaRPr>
          </a:p>
          <a:p>
            <a:pPr marL="12700" marR="11396">
              <a:lnSpc>
                <a:spcPct val="95825"/>
              </a:lnSpc>
              <a:spcBef>
                <a:spcPts val="385"/>
              </a:spcBef>
            </a:pPr>
            <a:r>
              <a:rPr sz="1100" spc="0" dirty="0">
                <a:latin typeface="Times New Roman"/>
                <a:cs typeface="Times New Roman"/>
              </a:rPr>
              <a:t>Une</a:t>
            </a:r>
            <a:r>
              <a:rPr sz="1100" spc="29" dirty="0">
                <a:latin typeface="Times New Roman"/>
                <a:cs typeface="Times New Roman"/>
              </a:rPr>
              <a:t> </a:t>
            </a:r>
            <a:r>
              <a:rPr sz="1100" spc="0" dirty="0">
                <a:latin typeface="Times New Roman"/>
                <a:cs typeface="Times New Roman"/>
              </a:rPr>
              <a:t>entre</a:t>
            </a:r>
            <a:r>
              <a:rPr sz="1100" spc="-29" dirty="0">
                <a:latin typeface="Times New Roman"/>
                <a:cs typeface="Times New Roman"/>
              </a:rPr>
              <a:t>p</a:t>
            </a:r>
            <a:r>
              <a:rPr sz="1100" spc="0" dirty="0">
                <a:latin typeface="Times New Roman"/>
                <a:cs typeface="Times New Roman"/>
              </a:rPr>
              <a:t>rise</a:t>
            </a:r>
            <a:r>
              <a:rPr sz="1100" spc="103" dirty="0">
                <a:latin typeface="Times New Roman"/>
                <a:cs typeface="Times New Roman"/>
              </a:rPr>
              <a:t> </a:t>
            </a:r>
            <a:r>
              <a:rPr sz="1100" spc="0" dirty="0">
                <a:latin typeface="Times New Roman"/>
                <a:cs typeface="Times New Roman"/>
              </a:rPr>
              <a:t>est</a:t>
            </a:r>
            <a:r>
              <a:rPr sz="1100" spc="145" dirty="0">
                <a:latin typeface="Times New Roman"/>
                <a:cs typeface="Times New Roman"/>
              </a:rPr>
              <a:t> </a:t>
            </a:r>
            <a:r>
              <a:rPr sz="1100" spc="29" dirty="0">
                <a:latin typeface="Times New Roman"/>
                <a:cs typeface="Times New Roman"/>
              </a:rPr>
              <a:t>p</a:t>
            </a:r>
            <a:r>
              <a:rPr sz="1100" spc="-29" dirty="0">
                <a:latin typeface="Times New Roman"/>
                <a:cs typeface="Times New Roman"/>
              </a:rPr>
              <a:t>o</a:t>
            </a:r>
            <a:r>
              <a:rPr sz="1100" spc="0" dirty="0">
                <a:latin typeface="Times New Roman"/>
                <a:cs typeface="Times New Roman"/>
              </a:rPr>
              <a:t>rteuse</a:t>
            </a:r>
            <a:r>
              <a:rPr sz="1100" spc="13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nom</a:t>
            </a:r>
            <a:r>
              <a:rPr sz="1100" spc="-29" dirty="0">
                <a:latin typeface="Times New Roman"/>
                <a:cs typeface="Times New Roman"/>
              </a:rPr>
              <a:t>b</a:t>
            </a:r>
            <a:r>
              <a:rPr sz="1100" spc="0" dirty="0">
                <a:latin typeface="Times New Roman"/>
                <a:cs typeface="Times New Roman"/>
              </a:rPr>
              <a:t>reux</a:t>
            </a:r>
            <a:r>
              <a:rPr sz="1100" spc="26"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endParaRPr sz="1100" dirty="0">
              <a:latin typeface="Times New Roman"/>
              <a:cs typeface="Times New Roman"/>
            </a:endParaRPr>
          </a:p>
          <a:p>
            <a:pPr marL="12700" marR="11396">
              <a:lnSpc>
                <a:spcPct val="95825"/>
              </a:lnSpc>
              <a:spcBef>
                <a:spcPts val="385"/>
              </a:spcBef>
            </a:pPr>
            <a:r>
              <a:rPr sz="1100" spc="0" dirty="0">
                <a:latin typeface="Times New Roman"/>
                <a:cs typeface="Times New Roman"/>
              </a:rPr>
              <a:t>Quel</a:t>
            </a:r>
            <a:r>
              <a:rPr sz="1100" spc="42" dirty="0">
                <a:latin typeface="Times New Roman"/>
                <a:cs typeface="Times New Roman"/>
              </a:rPr>
              <a:t> </a:t>
            </a:r>
            <a:r>
              <a:rPr sz="1100" spc="0" dirty="0">
                <a:latin typeface="Times New Roman"/>
                <a:cs typeface="Times New Roman"/>
              </a:rPr>
              <a:t>lien</a:t>
            </a:r>
            <a:r>
              <a:rPr sz="1100" spc="-13" dirty="0">
                <a:latin typeface="Times New Roman"/>
                <a:cs typeface="Times New Roman"/>
              </a:rPr>
              <a:t> </a:t>
            </a:r>
            <a:r>
              <a:rPr sz="1100" spc="0" dirty="0">
                <a:latin typeface="Times New Roman"/>
                <a:cs typeface="Times New Roman"/>
              </a:rPr>
              <a:t>existe-t-il entre</a:t>
            </a:r>
            <a:r>
              <a:rPr sz="1100" spc="150"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entre</a:t>
            </a:r>
            <a:r>
              <a:rPr sz="1100" spc="-29" dirty="0">
                <a:latin typeface="Times New Roman"/>
                <a:cs typeface="Times New Roman"/>
              </a:rPr>
              <a:t>p</a:t>
            </a:r>
            <a:r>
              <a:rPr sz="1100" spc="0" dirty="0">
                <a:latin typeface="Times New Roman"/>
                <a:cs typeface="Times New Roman"/>
              </a:rPr>
              <a:t>rise</a:t>
            </a:r>
            <a:r>
              <a:rPr sz="1100" spc="103"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89" dirty="0">
                <a:latin typeface="Times New Roman"/>
                <a:cs typeface="Times New Roman"/>
              </a:rPr>
              <a:t>V</a:t>
            </a:r>
            <a:r>
              <a:rPr sz="1100" spc="0" dirty="0">
                <a:latin typeface="Times New Roman"/>
                <a:cs typeface="Times New Roman"/>
              </a:rPr>
              <a:t>AN</a:t>
            </a:r>
            <a:r>
              <a:rPr lang="fr-FR" sz="1100"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29" dirty="0">
                <a:latin typeface="Times New Roman"/>
                <a:cs typeface="Times New Roman"/>
              </a:rPr>
              <a:t>p</a:t>
            </a:r>
            <a:r>
              <a:rPr sz="1100" spc="0" dirty="0">
                <a:latin typeface="Times New Roman"/>
                <a:cs typeface="Times New Roman"/>
              </a:rPr>
              <a:t>rojets</a:t>
            </a:r>
            <a:r>
              <a:rPr sz="1100" spc="114" dirty="0">
                <a:latin typeface="Times New Roman"/>
                <a:cs typeface="Times New Roman"/>
              </a:rPr>
              <a:t> </a:t>
            </a:r>
            <a:r>
              <a:rPr sz="1100" spc="0" dirty="0" err="1">
                <a:latin typeface="Times New Roman"/>
                <a:cs typeface="Times New Roman"/>
              </a:rPr>
              <a:t>qu'elle</a:t>
            </a:r>
            <a:r>
              <a:rPr sz="1100" spc="84" dirty="0">
                <a:latin typeface="Times New Roman"/>
                <a:cs typeface="Times New Roman"/>
              </a:rPr>
              <a:t> </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rte</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0" marR="11396">
              <a:lnSpc>
                <a:spcPct val="95825"/>
              </a:lnSpc>
              <a:spcBef>
                <a:spcPts val="385"/>
              </a:spcBef>
            </a:pPr>
            <a:endParaRPr sz="1100" dirty="0">
              <a:latin typeface="Times New Roman"/>
              <a:cs typeface="Times New Roman"/>
            </a:endParaRPr>
          </a:p>
          <a:p>
            <a:pPr marL="12700">
              <a:lnSpc>
                <a:spcPts val="1264"/>
              </a:lnSpc>
              <a:spcBef>
                <a:spcPts val="385"/>
              </a:spcBef>
            </a:pPr>
            <a:r>
              <a:rPr sz="1100" spc="-29" dirty="0">
                <a:latin typeface="Times New Roman"/>
                <a:cs typeface="Times New Roman"/>
              </a:rPr>
              <a:t>V</a:t>
            </a:r>
            <a:r>
              <a:rPr sz="1100" spc="0" dirty="0">
                <a:latin typeface="Times New Roman"/>
                <a:cs typeface="Times New Roman"/>
              </a:rPr>
              <a:t>aleur</a:t>
            </a:r>
            <a:r>
              <a:rPr sz="1100" spc="-16"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ente</a:t>
            </a:r>
            <a:r>
              <a:rPr sz="1100" spc="-34" dirty="0">
                <a:latin typeface="Times New Roman"/>
                <a:cs typeface="Times New Roman"/>
              </a:rPr>
              <a:t>p</a:t>
            </a:r>
            <a:r>
              <a:rPr sz="1100" spc="0" dirty="0">
                <a:latin typeface="Times New Roman"/>
                <a:cs typeface="Times New Roman"/>
              </a:rPr>
              <a:t>rise</a:t>
            </a:r>
            <a:r>
              <a:rPr sz="1100" spc="92"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sz="1100" spc="-29" dirty="0">
                <a:latin typeface="Times New Roman"/>
                <a:cs typeface="Times New Roman"/>
              </a:rPr>
              <a:t>a</a:t>
            </a:r>
            <a:r>
              <a:rPr sz="1100" spc="0" dirty="0">
                <a:latin typeface="Times New Roman"/>
                <a:cs typeface="Times New Roman"/>
              </a:rPr>
              <a:t>rch</a:t>
            </a:r>
            <a:r>
              <a:rPr lang="fr-FR" sz="1100" spc="0" dirty="0">
                <a:latin typeface="Times New Roman"/>
                <a:cs typeface="Times New Roman"/>
              </a:rPr>
              <a:t>é</a:t>
            </a:r>
            <a:r>
              <a:rPr sz="1100" spc="9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son</a:t>
            </a:r>
            <a:r>
              <a:rPr sz="1100" spc="69" dirty="0">
                <a:latin typeface="Times New Roman"/>
                <a:cs typeface="Times New Roman"/>
              </a:rPr>
              <a:t> </a:t>
            </a:r>
            <a:r>
              <a:rPr sz="1100" spc="0" dirty="0" err="1">
                <a:latin typeface="Times New Roman"/>
                <a:cs typeface="Times New Roman"/>
              </a:rPr>
              <a:t>actif</a:t>
            </a:r>
            <a:r>
              <a:rPr sz="1100" spc="0" dirty="0">
                <a:latin typeface="Times New Roman"/>
                <a:cs typeface="Times New Roman"/>
              </a:rPr>
              <a:t> </a:t>
            </a:r>
            <a:r>
              <a:rPr lang="fr-FR" sz="1100" spc="0" dirty="0">
                <a:latin typeface="Times New Roman"/>
                <a:cs typeface="Times New Roman"/>
              </a:rPr>
              <a:t>é</a:t>
            </a:r>
            <a:r>
              <a:rPr sz="1100" spc="0" dirty="0" err="1">
                <a:latin typeface="Times New Roman"/>
                <a:cs typeface="Times New Roman"/>
              </a:rPr>
              <a:t>conomique</a:t>
            </a:r>
            <a:r>
              <a:rPr sz="1100" spc="26" dirty="0">
                <a:latin typeface="Times New Roman"/>
                <a:cs typeface="Times New Roman"/>
              </a:rPr>
              <a:t> </a:t>
            </a:r>
            <a:r>
              <a:rPr sz="1100" spc="0" dirty="0">
                <a:latin typeface="Times New Roman"/>
                <a:cs typeface="Times New Roman"/>
              </a:rPr>
              <a:t>=</a:t>
            </a:r>
            <a:r>
              <a:rPr lang="fr-FR" sz="1100" spc="0" dirty="0">
                <a:latin typeface="Times New Roman"/>
                <a:cs typeface="Times New Roman"/>
              </a:rPr>
              <a:t>&gt;</a:t>
            </a:r>
            <a:r>
              <a:rPr sz="1100" spc="-13"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err="1">
                <a:latin typeface="Times New Roman"/>
                <a:cs typeface="Times New Roman"/>
              </a:rPr>
              <a:t>devra</a:t>
            </a:r>
            <a:r>
              <a:rPr sz="1100" spc="6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29" dirty="0" err="1">
                <a:latin typeface="Times New Roman"/>
                <a:cs typeface="Times New Roman"/>
              </a:rPr>
              <a:t>b</a:t>
            </a:r>
            <a:r>
              <a:rPr sz="1100" spc="0" dirty="0" err="1">
                <a:latin typeface="Times New Roman"/>
                <a:cs typeface="Times New Roman"/>
              </a:rPr>
              <a:t>ourser</a:t>
            </a:r>
            <a:r>
              <a:rPr sz="1100" spc="57"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a:latin typeface="Times New Roman"/>
                <a:cs typeface="Times New Roman"/>
              </a:rPr>
              <a:t>investisseur souhaitant</a:t>
            </a:r>
            <a:r>
              <a:rPr sz="1100" spc="265" dirty="0">
                <a:latin typeface="Times New Roman"/>
                <a:cs typeface="Times New Roman"/>
              </a:rPr>
              <a:t> </a:t>
            </a:r>
            <a:r>
              <a:rPr sz="1100" spc="0" dirty="0">
                <a:latin typeface="Times New Roman"/>
                <a:cs typeface="Times New Roman"/>
              </a:rPr>
              <a:t>acheter</a:t>
            </a:r>
            <a:r>
              <a:rPr sz="1100" spc="179" dirty="0">
                <a:latin typeface="Times New Roman"/>
                <a:cs typeface="Times New Roman"/>
              </a:rPr>
              <a:t> </a:t>
            </a:r>
            <a:r>
              <a:rPr sz="1100" spc="0" dirty="0">
                <a:latin typeface="Times New Roman"/>
                <a:cs typeface="Times New Roman"/>
              </a:rPr>
              <a:t>l'entre</a:t>
            </a:r>
            <a:r>
              <a:rPr sz="1100" spc="-29" dirty="0">
                <a:latin typeface="Times New Roman"/>
                <a:cs typeface="Times New Roman"/>
              </a:rPr>
              <a:t>p</a:t>
            </a:r>
            <a:r>
              <a:rPr sz="1100" spc="0" dirty="0">
                <a:latin typeface="Times New Roman"/>
                <a:cs typeface="Times New Roman"/>
              </a:rPr>
              <a:t>rise</a:t>
            </a:r>
            <a:r>
              <a:rPr sz="1100" spc="151" dirty="0">
                <a:latin typeface="Times New Roman"/>
                <a:cs typeface="Times New Roman"/>
              </a:rPr>
              <a:t> </a:t>
            </a:r>
            <a:r>
              <a:rPr sz="1100" spc="0" dirty="0">
                <a:latin typeface="Times New Roman"/>
                <a:cs typeface="Times New Roman"/>
              </a:rPr>
              <a:t>et</a:t>
            </a:r>
            <a:r>
              <a:rPr sz="1100" spc="164" dirty="0">
                <a:latin typeface="Times New Roman"/>
                <a:cs typeface="Times New Roman"/>
              </a:rPr>
              <a:t> </a:t>
            </a:r>
            <a:r>
              <a:rPr sz="1100" spc="0" dirty="0" err="1">
                <a:latin typeface="Times New Roman"/>
                <a:cs typeface="Times New Roman"/>
              </a:rPr>
              <a:t>rem</a:t>
            </a:r>
            <a:r>
              <a:rPr sz="1100" spc="29" dirty="0" err="1">
                <a:latin typeface="Times New Roman"/>
                <a:cs typeface="Times New Roman"/>
              </a:rPr>
              <a:t>b</a:t>
            </a:r>
            <a:r>
              <a:rPr sz="1100" spc="0" dirty="0" err="1">
                <a:latin typeface="Times New Roman"/>
                <a:cs typeface="Times New Roman"/>
              </a:rPr>
              <a:t>ourser</a:t>
            </a:r>
            <a:r>
              <a:rPr sz="1100" spc="57" dirty="0">
                <a:latin typeface="Times New Roman"/>
                <a:cs typeface="Times New Roman"/>
              </a:rPr>
              <a:t> </a:t>
            </a:r>
            <a:r>
              <a:rPr sz="1100" spc="0" dirty="0" err="1">
                <a:latin typeface="Times New Roman"/>
                <a:cs typeface="Times New Roman"/>
              </a:rPr>
              <a:t>int</a:t>
            </a:r>
            <a:r>
              <a:rPr lang="fr-FR" sz="1100" spc="0" dirty="0">
                <a:latin typeface="Times New Roman"/>
                <a:cs typeface="Times New Roman"/>
              </a:rPr>
              <a:t>é</a:t>
            </a:r>
            <a:r>
              <a:rPr sz="1100" spc="0" dirty="0" err="1">
                <a:latin typeface="Times New Roman"/>
                <a:cs typeface="Times New Roman"/>
              </a:rPr>
              <a:t>gralement</a:t>
            </a:r>
            <a:r>
              <a:rPr sz="1100" spc="140" dirty="0">
                <a:latin typeface="Times New Roman"/>
                <a:cs typeface="Times New Roman"/>
              </a:rPr>
              <a:t> </a:t>
            </a:r>
            <a:r>
              <a:rPr sz="1100" spc="0" dirty="0">
                <a:latin typeface="Times New Roman"/>
                <a:cs typeface="Times New Roman"/>
              </a:rPr>
              <a:t>ses dettes.</a:t>
            </a:r>
            <a:endParaRPr sz="1100" dirty="0">
              <a:latin typeface="Times New Roman"/>
              <a:cs typeface="Times New Roman"/>
            </a:endParaRPr>
          </a:p>
          <a:p>
            <a:pPr marL="12700" marR="11396">
              <a:lnSpc>
                <a:spcPct val="95825"/>
              </a:lnSpc>
              <a:spcBef>
                <a:spcPts val="389"/>
              </a:spcBef>
            </a:pPr>
            <a:endParaRPr lang="fr-FR" sz="1100" spc="0" dirty="0">
              <a:latin typeface="Times New Roman"/>
              <a:cs typeface="Times New Roman"/>
            </a:endParaRPr>
          </a:p>
          <a:p>
            <a:pPr marL="12700" marR="11396">
              <a:lnSpc>
                <a:spcPct val="110000"/>
              </a:lnSpc>
              <a:spcBef>
                <a:spcPts val="389"/>
              </a:spcBef>
            </a:pPr>
            <a:r>
              <a:rPr sz="1100" spc="0" dirty="0">
                <a:latin typeface="Times New Roman"/>
                <a:cs typeface="Times New Roman"/>
              </a:rPr>
              <a:t>Somme</a:t>
            </a:r>
            <a:r>
              <a:rPr sz="1100" spc="5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deux</a:t>
            </a:r>
            <a:r>
              <a:rPr sz="1100" spc="20" dirty="0">
                <a:latin typeface="Times New Roman"/>
                <a:cs typeface="Times New Roman"/>
              </a:rPr>
              <a:t> </a:t>
            </a:r>
            <a:r>
              <a:rPr lang="fr-FR" sz="1100" dirty="0">
                <a:latin typeface="Times New Roman"/>
                <a:cs typeface="Times New Roman"/>
              </a:rPr>
              <a:t>é</a:t>
            </a:r>
            <a:r>
              <a:rPr sz="1100" spc="0" dirty="0">
                <a:latin typeface="Times New Roman"/>
                <a:cs typeface="Times New Roman"/>
              </a:rPr>
              <a:t>l</a:t>
            </a:r>
            <a:r>
              <a:rPr lang="fr-FR" sz="1100" spc="0" dirty="0">
                <a:latin typeface="Times New Roman"/>
                <a:cs typeface="Times New Roman"/>
              </a:rPr>
              <a:t>é</a:t>
            </a:r>
            <a:r>
              <a:rPr sz="1100" spc="0" dirty="0" err="1">
                <a:latin typeface="Times New Roman"/>
                <a:cs typeface="Times New Roman"/>
              </a:rPr>
              <a:t>ments</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241301" indent="-228600">
              <a:lnSpc>
                <a:spcPct val="110000"/>
              </a:lnSpc>
              <a:spcBef>
                <a:spcPts val="57"/>
              </a:spcBef>
              <a:buFont typeface="+mj-lt"/>
              <a:buAutoNum type="arabicPeriod"/>
            </a:pPr>
            <a:r>
              <a:rPr lang="fr-FR" sz="1100" spc="-29" dirty="0">
                <a:latin typeface="Times New Roman"/>
                <a:cs typeface="Times New Roman"/>
              </a:rPr>
              <a:t>V</a:t>
            </a:r>
            <a:r>
              <a:rPr lang="fr-FR" sz="1100" dirty="0">
                <a:latin typeface="Times New Roman"/>
                <a:cs typeface="Times New Roman"/>
              </a:rPr>
              <a:t>aleur</a:t>
            </a:r>
            <a:r>
              <a:rPr lang="fr-FR" sz="1100" spc="-16"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m</a:t>
            </a:r>
            <a:r>
              <a:rPr lang="fr-FR" sz="1100" spc="-29" dirty="0">
                <a:latin typeface="Times New Roman"/>
                <a:cs typeface="Times New Roman"/>
              </a:rPr>
              <a:t>a</a:t>
            </a:r>
            <a:r>
              <a:rPr lang="fr-FR" sz="1100" dirty="0">
                <a:latin typeface="Times New Roman"/>
                <a:cs typeface="Times New Roman"/>
              </a:rPr>
              <a:t>rché</a:t>
            </a:r>
            <a:r>
              <a:rPr lang="fr-FR" sz="1100" spc="92"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capitaux</a:t>
            </a:r>
            <a:r>
              <a:rPr lang="fr-FR" sz="1100" spc="122"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a:t>
            </a:r>
            <a:r>
              <a:rPr lang="fr-FR" sz="1100" spc="-29" dirty="0">
                <a:latin typeface="Times New Roman"/>
                <a:cs typeface="Times New Roman"/>
              </a:rPr>
              <a:t>p</a:t>
            </a:r>
            <a:r>
              <a:rPr lang="fr-FR" sz="1100" dirty="0">
                <a:latin typeface="Times New Roman"/>
                <a:cs typeface="Times New Roman"/>
              </a:rPr>
              <a:t>res</a:t>
            </a:r>
            <a:r>
              <a:rPr lang="fr-FR" sz="1100" spc="64" dirty="0">
                <a:latin typeface="Times New Roman"/>
                <a:cs typeface="Times New Roman"/>
              </a:rPr>
              <a:t> </a:t>
            </a:r>
            <a:r>
              <a:rPr lang="fr-FR" sz="1100" dirty="0">
                <a:latin typeface="Times New Roman"/>
                <a:cs typeface="Times New Roman"/>
              </a:rPr>
              <a:t>(capitalisation </a:t>
            </a:r>
            <a:r>
              <a:rPr lang="fr-FR" sz="1100" spc="29" dirty="0">
                <a:latin typeface="Times New Roman"/>
                <a:cs typeface="Times New Roman"/>
              </a:rPr>
              <a:t>b</a:t>
            </a:r>
            <a:r>
              <a:rPr lang="fr-FR" sz="1100" dirty="0">
                <a:latin typeface="Times New Roman"/>
                <a:cs typeface="Times New Roman"/>
              </a:rPr>
              <a:t>oursière).</a:t>
            </a:r>
          </a:p>
          <a:p>
            <a:pPr marL="241301" indent="-228600">
              <a:lnSpc>
                <a:spcPct val="110000"/>
              </a:lnSpc>
              <a:spcBef>
                <a:spcPts val="57"/>
              </a:spcBef>
              <a:buFont typeface="+mj-lt"/>
              <a:buAutoNum type="arabicPeriod"/>
            </a:pPr>
            <a:r>
              <a:rPr lang="fr-FR" sz="1100" dirty="0">
                <a:latin typeface="Times New Roman"/>
                <a:cs typeface="Times New Roman"/>
              </a:rPr>
              <a:t>Dette</a:t>
            </a:r>
            <a:r>
              <a:rPr lang="fr-FR" sz="1100" spc="227" dirty="0">
                <a:latin typeface="Times New Roman"/>
                <a:cs typeface="Times New Roman"/>
              </a:rPr>
              <a:t> </a:t>
            </a:r>
            <a:r>
              <a:rPr lang="fr-FR" sz="1100" dirty="0">
                <a:latin typeface="Times New Roman"/>
                <a:cs typeface="Times New Roman"/>
              </a:rPr>
              <a:t>nette</a:t>
            </a:r>
            <a:r>
              <a:rPr lang="fr-FR" sz="1100" spc="255" dirty="0">
                <a:latin typeface="Times New Roman"/>
                <a:cs typeface="Times New Roman"/>
              </a:rPr>
              <a:t> </a:t>
            </a:r>
            <a:r>
              <a:rPr lang="fr-FR" sz="1100" dirty="0">
                <a:latin typeface="Times New Roman"/>
                <a:cs typeface="Times New Roman"/>
              </a:rPr>
              <a:t>(=</a:t>
            </a:r>
            <a:r>
              <a:rPr lang="fr-FR" sz="1100" spc="7" dirty="0">
                <a:latin typeface="Times New Roman"/>
                <a:cs typeface="Times New Roman"/>
              </a:rPr>
              <a:t> </a:t>
            </a:r>
            <a:r>
              <a:rPr lang="fr-FR" sz="1100" dirty="0">
                <a:latin typeface="Times New Roman"/>
                <a:cs typeface="Times New Roman"/>
              </a:rPr>
              <a:t>dette</a:t>
            </a:r>
            <a:r>
              <a:rPr lang="fr-FR" sz="1100" spc="255" dirty="0">
                <a:latin typeface="Times New Roman"/>
                <a:cs typeface="Times New Roman"/>
              </a:rPr>
              <a:t> </a:t>
            </a:r>
            <a:r>
              <a:rPr lang="fr-FR" sz="1100" dirty="0">
                <a:latin typeface="Times New Roman"/>
                <a:cs typeface="Times New Roman"/>
              </a:rPr>
              <a:t>-</a:t>
            </a:r>
            <a:r>
              <a:rPr lang="fr-FR" sz="1100" spc="77" dirty="0">
                <a:latin typeface="Times New Roman"/>
                <a:cs typeface="Times New Roman"/>
              </a:rPr>
              <a:t> </a:t>
            </a:r>
            <a:r>
              <a:rPr lang="fr-FR" sz="1100" dirty="0">
                <a:latin typeface="Times New Roman"/>
                <a:cs typeface="Times New Roman"/>
              </a:rPr>
              <a:t>trés</a:t>
            </a:r>
            <a:r>
              <a:rPr lang="fr-FR" sz="1100" spc="-29" dirty="0">
                <a:latin typeface="Times New Roman"/>
                <a:cs typeface="Times New Roman"/>
              </a:rPr>
              <a:t>o</a:t>
            </a:r>
            <a:r>
              <a:rPr lang="fr-FR" sz="1100" dirty="0">
                <a:latin typeface="Times New Roman"/>
                <a:cs typeface="Times New Roman"/>
              </a:rPr>
              <a:t>rerie</a:t>
            </a:r>
            <a:r>
              <a:rPr lang="fr-FR" sz="1100" spc="88"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l'entre</a:t>
            </a:r>
            <a:r>
              <a:rPr lang="fr-FR" sz="1100" spc="-34" dirty="0">
                <a:latin typeface="Times New Roman"/>
                <a:cs typeface="Times New Roman"/>
              </a:rPr>
              <a:t>p</a:t>
            </a:r>
            <a:r>
              <a:rPr lang="fr-FR" sz="1100" dirty="0">
                <a:latin typeface="Times New Roman"/>
                <a:cs typeface="Times New Roman"/>
              </a:rPr>
              <a:t>rise).</a:t>
            </a:r>
          </a:p>
          <a:p>
            <a:pPr marL="12700" marR="11396">
              <a:lnSpc>
                <a:spcPct val="95825"/>
              </a:lnSpc>
              <a:spcBef>
                <a:spcPts val="389"/>
              </a:spcBef>
            </a:pP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298846" y="1267271"/>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8" name="object 18"/>
          <p:cNvSpPr/>
          <p:nvPr/>
        </p:nvSpPr>
        <p:spPr>
          <a:xfrm>
            <a:off x="4298846" y="1254571"/>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9" name="object 19"/>
          <p:cNvSpPr/>
          <p:nvPr/>
        </p:nvSpPr>
        <p:spPr>
          <a:xfrm>
            <a:off x="4298846" y="1241871"/>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7" name="object 7"/>
          <p:cNvSpPr txBox="1"/>
          <p:nvPr/>
        </p:nvSpPr>
        <p:spPr>
          <a:xfrm>
            <a:off x="95300" y="123091"/>
            <a:ext cx="940701"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Intr</a:t>
            </a:r>
            <a:r>
              <a:rPr sz="1400" spc="39" dirty="0">
                <a:solidFill>
                  <a:srgbClr val="B23333"/>
                </a:solidFill>
                <a:latin typeface="Times New Roman"/>
                <a:cs typeface="Times New Roman"/>
              </a:rPr>
              <a:t>o</a:t>
            </a:r>
            <a:r>
              <a:rPr sz="1400" spc="0" dirty="0">
                <a:solidFill>
                  <a:srgbClr val="B23333"/>
                </a:solidFill>
                <a:latin typeface="Times New Roman"/>
                <a:cs typeface="Times New Roman"/>
              </a:rPr>
              <a:t>duction</a:t>
            </a:r>
            <a:endParaRPr sz="1400">
              <a:latin typeface="Times New Roman"/>
              <a:cs typeface="Times New Roman"/>
            </a:endParaRPr>
          </a:p>
        </p:txBody>
      </p:sp>
      <p:sp>
        <p:nvSpPr>
          <p:cNvPr id="6" name="object 6"/>
          <p:cNvSpPr txBox="1"/>
          <p:nvPr/>
        </p:nvSpPr>
        <p:spPr>
          <a:xfrm>
            <a:off x="254000" y="520700"/>
            <a:ext cx="4097706" cy="2448250"/>
          </a:xfrm>
          <a:prstGeom prst="rect">
            <a:avLst/>
          </a:prstGeom>
        </p:spPr>
        <p:txBody>
          <a:bodyPr wrap="square" lIns="0" tIns="0" rIns="0" bIns="0" rtlCol="0">
            <a:noAutofit/>
          </a:bodyPr>
          <a:lstStyle/>
          <a:p>
            <a:pPr marR="20781">
              <a:lnSpc>
                <a:spcPts val="1140"/>
              </a:lnSpc>
              <a:spcBef>
                <a:spcPts val="57"/>
              </a:spcBef>
            </a:pPr>
            <a:r>
              <a:rPr sz="1100" spc="0" dirty="0">
                <a:latin typeface="Times New Roman"/>
                <a:cs typeface="Times New Roman"/>
              </a:rPr>
              <a:t>Princi</a:t>
            </a:r>
            <a:r>
              <a:rPr sz="1100" spc="29" dirty="0">
                <a:latin typeface="Times New Roman"/>
                <a:cs typeface="Times New Roman"/>
              </a:rPr>
              <a:t>p</a:t>
            </a:r>
            <a:r>
              <a:rPr sz="1100" spc="0" dirty="0">
                <a:latin typeface="Times New Roman"/>
                <a:cs typeface="Times New Roman"/>
              </a:rPr>
              <a:t>e</a:t>
            </a:r>
            <a:r>
              <a:rPr sz="1100" spc="43"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base</a:t>
            </a:r>
            <a:r>
              <a:rPr sz="1100" spc="10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t>
            </a:r>
            <a:r>
              <a:rPr lang="fr-FR" sz="1100" spc="0" dirty="0">
                <a:latin typeface="Times New Roman"/>
                <a:cs typeface="Times New Roman"/>
              </a:rPr>
              <a:t>é</a:t>
            </a:r>
            <a:r>
              <a:rPr sz="1100" spc="0" dirty="0">
                <a:latin typeface="Times New Roman"/>
                <a:cs typeface="Times New Roman"/>
              </a:rPr>
              <a:t>valuation</a:t>
            </a:r>
            <a:r>
              <a:rPr sz="1100" spc="135" dirty="0">
                <a:latin typeface="Times New Roman"/>
                <a:cs typeface="Times New Roman"/>
              </a:rPr>
              <a:t> </a:t>
            </a:r>
            <a:r>
              <a:rPr sz="1100" spc="0" dirty="0">
                <a:latin typeface="Times New Roman"/>
                <a:cs typeface="Times New Roman"/>
              </a:rPr>
              <a:t>d'un</a:t>
            </a:r>
            <a:r>
              <a:rPr sz="1100" spc="195" dirty="0">
                <a:latin typeface="Times New Roman"/>
                <a:cs typeface="Times New Roman"/>
              </a:rPr>
              <a:t> </a:t>
            </a:r>
            <a:r>
              <a:rPr sz="1100" spc="0" dirty="0">
                <a:latin typeface="Times New Roman"/>
                <a:cs typeface="Times New Roman"/>
              </a:rPr>
              <a:t>actif</a:t>
            </a:r>
            <a:r>
              <a:rPr sz="1100" spc="104"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absence</a:t>
            </a:r>
            <a:r>
              <a:rPr lang="fr-FR" sz="1100" dirty="0">
                <a:latin typeface="Times New Roman"/>
                <a:cs typeface="Times New Roman"/>
              </a:rPr>
              <a:t> </a:t>
            </a:r>
            <a:r>
              <a:rPr sz="1100" spc="0" dirty="0" err="1">
                <a:latin typeface="Times New Roman"/>
                <a:cs typeface="Times New Roman"/>
              </a:rPr>
              <a:t>d'op</a:t>
            </a:r>
            <a:r>
              <a:rPr sz="1100" spc="29" dirty="0" err="1">
                <a:latin typeface="Times New Roman"/>
                <a:cs typeface="Times New Roman"/>
              </a:rPr>
              <a:t>p</a:t>
            </a:r>
            <a:r>
              <a:rPr sz="1100" spc="-29" dirty="0" err="1">
                <a:latin typeface="Times New Roman"/>
                <a:cs typeface="Times New Roman"/>
              </a:rPr>
              <a:t>o</a:t>
            </a:r>
            <a:r>
              <a:rPr sz="1100" spc="0" dirty="0" err="1">
                <a:latin typeface="Times New Roman"/>
                <a:cs typeface="Times New Roman"/>
              </a:rPr>
              <a:t>rtunit</a:t>
            </a:r>
            <a:r>
              <a:rPr lang="fr-FR" sz="1100" spc="0" dirty="0">
                <a:latin typeface="Times New Roman"/>
                <a:cs typeface="Times New Roman"/>
              </a:rPr>
              <a:t>é</a:t>
            </a:r>
            <a:r>
              <a:rPr sz="1100" spc="0" dirty="0">
                <a:latin typeface="Times New Roman"/>
                <a:cs typeface="Times New Roman"/>
              </a:rPr>
              <a:t> </a:t>
            </a:r>
            <a:r>
              <a:rPr sz="1100" spc="9" dirty="0">
                <a:latin typeface="Times New Roman"/>
                <a:cs typeface="Times New Roman"/>
              </a:rPr>
              <a:t> </a:t>
            </a:r>
            <a:r>
              <a:rPr sz="1100" spc="0" dirty="0">
                <a:latin typeface="Times New Roman"/>
                <a:cs typeface="Times New Roman"/>
              </a:rPr>
              <a:t>d'</a:t>
            </a:r>
            <a:r>
              <a:rPr sz="1100" spc="-29" dirty="0">
                <a:latin typeface="Times New Roman"/>
                <a:cs typeface="Times New Roman"/>
              </a:rPr>
              <a:t>a</a:t>
            </a:r>
            <a:r>
              <a:rPr sz="1100" spc="0" dirty="0">
                <a:latin typeface="Times New Roman"/>
                <a:cs typeface="Times New Roman"/>
              </a:rPr>
              <a:t>rbitrages. </a:t>
            </a:r>
            <a:endParaRPr lang="fr-FR" sz="1100" dirty="0">
              <a:latin typeface="Times New Roman"/>
              <a:cs typeface="Times New Roman"/>
            </a:endParaRPr>
          </a:p>
          <a:p>
            <a:pPr marR="20781">
              <a:lnSpc>
                <a:spcPts val="1140"/>
              </a:lnSpc>
              <a:spcBef>
                <a:spcPts val="57"/>
              </a:spcBef>
            </a:pPr>
            <a:endParaRPr lang="fr-FR" sz="1100" dirty="0">
              <a:latin typeface="Times New Roman"/>
              <a:cs typeface="Times New Roman"/>
            </a:endParaRPr>
          </a:p>
          <a:p>
            <a:pPr marR="20781">
              <a:lnSpc>
                <a:spcPts val="1140"/>
              </a:lnSpc>
              <a:spcBef>
                <a:spcPts val="57"/>
              </a:spcBef>
            </a:pPr>
            <a:r>
              <a:rPr lang="fr-FR" sz="1100" dirty="0">
                <a:latin typeface="Times New Roman"/>
                <a:cs typeface="Times New Roman"/>
              </a:rPr>
              <a:t>Le prix d’un actif financier est égal à la valeur actualisée des flux futurs auxquels il donne droit. </a:t>
            </a:r>
          </a:p>
          <a:p>
            <a:pPr marR="20781">
              <a:lnSpc>
                <a:spcPts val="1140"/>
              </a:lnSpc>
              <a:spcBef>
                <a:spcPts val="57"/>
              </a:spcBef>
            </a:pPr>
            <a:endParaRPr lang="fr-FR" sz="1100" dirty="0">
              <a:latin typeface="Times New Roman"/>
              <a:cs typeface="Times New Roman"/>
            </a:endParaRPr>
          </a:p>
          <a:p>
            <a:pPr marR="20781">
              <a:lnSpc>
                <a:spcPts val="1140"/>
              </a:lnSpc>
              <a:spcBef>
                <a:spcPts val="57"/>
              </a:spcBef>
            </a:pPr>
            <a:endParaRPr lang="fr-FR" sz="1100" dirty="0">
              <a:latin typeface="Times New Roman"/>
              <a:cs typeface="Times New Roman"/>
            </a:endParaRPr>
          </a:p>
          <a:p>
            <a:pPr marR="20781">
              <a:lnSpc>
                <a:spcPts val="1140"/>
              </a:lnSpc>
              <a:spcBef>
                <a:spcPts val="57"/>
              </a:spcBef>
            </a:pPr>
            <a:r>
              <a:rPr lang="fr-FR" sz="1100" dirty="0">
                <a:latin typeface="Times New Roman"/>
                <a:cs typeface="Times New Roman"/>
              </a:rPr>
              <a:t>Avec ce principe en tête =&gt; 3 étapes</a:t>
            </a:r>
          </a:p>
          <a:p>
            <a:pPr marR="20781">
              <a:lnSpc>
                <a:spcPts val="1140"/>
              </a:lnSpc>
              <a:spcBef>
                <a:spcPts val="57"/>
              </a:spcBef>
            </a:pPr>
            <a:endParaRPr lang="fr-FR" sz="1100" spc="-29" baseline="10541" dirty="0">
              <a:latin typeface="Times New Roman"/>
              <a:cs typeface="Times New Roman"/>
            </a:endParaRPr>
          </a:p>
          <a:p>
            <a:pPr marL="241300" marR="20781" indent="-228600">
              <a:lnSpc>
                <a:spcPct val="95825"/>
              </a:lnSpc>
              <a:spcBef>
                <a:spcPts val="970"/>
              </a:spcBef>
              <a:buFont typeface="+mj-lt"/>
              <a:buAutoNum type="arabicPeriod"/>
            </a:pPr>
            <a:r>
              <a:rPr lang="fr-FR" sz="1100" dirty="0">
                <a:latin typeface="Times New Roman"/>
                <a:cs typeface="Times New Roman"/>
              </a:rPr>
              <a:t>Prix</a:t>
            </a:r>
            <a:r>
              <a:rPr lang="fr-FR" sz="1100" spc="48" dirty="0">
                <a:latin typeface="Times New Roman"/>
                <a:cs typeface="Times New Roman"/>
              </a:rPr>
              <a:t> </a:t>
            </a:r>
            <a:r>
              <a:rPr lang="fr-FR" sz="1100" dirty="0">
                <a:latin typeface="Times New Roman"/>
                <a:cs typeface="Times New Roman"/>
              </a:rPr>
              <a:t>d'une</a:t>
            </a:r>
            <a:r>
              <a:rPr lang="fr-FR" sz="1100" spc="201" dirty="0">
                <a:latin typeface="Times New Roman"/>
                <a:cs typeface="Times New Roman"/>
              </a:rPr>
              <a:t> </a:t>
            </a:r>
            <a:r>
              <a:rPr lang="fr-FR" sz="1100" dirty="0">
                <a:latin typeface="Times New Roman"/>
                <a:cs typeface="Times New Roman"/>
              </a:rPr>
              <a:t>action. </a:t>
            </a:r>
          </a:p>
          <a:p>
            <a:pPr marL="241300" marR="20781" indent="-228600">
              <a:lnSpc>
                <a:spcPct val="95825"/>
              </a:lnSpc>
              <a:spcBef>
                <a:spcPts val="970"/>
              </a:spcBef>
              <a:buFont typeface="+mj-lt"/>
              <a:buAutoNum type="arabicPeriod"/>
            </a:pPr>
            <a:r>
              <a:rPr lang="fr-FR" sz="1100" dirty="0">
                <a:latin typeface="Times New Roman"/>
                <a:cs typeface="Times New Roman"/>
              </a:rPr>
              <a:t>Evaluation</a:t>
            </a:r>
            <a:r>
              <a:rPr lang="fr-FR" sz="1100" spc="37"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la</a:t>
            </a:r>
            <a:r>
              <a:rPr lang="fr-FR" sz="1100" spc="61" dirty="0">
                <a:latin typeface="Times New Roman"/>
                <a:cs typeface="Times New Roman"/>
              </a:rPr>
              <a:t> </a:t>
            </a:r>
            <a:r>
              <a:rPr lang="fr-FR" sz="1100" dirty="0">
                <a:latin typeface="Times New Roman"/>
                <a:cs typeface="Times New Roman"/>
              </a:rPr>
              <a:t>capitalisation</a:t>
            </a:r>
            <a:r>
              <a:rPr lang="fr-FR" sz="1100" spc="143" dirty="0">
                <a:latin typeface="Times New Roman"/>
                <a:cs typeface="Times New Roman"/>
              </a:rPr>
              <a:t> </a:t>
            </a:r>
            <a:r>
              <a:rPr lang="fr-FR" sz="1100" spc="29" dirty="0">
                <a:latin typeface="Times New Roman"/>
                <a:cs typeface="Times New Roman"/>
              </a:rPr>
              <a:t>b</a:t>
            </a:r>
            <a:r>
              <a:rPr lang="fr-FR" sz="1100" dirty="0">
                <a:latin typeface="Times New Roman"/>
                <a:cs typeface="Times New Roman"/>
              </a:rPr>
              <a:t>oursière.</a:t>
            </a:r>
          </a:p>
          <a:p>
            <a:pPr marL="241300" marR="20781" indent="-228600">
              <a:lnSpc>
                <a:spcPct val="95825"/>
              </a:lnSpc>
              <a:spcBef>
                <a:spcPts val="970"/>
              </a:spcBef>
              <a:buFont typeface="+mj-lt"/>
              <a:buAutoNum type="arabicPeriod"/>
            </a:pPr>
            <a:r>
              <a:rPr lang="fr-FR" sz="1100" spc="-29" dirty="0">
                <a:latin typeface="Times New Roman"/>
                <a:cs typeface="Times New Roman"/>
              </a:rPr>
              <a:t>V</a:t>
            </a:r>
            <a:r>
              <a:rPr lang="fr-FR" sz="1100" dirty="0">
                <a:latin typeface="Times New Roman"/>
                <a:cs typeface="Times New Roman"/>
              </a:rPr>
              <a:t>aleur</a:t>
            </a:r>
            <a:r>
              <a:rPr lang="fr-FR" sz="1100" spc="-16"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m</a:t>
            </a:r>
            <a:r>
              <a:rPr lang="fr-FR" sz="1100" spc="-29" dirty="0">
                <a:latin typeface="Times New Roman"/>
                <a:cs typeface="Times New Roman"/>
              </a:rPr>
              <a:t>a</a:t>
            </a:r>
            <a:r>
              <a:rPr lang="fr-FR" sz="1100" dirty="0">
                <a:latin typeface="Times New Roman"/>
                <a:cs typeface="Times New Roman"/>
              </a:rPr>
              <a:t>rché</a:t>
            </a:r>
            <a:r>
              <a:rPr lang="fr-FR" sz="1100" spc="92"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l'actif</a:t>
            </a:r>
            <a:r>
              <a:rPr lang="fr-FR" sz="1100" spc="158" dirty="0">
                <a:latin typeface="Times New Roman"/>
                <a:cs typeface="Times New Roman"/>
              </a:rPr>
              <a:t> </a:t>
            </a:r>
            <a:r>
              <a:rPr lang="fr-FR" sz="1100" dirty="0">
                <a:latin typeface="Times New Roman"/>
                <a:cs typeface="Times New Roman"/>
              </a:rPr>
              <a:t>économique</a:t>
            </a:r>
            <a:r>
              <a:rPr lang="fr-FR" sz="1100" spc="26" dirty="0">
                <a:latin typeface="Times New Roman"/>
                <a:cs typeface="Times New Roman"/>
              </a:rPr>
              <a:t> </a:t>
            </a:r>
            <a:r>
              <a:rPr lang="fr-FR" sz="1100" dirty="0">
                <a:latin typeface="Times New Roman"/>
                <a:cs typeface="Times New Roman"/>
              </a:rPr>
              <a:t>d'une</a:t>
            </a:r>
            <a:r>
              <a:rPr lang="fr-FR" sz="1100" spc="201" dirty="0">
                <a:latin typeface="Times New Roman"/>
                <a:cs typeface="Times New Roman"/>
              </a:rPr>
              <a:t> </a:t>
            </a:r>
            <a:r>
              <a:rPr lang="fr-FR" sz="1100" dirty="0">
                <a:latin typeface="Times New Roman"/>
                <a:cs typeface="Times New Roman"/>
              </a:rPr>
              <a:t>entre</a:t>
            </a:r>
            <a:r>
              <a:rPr lang="fr-FR" sz="1100" spc="-29" dirty="0">
                <a:latin typeface="Times New Roman"/>
                <a:cs typeface="Times New Roman"/>
              </a:rPr>
              <a:t>p</a:t>
            </a:r>
            <a:r>
              <a:rPr lang="fr-FR" sz="1100" dirty="0">
                <a:latin typeface="Times New Roman"/>
                <a:cs typeface="Times New Roman"/>
              </a:rPr>
              <a:t>rise.</a:t>
            </a:r>
          </a:p>
          <a:p>
            <a:pPr marR="20781">
              <a:lnSpc>
                <a:spcPts val="1140"/>
              </a:lnSpc>
              <a:spcBef>
                <a:spcPts val="57"/>
              </a:spcBef>
            </a:pPr>
            <a:endParaRPr lang="fr-FR" sz="1100" spc="-29" baseline="10541" dirty="0">
              <a:latin typeface="Times New Roman"/>
              <a:cs typeface="Times New Roman"/>
            </a:endParaRPr>
          </a:p>
          <a:p>
            <a:pPr marL="12700" marR="2100069">
              <a:lnSpc>
                <a:spcPts val="1264"/>
              </a:lnSpc>
              <a:spcBef>
                <a:spcPts val="841"/>
              </a:spcBef>
            </a:pPr>
            <a:r>
              <a:rPr sz="1100" spc="0" dirty="0">
                <a:solidFill>
                  <a:srgbClr val="FFFFFF"/>
                </a:solidFill>
                <a:latin typeface="Times New Roman"/>
                <a:cs typeface="Times New Roman"/>
              </a:rPr>
              <a:t>ix</a:t>
            </a:r>
            <a:r>
              <a:rPr sz="1100" spc="-19" dirty="0">
                <a:solidFill>
                  <a:srgbClr val="FFFFFF"/>
                </a:solidFill>
                <a:latin typeface="Times New Roman"/>
                <a:cs typeface="Times New Roman"/>
              </a:rPr>
              <a:t> </a:t>
            </a:r>
            <a:r>
              <a:rPr sz="1100" spc="0" dirty="0">
                <a:solidFill>
                  <a:srgbClr val="FFFFFF"/>
                </a:solidFill>
                <a:latin typeface="Times New Roman"/>
                <a:cs typeface="Times New Roman"/>
              </a:rPr>
              <a:t>unique</a:t>
            </a:r>
            <a:endParaRPr sz="1100" dirty="0">
              <a:latin typeface="Times New Roman"/>
              <a:cs typeface="Times New Roman"/>
            </a:endParaRPr>
          </a:p>
        </p:txBody>
      </p:sp>
      <p:sp>
        <p:nvSpPr>
          <p:cNvPr id="2" name="Espace réservé du numéro de diapositive 1"/>
          <p:cNvSpPr>
            <a:spLocks noGrp="1"/>
          </p:cNvSpPr>
          <p:nvPr>
            <p:ph type="sldNum" sz="quarter" idx="12"/>
          </p:nvPr>
        </p:nvSpPr>
        <p:spPr/>
        <p:txBody>
          <a:bodyPr/>
          <a:lstStyle/>
          <a:p>
            <a:fld id="{D57F1E4F-1CFF-5643-939E-217C01CDF565}" type="slidenum">
              <a:rPr lang="en-US" smtClean="0"/>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95300" y="123091"/>
            <a:ext cx="129507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Prix</a:t>
            </a:r>
            <a:r>
              <a:rPr sz="1400" spc="58"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action</a:t>
            </a:r>
            <a:endParaRPr sz="1400">
              <a:latin typeface="Times New Roman"/>
              <a:cs typeface="Times New Roman"/>
            </a:endParaRPr>
          </a:p>
        </p:txBody>
      </p:sp>
      <p:sp>
        <p:nvSpPr>
          <p:cNvPr id="20" name="object 20"/>
          <p:cNvSpPr txBox="1"/>
          <p:nvPr/>
        </p:nvSpPr>
        <p:spPr>
          <a:xfrm>
            <a:off x="177800" y="389522"/>
            <a:ext cx="3505200" cy="1283695"/>
          </a:xfrm>
          <a:prstGeom prst="rect">
            <a:avLst/>
          </a:prstGeom>
        </p:spPr>
        <p:txBody>
          <a:bodyPr wrap="square" lIns="0" tIns="0" rIns="0" bIns="0" rtlCol="0">
            <a:noAutofit/>
          </a:bodyPr>
          <a:lstStyle/>
          <a:p>
            <a:pPr marL="12700" marR="20403">
              <a:lnSpc>
                <a:spcPts val="1150"/>
              </a:lnSpc>
              <a:spcBef>
                <a:spcPts val="57"/>
              </a:spcBef>
            </a:pPr>
            <a:r>
              <a:rPr lang="fr-FR" sz="1100" dirty="0">
                <a:latin typeface="Times New Roman"/>
                <a:cs typeface="Times New Roman"/>
              </a:rPr>
              <a:t>Placement</a:t>
            </a:r>
            <a:r>
              <a:rPr lang="fr-FR" sz="1100" spc="86" dirty="0">
                <a:latin typeface="Times New Roman"/>
                <a:cs typeface="Times New Roman"/>
              </a:rPr>
              <a:t> </a:t>
            </a:r>
            <a:r>
              <a:rPr lang="fr-FR" sz="1100" dirty="0">
                <a:latin typeface="Times New Roman"/>
                <a:cs typeface="Times New Roman"/>
              </a:rPr>
              <a:t>à</a:t>
            </a:r>
            <a:r>
              <a:rPr lang="fr-FR" sz="1100" spc="207" dirty="0">
                <a:latin typeface="Times New Roman"/>
                <a:cs typeface="Times New Roman"/>
              </a:rPr>
              <a:t> </a:t>
            </a:r>
            <a:r>
              <a:rPr lang="fr-FR" sz="1100" dirty="0">
                <a:latin typeface="Times New Roman"/>
                <a:cs typeface="Times New Roman"/>
              </a:rPr>
              <a:t>un</a:t>
            </a:r>
            <a:r>
              <a:rPr lang="fr-FR" sz="1100" spc="256" dirty="0">
                <a:latin typeface="Times New Roman"/>
                <a:cs typeface="Times New Roman"/>
              </a:rPr>
              <a:t> </a:t>
            </a:r>
            <a:r>
              <a:rPr lang="fr-FR" sz="1100" dirty="0">
                <a:latin typeface="Times New Roman"/>
                <a:cs typeface="Times New Roman"/>
              </a:rPr>
              <a:t>an d’un investisseur :</a:t>
            </a:r>
            <a:endParaRPr lang="fr-FR" sz="1100" spc="0" baseline="2898" dirty="0">
              <a:latin typeface="Times New Roman"/>
              <a:cs typeface="Times New Roman"/>
            </a:endParaRPr>
          </a:p>
          <a:p>
            <a:pPr marL="12700" marR="20403">
              <a:lnSpc>
                <a:spcPts val="1150"/>
              </a:lnSpc>
              <a:spcBef>
                <a:spcPts val="57"/>
              </a:spcBef>
            </a:pPr>
            <a:r>
              <a:rPr sz="1500" spc="0" baseline="2898" dirty="0" err="1">
                <a:latin typeface="Times New Roman"/>
                <a:cs typeface="Times New Roman"/>
              </a:rPr>
              <a:t>en</a:t>
            </a:r>
            <a:r>
              <a:rPr sz="1500" spc="89" baseline="2898" dirty="0">
                <a:latin typeface="Times New Roman"/>
                <a:cs typeface="Times New Roman"/>
              </a:rPr>
              <a:t> </a:t>
            </a:r>
            <a:r>
              <a:rPr sz="1500" spc="0" baseline="2898" dirty="0">
                <a:latin typeface="Times New Roman"/>
                <a:cs typeface="Times New Roman"/>
              </a:rPr>
              <a:t>t</a:t>
            </a:r>
            <a:r>
              <a:rPr sz="1500" spc="-68" baseline="2898" dirty="0">
                <a:latin typeface="Times New Roman"/>
                <a:cs typeface="Times New Roman"/>
              </a:rPr>
              <a:t> </a:t>
            </a:r>
            <a:r>
              <a:rPr sz="1500" spc="0" baseline="2898" dirty="0">
                <a:latin typeface="Times New Roman"/>
                <a:cs typeface="Times New Roman"/>
              </a:rPr>
              <a:t>=</a:t>
            </a:r>
            <a:r>
              <a:rPr sz="1500" spc="-29" baseline="2898" dirty="0">
                <a:latin typeface="Times New Roman"/>
                <a:cs typeface="Times New Roman"/>
              </a:rPr>
              <a:t> </a:t>
            </a:r>
            <a:r>
              <a:rPr sz="1500" spc="0" baseline="2898" dirty="0">
                <a:latin typeface="Times New Roman"/>
                <a:cs typeface="Times New Roman"/>
              </a:rPr>
              <a:t>0:</a:t>
            </a:r>
            <a:r>
              <a:rPr sz="1500" spc="182" baseline="2898" dirty="0">
                <a:latin typeface="Times New Roman"/>
                <a:cs typeface="Times New Roman"/>
              </a:rPr>
              <a:t> </a:t>
            </a:r>
            <a:r>
              <a:rPr sz="1500" spc="0" baseline="2898" dirty="0">
                <a:latin typeface="Times New Roman"/>
                <a:cs typeface="Times New Roman"/>
              </a:rPr>
              <a:t>achat</a:t>
            </a:r>
            <a:r>
              <a:rPr sz="1500" spc="68" baseline="2898" dirty="0">
                <a:latin typeface="Times New Roman"/>
                <a:cs typeface="Times New Roman"/>
              </a:rPr>
              <a:t> </a:t>
            </a:r>
            <a:r>
              <a:rPr sz="1500" spc="0" baseline="2898" dirty="0">
                <a:latin typeface="Times New Roman"/>
                <a:cs typeface="Times New Roman"/>
              </a:rPr>
              <a:t>de</a:t>
            </a:r>
            <a:r>
              <a:rPr sz="1500" spc="89" baseline="2898" dirty="0">
                <a:latin typeface="Times New Roman"/>
                <a:cs typeface="Times New Roman"/>
              </a:rPr>
              <a:t> </a:t>
            </a:r>
            <a:r>
              <a:rPr sz="1500" spc="0" baseline="2898" dirty="0">
                <a:latin typeface="Times New Roman"/>
                <a:cs typeface="Times New Roman"/>
              </a:rPr>
              <a:t>l'action</a:t>
            </a:r>
            <a:r>
              <a:rPr sz="1500" spc="224" baseline="2898" dirty="0">
                <a:latin typeface="Times New Roman"/>
                <a:cs typeface="Times New Roman"/>
              </a:rPr>
              <a:t> </a:t>
            </a:r>
            <a:r>
              <a:rPr sz="1500" spc="0" baseline="2898" dirty="0">
                <a:latin typeface="Times New Roman"/>
                <a:cs typeface="Times New Roman"/>
              </a:rPr>
              <a:t>au</a:t>
            </a:r>
            <a:r>
              <a:rPr sz="1500" spc="127" baseline="2898" dirty="0">
                <a:latin typeface="Times New Roman"/>
                <a:cs typeface="Times New Roman"/>
              </a:rPr>
              <a:t> </a:t>
            </a:r>
            <a:r>
              <a:rPr sz="1500" spc="-29" baseline="2898" dirty="0">
                <a:latin typeface="Times New Roman"/>
                <a:cs typeface="Times New Roman"/>
              </a:rPr>
              <a:t>p</a:t>
            </a:r>
            <a:r>
              <a:rPr sz="1500" spc="0" baseline="2898" dirty="0">
                <a:latin typeface="Times New Roman"/>
                <a:cs typeface="Times New Roman"/>
              </a:rPr>
              <a:t>rix</a:t>
            </a:r>
            <a:r>
              <a:rPr sz="1500" spc="17" baseline="2898" dirty="0">
                <a:latin typeface="Times New Roman"/>
                <a:cs typeface="Times New Roman"/>
              </a:rPr>
              <a:t> </a:t>
            </a:r>
            <a:r>
              <a:rPr sz="1500" spc="0" baseline="2898" dirty="0">
                <a:latin typeface="Times New Roman"/>
                <a:cs typeface="Times New Roman"/>
              </a:rPr>
              <a:t>P</a:t>
            </a:r>
            <a:r>
              <a:rPr sz="1050" spc="0" baseline="-8282" dirty="0">
                <a:latin typeface="Times New Roman"/>
                <a:cs typeface="Times New Roman"/>
              </a:rPr>
              <a:t>0</a:t>
            </a:r>
            <a:endParaRPr sz="700" dirty="0">
              <a:latin typeface="Times New Roman"/>
              <a:cs typeface="Times New Roman"/>
            </a:endParaRPr>
          </a:p>
          <a:p>
            <a:pPr marL="12700">
              <a:lnSpc>
                <a:spcPts val="1195"/>
              </a:lnSpc>
              <a:spcBef>
                <a:spcPts val="2"/>
              </a:spcBef>
            </a:pPr>
            <a:r>
              <a:rPr sz="1500" spc="0" baseline="2898" dirty="0">
                <a:latin typeface="Times New Roman"/>
                <a:cs typeface="Times New Roman"/>
              </a:rPr>
              <a:t>en</a:t>
            </a:r>
            <a:r>
              <a:rPr sz="1500" spc="89" baseline="2898" dirty="0">
                <a:latin typeface="Times New Roman"/>
                <a:cs typeface="Times New Roman"/>
              </a:rPr>
              <a:t> </a:t>
            </a:r>
            <a:r>
              <a:rPr sz="1500" spc="0" baseline="2898" dirty="0">
                <a:latin typeface="Times New Roman"/>
                <a:cs typeface="Times New Roman"/>
              </a:rPr>
              <a:t>t</a:t>
            </a:r>
            <a:r>
              <a:rPr sz="1500" spc="-68" baseline="2898" dirty="0">
                <a:latin typeface="Times New Roman"/>
                <a:cs typeface="Times New Roman"/>
              </a:rPr>
              <a:t> </a:t>
            </a:r>
            <a:r>
              <a:rPr sz="1500" spc="0" baseline="2898" dirty="0">
                <a:latin typeface="Times New Roman"/>
                <a:cs typeface="Times New Roman"/>
              </a:rPr>
              <a:t>=</a:t>
            </a:r>
            <a:r>
              <a:rPr sz="1500" spc="-29" baseline="2898" dirty="0">
                <a:latin typeface="Times New Roman"/>
                <a:cs typeface="Times New Roman"/>
              </a:rPr>
              <a:t> </a:t>
            </a:r>
            <a:r>
              <a:rPr sz="1500" spc="0" baseline="2898" dirty="0">
                <a:latin typeface="Times New Roman"/>
                <a:cs typeface="Times New Roman"/>
              </a:rPr>
              <a:t>1:</a:t>
            </a:r>
            <a:r>
              <a:rPr sz="1500" spc="182" baseline="2898" dirty="0">
                <a:latin typeface="Times New Roman"/>
                <a:cs typeface="Times New Roman"/>
              </a:rPr>
              <a:t> </a:t>
            </a:r>
            <a:r>
              <a:rPr sz="1500" spc="0" baseline="2898" dirty="0">
                <a:latin typeface="Times New Roman"/>
                <a:cs typeface="Times New Roman"/>
              </a:rPr>
              <a:t>revente</a:t>
            </a:r>
            <a:r>
              <a:rPr sz="1500" spc="143" baseline="2898" dirty="0">
                <a:latin typeface="Times New Roman"/>
                <a:cs typeface="Times New Roman"/>
              </a:rPr>
              <a:t> </a:t>
            </a:r>
            <a:r>
              <a:rPr sz="1500" spc="0" baseline="2898" dirty="0">
                <a:latin typeface="Times New Roman"/>
                <a:cs typeface="Times New Roman"/>
              </a:rPr>
              <a:t>de</a:t>
            </a:r>
            <a:r>
              <a:rPr sz="1500" spc="89" baseline="2898" dirty="0">
                <a:latin typeface="Times New Roman"/>
                <a:cs typeface="Times New Roman"/>
              </a:rPr>
              <a:t> </a:t>
            </a:r>
            <a:r>
              <a:rPr sz="1500" spc="0" baseline="2898" dirty="0">
                <a:latin typeface="Times New Roman"/>
                <a:cs typeface="Times New Roman"/>
              </a:rPr>
              <a:t>l'action</a:t>
            </a:r>
            <a:r>
              <a:rPr sz="1500" spc="224" baseline="2898" dirty="0">
                <a:latin typeface="Times New Roman"/>
                <a:cs typeface="Times New Roman"/>
              </a:rPr>
              <a:t> </a:t>
            </a:r>
            <a:r>
              <a:rPr sz="1500" spc="0" baseline="2898" dirty="0">
                <a:latin typeface="Times New Roman"/>
                <a:cs typeface="Times New Roman"/>
              </a:rPr>
              <a:t>au</a:t>
            </a:r>
            <a:r>
              <a:rPr sz="1500" spc="127" baseline="2898" dirty="0">
                <a:latin typeface="Times New Roman"/>
                <a:cs typeface="Times New Roman"/>
              </a:rPr>
              <a:t> </a:t>
            </a:r>
            <a:r>
              <a:rPr sz="1500" spc="-29" baseline="2898" dirty="0">
                <a:latin typeface="Times New Roman"/>
                <a:cs typeface="Times New Roman"/>
              </a:rPr>
              <a:t>p</a:t>
            </a:r>
            <a:r>
              <a:rPr sz="1500" spc="0" baseline="2898" dirty="0">
                <a:latin typeface="Times New Roman"/>
                <a:cs typeface="Times New Roman"/>
              </a:rPr>
              <a:t>rix</a:t>
            </a:r>
            <a:r>
              <a:rPr sz="1500" spc="17" baseline="2898" dirty="0">
                <a:latin typeface="Times New Roman"/>
                <a:cs typeface="Times New Roman"/>
              </a:rPr>
              <a:t> </a:t>
            </a:r>
            <a:r>
              <a:rPr sz="1500" spc="0" baseline="2898" dirty="0">
                <a:latin typeface="Times New Roman"/>
                <a:cs typeface="Times New Roman"/>
              </a:rPr>
              <a:t>P</a:t>
            </a:r>
            <a:r>
              <a:rPr sz="1050" spc="0" baseline="-8282" dirty="0">
                <a:latin typeface="Times New Roman"/>
                <a:cs typeface="Times New Roman"/>
              </a:rPr>
              <a:t>1</a:t>
            </a:r>
            <a:r>
              <a:rPr lang="fr-FR" sz="1050" baseline="-8282" dirty="0">
                <a:latin typeface="Times New Roman"/>
                <a:cs typeface="Times New Roman"/>
              </a:rPr>
              <a:t> +</a:t>
            </a:r>
            <a:r>
              <a:rPr lang="fr-FR" sz="1050" dirty="0">
                <a:latin typeface="Times New Roman"/>
                <a:cs typeface="Times New Roman"/>
              </a:rPr>
              <a:t> versement d’un dividende en fin de période de Div</a:t>
            </a:r>
            <a:r>
              <a:rPr lang="fr-FR" sz="1050" baseline="-25000" dirty="0">
                <a:latin typeface="Times New Roman"/>
                <a:cs typeface="Times New Roman"/>
              </a:rPr>
              <a:t>1  </a:t>
            </a:r>
          </a:p>
          <a:p>
            <a:pPr marL="12700">
              <a:lnSpc>
                <a:spcPts val="1195"/>
              </a:lnSpc>
              <a:spcBef>
                <a:spcPts val="2"/>
              </a:spcBef>
            </a:pPr>
            <a:endParaRPr lang="fr-FR" sz="1050" dirty="0">
              <a:latin typeface="Times New Roman"/>
              <a:cs typeface="Times New Roman"/>
            </a:endParaRPr>
          </a:p>
          <a:p>
            <a:pPr marL="12700">
              <a:lnSpc>
                <a:spcPts val="1195"/>
              </a:lnSpc>
              <a:spcBef>
                <a:spcPts val="2"/>
              </a:spcBef>
            </a:pPr>
            <a:r>
              <a:rPr lang="fr-FR" sz="1050" dirty="0">
                <a:latin typeface="Times New Roman"/>
                <a:cs typeface="Times New Roman"/>
              </a:rPr>
              <a:t>Prix d’équilibre de l’action :</a:t>
            </a:r>
          </a:p>
          <a:p>
            <a:pPr marL="12700">
              <a:lnSpc>
                <a:spcPts val="1195"/>
              </a:lnSpc>
              <a:spcBef>
                <a:spcPts val="2"/>
              </a:spcBef>
            </a:pPr>
            <a:endParaRPr lang="fr-FR" sz="1050" baseline="-25000" dirty="0">
              <a:latin typeface="Times New Roman"/>
              <a:cs typeface="Times New Roman"/>
            </a:endParaRPr>
          </a:p>
          <a:p>
            <a:pPr marL="12700">
              <a:lnSpc>
                <a:spcPts val="1195"/>
              </a:lnSpc>
              <a:spcBef>
                <a:spcPts val="2"/>
              </a:spcBef>
            </a:pPr>
            <a:endParaRPr lang="fr-FR" sz="1050" baseline="-25000" dirty="0">
              <a:latin typeface="Times New Roman"/>
              <a:cs typeface="Times New Roman"/>
            </a:endParaRPr>
          </a:p>
        </p:txBody>
      </p:sp>
      <p:sp>
        <p:nvSpPr>
          <p:cNvPr id="13" name="object 13"/>
          <p:cNvSpPr txBox="1"/>
          <p:nvPr/>
        </p:nvSpPr>
        <p:spPr>
          <a:xfrm>
            <a:off x="254000" y="1587500"/>
            <a:ext cx="4191000" cy="1676400"/>
          </a:xfrm>
          <a:prstGeom prst="rect">
            <a:avLst/>
          </a:prstGeom>
        </p:spPr>
        <p:txBody>
          <a:bodyPr wrap="square" lIns="0" tIns="0" rIns="0" bIns="0" rtlCol="0">
            <a:noAutofit/>
          </a:bodyPr>
          <a:lstStyle/>
          <a:p>
            <a:pPr marL="12700" marR="11396">
              <a:lnSpc>
                <a:spcPts val="1240"/>
              </a:lnSpc>
              <a:spcBef>
                <a:spcPts val="62"/>
              </a:spcBef>
            </a:pPr>
            <a:r>
              <a:rPr sz="1650" spc="-89" baseline="5270" dirty="0">
                <a:latin typeface="Times New Roman"/>
                <a:cs typeface="Times New Roman"/>
              </a:rPr>
              <a:t>T</a:t>
            </a:r>
            <a:r>
              <a:rPr sz="1650" spc="0" baseline="5270" dirty="0">
                <a:latin typeface="Times New Roman"/>
                <a:cs typeface="Times New Roman"/>
              </a:rPr>
              <a:t>aux</a:t>
            </a:r>
            <a:r>
              <a:rPr sz="1650" spc="136" baseline="5270" dirty="0">
                <a:latin typeface="Times New Roman"/>
                <a:cs typeface="Times New Roman"/>
              </a:rPr>
              <a:t> </a:t>
            </a:r>
            <a:r>
              <a:rPr sz="1650" spc="0" baseline="5270" dirty="0">
                <a:latin typeface="Times New Roman"/>
                <a:cs typeface="Times New Roman"/>
              </a:rPr>
              <a:t>d'actualisation</a:t>
            </a:r>
            <a:r>
              <a:rPr sz="1650" spc="273" baseline="5270" dirty="0">
                <a:latin typeface="Times New Roman"/>
                <a:cs typeface="Times New Roman"/>
              </a:rPr>
              <a:t> </a:t>
            </a:r>
            <a:r>
              <a:rPr sz="1650" spc="0" baseline="5270" dirty="0">
                <a:latin typeface="Times New Roman"/>
                <a:cs typeface="Times New Roman"/>
              </a:rPr>
              <a:t>=</a:t>
            </a:r>
            <a:r>
              <a:rPr sz="1650" spc="-13" baseline="5270" dirty="0">
                <a:latin typeface="Times New Roman"/>
                <a:cs typeface="Times New Roman"/>
              </a:rPr>
              <a:t> </a:t>
            </a:r>
            <a:r>
              <a:rPr sz="1650" spc="0" baseline="5270" dirty="0">
                <a:latin typeface="Times New Roman"/>
                <a:cs typeface="Times New Roman"/>
              </a:rPr>
              <a:t>coût </a:t>
            </a:r>
            <a:r>
              <a:rPr sz="1650" spc="133" baseline="5270" dirty="0">
                <a:latin typeface="Times New Roman"/>
                <a:cs typeface="Times New Roman"/>
              </a:rPr>
              <a:t> </a:t>
            </a:r>
            <a:r>
              <a:rPr sz="1650" spc="0" baseline="5270" dirty="0">
                <a:latin typeface="Times New Roman"/>
                <a:cs typeface="Times New Roman"/>
              </a:rPr>
              <a:t>des</a:t>
            </a:r>
            <a:r>
              <a:rPr sz="1650" spc="271" baseline="5270" dirty="0">
                <a:latin typeface="Times New Roman"/>
                <a:cs typeface="Times New Roman"/>
              </a:rPr>
              <a:t> </a:t>
            </a:r>
            <a:r>
              <a:rPr sz="1650" spc="0" baseline="5270" dirty="0">
                <a:latin typeface="Times New Roman"/>
                <a:cs typeface="Times New Roman"/>
              </a:rPr>
              <a:t>capitaux</a:t>
            </a:r>
            <a:r>
              <a:rPr sz="1650" spc="131" baseline="5270" dirty="0">
                <a:latin typeface="Times New Roman"/>
                <a:cs typeface="Times New Roman"/>
              </a:rPr>
              <a:t> </a:t>
            </a:r>
            <a:r>
              <a:rPr sz="1650" spc="-38" baseline="5270" dirty="0">
                <a:latin typeface="Times New Roman"/>
                <a:cs typeface="Times New Roman"/>
              </a:rPr>
              <a:t>p</a:t>
            </a:r>
            <a:r>
              <a:rPr sz="1650" spc="0" baseline="5270" dirty="0">
                <a:latin typeface="Times New Roman"/>
                <a:cs typeface="Times New Roman"/>
              </a:rPr>
              <a:t>ro</a:t>
            </a:r>
            <a:r>
              <a:rPr sz="1650" spc="-38" baseline="5270" dirty="0">
                <a:latin typeface="Times New Roman"/>
                <a:cs typeface="Times New Roman"/>
              </a:rPr>
              <a:t>p</a:t>
            </a:r>
            <a:r>
              <a:rPr sz="1650" spc="0" baseline="5270" dirty="0">
                <a:latin typeface="Times New Roman"/>
                <a:cs typeface="Times New Roman"/>
              </a:rPr>
              <a:t>res</a:t>
            </a:r>
            <a:r>
              <a:rPr sz="1650" spc="80" baseline="5270" dirty="0">
                <a:latin typeface="Times New Roman"/>
                <a:cs typeface="Times New Roman"/>
              </a:rPr>
              <a:t> </a:t>
            </a:r>
            <a:r>
              <a:rPr sz="1650" spc="0" baseline="5270" dirty="0">
                <a:latin typeface="Times New Roman"/>
                <a:cs typeface="Times New Roman"/>
              </a:rPr>
              <a:t>(r</a:t>
            </a:r>
            <a:r>
              <a:rPr lang="fr-FR" sz="1200" baseline="-7000" dirty="0" err="1">
                <a:latin typeface="Times New Roman"/>
                <a:cs typeface="Times New Roman"/>
              </a:rPr>
              <a:t>cp</a:t>
            </a:r>
            <a:r>
              <a:rPr sz="1200" spc="0" baseline="-7246" dirty="0">
                <a:latin typeface="Times New Roman"/>
                <a:cs typeface="Times New Roman"/>
              </a:rPr>
              <a:t>  </a:t>
            </a:r>
            <a:r>
              <a:rPr sz="1200" spc="18" baseline="-7246" dirty="0">
                <a:latin typeface="Times New Roman"/>
                <a:cs typeface="Times New Roman"/>
              </a:rPr>
              <a:t> </a:t>
            </a:r>
            <a:r>
              <a:rPr sz="1650" spc="0" baseline="5270" dirty="0">
                <a:latin typeface="Times New Roman"/>
                <a:cs typeface="Times New Roman"/>
              </a:rPr>
              <a:t>=</a:t>
            </a:r>
            <a:r>
              <a:rPr lang="fr-FR" sz="1100" dirty="0">
                <a:latin typeface="Times New Roman"/>
                <a:cs typeface="Times New Roman"/>
              </a:rPr>
              <a:t> </a:t>
            </a:r>
            <a:r>
              <a:rPr sz="1100" spc="0" dirty="0" err="1">
                <a:latin typeface="Times New Roman"/>
                <a:cs typeface="Times New Roman"/>
              </a:rPr>
              <a:t>rentabilit</a:t>
            </a:r>
            <a:r>
              <a:rPr lang="fr-FR" sz="1100" spc="0" dirty="0">
                <a:latin typeface="Times New Roman"/>
                <a:cs typeface="Times New Roman"/>
              </a:rPr>
              <a:t>é</a:t>
            </a:r>
            <a:r>
              <a:rPr sz="1100" spc="129" dirty="0">
                <a:latin typeface="Times New Roman"/>
                <a:cs typeface="Times New Roman"/>
              </a:rPr>
              <a:t> </a:t>
            </a:r>
            <a:r>
              <a:rPr sz="1100" spc="0" dirty="0" err="1">
                <a:latin typeface="Times New Roman"/>
                <a:cs typeface="Times New Roman"/>
              </a:rPr>
              <a:t>es</a:t>
            </a:r>
            <a:r>
              <a:rPr sz="1100" spc="29" dirty="0" err="1">
                <a:latin typeface="Times New Roman"/>
                <a:cs typeface="Times New Roman"/>
              </a:rPr>
              <a:t>p</a:t>
            </a:r>
            <a:r>
              <a:rPr lang="fr-FR" sz="1100" dirty="0">
                <a:latin typeface="Times New Roman"/>
                <a:cs typeface="Times New Roman"/>
              </a:rPr>
              <a:t>é</a:t>
            </a:r>
            <a:r>
              <a:rPr sz="1100" spc="0" dirty="0">
                <a:latin typeface="Times New Roman"/>
                <a:cs typeface="Times New Roman"/>
              </a:rPr>
              <a:t>r</a:t>
            </a:r>
            <a:r>
              <a:rPr lang="fr-FR" sz="1100" spc="0" dirty="0">
                <a:latin typeface="Times New Roman"/>
                <a:cs typeface="Times New Roman"/>
              </a:rPr>
              <a:t>é</a:t>
            </a:r>
            <a:r>
              <a:rPr sz="1100" spc="0" dirty="0">
                <a:latin typeface="Times New Roman"/>
                <a:cs typeface="Times New Roman"/>
              </a:rPr>
              <a:t>e</a:t>
            </a:r>
            <a:r>
              <a:rPr sz="1100" spc="5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placements</a:t>
            </a:r>
            <a:r>
              <a:rPr sz="1100" spc="134" dirty="0">
                <a:latin typeface="Times New Roman"/>
                <a:cs typeface="Times New Roman"/>
              </a:rPr>
              <a:t> </a:t>
            </a:r>
            <a:r>
              <a:rPr sz="1100" spc="0" dirty="0">
                <a:latin typeface="Times New Roman"/>
                <a:cs typeface="Times New Roman"/>
              </a:rPr>
              <a:t>alternatifs</a:t>
            </a:r>
            <a:r>
              <a:rPr sz="1100" spc="17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risque que</a:t>
            </a:r>
            <a:r>
              <a:rPr sz="1100" spc="8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actions</a:t>
            </a:r>
            <a:r>
              <a:rPr sz="1100" spc="11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dirty="0" err="1">
                <a:latin typeface="Times New Roman"/>
                <a:cs typeface="Times New Roman"/>
              </a:rPr>
              <a:t>l'entreprise</a:t>
            </a:r>
            <a:r>
              <a:rPr lang="fr-FR" sz="1100" dirty="0">
                <a:latin typeface="Times New Roman"/>
                <a:cs typeface="Times New Roman"/>
              </a:rPr>
              <a:t> </a:t>
            </a:r>
            <a:r>
              <a:rPr lang="fr-FR" sz="1100" spc="0" dirty="0">
                <a:latin typeface="Times New Roman"/>
                <a:cs typeface="Times New Roman"/>
              </a:rPr>
              <a:t>=&gt; les flux futurs de revenu pas connus avec certitude, impossible de les actualiser au taux d’intérêt sans risque</a:t>
            </a:r>
            <a:r>
              <a:rPr sz="1100" spc="0" dirty="0">
                <a:latin typeface="Times New Roman"/>
                <a:cs typeface="Times New Roman"/>
              </a:rPr>
              <a:t>).</a:t>
            </a:r>
            <a:endParaRPr lang="fr-FR" sz="1100" spc="0" dirty="0">
              <a:latin typeface="Times New Roman"/>
              <a:cs typeface="Times New Roman"/>
            </a:endParaRPr>
          </a:p>
          <a:p>
            <a:pPr marL="12700" marR="131391">
              <a:lnSpc>
                <a:spcPts val="1264"/>
              </a:lnSpc>
            </a:pPr>
            <a:endParaRPr lang="fr-FR" sz="1100" dirty="0">
              <a:latin typeface="Times New Roman"/>
              <a:cs typeface="Times New Roman"/>
            </a:endParaRPr>
          </a:p>
          <a:p>
            <a:pPr marL="12700" marR="131391">
              <a:lnSpc>
                <a:spcPts val="1264"/>
              </a:lnSpc>
            </a:pPr>
            <a:r>
              <a:rPr lang="fr-FR" sz="1100" dirty="0">
                <a:latin typeface="Times New Roman"/>
                <a:cs typeface="Times New Roman"/>
              </a:rPr>
              <a:t>Rem</a:t>
            </a:r>
            <a:r>
              <a:rPr lang="fr-FR" sz="1100" spc="-38" dirty="0">
                <a:latin typeface="Times New Roman"/>
                <a:cs typeface="Times New Roman"/>
              </a:rPr>
              <a:t>a</a:t>
            </a:r>
            <a:r>
              <a:rPr lang="fr-FR" sz="1100" dirty="0">
                <a:latin typeface="Times New Roman"/>
                <a:cs typeface="Times New Roman"/>
              </a:rPr>
              <a:t>rque:</a:t>
            </a:r>
            <a:r>
              <a:rPr lang="fr-FR" sz="1100" spc="178" dirty="0">
                <a:latin typeface="Times New Roman"/>
                <a:cs typeface="Times New Roman"/>
              </a:rPr>
              <a:t> </a:t>
            </a:r>
            <a:r>
              <a:rPr lang="fr-FR" sz="1100" dirty="0">
                <a:latin typeface="Times New Roman"/>
                <a:cs typeface="Times New Roman"/>
              </a:rPr>
              <a:t>rentabilité</a:t>
            </a:r>
            <a:r>
              <a:rPr lang="fr-FR" sz="1100" spc="129"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l'action</a:t>
            </a:r>
            <a:r>
              <a:rPr lang="fr-FR" sz="1100" spc="180" dirty="0">
                <a:latin typeface="Times New Roman"/>
                <a:cs typeface="Times New Roman"/>
              </a:rPr>
              <a:t> </a:t>
            </a:r>
            <a:r>
              <a:rPr lang="fr-FR" sz="1100" dirty="0">
                <a:latin typeface="Times New Roman"/>
                <a:cs typeface="Times New Roman"/>
              </a:rPr>
              <a:t>d'une</a:t>
            </a:r>
            <a:r>
              <a:rPr lang="fr-FR" sz="1100" spc="201" dirty="0">
                <a:latin typeface="Times New Roman"/>
                <a:cs typeface="Times New Roman"/>
              </a:rPr>
              <a:t> </a:t>
            </a:r>
            <a:r>
              <a:rPr lang="fr-FR" sz="1100" dirty="0">
                <a:latin typeface="Times New Roman"/>
                <a:cs typeface="Times New Roman"/>
              </a:rPr>
              <a:t>entre</a:t>
            </a:r>
            <a:r>
              <a:rPr lang="fr-FR" sz="1100" spc="-29" dirty="0">
                <a:latin typeface="Times New Roman"/>
                <a:cs typeface="Times New Roman"/>
              </a:rPr>
              <a:t>p</a:t>
            </a:r>
            <a:r>
              <a:rPr lang="fr-FR" sz="1100" dirty="0">
                <a:latin typeface="Times New Roman"/>
                <a:cs typeface="Times New Roman"/>
              </a:rPr>
              <a:t>rise</a:t>
            </a:r>
            <a:r>
              <a:rPr lang="fr-FR" sz="1100" spc="103" dirty="0">
                <a:latin typeface="Times New Roman"/>
                <a:cs typeface="Times New Roman"/>
              </a:rPr>
              <a:t> </a:t>
            </a:r>
            <a:r>
              <a:rPr lang="fr-FR" sz="1100" dirty="0">
                <a:latin typeface="Times New Roman"/>
                <a:cs typeface="Times New Roman"/>
              </a:rPr>
              <a:t>=</a:t>
            </a:r>
            <a:r>
              <a:rPr lang="fr-FR" sz="1100" spc="-13" dirty="0">
                <a:latin typeface="Times New Roman"/>
                <a:cs typeface="Times New Roman"/>
              </a:rPr>
              <a:t> </a:t>
            </a:r>
            <a:r>
              <a:rPr lang="fr-FR" sz="1100" dirty="0">
                <a:latin typeface="Times New Roman"/>
                <a:cs typeface="Times New Roman"/>
              </a:rPr>
              <a:t>coût</a:t>
            </a:r>
            <a:r>
              <a:rPr lang="fr-FR" sz="1100" spc="160" dirty="0">
                <a:latin typeface="Times New Roman"/>
                <a:cs typeface="Times New Roman"/>
              </a:rPr>
              <a:t> </a:t>
            </a:r>
            <a:r>
              <a:rPr lang="fr-FR" sz="1100" dirty="0">
                <a:latin typeface="Times New Roman"/>
                <a:cs typeface="Times New Roman"/>
              </a:rPr>
              <a:t>des capitaux</a:t>
            </a:r>
            <a:r>
              <a:rPr lang="fr-FR" sz="1100" spc="122"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ro</a:t>
            </a:r>
            <a:r>
              <a:rPr lang="fr-FR" sz="1100" spc="-29" dirty="0">
                <a:latin typeface="Times New Roman"/>
                <a:cs typeface="Times New Roman"/>
              </a:rPr>
              <a:t>p</a:t>
            </a:r>
            <a:r>
              <a:rPr lang="fr-FR" sz="1100" dirty="0">
                <a:latin typeface="Times New Roman"/>
                <a:cs typeface="Times New Roman"/>
              </a:rPr>
              <a:t>res</a:t>
            </a:r>
            <a:r>
              <a:rPr lang="fr-FR" sz="1100" spc="64"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cette</a:t>
            </a:r>
            <a:r>
              <a:rPr lang="fr-FR" sz="1100" spc="229" dirty="0">
                <a:latin typeface="Times New Roman"/>
                <a:cs typeface="Times New Roman"/>
              </a:rPr>
              <a:t> </a:t>
            </a:r>
            <a:r>
              <a:rPr lang="fr-FR" sz="1100" dirty="0">
                <a:latin typeface="Times New Roman"/>
                <a:cs typeface="Times New Roman"/>
              </a:rPr>
              <a:t>entre</a:t>
            </a:r>
            <a:r>
              <a:rPr lang="fr-FR" sz="1100" spc="-29" dirty="0">
                <a:latin typeface="Times New Roman"/>
                <a:cs typeface="Times New Roman"/>
              </a:rPr>
              <a:t>p</a:t>
            </a:r>
            <a:r>
              <a:rPr lang="fr-FR" sz="1100" dirty="0">
                <a:latin typeface="Times New Roman"/>
                <a:cs typeface="Times New Roman"/>
              </a:rPr>
              <a:t>rise:</a:t>
            </a:r>
          </a:p>
          <a:p>
            <a:pPr marL="12700" marR="131391">
              <a:lnSpc>
                <a:spcPts val="1264"/>
              </a:lnSpc>
            </a:pPr>
            <a:endParaRPr sz="1100" dirty="0">
              <a:latin typeface="Times New Roman"/>
              <a:cs typeface="Times New Roman"/>
            </a:endParaRPr>
          </a:p>
        </p:txBody>
      </p:sp>
      <p:graphicFrame>
        <p:nvGraphicFramePr>
          <p:cNvPr id="24" name="Objet 23"/>
          <p:cNvGraphicFramePr>
            <a:graphicFrameLocks noChangeAspect="1"/>
          </p:cNvGraphicFramePr>
          <p:nvPr>
            <p:extLst>
              <p:ext uri="{D42A27DB-BD31-4B8C-83A1-F6EECF244321}">
                <p14:modId xmlns:p14="http://schemas.microsoft.com/office/powerpoint/2010/main" val="3595807123"/>
              </p:ext>
            </p:extLst>
          </p:nvPr>
        </p:nvGraphicFramePr>
        <p:xfrm>
          <a:off x="1948051" y="1031369"/>
          <a:ext cx="1205354" cy="444500"/>
        </p:xfrm>
        <a:graphic>
          <a:graphicData uri="http://schemas.openxmlformats.org/presentationml/2006/ole">
            <mc:AlternateContent xmlns:mc="http://schemas.openxmlformats.org/markup-compatibility/2006">
              <mc:Choice xmlns:v="urn:schemas-microsoft-com:vml" Requires="v">
                <p:oleObj spid="_x0000_s25606" name="Equation" r:id="rId3" imgW="888840" imgH="444240" progId="Equation.DSMT4">
                  <p:embed/>
                </p:oleObj>
              </mc:Choice>
              <mc:Fallback>
                <p:oleObj name="Equation" r:id="rId3" imgW="888840" imgH="444240" progId="Equation.DSMT4">
                  <p:embed/>
                  <p:pic>
                    <p:nvPicPr>
                      <p:cNvPr id="24" name="Objet 23"/>
                      <p:cNvPicPr/>
                      <p:nvPr/>
                    </p:nvPicPr>
                    <p:blipFill>
                      <a:blip r:embed="rId4"/>
                      <a:stretch>
                        <a:fillRect/>
                      </a:stretch>
                    </p:blipFill>
                    <p:spPr>
                      <a:xfrm>
                        <a:off x="1948051" y="1031369"/>
                        <a:ext cx="1205354" cy="444500"/>
                      </a:xfrm>
                      <a:prstGeom prst="rect">
                        <a:avLst/>
                      </a:prstGeom>
                    </p:spPr>
                  </p:pic>
                </p:oleObj>
              </mc:Fallback>
            </mc:AlternateContent>
          </a:graphicData>
        </a:graphic>
      </p:graphicFrame>
      <p:graphicFrame>
        <p:nvGraphicFramePr>
          <p:cNvPr id="25" name="Objet 24"/>
          <p:cNvGraphicFramePr>
            <a:graphicFrameLocks noChangeAspect="1"/>
          </p:cNvGraphicFramePr>
          <p:nvPr>
            <p:extLst>
              <p:ext uri="{D42A27DB-BD31-4B8C-83A1-F6EECF244321}">
                <p14:modId xmlns:p14="http://schemas.microsoft.com/office/powerpoint/2010/main" val="933310794"/>
              </p:ext>
            </p:extLst>
          </p:nvPr>
        </p:nvGraphicFramePr>
        <p:xfrm>
          <a:off x="2252173" y="2574785"/>
          <a:ext cx="2070069" cy="825500"/>
        </p:xfrm>
        <a:graphic>
          <a:graphicData uri="http://schemas.openxmlformats.org/presentationml/2006/ole">
            <mc:AlternateContent xmlns:mc="http://schemas.openxmlformats.org/markup-compatibility/2006">
              <mc:Choice xmlns:v="urn:schemas-microsoft-com:vml" Requires="v">
                <p:oleObj spid="_x0000_s25607" name="Equation" r:id="rId5" imgW="1574640" imgH="761760" progId="Equation.DSMT4">
                  <p:embed/>
                </p:oleObj>
              </mc:Choice>
              <mc:Fallback>
                <p:oleObj name="Equation" r:id="rId5" imgW="1574640" imgH="761760" progId="Equation.DSMT4">
                  <p:embed/>
                  <p:pic>
                    <p:nvPicPr>
                      <p:cNvPr id="25" name="Objet 24"/>
                      <p:cNvPicPr/>
                      <p:nvPr/>
                    </p:nvPicPr>
                    <p:blipFill>
                      <a:blip r:embed="rId6"/>
                      <a:stretch>
                        <a:fillRect/>
                      </a:stretch>
                    </p:blipFill>
                    <p:spPr>
                      <a:xfrm>
                        <a:off x="2252173" y="2574785"/>
                        <a:ext cx="2070069" cy="8255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p:nvPr/>
        </p:nvSpPr>
        <p:spPr>
          <a:xfrm>
            <a:off x="95300" y="123091"/>
            <a:ext cx="129507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Prix</a:t>
            </a:r>
            <a:r>
              <a:rPr sz="1400" spc="58"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action</a:t>
            </a:r>
            <a:endParaRPr sz="1400">
              <a:latin typeface="Times New Roman"/>
              <a:cs typeface="Times New Roman"/>
            </a:endParaRPr>
          </a:p>
        </p:txBody>
      </p:sp>
      <p:sp>
        <p:nvSpPr>
          <p:cNvPr id="41" name="object 41"/>
          <p:cNvSpPr txBox="1"/>
          <p:nvPr/>
        </p:nvSpPr>
        <p:spPr>
          <a:xfrm>
            <a:off x="118909" y="542371"/>
            <a:ext cx="1487332" cy="163945"/>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Placement</a:t>
            </a:r>
            <a:r>
              <a:rPr sz="1100" spc="86" dirty="0">
                <a:latin typeface="Times New Roman"/>
                <a:cs typeface="Times New Roman"/>
              </a:rPr>
              <a:t> </a:t>
            </a:r>
            <a:r>
              <a:rPr sz="1100" spc="0" dirty="0">
                <a:latin typeface="Times New Roman"/>
                <a:cs typeface="Times New Roman"/>
              </a:rPr>
              <a:t>à</a:t>
            </a:r>
            <a:r>
              <a:rPr sz="1100" spc="207" dirty="0">
                <a:latin typeface="Times New Roman"/>
                <a:cs typeface="Times New Roman"/>
              </a:rPr>
              <a:t> </a:t>
            </a:r>
            <a:r>
              <a:rPr sz="1100" spc="0" dirty="0" err="1">
                <a:latin typeface="Times New Roman"/>
                <a:cs typeface="Times New Roman"/>
              </a:rPr>
              <a:t>deux</a:t>
            </a:r>
            <a:r>
              <a:rPr sz="1100" spc="0" dirty="0">
                <a:latin typeface="Times New Roman"/>
                <a:cs typeface="Times New Roman"/>
              </a:rPr>
              <a:t> </a:t>
            </a:r>
            <a:r>
              <a:rPr sz="1100" spc="42" dirty="0">
                <a:latin typeface="Times New Roman"/>
                <a:cs typeface="Times New Roman"/>
              </a:rPr>
              <a:t> </a:t>
            </a:r>
            <a:r>
              <a:rPr sz="1100" spc="0" dirty="0" err="1">
                <a:latin typeface="Times New Roman"/>
                <a:cs typeface="Times New Roman"/>
              </a:rPr>
              <a:t>ans</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32" name="object 32"/>
          <p:cNvSpPr txBox="1"/>
          <p:nvPr/>
        </p:nvSpPr>
        <p:spPr>
          <a:xfrm>
            <a:off x="95300" y="1077341"/>
            <a:ext cx="4186409" cy="1031113"/>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Rem</a:t>
            </a:r>
            <a:r>
              <a:rPr sz="1100" spc="-38" dirty="0">
                <a:latin typeface="Times New Roman"/>
                <a:cs typeface="Times New Roman"/>
              </a:rPr>
              <a:t>a</a:t>
            </a:r>
            <a:r>
              <a:rPr sz="1100" spc="0" dirty="0">
                <a:latin typeface="Times New Roman"/>
                <a:cs typeface="Times New Roman"/>
              </a:rPr>
              <a:t>rque</a:t>
            </a:r>
            <a:r>
              <a:rPr lang="fr-FR" sz="1100" spc="0" dirty="0">
                <a:latin typeface="Times New Roman"/>
                <a:cs typeface="Times New Roman"/>
              </a:rPr>
              <a:t> </a:t>
            </a:r>
            <a:r>
              <a:rPr sz="1100" spc="0" dirty="0">
                <a:latin typeface="Times New Roman"/>
                <a:cs typeface="Times New Roman"/>
              </a:rPr>
              <a:t>:</a:t>
            </a:r>
            <a:r>
              <a:rPr sz="1100" spc="178" dirty="0">
                <a:latin typeface="Times New Roman"/>
                <a:cs typeface="Times New Roman"/>
              </a:rPr>
              <a:t> </a:t>
            </a:r>
            <a:r>
              <a:rPr sz="1100" spc="0" dirty="0">
                <a:latin typeface="Times New Roman"/>
                <a:cs typeface="Times New Roman"/>
              </a:rPr>
              <a:t>on</a:t>
            </a:r>
            <a:r>
              <a:rPr sz="1100" spc="68" dirty="0">
                <a:latin typeface="Times New Roman"/>
                <a:cs typeface="Times New Roman"/>
              </a:rPr>
              <a:t> </a:t>
            </a:r>
            <a:r>
              <a:rPr sz="1100" spc="0" dirty="0">
                <a:latin typeface="Times New Roman"/>
                <a:cs typeface="Times New Roman"/>
              </a:rPr>
              <a:t>retrouve</a:t>
            </a:r>
            <a:r>
              <a:rPr sz="1100" spc="79" dirty="0">
                <a:latin typeface="Times New Roman"/>
                <a:cs typeface="Times New Roman"/>
              </a:rPr>
              <a:t> </a:t>
            </a:r>
            <a:r>
              <a:rPr sz="1100" spc="0" dirty="0" err="1">
                <a:latin typeface="Times New Roman"/>
                <a:cs typeface="Times New Roman"/>
              </a:rPr>
              <a:t>ce</a:t>
            </a:r>
            <a:r>
              <a:rPr sz="1100" spc="60" dirty="0">
                <a:latin typeface="Times New Roman"/>
                <a:cs typeface="Times New Roman"/>
              </a:rPr>
              <a:t> </a:t>
            </a: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sultat</a:t>
            </a:r>
            <a:r>
              <a:rPr sz="1100" spc="209" dirty="0">
                <a:latin typeface="Times New Roman"/>
                <a:cs typeface="Times New Roman"/>
              </a:rPr>
              <a:t> </a:t>
            </a:r>
            <a:r>
              <a:rPr sz="1100" spc="0" dirty="0">
                <a:latin typeface="Times New Roman"/>
                <a:cs typeface="Times New Roman"/>
              </a:rPr>
              <a:t>en</a:t>
            </a:r>
            <a:r>
              <a:rPr sz="1100" spc="79" dirty="0">
                <a:latin typeface="Times New Roman"/>
                <a:cs typeface="Times New Roman"/>
              </a:rPr>
              <a:t> </a:t>
            </a:r>
            <a:r>
              <a:rPr sz="1100" spc="0" dirty="0">
                <a:latin typeface="Times New Roman"/>
                <a:cs typeface="Times New Roman"/>
              </a:rPr>
              <a:t>re</a:t>
            </a:r>
            <a:r>
              <a:rPr sz="1100" spc="-29" dirty="0">
                <a:latin typeface="Times New Roman"/>
                <a:cs typeface="Times New Roman"/>
              </a:rPr>
              <a:t>p</a:t>
            </a:r>
            <a:r>
              <a:rPr sz="1100" spc="0" dirty="0">
                <a:latin typeface="Times New Roman"/>
                <a:cs typeface="Times New Roman"/>
              </a:rPr>
              <a:t>renant</a:t>
            </a:r>
            <a:r>
              <a:rPr sz="1100" spc="189" dirty="0">
                <a:latin typeface="Times New Roman"/>
                <a:cs typeface="Times New Roman"/>
              </a:rPr>
              <a:t> </a:t>
            </a:r>
            <a:r>
              <a:rPr sz="1100" spc="0" dirty="0" err="1">
                <a:latin typeface="Times New Roman"/>
                <a:cs typeface="Times New Roman"/>
              </a:rPr>
              <a:t>notre</a:t>
            </a:r>
            <a:r>
              <a:rPr sz="1100" spc="147" dirty="0">
                <a:latin typeface="Times New Roman"/>
                <a:cs typeface="Times New Roman"/>
              </a:rPr>
              <a:t> </a:t>
            </a:r>
            <a:r>
              <a:rPr sz="1100" spc="0" dirty="0" err="1">
                <a:latin typeface="Times New Roman"/>
                <a:cs typeface="Times New Roman"/>
              </a:rPr>
              <a:t>f</a:t>
            </a:r>
            <a:r>
              <a:rPr sz="1100" spc="-29" dirty="0" err="1">
                <a:latin typeface="Times New Roman"/>
                <a:cs typeface="Times New Roman"/>
              </a:rPr>
              <a:t>o</a:t>
            </a:r>
            <a:r>
              <a:rPr sz="1100" spc="0" dirty="0" err="1">
                <a:latin typeface="Times New Roman"/>
                <a:cs typeface="Times New Roman"/>
              </a:rPr>
              <a:t>rmule</a:t>
            </a:r>
            <a:r>
              <a:rPr lang="fr-FR" sz="110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placement</a:t>
            </a:r>
            <a:r>
              <a:rPr sz="1100" spc="130"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a:latin typeface="Times New Roman"/>
                <a:cs typeface="Times New Roman"/>
              </a:rPr>
              <a:t>an</a:t>
            </a:r>
            <a:r>
              <a:rPr lang="fr-FR" sz="1100" spc="0" dirty="0">
                <a:latin typeface="Times New Roman"/>
                <a:cs typeface="Times New Roman"/>
              </a:rPr>
              <a:t>, soit,</a:t>
            </a:r>
          </a:p>
          <a:p>
            <a:pPr marL="12700">
              <a:lnSpc>
                <a:spcPts val="1140"/>
              </a:lnSpc>
              <a:spcBef>
                <a:spcPts val="57"/>
              </a:spcBef>
            </a:pPr>
            <a:endParaRPr lang="fr-FR" sz="1100" dirty="0">
              <a:latin typeface="Times New Roman"/>
              <a:cs typeface="Times New Roman"/>
            </a:endParaRPr>
          </a:p>
          <a:p>
            <a:pPr marL="12700">
              <a:lnSpc>
                <a:spcPts val="1140"/>
              </a:lnSpc>
              <a:spcBef>
                <a:spcPts val="57"/>
              </a:spcBef>
            </a:pPr>
            <a:r>
              <a:rPr lang="fr-FR" sz="1100" dirty="0">
                <a:latin typeface="Times New Roman"/>
                <a:cs typeface="Times New Roman"/>
              </a:rPr>
              <a:t>                                                                 et             </a:t>
            </a:r>
            <a:endParaRPr sz="1100" dirty="0">
              <a:latin typeface="Times New Roman"/>
              <a:cs typeface="Times New Roman"/>
            </a:endParaRPr>
          </a:p>
        </p:txBody>
      </p:sp>
      <p:sp>
        <p:nvSpPr>
          <p:cNvPr id="22" name="object 22"/>
          <p:cNvSpPr txBox="1"/>
          <p:nvPr/>
        </p:nvSpPr>
        <p:spPr>
          <a:xfrm>
            <a:off x="184759" y="1917074"/>
            <a:ext cx="4096950" cy="794831"/>
          </a:xfrm>
          <a:prstGeom prst="rect">
            <a:avLst/>
          </a:prstGeom>
        </p:spPr>
        <p:txBody>
          <a:bodyPr wrap="square" lIns="0" tIns="0" rIns="0" bIns="0" rtlCol="0">
            <a:noAutofit/>
          </a:bodyPr>
          <a:lstStyle/>
          <a:p>
            <a:pPr marL="12700">
              <a:lnSpc>
                <a:spcPts val="1140"/>
              </a:lnSpc>
              <a:spcBef>
                <a:spcPts val="57"/>
              </a:spcBef>
            </a:pPr>
            <a:r>
              <a:rPr sz="1100" spc="0" dirty="0">
                <a:latin typeface="Times New Roman"/>
                <a:cs typeface="Times New Roman"/>
              </a:rPr>
              <a:t>Cons</a:t>
            </a:r>
            <a:r>
              <a:rPr lang="fr-FR" sz="1100" spc="0" dirty="0">
                <a:latin typeface="Times New Roman"/>
                <a:cs typeface="Times New Roman"/>
              </a:rPr>
              <a:t>é</a:t>
            </a:r>
            <a:r>
              <a:rPr sz="1100" spc="0" dirty="0" err="1">
                <a:latin typeface="Times New Roman"/>
                <a:cs typeface="Times New Roman"/>
              </a:rPr>
              <a:t>quence</a:t>
            </a:r>
            <a:r>
              <a:rPr lang="fr-FR" sz="1100" spc="0" dirty="0">
                <a:latin typeface="Times New Roman"/>
                <a:cs typeface="Times New Roman"/>
              </a:rPr>
              <a:t> </a:t>
            </a:r>
            <a:r>
              <a:rPr sz="1100" spc="0" dirty="0">
                <a:latin typeface="Times New Roman"/>
                <a:cs typeface="Times New Roman"/>
              </a:rPr>
              <a:t>:</a:t>
            </a:r>
            <a:r>
              <a:rPr sz="1100" spc="177"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29" dirty="0">
                <a:latin typeface="Times New Roman"/>
                <a:cs typeface="Times New Roman"/>
              </a:rPr>
              <a:t>p</a:t>
            </a:r>
            <a:r>
              <a:rPr sz="1100" spc="0" dirty="0">
                <a:latin typeface="Times New Roman"/>
                <a:cs typeface="Times New Roman"/>
              </a:rPr>
              <a:t>rix</a:t>
            </a:r>
            <a:r>
              <a:rPr sz="1100" spc="-19"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action</a:t>
            </a:r>
            <a:r>
              <a:rPr sz="1100" spc="138" dirty="0">
                <a:latin typeface="Times New Roman"/>
                <a:cs typeface="Times New Roman"/>
              </a:rPr>
              <a:t> </a:t>
            </a:r>
            <a:r>
              <a:rPr sz="1100" spc="0" dirty="0">
                <a:latin typeface="Times New Roman"/>
                <a:cs typeface="Times New Roman"/>
              </a:rPr>
              <a:t>ne</a:t>
            </a:r>
            <a:r>
              <a:rPr sz="1100" spc="84"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29" dirty="0">
                <a:latin typeface="Times New Roman"/>
                <a:cs typeface="Times New Roman"/>
              </a:rPr>
              <a:t>p</a:t>
            </a:r>
            <a:r>
              <a:rPr sz="1100" spc="0" dirty="0">
                <a:latin typeface="Times New Roman"/>
                <a:cs typeface="Times New Roman"/>
              </a:rPr>
              <a:t>end</a:t>
            </a:r>
            <a:r>
              <a:rPr sz="1100" spc="84"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lang="fr-FR" sz="1100" dirty="0">
                <a:latin typeface="Times New Roman"/>
                <a:cs typeface="Times New Roman"/>
              </a:rPr>
              <a:t>explicitement</a:t>
            </a:r>
            <a:r>
              <a:rPr lang="fr-FR" sz="1100" spc="9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l'h</a:t>
            </a:r>
            <a:r>
              <a:rPr sz="1100" spc="-29" dirty="0" err="1">
                <a:latin typeface="Times New Roman"/>
                <a:cs typeface="Times New Roman"/>
              </a:rPr>
              <a:t>o</a:t>
            </a:r>
            <a:r>
              <a:rPr sz="1100" spc="0" dirty="0" err="1">
                <a:latin typeface="Times New Roman"/>
                <a:cs typeface="Times New Roman"/>
              </a:rPr>
              <a:t>rizon</a:t>
            </a:r>
            <a:r>
              <a:rPr lang="fr-FR" sz="1100"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a:latin typeface="Times New Roman"/>
                <a:cs typeface="Times New Roman"/>
              </a:rPr>
              <a:t>placement</a:t>
            </a:r>
            <a:r>
              <a:rPr lang="fr-FR" sz="1100" spc="0" dirty="0">
                <a:latin typeface="Times New Roman"/>
                <a:cs typeface="Times New Roman"/>
              </a:rPr>
              <a:t> N</a:t>
            </a:r>
            <a:r>
              <a:rPr sz="1100" spc="0" dirty="0">
                <a:latin typeface="Times New Roman"/>
                <a:cs typeface="Times New Roman"/>
              </a:rPr>
              <a:t>.</a:t>
            </a:r>
            <a:r>
              <a:rPr lang="fr-FR" sz="1100" spc="0" dirty="0">
                <a:latin typeface="Times New Roman"/>
                <a:cs typeface="Times New Roman"/>
              </a:rPr>
              <a:t> </a:t>
            </a:r>
          </a:p>
          <a:p>
            <a:pPr marL="12700">
              <a:lnSpc>
                <a:spcPts val="1140"/>
              </a:lnSpc>
              <a:spcBef>
                <a:spcPts val="57"/>
              </a:spcBef>
            </a:pPr>
            <a:r>
              <a:rPr lang="fr-FR" sz="1100" spc="0" dirty="0">
                <a:latin typeface="Times New Roman"/>
                <a:cs typeface="Times New Roman"/>
              </a:rPr>
              <a:t>le gain obtenu sous forme de dividendes ou de plus-value indifférent pour estimer la valeur d’une action.</a:t>
            </a:r>
            <a:endParaRPr sz="1100" dirty="0">
              <a:latin typeface="Times New Roman"/>
              <a:cs typeface="Times New Roman"/>
            </a:endParaRPr>
          </a:p>
          <a:p>
            <a:pPr marL="12700" marR="20846">
              <a:lnSpc>
                <a:spcPct val="95825"/>
              </a:lnSpc>
              <a:spcBef>
                <a:spcPts val="385"/>
              </a:spcBef>
            </a:pPr>
            <a:r>
              <a:rPr sz="1100" spc="0" dirty="0">
                <a:latin typeface="Times New Roman"/>
                <a:cs typeface="Times New Roman"/>
              </a:rPr>
              <a:t>Placement</a:t>
            </a:r>
            <a:r>
              <a:rPr sz="1100" spc="86" dirty="0">
                <a:latin typeface="Times New Roman"/>
                <a:cs typeface="Times New Roman"/>
              </a:rPr>
              <a:t> </a:t>
            </a:r>
            <a:r>
              <a:rPr sz="1100" spc="0" dirty="0">
                <a:latin typeface="Times New Roman"/>
                <a:cs typeface="Times New Roman"/>
              </a:rPr>
              <a:t>à</a:t>
            </a:r>
            <a:r>
              <a:rPr sz="1100" spc="207" dirty="0">
                <a:latin typeface="Times New Roman"/>
                <a:cs typeface="Times New Roman"/>
              </a:rPr>
              <a:t> </a:t>
            </a:r>
            <a:r>
              <a:rPr sz="1100" spc="0" dirty="0">
                <a:latin typeface="Times New Roman"/>
                <a:cs typeface="Times New Roman"/>
              </a:rPr>
              <a:t>N </a:t>
            </a:r>
            <a:r>
              <a:rPr sz="1100" spc="49" dirty="0">
                <a:latin typeface="Times New Roman"/>
                <a:cs typeface="Times New Roman"/>
              </a:rPr>
              <a:t> </a:t>
            </a:r>
            <a:r>
              <a:rPr sz="1100" spc="0" dirty="0" err="1">
                <a:latin typeface="Times New Roman"/>
                <a:cs typeface="Times New Roman"/>
              </a:rPr>
              <a:t>ann</a:t>
            </a:r>
            <a:r>
              <a:rPr lang="fr-FR" sz="1100" spc="0" dirty="0">
                <a:latin typeface="Times New Roman"/>
                <a:cs typeface="Times New Roman"/>
              </a:rPr>
              <a:t>é</a:t>
            </a:r>
            <a:r>
              <a:rPr sz="1100" spc="0" dirty="0" err="1">
                <a:latin typeface="Times New Roman"/>
                <a:cs typeface="Times New Roman"/>
              </a:rPr>
              <a:t>es</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7" name="object 7"/>
          <p:cNvSpPr txBox="1"/>
          <p:nvPr/>
        </p:nvSpPr>
        <p:spPr>
          <a:xfrm>
            <a:off x="1951291" y="744613"/>
            <a:ext cx="90411"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328889" y="765390"/>
            <a:ext cx="96759"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337627" y="2758211"/>
            <a:ext cx="9041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715225" y="2779001"/>
            <a:ext cx="9675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011692" y="2758224"/>
            <a:ext cx="17433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473224" y="2779001"/>
            <a:ext cx="180694" cy="152400"/>
          </a:xfrm>
          <a:prstGeom prst="rect">
            <a:avLst/>
          </a:prstGeom>
        </p:spPr>
        <p:txBody>
          <a:bodyPr wrap="square" lIns="0" tIns="0" rIns="0" bIns="0" rtlCol="0">
            <a:noAutofit/>
          </a:bodyPr>
          <a:lstStyle/>
          <a:p>
            <a:pPr marL="25400">
              <a:lnSpc>
                <a:spcPts val="1000"/>
              </a:lnSpc>
            </a:pPr>
            <a:endParaRPr sz="1000"/>
          </a:p>
        </p:txBody>
      </p:sp>
      <p:graphicFrame>
        <p:nvGraphicFramePr>
          <p:cNvPr id="43" name="Objet 42"/>
          <p:cNvGraphicFramePr>
            <a:graphicFrameLocks noChangeAspect="1"/>
          </p:cNvGraphicFramePr>
          <p:nvPr>
            <p:extLst>
              <p:ext uri="{D42A27DB-BD31-4B8C-83A1-F6EECF244321}">
                <p14:modId xmlns:p14="http://schemas.microsoft.com/office/powerpoint/2010/main" val="2662346419"/>
              </p:ext>
            </p:extLst>
          </p:nvPr>
        </p:nvGraphicFramePr>
        <p:xfrm>
          <a:off x="1852371" y="421157"/>
          <a:ext cx="1422400" cy="444500"/>
        </p:xfrm>
        <a:graphic>
          <a:graphicData uri="http://schemas.openxmlformats.org/presentationml/2006/ole">
            <mc:AlternateContent xmlns:mc="http://schemas.openxmlformats.org/markup-compatibility/2006">
              <mc:Choice xmlns:v="urn:schemas-microsoft-com:vml" Requires="v">
                <p:oleObj spid="_x0000_s26634" name="Equation" r:id="rId3" imgW="1422360" imgH="444240" progId="Equation.DSMT4">
                  <p:embed/>
                </p:oleObj>
              </mc:Choice>
              <mc:Fallback>
                <p:oleObj name="Equation" r:id="rId3" imgW="1422360" imgH="444240" progId="Equation.DSMT4">
                  <p:embed/>
                  <p:pic>
                    <p:nvPicPr>
                      <p:cNvPr id="43" name="Objet 42"/>
                      <p:cNvPicPr/>
                      <p:nvPr/>
                    </p:nvPicPr>
                    <p:blipFill>
                      <a:blip r:embed="rId4"/>
                      <a:stretch>
                        <a:fillRect/>
                      </a:stretch>
                    </p:blipFill>
                    <p:spPr>
                      <a:xfrm>
                        <a:off x="1852371" y="421157"/>
                        <a:ext cx="1422400" cy="444500"/>
                      </a:xfrm>
                      <a:prstGeom prst="rect">
                        <a:avLst/>
                      </a:prstGeom>
                    </p:spPr>
                  </p:pic>
                </p:oleObj>
              </mc:Fallback>
            </mc:AlternateContent>
          </a:graphicData>
        </a:graphic>
      </p:graphicFrame>
      <p:graphicFrame>
        <p:nvGraphicFramePr>
          <p:cNvPr id="44" name="Objet 43"/>
          <p:cNvGraphicFramePr>
            <a:graphicFrameLocks noChangeAspect="1"/>
          </p:cNvGraphicFramePr>
          <p:nvPr>
            <p:extLst>
              <p:ext uri="{D42A27DB-BD31-4B8C-83A1-F6EECF244321}">
                <p14:modId xmlns:p14="http://schemas.microsoft.com/office/powerpoint/2010/main" val="2742496707"/>
              </p:ext>
            </p:extLst>
          </p:nvPr>
        </p:nvGraphicFramePr>
        <p:xfrm>
          <a:off x="1107496" y="1417905"/>
          <a:ext cx="889000" cy="444500"/>
        </p:xfrm>
        <a:graphic>
          <a:graphicData uri="http://schemas.openxmlformats.org/presentationml/2006/ole">
            <mc:AlternateContent xmlns:mc="http://schemas.openxmlformats.org/markup-compatibility/2006">
              <mc:Choice xmlns:v="urn:schemas-microsoft-com:vml" Requires="v">
                <p:oleObj spid="_x0000_s26635" name="Equation" r:id="rId5" imgW="888840" imgH="444240" progId="Equation.DSMT4">
                  <p:embed/>
                </p:oleObj>
              </mc:Choice>
              <mc:Fallback>
                <p:oleObj name="Equation" r:id="rId5" imgW="888840" imgH="444240" progId="Equation.DSMT4">
                  <p:embed/>
                  <p:pic>
                    <p:nvPicPr>
                      <p:cNvPr id="44" name="Objet 43"/>
                      <p:cNvPicPr/>
                      <p:nvPr/>
                    </p:nvPicPr>
                    <p:blipFill>
                      <a:blip r:embed="rId6"/>
                      <a:stretch>
                        <a:fillRect/>
                      </a:stretch>
                    </p:blipFill>
                    <p:spPr>
                      <a:xfrm>
                        <a:off x="1107496" y="1417905"/>
                        <a:ext cx="889000" cy="444500"/>
                      </a:xfrm>
                      <a:prstGeom prst="rect">
                        <a:avLst/>
                      </a:prstGeom>
                    </p:spPr>
                  </p:pic>
                </p:oleObj>
              </mc:Fallback>
            </mc:AlternateContent>
          </a:graphicData>
        </a:graphic>
      </p:graphicFrame>
      <p:graphicFrame>
        <p:nvGraphicFramePr>
          <p:cNvPr id="45" name="Objet 44"/>
          <p:cNvGraphicFramePr>
            <a:graphicFrameLocks noChangeAspect="1"/>
          </p:cNvGraphicFramePr>
          <p:nvPr>
            <p:extLst>
              <p:ext uri="{D42A27DB-BD31-4B8C-83A1-F6EECF244321}">
                <p14:modId xmlns:p14="http://schemas.microsoft.com/office/powerpoint/2010/main" val="495651405"/>
              </p:ext>
            </p:extLst>
          </p:nvPr>
        </p:nvGraphicFramePr>
        <p:xfrm>
          <a:off x="2831637" y="1390061"/>
          <a:ext cx="901700" cy="444500"/>
        </p:xfrm>
        <a:graphic>
          <a:graphicData uri="http://schemas.openxmlformats.org/presentationml/2006/ole">
            <mc:AlternateContent xmlns:mc="http://schemas.openxmlformats.org/markup-compatibility/2006">
              <mc:Choice xmlns:v="urn:schemas-microsoft-com:vml" Requires="v">
                <p:oleObj spid="_x0000_s26636" name="Equation" r:id="rId7" imgW="901440" imgH="444240" progId="Equation.DSMT4">
                  <p:embed/>
                </p:oleObj>
              </mc:Choice>
              <mc:Fallback>
                <p:oleObj name="Equation" r:id="rId7" imgW="901440" imgH="444240" progId="Equation.DSMT4">
                  <p:embed/>
                  <p:pic>
                    <p:nvPicPr>
                      <p:cNvPr id="45" name="Objet 44"/>
                      <p:cNvPicPr/>
                      <p:nvPr/>
                    </p:nvPicPr>
                    <p:blipFill>
                      <a:blip r:embed="rId8"/>
                      <a:stretch>
                        <a:fillRect/>
                      </a:stretch>
                    </p:blipFill>
                    <p:spPr>
                      <a:xfrm>
                        <a:off x="2831637" y="1390061"/>
                        <a:ext cx="901700" cy="444500"/>
                      </a:xfrm>
                      <a:prstGeom prst="rect">
                        <a:avLst/>
                      </a:prstGeom>
                    </p:spPr>
                  </p:pic>
                </p:oleObj>
              </mc:Fallback>
            </mc:AlternateContent>
          </a:graphicData>
        </a:graphic>
      </p:graphicFrame>
      <p:graphicFrame>
        <p:nvGraphicFramePr>
          <p:cNvPr id="46" name="Objet 45"/>
          <p:cNvGraphicFramePr>
            <a:graphicFrameLocks noChangeAspect="1"/>
          </p:cNvGraphicFramePr>
          <p:nvPr>
            <p:extLst>
              <p:ext uri="{D42A27DB-BD31-4B8C-83A1-F6EECF244321}">
                <p14:modId xmlns:p14="http://schemas.microsoft.com/office/powerpoint/2010/main" val="1364868269"/>
              </p:ext>
            </p:extLst>
          </p:nvPr>
        </p:nvGraphicFramePr>
        <p:xfrm>
          <a:off x="1081868" y="2761905"/>
          <a:ext cx="2590800" cy="444500"/>
        </p:xfrm>
        <a:graphic>
          <a:graphicData uri="http://schemas.openxmlformats.org/presentationml/2006/ole">
            <mc:AlternateContent xmlns:mc="http://schemas.openxmlformats.org/markup-compatibility/2006">
              <mc:Choice xmlns:v="urn:schemas-microsoft-com:vml" Requires="v">
                <p:oleObj spid="_x0000_s26637" name="Equation" r:id="rId9" imgW="2590560" imgH="444240" progId="Equation.DSMT4">
                  <p:embed/>
                </p:oleObj>
              </mc:Choice>
              <mc:Fallback>
                <p:oleObj name="Equation" r:id="rId9" imgW="2590560" imgH="444240" progId="Equation.DSMT4">
                  <p:embed/>
                  <p:pic>
                    <p:nvPicPr>
                      <p:cNvPr id="46" name="Objet 45"/>
                      <p:cNvPicPr/>
                      <p:nvPr/>
                    </p:nvPicPr>
                    <p:blipFill>
                      <a:blip r:embed="rId10"/>
                      <a:stretch>
                        <a:fillRect/>
                      </a:stretch>
                    </p:blipFill>
                    <p:spPr>
                      <a:xfrm>
                        <a:off x="1081868" y="2761905"/>
                        <a:ext cx="2590800" cy="444500"/>
                      </a:xfrm>
                      <a:prstGeom prst="rect">
                        <a:avLst/>
                      </a:prstGeom>
                    </p:spPr>
                  </p:pic>
                </p:oleObj>
              </mc:Fallback>
            </mc:AlternateContent>
          </a:graphicData>
        </a:graphic>
      </p:graphicFrame>
      <p:sp>
        <p:nvSpPr>
          <p:cNvPr id="8" name="Espace réservé du numéro de diapositive 7"/>
          <p:cNvSpPr>
            <a:spLocks noGrp="1"/>
          </p:cNvSpPr>
          <p:nvPr>
            <p:ph type="sldNum" sz="quarter" idx="12"/>
          </p:nvPr>
        </p:nvSpPr>
        <p:spPr/>
        <p:txBody>
          <a:bodyPr/>
          <a:lstStyle/>
          <a:p>
            <a:fld id="{D57F1E4F-1CFF-5643-939E-217C01CDF565}" type="slidenum">
              <a:rPr lang="en-US" smtClean="0"/>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p:nvPr/>
        </p:nvSpPr>
        <p:spPr>
          <a:xfrm>
            <a:off x="95300" y="123091"/>
            <a:ext cx="1295074"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Prix</a:t>
            </a:r>
            <a:r>
              <a:rPr sz="1400" spc="58"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action</a:t>
            </a:r>
            <a:endParaRPr sz="1400">
              <a:latin typeface="Times New Roman"/>
              <a:cs typeface="Times New Roman"/>
            </a:endParaRPr>
          </a:p>
        </p:txBody>
      </p:sp>
      <p:sp>
        <p:nvSpPr>
          <p:cNvPr id="17" name="object 17"/>
          <p:cNvSpPr txBox="1"/>
          <p:nvPr/>
        </p:nvSpPr>
        <p:spPr>
          <a:xfrm>
            <a:off x="105202" y="512634"/>
            <a:ext cx="4267199" cy="1214220"/>
          </a:xfrm>
          <a:prstGeom prst="rect">
            <a:avLst/>
          </a:prstGeom>
        </p:spPr>
        <p:txBody>
          <a:bodyPr wrap="square" lIns="0" tIns="0" rIns="0" bIns="0" rtlCol="0">
            <a:noAutofit/>
          </a:bodyPr>
          <a:lstStyle/>
          <a:p>
            <a:pPr marL="12700">
              <a:lnSpc>
                <a:spcPts val="1240"/>
              </a:lnSpc>
              <a:spcBef>
                <a:spcPts val="62"/>
              </a:spcBef>
            </a:pPr>
            <a:r>
              <a:rPr sz="1650" spc="0" baseline="5270" dirty="0" err="1">
                <a:latin typeface="Times New Roman"/>
                <a:cs typeface="Times New Roman"/>
              </a:rPr>
              <a:t>Hy</a:t>
            </a:r>
            <a:r>
              <a:rPr sz="1650" spc="38" baseline="5270" dirty="0" err="1">
                <a:latin typeface="Times New Roman"/>
                <a:cs typeface="Times New Roman"/>
              </a:rPr>
              <a:t>p</a:t>
            </a:r>
            <a:r>
              <a:rPr sz="1650" spc="0" baseline="5270" dirty="0" err="1">
                <a:latin typeface="Times New Roman"/>
                <a:cs typeface="Times New Roman"/>
              </a:rPr>
              <a:t>othèse</a:t>
            </a:r>
            <a:r>
              <a:rPr lang="fr-FR" sz="1650" spc="0" baseline="5270" dirty="0">
                <a:latin typeface="Times New Roman"/>
                <a:cs typeface="Times New Roman"/>
              </a:rPr>
              <a:t> </a:t>
            </a:r>
            <a:r>
              <a:rPr sz="1650" spc="0" baseline="5270" dirty="0">
                <a:latin typeface="Times New Roman"/>
                <a:cs typeface="Times New Roman"/>
              </a:rPr>
              <a:t>:</a:t>
            </a:r>
            <a:r>
              <a:rPr lang="fr-FR" sz="1650" spc="0" baseline="5270" dirty="0">
                <a:latin typeface="Times New Roman"/>
                <a:cs typeface="Times New Roman"/>
              </a:rPr>
              <a:t> </a:t>
            </a:r>
            <a:r>
              <a:rPr lang="fr-FR" sz="1100" spc="0" dirty="0">
                <a:latin typeface="Times New Roman"/>
                <a:cs typeface="Times New Roman"/>
              </a:rPr>
              <a:t>Tous les investisseurs partagent les</a:t>
            </a:r>
            <a:r>
              <a:rPr lang="fr-FR" sz="1650" spc="0" baseline="5000" dirty="0">
                <a:latin typeface="Times New Roman"/>
                <a:cs typeface="Times New Roman"/>
              </a:rPr>
              <a:t> </a:t>
            </a:r>
            <a:r>
              <a:rPr lang="fr-FR" sz="1100" spc="0" dirty="0">
                <a:latin typeface="Times New Roman"/>
                <a:cs typeface="Times New Roman"/>
              </a:rPr>
              <a:t>mêmes</a:t>
            </a:r>
            <a:r>
              <a:rPr lang="fr-FR" sz="1100" dirty="0">
                <a:latin typeface="Times New Roman"/>
                <a:cs typeface="Times New Roman"/>
              </a:rPr>
              <a:t> anticipations (rationnelles) sur les dividendes futurs</a:t>
            </a:r>
            <a:r>
              <a:rPr lang="fr-FR" sz="1100" baseline="5270" dirty="0">
                <a:latin typeface="Times New Roman"/>
                <a:cs typeface="Times New Roman"/>
              </a:rPr>
              <a:t>,</a:t>
            </a:r>
            <a:endParaRPr sz="1100" dirty="0">
              <a:latin typeface="Times New Roman"/>
              <a:cs typeface="Times New Roman"/>
            </a:endParaRPr>
          </a:p>
          <a:p>
            <a:pPr marL="12700" marR="156585">
              <a:lnSpc>
                <a:spcPts val="1264"/>
              </a:lnSpc>
              <a:spcBef>
                <a:spcPts val="238"/>
              </a:spcBef>
            </a:pPr>
            <a:r>
              <a:rPr sz="1100" spc="0" dirty="0">
                <a:latin typeface="Times New Roman"/>
                <a:cs typeface="Times New Roman"/>
              </a:rPr>
              <a:t>Le</a:t>
            </a:r>
            <a:r>
              <a:rPr sz="1100" spc="-7" dirty="0">
                <a:latin typeface="Times New Roman"/>
                <a:cs typeface="Times New Roman"/>
              </a:rPr>
              <a:t> </a:t>
            </a:r>
            <a:r>
              <a:rPr sz="1100" spc="-29" dirty="0">
                <a:latin typeface="Times New Roman"/>
                <a:cs typeface="Times New Roman"/>
              </a:rPr>
              <a:t>p</a:t>
            </a:r>
            <a:r>
              <a:rPr sz="1100" spc="0" dirty="0">
                <a:latin typeface="Times New Roman"/>
                <a:cs typeface="Times New Roman"/>
              </a:rPr>
              <a:t>rix</a:t>
            </a:r>
            <a:r>
              <a:rPr sz="1100" spc="-19"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action</a:t>
            </a:r>
            <a:r>
              <a:rPr sz="1100" spc="138" dirty="0">
                <a:latin typeface="Times New Roman"/>
                <a:cs typeface="Times New Roman"/>
              </a:rPr>
              <a:t> </a:t>
            </a:r>
            <a:r>
              <a:rPr sz="1100" spc="0" dirty="0" err="1">
                <a:latin typeface="Times New Roman"/>
                <a:cs typeface="Times New Roman"/>
              </a:rPr>
              <a:t>est</a:t>
            </a:r>
            <a:r>
              <a:rPr sz="1100" spc="145" dirty="0">
                <a:latin typeface="Times New Roman"/>
                <a:cs typeface="Times New Roman"/>
              </a:rPr>
              <a:t> </a:t>
            </a:r>
            <a:r>
              <a:rPr lang="fr-FR" sz="1100" dirty="0">
                <a:latin typeface="Times New Roman"/>
                <a:cs typeface="Times New Roman"/>
              </a:rPr>
              <a:t>é</a:t>
            </a:r>
            <a:r>
              <a:rPr sz="1100" spc="0" dirty="0">
                <a:latin typeface="Times New Roman"/>
                <a:cs typeface="Times New Roman"/>
              </a:rPr>
              <a:t>gal</a:t>
            </a:r>
            <a:r>
              <a:rPr sz="1100" spc="38"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tous</a:t>
            </a:r>
            <a:r>
              <a:rPr sz="1100" spc="158" dirty="0">
                <a:latin typeface="Times New Roman"/>
                <a:cs typeface="Times New Roman"/>
              </a:rPr>
              <a:t> </a:t>
            </a:r>
            <a:r>
              <a:rPr sz="1100" spc="0" dirty="0">
                <a:latin typeface="Times New Roman"/>
                <a:cs typeface="Times New Roman"/>
              </a:rPr>
              <a:t>les</a:t>
            </a:r>
            <a:r>
              <a:rPr lang="fr-FR" sz="1100" spc="0" dirty="0">
                <a:latin typeface="Times New Roman"/>
                <a:cs typeface="Times New Roman"/>
              </a:rPr>
              <a:t> </a:t>
            </a:r>
            <a:r>
              <a:rPr sz="1100" spc="0" dirty="0" err="1">
                <a:latin typeface="Times New Roman"/>
                <a:cs typeface="Times New Roman"/>
              </a:rPr>
              <a:t>dividendes</a:t>
            </a:r>
            <a:r>
              <a:rPr sz="1100" spc="-105" dirty="0">
                <a:latin typeface="Times New Roman"/>
                <a:cs typeface="Times New Roman"/>
              </a:rPr>
              <a:t> </a:t>
            </a:r>
            <a:r>
              <a:rPr sz="1100" spc="0" dirty="0" err="1">
                <a:latin typeface="Times New Roman"/>
                <a:cs typeface="Times New Roman"/>
              </a:rPr>
              <a:t>futurs</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12" name="object 12"/>
          <p:cNvSpPr txBox="1"/>
          <p:nvPr/>
        </p:nvSpPr>
        <p:spPr>
          <a:xfrm>
            <a:off x="141531" y="1910911"/>
            <a:ext cx="4101155" cy="1281626"/>
          </a:xfrm>
          <a:prstGeom prst="rect">
            <a:avLst/>
          </a:prstGeom>
        </p:spPr>
        <p:txBody>
          <a:bodyPr wrap="square" lIns="0" tIns="0" rIns="0" bIns="0" rtlCol="0">
            <a:noAutofit/>
          </a:bodyPr>
          <a:lstStyle/>
          <a:p>
            <a:pPr marL="12700">
              <a:lnSpc>
                <a:spcPct val="110000"/>
              </a:lnSpc>
              <a:spcBef>
                <a:spcPts val="57"/>
              </a:spcBef>
            </a:pPr>
            <a:r>
              <a:rPr sz="1100" spc="0" dirty="0">
                <a:latin typeface="Times New Roman"/>
                <a:cs typeface="Times New Roman"/>
              </a:rPr>
              <a:t>Si</a:t>
            </a:r>
            <a:r>
              <a:rPr sz="1100" spc="20" dirty="0">
                <a:latin typeface="Times New Roman"/>
                <a:cs typeface="Times New Roman"/>
              </a:rPr>
              <a:t> </a:t>
            </a:r>
            <a:r>
              <a:rPr sz="1100" spc="0" dirty="0">
                <a:latin typeface="Times New Roman"/>
                <a:cs typeface="Times New Roman"/>
              </a:rPr>
              <a:t>l'on</a:t>
            </a:r>
            <a:r>
              <a:rPr sz="1100" spc="133" dirty="0">
                <a:latin typeface="Times New Roman"/>
                <a:cs typeface="Times New Roman"/>
              </a:rPr>
              <a:t> </a:t>
            </a:r>
            <a:r>
              <a:rPr sz="1100" spc="0" dirty="0">
                <a:latin typeface="Times New Roman"/>
                <a:cs typeface="Times New Roman"/>
              </a:rPr>
              <a:t>sup</a:t>
            </a:r>
            <a:r>
              <a:rPr sz="1100" spc="29" dirty="0">
                <a:latin typeface="Times New Roman"/>
                <a:cs typeface="Times New Roman"/>
              </a:rPr>
              <a:t>p</a:t>
            </a:r>
            <a:r>
              <a:rPr sz="1100" spc="0" dirty="0">
                <a:latin typeface="Times New Roman"/>
                <a:cs typeface="Times New Roman"/>
              </a:rPr>
              <a:t>ose</a:t>
            </a:r>
            <a:r>
              <a:rPr sz="1100" spc="55"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dividendes</a:t>
            </a:r>
            <a:r>
              <a:rPr sz="1100" spc="-69" dirty="0">
                <a:latin typeface="Times New Roman"/>
                <a:cs typeface="Times New Roman"/>
              </a:rPr>
              <a:t> </a:t>
            </a:r>
            <a:r>
              <a:rPr sz="1100" spc="0" dirty="0" err="1">
                <a:latin typeface="Times New Roman"/>
                <a:cs typeface="Times New Roman"/>
              </a:rPr>
              <a:t>croissent</a:t>
            </a:r>
            <a:r>
              <a:rPr sz="1100" spc="8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un</a:t>
            </a:r>
            <a:r>
              <a:rPr sz="1100" spc="95" dirty="0">
                <a:latin typeface="Times New Roman"/>
                <a:cs typeface="Times New Roman"/>
              </a:rPr>
              <a:t> </a:t>
            </a:r>
            <a:r>
              <a:rPr sz="1100" spc="0" dirty="0" err="1">
                <a:latin typeface="Times New Roman"/>
                <a:cs typeface="Times New Roman"/>
              </a:rPr>
              <a:t>taux</a:t>
            </a:r>
            <a:r>
              <a:rPr sz="1100" spc="141" dirty="0">
                <a:latin typeface="Times New Roman"/>
                <a:cs typeface="Times New Roman"/>
              </a:rPr>
              <a:t> </a:t>
            </a:r>
            <a:r>
              <a:rPr sz="1100" spc="0" dirty="0">
                <a:latin typeface="Times New Roman"/>
                <a:cs typeface="Times New Roman"/>
              </a:rPr>
              <a:t>constant</a:t>
            </a:r>
            <a:r>
              <a:rPr lang="fr-FR" sz="1100" spc="0" dirty="0">
                <a:latin typeface="Times New Roman"/>
                <a:cs typeface="Times New Roman"/>
              </a:rPr>
              <a:t> </a:t>
            </a:r>
            <a:r>
              <a:rPr sz="1100" spc="0" dirty="0">
                <a:latin typeface="Times New Roman"/>
                <a:cs typeface="Times New Roman"/>
              </a:rPr>
              <a:t>g</a:t>
            </a:r>
            <a:r>
              <a:rPr sz="1100" spc="91" dirty="0">
                <a:latin typeface="Times New Roman"/>
                <a:cs typeface="Times New Roman"/>
              </a:rPr>
              <a:t> </a:t>
            </a:r>
            <a:r>
              <a:rPr lang="fr-FR" sz="1100" dirty="0">
                <a:latin typeface="Times New Roman"/>
                <a:cs typeface="Times New Roman"/>
              </a:rPr>
              <a:t>et que l’action est détenue indéfiniment (rente perpétuelle croissante), </a:t>
            </a:r>
            <a:r>
              <a:rPr sz="1100" spc="0" dirty="0">
                <a:latin typeface="Times New Roman"/>
                <a:cs typeface="Times New Roman"/>
              </a:rPr>
              <a:t>on</a:t>
            </a:r>
            <a:r>
              <a:rPr sz="1100" spc="73" dirty="0">
                <a:latin typeface="Times New Roman"/>
                <a:cs typeface="Times New Roman"/>
              </a:rPr>
              <a:t> </a:t>
            </a:r>
            <a:r>
              <a:rPr sz="1100" spc="0" dirty="0" err="1">
                <a:latin typeface="Times New Roman"/>
                <a:cs typeface="Times New Roman"/>
              </a:rPr>
              <a:t>obtient</a:t>
            </a:r>
            <a:r>
              <a:rPr lang="fr-FR" sz="1100" spc="0" dirty="0">
                <a:latin typeface="Times New Roman"/>
                <a:cs typeface="Times New Roman"/>
              </a:rPr>
              <a:t> </a:t>
            </a:r>
            <a:r>
              <a:rPr sz="1100" spc="0" dirty="0">
                <a:latin typeface="Times New Roman"/>
                <a:cs typeface="Times New Roman"/>
              </a:rPr>
              <a:t>:</a:t>
            </a:r>
            <a:endParaRPr lang="fr-FR" sz="1100" spc="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endParaRPr lang="fr-FR" sz="1100" dirty="0">
              <a:latin typeface="Times New Roman"/>
              <a:cs typeface="Times New Roman"/>
            </a:endParaRPr>
          </a:p>
          <a:p>
            <a:pPr marL="12700" marR="20781">
              <a:lnSpc>
                <a:spcPct val="95825"/>
              </a:lnSpc>
              <a:spcBef>
                <a:spcPts val="32"/>
              </a:spcBef>
            </a:pPr>
            <a:r>
              <a:rPr lang="fr-FR" sz="1100" dirty="0">
                <a:latin typeface="Times New Roman"/>
                <a:cs typeface="Times New Roman"/>
              </a:rPr>
              <a:t>Modèle de Gordon-Shapiro (1956)</a:t>
            </a:r>
          </a:p>
        </p:txBody>
      </p:sp>
      <p:sp>
        <p:nvSpPr>
          <p:cNvPr id="8" name="object 8"/>
          <p:cNvSpPr txBox="1"/>
          <p:nvPr/>
        </p:nvSpPr>
        <p:spPr>
          <a:xfrm>
            <a:off x="2358656" y="2551724"/>
            <a:ext cx="108665" cy="163945"/>
          </a:xfrm>
          <a:prstGeom prst="rect">
            <a:avLst/>
          </a:prstGeom>
        </p:spPr>
        <p:txBody>
          <a:bodyPr wrap="square" lIns="0" tIns="0" rIns="0" bIns="0" rtlCol="0">
            <a:noAutofit/>
          </a:bodyPr>
          <a:lstStyle/>
          <a:p>
            <a:pPr marL="12700">
              <a:lnSpc>
                <a:spcPts val="1155"/>
              </a:lnSpc>
              <a:spcBef>
                <a:spcPts val="57"/>
              </a:spcBef>
            </a:pPr>
            <a:endParaRPr sz="1100" dirty="0">
              <a:latin typeface="Times New Roman"/>
              <a:cs typeface="Times New Roman"/>
            </a:endParaRPr>
          </a:p>
        </p:txBody>
      </p:sp>
      <p:sp>
        <p:nvSpPr>
          <p:cNvPr id="5" name="object 5"/>
          <p:cNvSpPr txBox="1"/>
          <p:nvPr/>
        </p:nvSpPr>
        <p:spPr>
          <a:xfrm>
            <a:off x="2395461" y="1508493"/>
            <a:ext cx="174345"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868431" y="1529270"/>
            <a:ext cx="18073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371356" y="2339873"/>
            <a:ext cx="9131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749856" y="2360663"/>
            <a:ext cx="97636" cy="152400"/>
          </a:xfrm>
          <a:prstGeom prst="rect">
            <a:avLst/>
          </a:prstGeom>
        </p:spPr>
        <p:txBody>
          <a:bodyPr wrap="square" lIns="0" tIns="0" rIns="0" bIns="0" rtlCol="0">
            <a:noAutofit/>
          </a:bodyPr>
          <a:lstStyle/>
          <a:p>
            <a:pPr marL="25400">
              <a:lnSpc>
                <a:spcPts val="1000"/>
              </a:lnSpc>
            </a:pPr>
            <a:endParaRPr sz="1000"/>
          </a:p>
        </p:txBody>
      </p:sp>
      <p:graphicFrame>
        <p:nvGraphicFramePr>
          <p:cNvPr id="19" name="Objet 18"/>
          <p:cNvGraphicFramePr>
            <a:graphicFrameLocks noChangeAspect="1"/>
          </p:cNvGraphicFramePr>
          <p:nvPr>
            <p:extLst>
              <p:ext uri="{D42A27DB-BD31-4B8C-83A1-F6EECF244321}">
                <p14:modId xmlns:p14="http://schemas.microsoft.com/office/powerpoint/2010/main" val="363870341"/>
              </p:ext>
            </p:extLst>
          </p:nvPr>
        </p:nvGraphicFramePr>
        <p:xfrm>
          <a:off x="1087438" y="1254125"/>
          <a:ext cx="2478087" cy="531813"/>
        </p:xfrm>
        <a:graphic>
          <a:graphicData uri="http://schemas.openxmlformats.org/presentationml/2006/ole">
            <mc:AlternateContent xmlns:mc="http://schemas.openxmlformats.org/markup-compatibility/2006">
              <mc:Choice xmlns:v="urn:schemas-microsoft-com:vml" Requires="v">
                <p:oleObj spid="_x0000_s27654" name="Equation" r:id="rId3" imgW="1726920" imgH="457200" progId="Equation.DSMT4">
                  <p:embed/>
                </p:oleObj>
              </mc:Choice>
              <mc:Fallback>
                <p:oleObj name="Equation" r:id="rId3" imgW="1726920" imgH="457200" progId="Equation.DSMT4">
                  <p:embed/>
                  <p:pic>
                    <p:nvPicPr>
                      <p:cNvPr id="19" name="Objet 18"/>
                      <p:cNvPicPr/>
                      <p:nvPr/>
                    </p:nvPicPr>
                    <p:blipFill>
                      <a:blip r:embed="rId4"/>
                      <a:stretch>
                        <a:fillRect/>
                      </a:stretch>
                    </p:blipFill>
                    <p:spPr>
                      <a:xfrm>
                        <a:off x="1087438" y="1254125"/>
                        <a:ext cx="2478087" cy="531813"/>
                      </a:xfrm>
                      <a:prstGeom prst="rect">
                        <a:avLst/>
                      </a:prstGeom>
                    </p:spPr>
                  </p:pic>
                </p:oleObj>
              </mc:Fallback>
            </mc:AlternateContent>
          </a:graphicData>
        </a:graphic>
      </p:graphicFrame>
      <p:graphicFrame>
        <p:nvGraphicFramePr>
          <p:cNvPr id="20" name="Objet 19"/>
          <p:cNvGraphicFramePr>
            <a:graphicFrameLocks noChangeAspect="1"/>
          </p:cNvGraphicFramePr>
          <p:nvPr>
            <p:extLst>
              <p:ext uri="{D42A27DB-BD31-4B8C-83A1-F6EECF244321}">
                <p14:modId xmlns:p14="http://schemas.microsoft.com/office/powerpoint/2010/main" val="977065785"/>
              </p:ext>
            </p:extLst>
          </p:nvPr>
        </p:nvGraphicFramePr>
        <p:xfrm>
          <a:off x="1833206" y="2493419"/>
          <a:ext cx="1011594" cy="444500"/>
        </p:xfrm>
        <a:graphic>
          <a:graphicData uri="http://schemas.openxmlformats.org/presentationml/2006/ole">
            <mc:AlternateContent xmlns:mc="http://schemas.openxmlformats.org/markup-compatibility/2006">
              <mc:Choice xmlns:v="urn:schemas-microsoft-com:vml" Requires="v">
                <p:oleObj spid="_x0000_s27655" name="Equation" r:id="rId5" imgW="736560" imgH="444240" progId="Equation.DSMT4">
                  <p:embed/>
                </p:oleObj>
              </mc:Choice>
              <mc:Fallback>
                <p:oleObj name="Equation" r:id="rId5" imgW="736560" imgH="444240" progId="Equation.DSMT4">
                  <p:embed/>
                  <p:pic>
                    <p:nvPicPr>
                      <p:cNvPr id="20" name="Objet 19"/>
                      <p:cNvPicPr/>
                      <p:nvPr/>
                    </p:nvPicPr>
                    <p:blipFill>
                      <a:blip r:embed="rId6"/>
                      <a:stretch>
                        <a:fillRect/>
                      </a:stretch>
                    </p:blipFill>
                    <p:spPr>
                      <a:xfrm>
                        <a:off x="1833206" y="2493419"/>
                        <a:ext cx="1011594" cy="444500"/>
                      </a:xfrm>
                      <a:prstGeom prst="rect">
                        <a:avLst/>
                      </a:prstGeom>
                    </p:spPr>
                  </p:pic>
                </p:oleObj>
              </mc:Fallback>
            </mc:AlternateContent>
          </a:graphicData>
        </a:graphic>
      </p:graphicFrame>
      <p:sp>
        <p:nvSpPr>
          <p:cNvPr id="6" name="Espace réservé du numéro de diapositive 5"/>
          <p:cNvSpPr>
            <a:spLocks noGrp="1"/>
          </p:cNvSpPr>
          <p:nvPr>
            <p:ph type="sldNum" sz="quarter" idx="12"/>
          </p:nvPr>
        </p:nvSpPr>
        <p:spPr/>
        <p:txBody>
          <a:bodyPr/>
          <a:lstStyle/>
          <a:p>
            <a:fld id="{D57F1E4F-1CFF-5643-939E-217C01CDF565}" type="slidenum">
              <a:rPr lang="en-US" smtClean="0"/>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300" y="123091"/>
            <a:ext cx="4144813"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Evaluation</a:t>
            </a:r>
            <a:r>
              <a:rPr sz="1400" spc="44"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la</a:t>
            </a:r>
            <a:r>
              <a:rPr sz="1400" spc="74" dirty="0">
                <a:solidFill>
                  <a:srgbClr val="B23333"/>
                </a:solidFill>
                <a:latin typeface="Times New Roman"/>
                <a:cs typeface="Times New Roman"/>
              </a:rPr>
              <a:t> </a:t>
            </a:r>
            <a:r>
              <a:rPr sz="1400" spc="0" dirty="0">
                <a:solidFill>
                  <a:srgbClr val="B23333"/>
                </a:solidFill>
                <a:latin typeface="Times New Roman"/>
                <a:cs typeface="Times New Roman"/>
              </a:rPr>
              <a:t>capitalisation</a:t>
            </a:r>
            <a:r>
              <a:rPr sz="1400" spc="109" dirty="0">
                <a:solidFill>
                  <a:srgbClr val="B23333"/>
                </a:solidFill>
                <a:latin typeface="Times New Roman"/>
                <a:cs typeface="Times New Roman"/>
              </a:rPr>
              <a:t> </a:t>
            </a:r>
            <a:r>
              <a:rPr sz="1400" spc="34" dirty="0">
                <a:solidFill>
                  <a:srgbClr val="B23333"/>
                </a:solidFill>
                <a:latin typeface="Times New Roman"/>
                <a:cs typeface="Times New Roman"/>
              </a:rPr>
              <a:t>b</a:t>
            </a:r>
            <a:r>
              <a:rPr sz="1400" spc="0" dirty="0">
                <a:solidFill>
                  <a:srgbClr val="B23333"/>
                </a:solidFill>
                <a:latin typeface="Times New Roman"/>
                <a:cs typeface="Times New Roman"/>
              </a:rPr>
              <a:t>oursière</a:t>
            </a:r>
            <a:r>
              <a:rPr sz="1400" spc="-25"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rise</a:t>
            </a:r>
            <a:endParaRPr sz="1400">
              <a:latin typeface="Times New Roman"/>
              <a:cs typeface="Times New Roman"/>
            </a:endParaRPr>
          </a:p>
        </p:txBody>
      </p:sp>
      <p:sp>
        <p:nvSpPr>
          <p:cNvPr id="14" name="object 14"/>
          <p:cNvSpPr txBox="1"/>
          <p:nvPr/>
        </p:nvSpPr>
        <p:spPr>
          <a:xfrm>
            <a:off x="177801" y="412294"/>
            <a:ext cx="4100378" cy="2927805"/>
          </a:xfrm>
          <a:prstGeom prst="rect">
            <a:avLst/>
          </a:prstGeom>
        </p:spPr>
        <p:txBody>
          <a:bodyPr wrap="square" lIns="0" tIns="0" rIns="0" bIns="0" rtlCol="0">
            <a:noAutofit/>
          </a:bodyPr>
          <a:lstStyle/>
          <a:p>
            <a:pPr marL="12700" marR="20781">
              <a:lnSpc>
                <a:spcPts val="1240"/>
              </a:lnSpc>
              <a:spcBef>
                <a:spcPts val="62"/>
              </a:spcBef>
            </a:pPr>
            <a:r>
              <a:rPr sz="1650" b="1" spc="0" baseline="5270" dirty="0">
                <a:latin typeface="Times New Roman"/>
                <a:cs typeface="Times New Roman"/>
              </a:rPr>
              <a:t>1</a:t>
            </a:r>
            <a:r>
              <a:rPr sz="1650" b="1" spc="0" baseline="5000" dirty="0">
                <a:latin typeface="Times New Roman"/>
                <a:cs typeface="Times New Roman"/>
              </a:rPr>
              <a:t>ère</a:t>
            </a:r>
            <a:r>
              <a:rPr sz="1650" b="1" spc="0" baseline="5270" dirty="0">
                <a:latin typeface="Times New Roman"/>
                <a:cs typeface="Times New Roman"/>
              </a:rPr>
              <a:t> </a:t>
            </a:r>
            <a:r>
              <a:rPr sz="1650" b="1" spc="57" baseline="5270" dirty="0">
                <a:latin typeface="Times New Roman"/>
                <a:cs typeface="Times New Roman"/>
              </a:rPr>
              <a:t> </a:t>
            </a:r>
            <a:r>
              <a:rPr sz="1650" b="1" spc="0" baseline="5270" dirty="0" err="1">
                <a:latin typeface="Times New Roman"/>
                <a:cs typeface="Times New Roman"/>
              </a:rPr>
              <a:t>ap</a:t>
            </a:r>
            <a:r>
              <a:rPr sz="1650" b="1" spc="-33" baseline="5270" dirty="0" err="1">
                <a:latin typeface="Times New Roman"/>
                <a:cs typeface="Times New Roman"/>
              </a:rPr>
              <a:t>p</a:t>
            </a:r>
            <a:r>
              <a:rPr sz="1650" b="1" spc="0" baseline="5270" dirty="0" err="1">
                <a:latin typeface="Times New Roman"/>
                <a:cs typeface="Times New Roman"/>
              </a:rPr>
              <a:t>r</a:t>
            </a:r>
            <a:r>
              <a:rPr sz="1650" b="1" spc="38" baseline="5270" dirty="0" err="1">
                <a:latin typeface="Times New Roman"/>
                <a:cs typeface="Times New Roman"/>
              </a:rPr>
              <a:t>o</a:t>
            </a:r>
            <a:r>
              <a:rPr sz="1650" b="1" spc="0" baseline="5270" dirty="0" err="1">
                <a:latin typeface="Times New Roman"/>
                <a:cs typeface="Times New Roman"/>
              </a:rPr>
              <a:t>che</a:t>
            </a:r>
            <a:r>
              <a:rPr lang="fr-FR" sz="1650" b="1" spc="0" baseline="5270" dirty="0">
                <a:latin typeface="Times New Roman"/>
                <a:cs typeface="Times New Roman"/>
              </a:rPr>
              <a:t> </a:t>
            </a:r>
            <a:r>
              <a:rPr sz="1650" spc="0" baseline="5270" dirty="0">
                <a:latin typeface="Times New Roman"/>
                <a:cs typeface="Times New Roman"/>
              </a:rPr>
              <a:t>:</a:t>
            </a:r>
            <a:r>
              <a:rPr sz="1650" spc="196" baseline="5270" dirty="0">
                <a:latin typeface="Times New Roman"/>
                <a:cs typeface="Times New Roman"/>
              </a:rPr>
              <a:t> </a:t>
            </a:r>
            <a:r>
              <a:rPr sz="1650" spc="0" baseline="5270" dirty="0">
                <a:latin typeface="Times New Roman"/>
                <a:cs typeface="Times New Roman"/>
              </a:rPr>
              <a:t>capitalisation</a:t>
            </a:r>
            <a:r>
              <a:rPr sz="1650" spc="143" baseline="5270" dirty="0">
                <a:latin typeface="Times New Roman"/>
                <a:cs typeface="Times New Roman"/>
              </a:rPr>
              <a:t> </a:t>
            </a:r>
            <a:r>
              <a:rPr sz="1650" spc="29" baseline="5270" dirty="0">
                <a:latin typeface="Times New Roman"/>
                <a:cs typeface="Times New Roman"/>
              </a:rPr>
              <a:t>b</a:t>
            </a:r>
            <a:r>
              <a:rPr sz="1650" spc="0" baseline="5270" dirty="0">
                <a:latin typeface="Times New Roman"/>
                <a:cs typeface="Times New Roman"/>
              </a:rPr>
              <a:t>oursiere</a:t>
            </a:r>
            <a:r>
              <a:rPr sz="1650" spc="19" baseline="5270" dirty="0">
                <a:latin typeface="Times New Roman"/>
                <a:cs typeface="Times New Roman"/>
              </a:rPr>
              <a:t> </a:t>
            </a:r>
            <a:r>
              <a:rPr sz="1650" spc="0" baseline="5270" dirty="0">
                <a:latin typeface="Times New Roman"/>
                <a:cs typeface="Times New Roman"/>
              </a:rPr>
              <a:t>=</a:t>
            </a:r>
            <a:r>
              <a:rPr sz="1650" spc="-13" baseline="5270" dirty="0">
                <a:latin typeface="Times New Roman"/>
                <a:cs typeface="Times New Roman"/>
              </a:rPr>
              <a:t> </a:t>
            </a:r>
            <a:r>
              <a:rPr sz="1650" i="1" spc="0" baseline="5270" dirty="0">
                <a:latin typeface="Times New Roman"/>
                <a:cs typeface="Times New Roman"/>
              </a:rPr>
              <a:t>N</a:t>
            </a:r>
            <a:r>
              <a:rPr sz="1200" spc="50" baseline="-7246" dirty="0">
                <a:latin typeface="Times New Roman"/>
                <a:cs typeface="Times New Roman"/>
              </a:rPr>
              <a:t>O</a:t>
            </a:r>
            <a:r>
              <a:rPr sz="1650" i="1" spc="0" baseline="5270" dirty="0">
                <a:latin typeface="Times New Roman"/>
                <a:cs typeface="Times New Roman"/>
              </a:rPr>
              <a:t>P</a:t>
            </a:r>
            <a:r>
              <a:rPr sz="1200" spc="0" baseline="-7246" dirty="0">
                <a:latin typeface="Times New Roman"/>
                <a:cs typeface="Times New Roman"/>
              </a:rPr>
              <a:t>O </a:t>
            </a:r>
            <a:r>
              <a:rPr sz="1200" spc="9" baseline="-7246" dirty="0">
                <a:latin typeface="Times New Roman"/>
                <a:cs typeface="Times New Roman"/>
              </a:rPr>
              <a:t> </a:t>
            </a:r>
            <a:r>
              <a:rPr sz="1650" spc="0" baseline="5270" dirty="0">
                <a:latin typeface="Times New Roman"/>
                <a:cs typeface="Times New Roman"/>
              </a:rPr>
              <a:t>avec</a:t>
            </a:r>
            <a:r>
              <a:rPr sz="1650" spc="44" baseline="5270" dirty="0">
                <a:latin typeface="Times New Roman"/>
                <a:cs typeface="Times New Roman"/>
              </a:rPr>
              <a:t> </a:t>
            </a:r>
            <a:r>
              <a:rPr sz="1650" i="1" spc="0" baseline="5270" dirty="0">
                <a:latin typeface="Times New Roman"/>
                <a:cs typeface="Times New Roman"/>
              </a:rPr>
              <a:t>N</a:t>
            </a:r>
            <a:r>
              <a:rPr sz="1200" spc="0" baseline="-7246" dirty="0">
                <a:latin typeface="Times New Roman"/>
                <a:cs typeface="Times New Roman"/>
              </a:rPr>
              <a:t>O </a:t>
            </a:r>
            <a:r>
              <a:rPr sz="1200" spc="9" baseline="-7246" dirty="0">
                <a:latin typeface="Times New Roman"/>
                <a:cs typeface="Times New Roman"/>
              </a:rPr>
              <a:t> </a:t>
            </a:r>
            <a:r>
              <a:rPr sz="1650" spc="0" baseline="5270" dirty="0">
                <a:latin typeface="Times New Roman"/>
                <a:cs typeface="Times New Roman"/>
              </a:rPr>
              <a:t>le</a:t>
            </a:r>
            <a:endParaRPr sz="1100" dirty="0">
              <a:latin typeface="Times New Roman"/>
              <a:cs typeface="Times New Roman"/>
            </a:endParaRPr>
          </a:p>
          <a:p>
            <a:pPr marL="12700" marR="20781">
              <a:lnSpc>
                <a:spcPct val="95825"/>
              </a:lnSpc>
            </a:pPr>
            <a:r>
              <a:rPr sz="1100" spc="0" dirty="0">
                <a:latin typeface="Times New Roman"/>
                <a:cs typeface="Times New Roman"/>
              </a:rPr>
              <a:t>nom</a:t>
            </a:r>
            <a:r>
              <a:rPr sz="1100" spc="-29" dirty="0">
                <a:latin typeface="Times New Roman"/>
                <a:cs typeface="Times New Roman"/>
              </a:rPr>
              <a:t>b</a:t>
            </a:r>
            <a:r>
              <a:rPr sz="1100" spc="0" dirty="0">
                <a:latin typeface="Times New Roman"/>
                <a:cs typeface="Times New Roman"/>
              </a:rPr>
              <a:t>re</a:t>
            </a:r>
            <a:r>
              <a:rPr sz="1100" spc="76" dirty="0">
                <a:latin typeface="Times New Roman"/>
                <a:cs typeface="Times New Roman"/>
              </a:rPr>
              <a:t> </a:t>
            </a:r>
            <a:r>
              <a:rPr sz="1100" spc="0" dirty="0">
                <a:latin typeface="Times New Roman"/>
                <a:cs typeface="Times New Roman"/>
              </a:rPr>
              <a:t>d'actions</a:t>
            </a:r>
            <a:r>
              <a:rPr sz="1100" spc="239" dirty="0">
                <a:latin typeface="Times New Roman"/>
                <a:cs typeface="Times New Roman"/>
              </a:rPr>
              <a:t> </a:t>
            </a:r>
            <a:r>
              <a:rPr sz="1100" spc="0" dirty="0">
                <a:latin typeface="Times New Roman"/>
                <a:cs typeface="Times New Roman"/>
              </a:rPr>
              <a:t>en</a:t>
            </a:r>
            <a:r>
              <a:rPr sz="1100" spc="84" dirty="0">
                <a:latin typeface="Times New Roman"/>
                <a:cs typeface="Times New Roman"/>
              </a:rPr>
              <a:t> </a:t>
            </a:r>
            <a:r>
              <a:rPr sz="1100" spc="0" dirty="0">
                <a:latin typeface="Times New Roman"/>
                <a:cs typeface="Times New Roman"/>
              </a:rPr>
              <a:t>circulation</a:t>
            </a:r>
            <a:r>
              <a:rPr sz="1100" spc="37"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date</a:t>
            </a:r>
            <a:r>
              <a:rPr sz="1100" spc="194" dirty="0">
                <a:latin typeface="Times New Roman"/>
                <a:cs typeface="Times New Roman"/>
              </a:rPr>
              <a:t> </a:t>
            </a:r>
            <a:r>
              <a:rPr sz="1100" spc="0" dirty="0">
                <a:latin typeface="Times New Roman"/>
                <a:cs typeface="Times New Roman"/>
              </a:rPr>
              <a:t>0.</a:t>
            </a:r>
            <a:endParaRPr sz="1100" dirty="0">
              <a:latin typeface="Times New Roman"/>
              <a:cs typeface="Times New Roman"/>
            </a:endParaRPr>
          </a:p>
          <a:p>
            <a:pPr marL="12700" marR="95059">
              <a:lnSpc>
                <a:spcPts val="1264"/>
              </a:lnSpc>
              <a:spcBef>
                <a:spcPts val="305"/>
              </a:spcBef>
            </a:pPr>
            <a:r>
              <a:rPr sz="1100" b="1" spc="0" dirty="0">
                <a:latin typeface="Times New Roman"/>
                <a:cs typeface="Times New Roman"/>
              </a:rPr>
              <a:t>2</a:t>
            </a:r>
            <a:r>
              <a:rPr lang="fr-FR" sz="1100" b="1" spc="0" dirty="0" err="1">
                <a:latin typeface="Times New Roman"/>
                <a:cs typeface="Times New Roman"/>
              </a:rPr>
              <a:t>ème</a:t>
            </a:r>
            <a:r>
              <a:rPr sz="1100" b="1" spc="0" dirty="0">
                <a:latin typeface="Times New Roman"/>
                <a:cs typeface="Times New Roman"/>
              </a:rPr>
              <a:t> </a:t>
            </a:r>
            <a:r>
              <a:rPr sz="1100" b="1" spc="24" dirty="0">
                <a:latin typeface="Times New Roman"/>
                <a:cs typeface="Times New Roman"/>
              </a:rPr>
              <a:t> </a:t>
            </a:r>
            <a:r>
              <a:rPr sz="1100" b="1" spc="0" dirty="0" err="1">
                <a:latin typeface="Times New Roman"/>
                <a:cs typeface="Times New Roman"/>
              </a:rPr>
              <a:t>ap</a:t>
            </a:r>
            <a:r>
              <a:rPr sz="1100" b="1" spc="-33" dirty="0" err="1">
                <a:latin typeface="Times New Roman"/>
                <a:cs typeface="Times New Roman"/>
              </a:rPr>
              <a:t>p</a:t>
            </a:r>
            <a:r>
              <a:rPr sz="1100" b="1" spc="0" dirty="0" err="1">
                <a:latin typeface="Times New Roman"/>
                <a:cs typeface="Times New Roman"/>
              </a:rPr>
              <a:t>r</a:t>
            </a:r>
            <a:r>
              <a:rPr sz="1100" b="1" spc="38" dirty="0" err="1">
                <a:latin typeface="Times New Roman"/>
                <a:cs typeface="Times New Roman"/>
              </a:rPr>
              <a:t>o</a:t>
            </a:r>
            <a:r>
              <a:rPr sz="1100" b="1" spc="0" dirty="0" err="1">
                <a:latin typeface="Times New Roman"/>
                <a:cs typeface="Times New Roman"/>
              </a:rPr>
              <a:t>che</a:t>
            </a:r>
            <a:r>
              <a:rPr lang="fr-FR" sz="1100" b="1" spc="0" dirty="0">
                <a:latin typeface="Times New Roman"/>
                <a:cs typeface="Times New Roman"/>
              </a:rPr>
              <a:t> </a:t>
            </a:r>
            <a:r>
              <a:rPr sz="1100" spc="0" dirty="0">
                <a:latin typeface="Times New Roman"/>
                <a:cs typeface="Times New Roman"/>
              </a:rPr>
              <a:t>:</a:t>
            </a:r>
            <a:r>
              <a:rPr sz="1100" spc="196" dirty="0">
                <a:latin typeface="Times New Roman"/>
                <a:cs typeface="Times New Roman"/>
              </a:rPr>
              <a:t> </a:t>
            </a:r>
            <a:r>
              <a:rPr sz="1100" spc="-29" dirty="0">
                <a:latin typeface="Times New Roman"/>
                <a:cs typeface="Times New Roman"/>
              </a:rPr>
              <a:t>V</a:t>
            </a:r>
            <a:r>
              <a:rPr sz="1100" spc="0" dirty="0">
                <a:latin typeface="Times New Roman"/>
                <a:cs typeface="Times New Roman"/>
              </a:rPr>
              <a:t>aleur</a:t>
            </a:r>
            <a:r>
              <a:rPr sz="1100" spc="-1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m</a:t>
            </a:r>
            <a:r>
              <a:rPr sz="1100" spc="-29" dirty="0">
                <a:latin typeface="Times New Roman"/>
                <a:cs typeface="Times New Roman"/>
              </a:rPr>
              <a:t>a</a:t>
            </a:r>
            <a:r>
              <a:rPr sz="1100" spc="0" dirty="0">
                <a:latin typeface="Times New Roman"/>
                <a:cs typeface="Times New Roman"/>
              </a:rPr>
              <a:t>rch</a:t>
            </a:r>
            <a:r>
              <a:rPr lang="fr-FR" sz="1100" spc="0" dirty="0">
                <a:latin typeface="Times New Roman"/>
                <a:cs typeface="Times New Roman"/>
              </a:rPr>
              <a:t>é</a:t>
            </a:r>
            <a:r>
              <a:rPr sz="1100" spc="92"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a:latin typeface="Times New Roman"/>
                <a:cs typeface="Times New Roman"/>
              </a:rPr>
              <a:t>capitaux</a:t>
            </a:r>
            <a:r>
              <a:rPr sz="1100" spc="122" dirty="0">
                <a:latin typeface="Times New Roman"/>
                <a:cs typeface="Times New Roman"/>
              </a:rPr>
              <a:t> </a:t>
            </a:r>
            <a:r>
              <a:rPr sz="1100" spc="-29" dirty="0">
                <a:latin typeface="Times New Roman"/>
                <a:cs typeface="Times New Roman"/>
              </a:rPr>
              <a:t>p</a:t>
            </a:r>
            <a:r>
              <a:rPr sz="1100" spc="0" dirty="0">
                <a:latin typeface="Times New Roman"/>
                <a:cs typeface="Times New Roman"/>
              </a:rPr>
              <a:t>ro</a:t>
            </a:r>
            <a:r>
              <a:rPr sz="1100" spc="-29" dirty="0">
                <a:latin typeface="Times New Roman"/>
                <a:cs typeface="Times New Roman"/>
              </a:rPr>
              <a:t>p</a:t>
            </a:r>
            <a:r>
              <a:rPr sz="1100" spc="0" dirty="0">
                <a:latin typeface="Times New Roman"/>
                <a:cs typeface="Times New Roman"/>
              </a:rPr>
              <a:t>res</a:t>
            </a:r>
            <a:r>
              <a:rPr sz="1100" spc="64" dirty="0">
                <a:latin typeface="Times New Roman"/>
                <a:cs typeface="Times New Roman"/>
              </a:rPr>
              <a:t> </a:t>
            </a:r>
            <a:r>
              <a:rPr sz="1100" spc="0" dirty="0">
                <a:latin typeface="Times New Roman"/>
                <a:cs typeface="Times New Roman"/>
              </a:rPr>
              <a:t>d'une entre</a:t>
            </a:r>
            <a:r>
              <a:rPr sz="1100" spc="-29" dirty="0">
                <a:latin typeface="Times New Roman"/>
                <a:cs typeface="Times New Roman"/>
              </a:rPr>
              <a:t>p</a:t>
            </a:r>
            <a:r>
              <a:rPr sz="1100" spc="0" dirty="0">
                <a:latin typeface="Times New Roman"/>
                <a:cs typeface="Times New Roman"/>
              </a:rPr>
              <a:t>rise</a:t>
            </a:r>
            <a:r>
              <a:rPr sz="1100" spc="103"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actuelle</a:t>
            </a:r>
            <a:r>
              <a:rPr sz="1100" spc="84"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a:latin typeface="Times New Roman"/>
                <a:cs typeface="Times New Roman"/>
              </a:rPr>
              <a:t>flux</a:t>
            </a:r>
            <a:r>
              <a:rPr sz="1100" spc="-51" dirty="0">
                <a:latin typeface="Times New Roman"/>
                <a:cs typeface="Times New Roman"/>
              </a:rPr>
              <a:t> </a:t>
            </a:r>
            <a:r>
              <a:rPr sz="1100" spc="0" dirty="0">
                <a:latin typeface="Times New Roman"/>
                <a:cs typeface="Times New Roman"/>
              </a:rPr>
              <a:t>futurs</a:t>
            </a:r>
            <a:r>
              <a:rPr sz="1100" spc="136" dirty="0">
                <a:latin typeface="Times New Roman"/>
                <a:cs typeface="Times New Roman"/>
              </a:rPr>
              <a:t> </a:t>
            </a:r>
            <a:r>
              <a:rPr sz="1100" spc="0" dirty="0">
                <a:latin typeface="Times New Roman"/>
                <a:cs typeface="Times New Roman"/>
              </a:rPr>
              <a:t>que</a:t>
            </a:r>
            <a:r>
              <a:rPr sz="1100" spc="84" dirty="0">
                <a:latin typeface="Times New Roman"/>
                <a:cs typeface="Times New Roman"/>
              </a:rPr>
              <a:t> </a:t>
            </a:r>
            <a:r>
              <a:rPr sz="1100" spc="0" dirty="0" err="1">
                <a:latin typeface="Times New Roman"/>
                <a:cs typeface="Times New Roman"/>
              </a:rPr>
              <a:t>recevront</a:t>
            </a:r>
            <a:r>
              <a:rPr sz="1100" spc="84" dirty="0">
                <a:latin typeface="Times New Roman"/>
                <a:cs typeface="Times New Roman"/>
              </a:rPr>
              <a:t> </a:t>
            </a:r>
            <a:r>
              <a:rPr sz="1100" spc="0" dirty="0">
                <a:latin typeface="Times New Roman"/>
                <a:cs typeface="Times New Roman"/>
              </a:rPr>
              <a:t>les</a:t>
            </a:r>
            <a:r>
              <a:rPr lang="fr-FR" sz="1100" spc="0" dirty="0">
                <a:latin typeface="Times New Roman"/>
                <a:cs typeface="Times New Roman"/>
              </a:rPr>
              <a:t> </a:t>
            </a:r>
            <a:r>
              <a:rPr sz="1100" spc="0" dirty="0" err="1">
                <a:latin typeface="Times New Roman"/>
                <a:cs typeface="Times New Roman"/>
              </a:rPr>
              <a:t>actionnaires</a:t>
            </a:r>
            <a:r>
              <a:rPr sz="1100" spc="0" dirty="0">
                <a:latin typeface="Times New Roman"/>
                <a:cs typeface="Times New Roman"/>
              </a:rPr>
              <a:t>.</a:t>
            </a:r>
            <a:endParaRPr sz="1100" dirty="0">
              <a:latin typeface="Times New Roman"/>
              <a:cs typeface="Times New Roman"/>
            </a:endParaRPr>
          </a:p>
          <a:p>
            <a:pPr marL="12700">
              <a:lnSpc>
                <a:spcPct val="95825"/>
              </a:lnSpc>
              <a:spcBef>
                <a:spcPts val="309"/>
              </a:spcBef>
            </a:pPr>
            <a:endParaRPr lang="fr-FR" sz="800" spc="0" dirty="0">
              <a:latin typeface="Times New Roman"/>
              <a:cs typeface="Times New Roman"/>
            </a:endParaRPr>
          </a:p>
          <a:p>
            <a:pPr marL="12700">
              <a:lnSpc>
                <a:spcPct val="95825"/>
              </a:lnSpc>
              <a:spcBef>
                <a:spcPts val="309"/>
              </a:spcBef>
            </a:pPr>
            <a:r>
              <a:rPr sz="1100" spc="0" dirty="0">
                <a:latin typeface="Times New Roman"/>
                <a:cs typeface="Times New Roman"/>
              </a:rPr>
              <a:t>Il</a:t>
            </a:r>
            <a:r>
              <a:rPr sz="1100" spc="134" dirty="0">
                <a:latin typeface="Times New Roman"/>
                <a:cs typeface="Times New Roman"/>
              </a:rPr>
              <a:t> </a:t>
            </a:r>
            <a:r>
              <a:rPr sz="1100" spc="0" dirty="0">
                <a:latin typeface="Times New Roman"/>
                <a:cs typeface="Times New Roman"/>
              </a:rPr>
              <a:t>existe</a:t>
            </a:r>
            <a:r>
              <a:rPr sz="1100" spc="33" dirty="0">
                <a:latin typeface="Times New Roman"/>
                <a:cs typeface="Times New Roman"/>
              </a:rPr>
              <a:t> </a:t>
            </a:r>
            <a:r>
              <a:rPr sz="1100" spc="0" dirty="0">
                <a:latin typeface="Times New Roman"/>
                <a:cs typeface="Times New Roman"/>
              </a:rPr>
              <a:t>deux</a:t>
            </a:r>
            <a:r>
              <a:rPr sz="1100" spc="20" dirty="0">
                <a:latin typeface="Times New Roman"/>
                <a:cs typeface="Times New Roman"/>
              </a:rPr>
              <a:t> </a:t>
            </a:r>
            <a:r>
              <a:rPr sz="1100" spc="0" dirty="0">
                <a:latin typeface="Times New Roman"/>
                <a:cs typeface="Times New Roman"/>
              </a:rPr>
              <a:t>façons</a:t>
            </a:r>
            <a:r>
              <a:rPr sz="1100" spc="56" dirty="0">
                <a:latin typeface="Times New Roman"/>
                <a:cs typeface="Times New Roman"/>
              </a:rPr>
              <a:t> </a:t>
            </a:r>
            <a:r>
              <a:rPr sz="1100" spc="0" dirty="0">
                <a:latin typeface="Times New Roman"/>
                <a:cs typeface="Times New Roman"/>
              </a:rPr>
              <a:t>alternatives</a:t>
            </a:r>
            <a:r>
              <a:rPr sz="1100" spc="135"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mun</a:t>
            </a:r>
            <a:r>
              <a:rPr lang="fr-FR" sz="1100" spc="0" dirty="0">
                <a:latin typeface="Times New Roman"/>
                <a:cs typeface="Times New Roman"/>
              </a:rPr>
              <a:t>é</a:t>
            </a:r>
            <a:r>
              <a:rPr sz="1100" spc="0" dirty="0" err="1">
                <a:latin typeface="Times New Roman"/>
                <a:cs typeface="Times New Roman"/>
              </a:rPr>
              <a:t>rer</a:t>
            </a:r>
            <a:r>
              <a:rPr sz="1100" spc="8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err="1">
                <a:latin typeface="Times New Roman"/>
                <a:cs typeface="Times New Roman"/>
              </a:rPr>
              <a:t>actionnaires</a:t>
            </a:r>
            <a:r>
              <a:rPr sz="1100" spc="0" dirty="0">
                <a:latin typeface="Times New Roman"/>
                <a:cs typeface="Times New Roman"/>
              </a:rPr>
              <a:t>.</a:t>
            </a:r>
            <a:endParaRPr lang="fr-FR" sz="1100" spc="0" dirty="0">
              <a:latin typeface="Times New Roman"/>
              <a:cs typeface="Times New Roman"/>
            </a:endParaRPr>
          </a:p>
          <a:p>
            <a:pPr marL="241300" indent="-228600">
              <a:lnSpc>
                <a:spcPts val="1140"/>
              </a:lnSpc>
              <a:spcBef>
                <a:spcPts val="57"/>
              </a:spcBef>
              <a:buFont typeface="+mj-lt"/>
              <a:buAutoNum type="arabicPeriod"/>
            </a:pPr>
            <a:r>
              <a:rPr lang="fr-FR" sz="1100" dirty="0">
                <a:latin typeface="Times New Roman"/>
                <a:cs typeface="Times New Roman"/>
              </a:rPr>
              <a:t>verser</a:t>
            </a:r>
            <a:r>
              <a:rPr lang="fr-FR" sz="1100" spc="4"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dividendes; </a:t>
            </a:r>
          </a:p>
          <a:p>
            <a:pPr marL="241300" indent="-228600">
              <a:lnSpc>
                <a:spcPts val="1140"/>
              </a:lnSpc>
              <a:spcBef>
                <a:spcPts val="57"/>
              </a:spcBef>
              <a:buFont typeface="+mj-lt"/>
              <a:buAutoNum type="arabicPeriod"/>
            </a:pPr>
            <a:r>
              <a:rPr lang="fr-FR" sz="1100" dirty="0">
                <a:latin typeface="Times New Roman"/>
                <a:cs typeface="Times New Roman"/>
              </a:rPr>
              <a:t>racheter</a:t>
            </a:r>
            <a:r>
              <a:rPr lang="fr-FR" sz="1100" spc="191" dirty="0">
                <a:latin typeface="Times New Roman"/>
                <a:cs typeface="Times New Roman"/>
              </a:rPr>
              <a:t> </a:t>
            </a:r>
            <a:r>
              <a:rPr lang="fr-FR" sz="1100" dirty="0">
                <a:latin typeface="Times New Roman"/>
                <a:cs typeface="Times New Roman"/>
              </a:rPr>
              <a:t>des</a:t>
            </a:r>
            <a:r>
              <a:rPr lang="fr-FR" sz="1100" spc="70" dirty="0">
                <a:latin typeface="Times New Roman"/>
                <a:cs typeface="Times New Roman"/>
              </a:rPr>
              <a:t> </a:t>
            </a:r>
            <a:r>
              <a:rPr lang="fr-FR" sz="1100" dirty="0">
                <a:latin typeface="Times New Roman"/>
                <a:cs typeface="Times New Roman"/>
              </a:rPr>
              <a:t>actions =&gt; diminuer les dividendes et diminuer le nombre de titres en circulation =&gt; augmenter le dividende par action</a:t>
            </a:r>
          </a:p>
          <a:p>
            <a:pPr marL="12700">
              <a:lnSpc>
                <a:spcPts val="1140"/>
              </a:lnSpc>
              <a:spcBef>
                <a:spcPts val="57"/>
              </a:spcBef>
            </a:pPr>
            <a:endParaRPr lang="fr-FR" sz="1100" dirty="0">
              <a:latin typeface="Times New Roman"/>
              <a:cs typeface="Times New Roman"/>
            </a:endParaRPr>
          </a:p>
          <a:p>
            <a:pPr marL="12700" marR="11396">
              <a:lnSpc>
                <a:spcPts val="1140"/>
              </a:lnSpc>
              <a:spcBef>
                <a:spcPts val="57"/>
              </a:spcBef>
            </a:pPr>
            <a:r>
              <a:rPr lang="fr-FR" sz="1100" dirty="0">
                <a:latin typeface="Times New Roman"/>
                <a:cs typeface="Times New Roman"/>
              </a:rPr>
              <a:t>Capitalisation</a:t>
            </a:r>
            <a:r>
              <a:rPr lang="fr-FR" sz="1100" spc="143" dirty="0">
                <a:latin typeface="Times New Roman"/>
                <a:cs typeface="Times New Roman"/>
              </a:rPr>
              <a:t> </a:t>
            </a:r>
            <a:r>
              <a:rPr lang="fr-FR" sz="1100" spc="29" dirty="0">
                <a:latin typeface="Times New Roman"/>
                <a:cs typeface="Times New Roman"/>
              </a:rPr>
              <a:t>b</a:t>
            </a:r>
            <a:r>
              <a:rPr lang="fr-FR" sz="1100" dirty="0">
                <a:latin typeface="Times New Roman"/>
                <a:cs typeface="Times New Roman"/>
              </a:rPr>
              <a:t>oursière</a:t>
            </a:r>
            <a:r>
              <a:rPr lang="fr-FR" sz="1100" spc="19" dirty="0">
                <a:latin typeface="Times New Roman"/>
                <a:cs typeface="Times New Roman"/>
              </a:rPr>
              <a:t> </a:t>
            </a:r>
            <a:r>
              <a:rPr lang="fr-FR" sz="1100" dirty="0">
                <a:latin typeface="Times New Roman"/>
                <a:cs typeface="Times New Roman"/>
              </a:rPr>
              <a:t>=</a:t>
            </a:r>
            <a:r>
              <a:rPr lang="fr-FR" sz="1100" spc="-13" dirty="0">
                <a:latin typeface="Times New Roman"/>
                <a:cs typeface="Times New Roman"/>
              </a:rPr>
              <a:t> </a:t>
            </a:r>
            <a:r>
              <a:rPr lang="fr-FR" sz="1100" spc="-85" dirty="0">
                <a:latin typeface="Times New Roman"/>
                <a:cs typeface="Times New Roman"/>
              </a:rPr>
              <a:t>V</a:t>
            </a:r>
            <a:r>
              <a:rPr lang="fr-FR" sz="1100" dirty="0">
                <a:latin typeface="Times New Roman"/>
                <a:cs typeface="Times New Roman"/>
              </a:rPr>
              <a:t>A(Dividendes</a:t>
            </a:r>
            <a:r>
              <a:rPr lang="fr-FR" sz="1100" spc="122" dirty="0">
                <a:latin typeface="Times New Roman"/>
                <a:cs typeface="Times New Roman"/>
              </a:rPr>
              <a:t> </a:t>
            </a:r>
            <a:r>
              <a:rPr lang="fr-FR" sz="1100" dirty="0">
                <a:latin typeface="Times New Roman"/>
                <a:cs typeface="Times New Roman"/>
              </a:rPr>
              <a:t>+</a:t>
            </a:r>
            <a:r>
              <a:rPr lang="fr-FR" sz="1100" spc="164" dirty="0">
                <a:latin typeface="Times New Roman"/>
                <a:cs typeface="Times New Roman"/>
              </a:rPr>
              <a:t> </a:t>
            </a:r>
            <a:r>
              <a:rPr lang="fr-FR" sz="1100" dirty="0">
                <a:latin typeface="Times New Roman"/>
                <a:cs typeface="Times New Roman"/>
              </a:rPr>
              <a:t>rachats</a:t>
            </a:r>
            <a:r>
              <a:rPr lang="fr-FR" sz="1100" spc="209" dirty="0">
                <a:latin typeface="Times New Roman"/>
                <a:cs typeface="Times New Roman"/>
              </a:rPr>
              <a:t> </a:t>
            </a:r>
            <a:r>
              <a:rPr lang="fr-FR" sz="1100" dirty="0">
                <a:latin typeface="Times New Roman"/>
                <a:cs typeface="Times New Roman"/>
              </a:rPr>
              <a:t>d'actions) </a:t>
            </a:r>
          </a:p>
          <a:p>
            <a:pPr marL="12700">
              <a:lnSpc>
                <a:spcPts val="1264"/>
              </a:lnSpc>
              <a:spcBef>
                <a:spcPts val="204"/>
              </a:spcBef>
            </a:pPr>
            <a:r>
              <a:rPr lang="fr-FR" sz="1100" dirty="0">
                <a:latin typeface="Times New Roman"/>
                <a:cs typeface="Times New Roman"/>
              </a:rPr>
              <a:t>A</a:t>
            </a:r>
            <a:r>
              <a:rPr lang="fr-FR" sz="1100" spc="5" dirty="0">
                <a:latin typeface="Times New Roman"/>
                <a:cs typeface="Times New Roman"/>
              </a:rPr>
              <a:t> </a:t>
            </a:r>
            <a:r>
              <a:rPr lang="fr-FR" sz="1100" dirty="0">
                <a:latin typeface="Times New Roman"/>
                <a:cs typeface="Times New Roman"/>
              </a:rPr>
              <a:t>p</a:t>
            </a:r>
            <a:r>
              <a:rPr lang="fr-FR" sz="1100" spc="-29" dirty="0">
                <a:latin typeface="Times New Roman"/>
                <a:cs typeface="Times New Roman"/>
              </a:rPr>
              <a:t>a</a:t>
            </a:r>
            <a:r>
              <a:rPr lang="fr-FR" sz="1100" dirty="0">
                <a:latin typeface="Times New Roman"/>
                <a:cs typeface="Times New Roman"/>
              </a:rPr>
              <a:t>rtir</a:t>
            </a:r>
            <a:r>
              <a:rPr lang="fr-FR" sz="1100" spc="156"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cette</a:t>
            </a:r>
            <a:r>
              <a:rPr lang="fr-FR" sz="1100" spc="229" dirty="0">
                <a:latin typeface="Times New Roman"/>
                <a:cs typeface="Times New Roman"/>
              </a:rPr>
              <a:t> </a:t>
            </a:r>
            <a:r>
              <a:rPr lang="fr-FR" sz="1100" dirty="0">
                <a:latin typeface="Times New Roman"/>
                <a:cs typeface="Times New Roman"/>
              </a:rPr>
              <a:t>première</a:t>
            </a:r>
            <a:r>
              <a:rPr lang="fr-FR" sz="1100" spc="49" dirty="0">
                <a:latin typeface="Times New Roman"/>
                <a:cs typeface="Times New Roman"/>
              </a:rPr>
              <a:t> </a:t>
            </a:r>
            <a:r>
              <a:rPr lang="fr-FR" sz="1100" dirty="0">
                <a:latin typeface="Times New Roman"/>
                <a:cs typeface="Times New Roman"/>
              </a:rPr>
              <a:t>ap</a:t>
            </a:r>
            <a:r>
              <a:rPr lang="fr-FR" sz="1100" spc="-29" dirty="0">
                <a:latin typeface="Times New Roman"/>
                <a:cs typeface="Times New Roman"/>
              </a:rPr>
              <a:t>p</a:t>
            </a:r>
            <a:r>
              <a:rPr lang="fr-FR" sz="1100" dirty="0">
                <a:latin typeface="Times New Roman"/>
                <a:cs typeface="Times New Roman"/>
              </a:rPr>
              <a:t>r</a:t>
            </a:r>
            <a:r>
              <a:rPr lang="fr-FR" sz="1100" spc="29" dirty="0">
                <a:latin typeface="Times New Roman"/>
                <a:cs typeface="Times New Roman"/>
              </a:rPr>
              <a:t>o</a:t>
            </a:r>
            <a:r>
              <a:rPr lang="fr-FR" sz="1100" dirty="0">
                <a:latin typeface="Times New Roman"/>
                <a:cs typeface="Times New Roman"/>
              </a:rPr>
              <a:t>che,</a:t>
            </a:r>
            <a:r>
              <a:rPr lang="fr-FR" sz="1100" spc="92" dirty="0">
                <a:latin typeface="Times New Roman"/>
                <a:cs typeface="Times New Roman"/>
              </a:rPr>
              <a:t> </a:t>
            </a:r>
            <a:r>
              <a:rPr lang="fr-FR" sz="1100" dirty="0">
                <a:latin typeface="Times New Roman"/>
                <a:cs typeface="Times New Roman"/>
              </a:rPr>
              <a:t>on</a:t>
            </a:r>
            <a:r>
              <a:rPr lang="fr-FR" sz="1100" spc="73"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eut</a:t>
            </a:r>
            <a:r>
              <a:rPr lang="fr-FR" sz="1100" spc="170" dirty="0">
                <a:latin typeface="Times New Roman"/>
                <a:cs typeface="Times New Roman"/>
              </a:rPr>
              <a:t> </a:t>
            </a:r>
            <a:r>
              <a:rPr lang="fr-FR" sz="1100" dirty="0">
                <a:latin typeface="Times New Roman"/>
                <a:cs typeface="Times New Roman"/>
              </a:rPr>
              <a:t>retrouver</a:t>
            </a:r>
            <a:r>
              <a:rPr lang="fr-FR" sz="1100" spc="84" dirty="0">
                <a:latin typeface="Times New Roman"/>
                <a:cs typeface="Times New Roman"/>
              </a:rPr>
              <a:t> </a:t>
            </a:r>
            <a:r>
              <a:rPr lang="fr-FR" sz="1100" dirty="0">
                <a:latin typeface="Times New Roman"/>
                <a:cs typeface="Times New Roman"/>
              </a:rPr>
              <a:t>le</a:t>
            </a:r>
            <a:r>
              <a:rPr lang="fr-FR" sz="1100" spc="29" dirty="0">
                <a:latin typeface="Times New Roman"/>
                <a:cs typeface="Times New Roman"/>
              </a:rPr>
              <a:t> </a:t>
            </a:r>
            <a:r>
              <a:rPr lang="fr-FR" sz="1100" spc="-29" dirty="0">
                <a:latin typeface="Times New Roman"/>
                <a:cs typeface="Times New Roman"/>
              </a:rPr>
              <a:t>p</a:t>
            </a:r>
            <a:r>
              <a:rPr lang="fr-FR" sz="1100" dirty="0">
                <a:latin typeface="Times New Roman"/>
                <a:cs typeface="Times New Roman"/>
              </a:rPr>
              <a:t>rix </a:t>
            </a:r>
          </a:p>
          <a:p>
            <a:pPr marL="12700">
              <a:lnSpc>
                <a:spcPts val="1264"/>
              </a:lnSpc>
              <a:spcBef>
                <a:spcPts val="204"/>
              </a:spcBef>
            </a:pPr>
            <a:r>
              <a:rPr lang="fr-FR" sz="1100" dirty="0">
                <a:latin typeface="Times New Roman"/>
                <a:cs typeface="Times New Roman"/>
              </a:rPr>
              <a:t>d'une</a:t>
            </a:r>
            <a:r>
              <a:rPr lang="fr-FR" sz="1100" spc="201" dirty="0">
                <a:latin typeface="Times New Roman"/>
                <a:cs typeface="Times New Roman"/>
              </a:rPr>
              <a:t> </a:t>
            </a:r>
            <a:r>
              <a:rPr lang="fr-FR" sz="1100" dirty="0">
                <a:latin typeface="Times New Roman"/>
                <a:cs typeface="Times New Roman"/>
              </a:rPr>
              <a:t>action</a:t>
            </a:r>
            <a:r>
              <a:rPr lang="fr-FR" sz="1100" spc="138" dirty="0">
                <a:latin typeface="Times New Roman"/>
                <a:cs typeface="Times New Roman"/>
              </a:rPr>
              <a:t> </a:t>
            </a:r>
            <a:r>
              <a:rPr lang="fr-FR" sz="1100" dirty="0">
                <a:latin typeface="Times New Roman"/>
                <a:cs typeface="Times New Roman"/>
              </a:rPr>
              <a:t>de</a:t>
            </a:r>
            <a:r>
              <a:rPr lang="fr-FR" sz="1100" spc="84" dirty="0">
                <a:latin typeface="Times New Roman"/>
                <a:cs typeface="Times New Roman"/>
              </a:rPr>
              <a:t> </a:t>
            </a:r>
            <a:r>
              <a:rPr lang="fr-FR" sz="1100" dirty="0">
                <a:latin typeface="Times New Roman"/>
                <a:cs typeface="Times New Roman"/>
              </a:rPr>
              <a:t>l'entre</a:t>
            </a:r>
            <a:r>
              <a:rPr lang="fr-FR" sz="1100" spc="-34" dirty="0">
                <a:latin typeface="Times New Roman"/>
                <a:cs typeface="Times New Roman"/>
              </a:rPr>
              <a:t>p</a:t>
            </a:r>
            <a:r>
              <a:rPr lang="fr-FR" sz="1100" dirty="0">
                <a:latin typeface="Times New Roman"/>
                <a:cs typeface="Times New Roman"/>
              </a:rPr>
              <a:t>rise:</a:t>
            </a:r>
          </a:p>
          <a:p>
            <a:pPr marL="12700">
              <a:lnSpc>
                <a:spcPts val="1140"/>
              </a:lnSpc>
              <a:spcBef>
                <a:spcPts val="57"/>
              </a:spcBef>
            </a:pPr>
            <a:endParaRPr lang="fr-FR" sz="1100" dirty="0">
              <a:latin typeface="Times New Roman"/>
              <a:cs typeface="Times New Roman"/>
            </a:endParaRPr>
          </a:p>
          <a:p>
            <a:pPr marL="12700">
              <a:lnSpc>
                <a:spcPct val="95825"/>
              </a:lnSpc>
              <a:spcBef>
                <a:spcPts val="309"/>
              </a:spcBef>
            </a:pPr>
            <a:endParaRPr sz="1100" dirty="0">
              <a:latin typeface="Times New Roman"/>
              <a:cs typeface="Times New Roman"/>
            </a:endParaRPr>
          </a:p>
        </p:txBody>
      </p:sp>
      <p:sp>
        <p:nvSpPr>
          <p:cNvPr id="2" name="object 2"/>
          <p:cNvSpPr txBox="1"/>
          <p:nvPr/>
        </p:nvSpPr>
        <p:spPr>
          <a:xfrm>
            <a:off x="1576857" y="2997161"/>
            <a:ext cx="2065159" cy="152400"/>
          </a:xfrm>
          <a:prstGeom prst="rect">
            <a:avLst/>
          </a:prstGeom>
        </p:spPr>
        <p:txBody>
          <a:bodyPr wrap="square" lIns="0" tIns="0" rIns="0" bIns="0" rtlCol="0">
            <a:noAutofit/>
          </a:bodyPr>
          <a:lstStyle/>
          <a:p>
            <a:pPr marL="25400">
              <a:lnSpc>
                <a:spcPts val="1000"/>
              </a:lnSpc>
            </a:pPr>
            <a:endParaRPr sz="1000"/>
          </a:p>
        </p:txBody>
      </p:sp>
      <p:graphicFrame>
        <p:nvGraphicFramePr>
          <p:cNvPr id="17" name="Objet 16"/>
          <p:cNvGraphicFramePr>
            <a:graphicFrameLocks noChangeAspect="1"/>
          </p:cNvGraphicFramePr>
          <p:nvPr>
            <p:extLst>
              <p:ext uri="{D42A27DB-BD31-4B8C-83A1-F6EECF244321}">
                <p14:modId xmlns:p14="http://schemas.microsoft.com/office/powerpoint/2010/main" val="163217987"/>
              </p:ext>
            </p:extLst>
          </p:nvPr>
        </p:nvGraphicFramePr>
        <p:xfrm>
          <a:off x="1473200" y="2717761"/>
          <a:ext cx="2552700" cy="431800"/>
        </p:xfrm>
        <a:graphic>
          <a:graphicData uri="http://schemas.openxmlformats.org/presentationml/2006/ole">
            <mc:AlternateContent xmlns:mc="http://schemas.openxmlformats.org/markup-compatibility/2006">
              <mc:Choice xmlns:v="urn:schemas-microsoft-com:vml" Requires="v">
                <p:oleObj spid="_x0000_s28676" name="Equation" r:id="rId3" imgW="2552400" imgH="431640" progId="Equation.DSMT4">
                  <p:embed/>
                </p:oleObj>
              </mc:Choice>
              <mc:Fallback>
                <p:oleObj name="Equation" r:id="rId3" imgW="2552400" imgH="431640" progId="Equation.DSMT4">
                  <p:embed/>
                  <p:pic>
                    <p:nvPicPr>
                      <p:cNvPr id="17" name="Objet 16"/>
                      <p:cNvPicPr/>
                      <p:nvPr/>
                    </p:nvPicPr>
                    <p:blipFill>
                      <a:blip r:embed="rId4"/>
                      <a:stretch>
                        <a:fillRect/>
                      </a:stretch>
                    </p:blipFill>
                    <p:spPr>
                      <a:xfrm>
                        <a:off x="1473200" y="2717761"/>
                        <a:ext cx="2552700" cy="431800"/>
                      </a:xfrm>
                      <a:prstGeom prst="rect">
                        <a:avLst/>
                      </a:prstGeom>
                    </p:spPr>
                  </p:pic>
                </p:oleObj>
              </mc:Fallback>
            </mc:AlternateContent>
          </a:graphicData>
        </a:graphic>
      </p:graphicFrame>
      <p:sp>
        <p:nvSpPr>
          <p:cNvPr id="3" name="Espace réservé du numéro de diapositive 2"/>
          <p:cNvSpPr>
            <a:spLocks noGrp="1"/>
          </p:cNvSpPr>
          <p:nvPr>
            <p:ph type="sldNum" sz="quarter" idx="12"/>
          </p:nvPr>
        </p:nvSpPr>
        <p:spPr/>
        <p:txBody>
          <a:bodyPr/>
          <a:lstStyle/>
          <a:p>
            <a:fld id="{D57F1E4F-1CFF-5643-939E-217C01CDF565}" type="slidenum">
              <a:rPr lang="en-US" smtClean="0"/>
              <a:pPr/>
              <a:t>96</a:t>
            </a:fld>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95300" y="123091"/>
            <a:ext cx="36200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Evaluation</a:t>
            </a:r>
            <a:r>
              <a:rPr sz="1400" spc="44"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l’actif</a:t>
            </a:r>
            <a:r>
              <a:rPr sz="1400" spc="-28" dirty="0">
                <a:solidFill>
                  <a:srgbClr val="B23333"/>
                </a:solidFill>
                <a:latin typeface="Times New Roman"/>
                <a:cs typeface="Times New Roman"/>
              </a:rPr>
              <a:t> </a:t>
            </a:r>
            <a:r>
              <a:rPr sz="1400" spc="0" dirty="0">
                <a:solidFill>
                  <a:srgbClr val="B23333"/>
                </a:solidFill>
                <a:latin typeface="Times New Roman"/>
                <a:cs typeface="Times New Roman"/>
              </a:rPr>
              <a:t>économique</a:t>
            </a:r>
            <a:r>
              <a:rPr sz="1400" spc="-47"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rise</a:t>
            </a:r>
            <a:endParaRPr sz="1400">
              <a:latin typeface="Times New Roman"/>
              <a:cs typeface="Times New Roman"/>
            </a:endParaRPr>
          </a:p>
        </p:txBody>
      </p:sp>
      <p:sp>
        <p:nvSpPr>
          <p:cNvPr id="7" name="object 7"/>
          <p:cNvSpPr txBox="1"/>
          <p:nvPr/>
        </p:nvSpPr>
        <p:spPr>
          <a:xfrm>
            <a:off x="177800" y="749300"/>
            <a:ext cx="4190999" cy="1828800"/>
          </a:xfrm>
          <a:prstGeom prst="rect">
            <a:avLst/>
          </a:prstGeom>
        </p:spPr>
        <p:txBody>
          <a:bodyPr wrap="square" lIns="0" tIns="0" rIns="0" bIns="0" rtlCol="0">
            <a:noAutofit/>
          </a:bodyPr>
          <a:lstStyle/>
          <a:p>
            <a:pPr marL="12700">
              <a:lnSpc>
                <a:spcPts val="1240"/>
              </a:lnSpc>
              <a:spcBef>
                <a:spcPts val="62"/>
              </a:spcBef>
            </a:pPr>
            <a:r>
              <a:rPr sz="1650" spc="-29" baseline="5270" dirty="0">
                <a:latin typeface="Times New Roman"/>
                <a:cs typeface="Times New Roman"/>
              </a:rPr>
              <a:t>V</a:t>
            </a:r>
            <a:r>
              <a:rPr sz="1650" spc="0" baseline="5270" dirty="0">
                <a:latin typeface="Times New Roman"/>
                <a:cs typeface="Times New Roman"/>
              </a:rPr>
              <a:t>aleur</a:t>
            </a:r>
            <a:r>
              <a:rPr sz="1650" spc="-21" baseline="5270" dirty="0">
                <a:latin typeface="Times New Roman"/>
                <a:cs typeface="Times New Roman"/>
              </a:rPr>
              <a:t> </a:t>
            </a:r>
            <a:r>
              <a:rPr sz="1650" spc="0" baseline="5270" dirty="0">
                <a:latin typeface="Times New Roman"/>
                <a:cs typeface="Times New Roman"/>
              </a:rPr>
              <a:t>de</a:t>
            </a:r>
            <a:r>
              <a:rPr sz="1650" spc="79" baseline="5270" dirty="0">
                <a:latin typeface="Times New Roman"/>
                <a:cs typeface="Times New Roman"/>
              </a:rPr>
              <a:t> </a:t>
            </a:r>
            <a:r>
              <a:rPr sz="1650" spc="0" baseline="5270" dirty="0">
                <a:latin typeface="Times New Roman"/>
                <a:cs typeface="Times New Roman"/>
              </a:rPr>
              <a:t>m</a:t>
            </a:r>
            <a:r>
              <a:rPr sz="1650" spc="-29" baseline="5270" dirty="0">
                <a:latin typeface="Times New Roman"/>
                <a:cs typeface="Times New Roman"/>
              </a:rPr>
              <a:t>a</a:t>
            </a:r>
            <a:r>
              <a:rPr sz="1650" spc="0" baseline="5270" dirty="0">
                <a:latin typeface="Times New Roman"/>
                <a:cs typeface="Times New Roman"/>
              </a:rPr>
              <a:t>rch</a:t>
            </a:r>
            <a:r>
              <a:rPr lang="fr-FR" sz="1650" spc="0" baseline="5270" dirty="0">
                <a:latin typeface="Times New Roman"/>
                <a:cs typeface="Times New Roman"/>
              </a:rPr>
              <a:t>é</a:t>
            </a:r>
            <a:r>
              <a:rPr sz="1650" spc="87" baseline="5270" dirty="0">
                <a:latin typeface="Times New Roman"/>
                <a:cs typeface="Times New Roman"/>
              </a:rPr>
              <a:t> </a:t>
            </a:r>
            <a:r>
              <a:rPr sz="1650" spc="0" baseline="5270" dirty="0">
                <a:latin typeface="Times New Roman"/>
                <a:cs typeface="Times New Roman"/>
              </a:rPr>
              <a:t>d'une</a:t>
            </a:r>
            <a:r>
              <a:rPr sz="1650" spc="196" baseline="5270" dirty="0">
                <a:latin typeface="Times New Roman"/>
                <a:cs typeface="Times New Roman"/>
              </a:rPr>
              <a:t> </a:t>
            </a:r>
            <a:r>
              <a:rPr sz="1650" spc="0" baseline="5270" dirty="0">
                <a:latin typeface="Times New Roman"/>
                <a:cs typeface="Times New Roman"/>
              </a:rPr>
              <a:t>entre</a:t>
            </a:r>
            <a:r>
              <a:rPr sz="1650" spc="-29" baseline="5270" dirty="0">
                <a:latin typeface="Times New Roman"/>
                <a:cs typeface="Times New Roman"/>
              </a:rPr>
              <a:t>p</a:t>
            </a:r>
            <a:r>
              <a:rPr sz="1650" spc="0" baseline="5270" dirty="0">
                <a:latin typeface="Times New Roman"/>
                <a:cs typeface="Times New Roman"/>
              </a:rPr>
              <a:t>rise</a:t>
            </a:r>
            <a:r>
              <a:rPr sz="1650" spc="98" baseline="5270" dirty="0">
                <a:latin typeface="Times New Roman"/>
                <a:cs typeface="Times New Roman"/>
              </a:rPr>
              <a:t> </a:t>
            </a:r>
            <a:r>
              <a:rPr sz="1650" spc="0" baseline="5270" dirty="0">
                <a:latin typeface="Times New Roman"/>
                <a:cs typeface="Times New Roman"/>
              </a:rPr>
              <a:t>(V</a:t>
            </a:r>
            <a:r>
              <a:rPr sz="1200" spc="0" baseline="-7246" dirty="0">
                <a:latin typeface="Times New Roman"/>
                <a:cs typeface="Times New Roman"/>
              </a:rPr>
              <a:t>O</a:t>
            </a:r>
            <a:r>
              <a:rPr sz="1200" spc="-150" baseline="-7246" dirty="0">
                <a:latin typeface="Times New Roman"/>
                <a:cs typeface="Times New Roman"/>
              </a:rPr>
              <a:t> </a:t>
            </a:r>
            <a:r>
              <a:rPr sz="1650" spc="0" baseline="5270" dirty="0">
                <a:latin typeface="Times New Roman"/>
                <a:cs typeface="Times New Roman"/>
              </a:rPr>
              <a:t>)</a:t>
            </a:r>
            <a:r>
              <a:rPr sz="1650" spc="131" baseline="5270" dirty="0">
                <a:latin typeface="Times New Roman"/>
                <a:cs typeface="Times New Roman"/>
              </a:rPr>
              <a:t> </a:t>
            </a:r>
            <a:r>
              <a:rPr sz="1650" spc="0" baseline="5270" dirty="0">
                <a:latin typeface="Times New Roman"/>
                <a:cs typeface="Times New Roman"/>
              </a:rPr>
              <a:t>=</a:t>
            </a:r>
            <a:r>
              <a:rPr sz="1650" spc="-18" baseline="5270" dirty="0">
                <a:latin typeface="Times New Roman"/>
                <a:cs typeface="Times New Roman"/>
              </a:rPr>
              <a:t> </a:t>
            </a:r>
            <a:r>
              <a:rPr sz="1650" spc="0" baseline="5270" dirty="0" err="1">
                <a:latin typeface="Times New Roman"/>
                <a:cs typeface="Times New Roman"/>
              </a:rPr>
              <a:t>valeur</a:t>
            </a:r>
            <a:r>
              <a:rPr sz="1650" spc="-2" baseline="5270" dirty="0">
                <a:latin typeface="Times New Roman"/>
                <a:cs typeface="Times New Roman"/>
              </a:rPr>
              <a:t> </a:t>
            </a:r>
            <a:r>
              <a:rPr sz="1650" spc="0" baseline="5270" dirty="0" err="1">
                <a:latin typeface="Times New Roman"/>
                <a:cs typeface="Times New Roman"/>
              </a:rPr>
              <a:t>actual</a:t>
            </a:r>
            <a:r>
              <a:rPr sz="1650" spc="-4" baseline="5270" dirty="0" err="1">
                <a:latin typeface="Times New Roman"/>
                <a:cs typeface="Times New Roman"/>
              </a:rPr>
              <a:t>i</a:t>
            </a:r>
            <a:r>
              <a:rPr sz="1650" spc="0" baseline="5270" dirty="0" err="1">
                <a:latin typeface="Times New Roman"/>
                <a:cs typeface="Times New Roman"/>
              </a:rPr>
              <a:t>s</a:t>
            </a:r>
            <a:r>
              <a:rPr lang="fr-FR" sz="1650" spc="0" baseline="5270" dirty="0">
                <a:latin typeface="Times New Roman"/>
                <a:cs typeface="Times New Roman"/>
              </a:rPr>
              <a:t>é</a:t>
            </a:r>
            <a:r>
              <a:rPr sz="1650" spc="0" baseline="5270" dirty="0">
                <a:latin typeface="Times New Roman"/>
                <a:cs typeface="Times New Roman"/>
              </a:rPr>
              <a:t>e</a:t>
            </a:r>
            <a:r>
              <a:rPr sz="1650" spc="81" baseline="5270" dirty="0">
                <a:latin typeface="Times New Roman"/>
                <a:cs typeface="Times New Roman"/>
              </a:rPr>
              <a:t> </a:t>
            </a:r>
            <a:r>
              <a:rPr sz="1650" spc="0" baseline="5270" dirty="0">
                <a:latin typeface="Times New Roman"/>
                <a:cs typeface="Times New Roman"/>
              </a:rPr>
              <a:t>des</a:t>
            </a:r>
            <a:endParaRPr sz="1100" dirty="0">
              <a:latin typeface="Times New Roman"/>
              <a:cs typeface="Times New Roman"/>
            </a:endParaRPr>
          </a:p>
          <a:p>
            <a:pPr marL="12700" marR="394000">
              <a:lnSpc>
                <a:spcPts val="1264"/>
              </a:lnSpc>
            </a:pPr>
            <a:r>
              <a:rPr sz="1100" spc="0" dirty="0">
                <a:latin typeface="Times New Roman"/>
                <a:cs typeface="Times New Roman"/>
              </a:rPr>
              <a:t>flux</a:t>
            </a:r>
            <a:r>
              <a:rPr sz="1100" spc="-5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tr</a:t>
            </a:r>
            <a:r>
              <a:rPr lang="fr-FR" sz="1100" spc="0" dirty="0">
                <a:latin typeface="Times New Roman"/>
                <a:cs typeface="Times New Roman"/>
              </a:rPr>
              <a:t>é</a:t>
            </a:r>
            <a:r>
              <a:rPr sz="1100" spc="0" dirty="0">
                <a:latin typeface="Times New Roman"/>
                <a:cs typeface="Times New Roman"/>
              </a:rPr>
              <a:t>so</a:t>
            </a:r>
            <a:r>
              <a:rPr lang="fr-FR" sz="1100" spc="0" dirty="0">
                <a:latin typeface="Times New Roman"/>
                <a:cs typeface="Times New Roman"/>
              </a:rPr>
              <a:t>r</a:t>
            </a:r>
            <a:r>
              <a:rPr sz="1100" spc="0" dirty="0" err="1">
                <a:latin typeface="Times New Roman"/>
                <a:cs typeface="Times New Roman"/>
              </a:rPr>
              <a:t>erie</a:t>
            </a:r>
            <a:r>
              <a:rPr sz="1100" spc="130" dirty="0">
                <a:latin typeface="Times New Roman"/>
                <a:cs typeface="Times New Roman"/>
              </a:rPr>
              <a:t> </a:t>
            </a:r>
            <a:r>
              <a:rPr sz="1100" spc="0" dirty="0">
                <a:latin typeface="Times New Roman"/>
                <a:cs typeface="Times New Roman"/>
              </a:rPr>
              <a:t>dis</a:t>
            </a:r>
            <a:r>
              <a:rPr sz="1100" spc="29" dirty="0">
                <a:latin typeface="Times New Roman"/>
                <a:cs typeface="Times New Roman"/>
              </a:rPr>
              <a:t>p</a:t>
            </a:r>
            <a:r>
              <a:rPr sz="1100" spc="0" dirty="0">
                <a:latin typeface="Times New Roman"/>
                <a:cs typeface="Times New Roman"/>
              </a:rPr>
              <a:t>onibles</a:t>
            </a:r>
            <a:r>
              <a:rPr sz="1100" spc="-96" dirty="0">
                <a:latin typeface="Times New Roman"/>
                <a:cs typeface="Times New Roman"/>
              </a:rPr>
              <a:t> </a:t>
            </a:r>
            <a:r>
              <a:rPr sz="1100" spc="0" dirty="0">
                <a:latin typeface="Times New Roman"/>
                <a:cs typeface="Times New Roman"/>
              </a:rPr>
              <a:t>qui</a:t>
            </a:r>
            <a:r>
              <a:rPr sz="1100" spc="42"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euvent</a:t>
            </a:r>
            <a:r>
              <a:rPr sz="1100" spc="119" dirty="0">
                <a:latin typeface="Times New Roman"/>
                <a:cs typeface="Times New Roman"/>
              </a:rPr>
              <a:t> </a:t>
            </a:r>
            <a:r>
              <a:rPr lang="fr-FR" sz="1100" dirty="0">
                <a:latin typeface="Times New Roman"/>
                <a:cs typeface="Times New Roman"/>
              </a:rPr>
              <a:t>ê</a:t>
            </a:r>
            <a:r>
              <a:rPr sz="1100" spc="0" dirty="0" err="1">
                <a:latin typeface="Times New Roman"/>
                <a:cs typeface="Times New Roman"/>
              </a:rPr>
              <a:t>tre</a:t>
            </a:r>
            <a:r>
              <a:rPr sz="1100" spc="150" dirty="0">
                <a:latin typeface="Times New Roman"/>
                <a:cs typeface="Times New Roman"/>
              </a:rPr>
              <a:t> </a:t>
            </a:r>
            <a:r>
              <a:rPr sz="1100" spc="0" dirty="0" err="1">
                <a:latin typeface="Times New Roman"/>
                <a:cs typeface="Times New Roman"/>
              </a:rPr>
              <a:t>vers</a:t>
            </a:r>
            <a:r>
              <a:rPr lang="fr-FR" sz="1100" spc="0" dirty="0">
                <a:latin typeface="Times New Roman"/>
                <a:cs typeface="Times New Roman"/>
              </a:rPr>
              <a:t>é</a:t>
            </a:r>
            <a:r>
              <a:rPr sz="1100" spc="0" dirty="0">
                <a:latin typeface="Times New Roman"/>
                <a:cs typeface="Times New Roman"/>
              </a:rPr>
              <a:t>s</a:t>
            </a:r>
            <a:r>
              <a:rPr sz="1100" spc="-24" dirty="0">
                <a:latin typeface="Times New Roman"/>
                <a:cs typeface="Times New Roman"/>
              </a:rPr>
              <a:t> </a:t>
            </a:r>
            <a:r>
              <a:rPr lang="fr-FR" sz="1100" dirty="0">
                <a:latin typeface="Times New Roman"/>
                <a:cs typeface="Times New Roman"/>
              </a:rPr>
              <a:t>à l</a:t>
            </a:r>
            <a:r>
              <a:rPr sz="1100" spc="0" dirty="0">
                <a:latin typeface="Times New Roman"/>
                <a:cs typeface="Times New Roman"/>
              </a:rPr>
              <a:t>'ensemble</a:t>
            </a:r>
            <a:r>
              <a:rPr sz="1100" spc="33" dirty="0">
                <a:latin typeface="Times New Roman"/>
                <a:cs typeface="Times New Roman"/>
              </a:rPr>
              <a:t> </a:t>
            </a:r>
            <a:r>
              <a:rPr sz="1100" spc="0" dirty="0">
                <a:latin typeface="Times New Roman"/>
                <a:cs typeface="Times New Roman"/>
              </a:rPr>
              <a:t>des</a:t>
            </a:r>
            <a:r>
              <a:rPr sz="1100" spc="70" dirty="0">
                <a:latin typeface="Times New Roman"/>
                <a:cs typeface="Times New Roman"/>
              </a:rPr>
              <a:t> </a:t>
            </a:r>
            <a:r>
              <a:rPr sz="1100" spc="0" dirty="0">
                <a:latin typeface="Times New Roman"/>
                <a:cs typeface="Times New Roman"/>
              </a:rPr>
              <a:t>investisseurs</a:t>
            </a:r>
            <a:r>
              <a:rPr sz="1100" spc="-27" dirty="0">
                <a:latin typeface="Times New Roman"/>
                <a:cs typeface="Times New Roman"/>
              </a:rPr>
              <a:t> </a:t>
            </a:r>
            <a:r>
              <a:rPr sz="1100" spc="0" dirty="0">
                <a:latin typeface="Times New Roman"/>
                <a:cs typeface="Times New Roman"/>
              </a:rPr>
              <a:t>(</a:t>
            </a:r>
            <a:r>
              <a:rPr sz="1100" spc="0" dirty="0" err="1">
                <a:latin typeface="Times New Roman"/>
                <a:cs typeface="Times New Roman"/>
              </a:rPr>
              <a:t>actionnaires</a:t>
            </a:r>
            <a:r>
              <a:rPr sz="1100" spc="141" dirty="0">
                <a:latin typeface="Times New Roman"/>
                <a:cs typeface="Times New Roman"/>
              </a:rPr>
              <a:t> </a:t>
            </a:r>
            <a:r>
              <a:rPr lang="fr-FR" sz="1100" dirty="0">
                <a:latin typeface="Times New Roman"/>
                <a:cs typeface="Times New Roman"/>
              </a:rPr>
              <a:t>et </a:t>
            </a:r>
            <a:r>
              <a:rPr sz="1100" spc="0" dirty="0" err="1">
                <a:latin typeface="Times New Roman"/>
                <a:cs typeface="Times New Roman"/>
              </a:rPr>
              <a:t>cr</a:t>
            </a:r>
            <a:r>
              <a:rPr lang="fr-FR" sz="1100" spc="0" dirty="0">
                <a:latin typeface="Times New Roman"/>
                <a:cs typeface="Times New Roman"/>
              </a:rPr>
              <a:t>é</a:t>
            </a:r>
            <a:r>
              <a:rPr sz="1100" spc="0" dirty="0" err="1">
                <a:latin typeface="Times New Roman"/>
                <a:cs typeface="Times New Roman"/>
              </a:rPr>
              <a:t>anciers</a:t>
            </a:r>
            <a:r>
              <a:rPr sz="1100" spc="0" dirty="0">
                <a:latin typeface="Times New Roman"/>
                <a:cs typeface="Times New Roman"/>
              </a:rPr>
              <a:t>):</a:t>
            </a:r>
            <a:endParaRPr sz="1100" dirty="0">
              <a:latin typeface="Times New Roman"/>
              <a:cs typeface="Times New Roman"/>
            </a:endParaRPr>
          </a:p>
          <a:p>
            <a:pPr marL="654500" marR="676860" algn="ctr">
              <a:lnSpc>
                <a:spcPts val="1184"/>
              </a:lnSpc>
              <a:spcBef>
                <a:spcPts val="389"/>
              </a:spcBef>
            </a:pPr>
            <a:endParaRPr lang="fr-FR" sz="1100" spc="0" dirty="0">
              <a:latin typeface="Times New Roman"/>
              <a:cs typeface="Times New Roman"/>
            </a:endParaRPr>
          </a:p>
          <a:p>
            <a:pPr marL="654500" marR="676860" algn="ctr">
              <a:lnSpc>
                <a:spcPts val="1184"/>
              </a:lnSpc>
              <a:spcBef>
                <a:spcPts val="389"/>
              </a:spcBef>
            </a:pPr>
            <a:r>
              <a:rPr sz="1100" spc="0" dirty="0">
                <a:latin typeface="Times New Roman"/>
                <a:cs typeface="Times New Roman"/>
              </a:rPr>
              <a:t>V</a:t>
            </a:r>
            <a:r>
              <a:rPr sz="1200" spc="0" baseline="-10870" dirty="0">
                <a:latin typeface="Times New Roman"/>
                <a:cs typeface="Times New Roman"/>
              </a:rPr>
              <a:t>O </a:t>
            </a:r>
            <a:r>
              <a:rPr sz="1200" spc="102" baseline="-10870" dirty="0">
                <a:latin typeface="Times New Roman"/>
                <a:cs typeface="Times New Roman"/>
              </a:rPr>
              <a:t> </a:t>
            </a:r>
            <a:r>
              <a:rPr sz="1100" spc="0" dirty="0">
                <a:latin typeface="Times New Roman"/>
                <a:cs typeface="Times New Roman"/>
              </a:rPr>
              <a:t>=</a:t>
            </a:r>
            <a:r>
              <a:rPr sz="1100" spc="-13" dirty="0">
                <a:latin typeface="Times New Roman"/>
                <a:cs typeface="Times New Roman"/>
              </a:rPr>
              <a:t> </a:t>
            </a:r>
            <a:r>
              <a:rPr sz="1100" spc="-84" dirty="0">
                <a:latin typeface="Times New Roman"/>
                <a:cs typeface="Times New Roman"/>
              </a:rPr>
              <a:t>V</a:t>
            </a:r>
            <a:r>
              <a:rPr sz="1100" spc="0" dirty="0">
                <a:latin typeface="Times New Roman"/>
                <a:cs typeface="Times New Roman"/>
              </a:rPr>
              <a:t>A(Flux</a:t>
            </a:r>
            <a:r>
              <a:rPr sz="1100" spc="127"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tr</a:t>
            </a:r>
            <a:r>
              <a:rPr lang="fr-FR" sz="1100" spc="0" dirty="0">
                <a:latin typeface="Times New Roman"/>
                <a:cs typeface="Times New Roman"/>
              </a:rPr>
              <a:t>é</a:t>
            </a:r>
            <a:r>
              <a:rPr sz="1100" spc="0" dirty="0" err="1">
                <a:latin typeface="Times New Roman"/>
                <a:cs typeface="Times New Roman"/>
              </a:rPr>
              <a:t>s</a:t>
            </a:r>
            <a:r>
              <a:rPr sz="1100" spc="-29" dirty="0" err="1">
                <a:latin typeface="Times New Roman"/>
                <a:cs typeface="Times New Roman"/>
              </a:rPr>
              <a:t>o</a:t>
            </a:r>
            <a:r>
              <a:rPr sz="1100" spc="0" dirty="0" err="1">
                <a:latin typeface="Times New Roman"/>
                <a:cs typeface="Times New Roman"/>
              </a:rPr>
              <a:t>rerie</a:t>
            </a:r>
            <a:r>
              <a:rPr sz="1100" spc="88" dirty="0">
                <a:latin typeface="Times New Roman"/>
                <a:cs typeface="Times New Roman"/>
              </a:rPr>
              <a:t> </a:t>
            </a:r>
            <a:r>
              <a:rPr sz="1100" spc="0" dirty="0">
                <a:latin typeface="Times New Roman"/>
                <a:cs typeface="Times New Roman"/>
              </a:rPr>
              <a:t>dis</a:t>
            </a:r>
            <a:r>
              <a:rPr sz="1100" spc="29" dirty="0">
                <a:latin typeface="Times New Roman"/>
                <a:cs typeface="Times New Roman"/>
              </a:rPr>
              <a:t>p</a:t>
            </a:r>
            <a:r>
              <a:rPr sz="1100" spc="0" dirty="0">
                <a:latin typeface="Times New Roman"/>
                <a:cs typeface="Times New Roman"/>
              </a:rPr>
              <a:t>onibles)</a:t>
            </a:r>
            <a:endParaRPr sz="1100" dirty="0">
              <a:latin typeface="Times New Roman"/>
              <a:cs typeface="Times New Roman"/>
            </a:endParaRPr>
          </a:p>
          <a:p>
            <a:pPr marL="12700" marR="41109">
              <a:lnSpc>
                <a:spcPts val="1184"/>
              </a:lnSpc>
              <a:spcBef>
                <a:spcPts val="450"/>
              </a:spcBef>
            </a:pPr>
            <a:endParaRPr lang="fr-FR" sz="1100" spc="0" dirty="0">
              <a:latin typeface="Times New Roman"/>
              <a:cs typeface="Times New Roman"/>
            </a:endParaRPr>
          </a:p>
          <a:p>
            <a:pPr marL="12700" marR="41109">
              <a:lnSpc>
                <a:spcPts val="1184"/>
              </a:lnSpc>
              <a:spcBef>
                <a:spcPts val="450"/>
              </a:spcBef>
            </a:pPr>
            <a:r>
              <a:rPr sz="1100" spc="0" dirty="0">
                <a:latin typeface="Times New Roman"/>
                <a:cs typeface="Times New Roman"/>
              </a:rPr>
              <a:t>Rem</a:t>
            </a:r>
            <a:r>
              <a:rPr sz="1100" spc="-38" dirty="0">
                <a:latin typeface="Times New Roman"/>
                <a:cs typeface="Times New Roman"/>
              </a:rPr>
              <a:t>a</a:t>
            </a:r>
            <a:r>
              <a:rPr sz="1100" spc="0" dirty="0">
                <a:latin typeface="Times New Roman"/>
                <a:cs typeface="Times New Roman"/>
              </a:rPr>
              <a:t>rque:</a:t>
            </a:r>
            <a:r>
              <a:rPr sz="1100" spc="178" dirty="0">
                <a:latin typeface="Times New Roman"/>
                <a:cs typeface="Times New Roman"/>
              </a:rPr>
              <a:t> </a:t>
            </a:r>
            <a:r>
              <a:rPr sz="1100" spc="0" dirty="0">
                <a:latin typeface="Times New Roman"/>
                <a:cs typeface="Times New Roman"/>
              </a:rPr>
              <a:t>En</a:t>
            </a:r>
            <a:r>
              <a:rPr sz="1100" spc="60" dirty="0">
                <a:latin typeface="Times New Roman"/>
                <a:cs typeface="Times New Roman"/>
              </a:rPr>
              <a:t> </a:t>
            </a:r>
            <a:r>
              <a:rPr sz="1100" spc="0" dirty="0">
                <a:latin typeface="Times New Roman"/>
                <a:cs typeface="Times New Roman"/>
              </a:rPr>
              <a:t>notant </a:t>
            </a:r>
            <a:r>
              <a:rPr sz="1100" spc="2" dirty="0">
                <a:latin typeface="Times New Roman"/>
                <a:cs typeface="Times New Roman"/>
              </a:rPr>
              <a:t> </a:t>
            </a:r>
            <a:r>
              <a:rPr sz="1100" spc="0" dirty="0">
                <a:latin typeface="Times New Roman"/>
                <a:cs typeface="Times New Roman"/>
              </a:rPr>
              <a:t>D</a:t>
            </a:r>
            <a:r>
              <a:rPr sz="1200" spc="0" baseline="-10870" dirty="0">
                <a:latin typeface="Times New Roman"/>
                <a:cs typeface="Times New Roman"/>
              </a:rPr>
              <a:t>O </a:t>
            </a:r>
            <a:r>
              <a:rPr sz="1200" spc="9" baseline="-10870"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dette</a:t>
            </a:r>
            <a:r>
              <a:rPr sz="1100" spc="255" dirty="0">
                <a:latin typeface="Times New Roman"/>
                <a:cs typeface="Times New Roman"/>
              </a:rPr>
              <a:t> </a:t>
            </a:r>
            <a:r>
              <a:rPr sz="1100" spc="0" dirty="0" err="1">
                <a:latin typeface="Times New Roman"/>
                <a:cs typeface="Times New Roman"/>
              </a:rPr>
              <a:t>actualis</a:t>
            </a:r>
            <a:r>
              <a:rPr lang="fr-FR" sz="1100" spc="0" dirty="0">
                <a:latin typeface="Times New Roman"/>
                <a:cs typeface="Times New Roman"/>
              </a:rPr>
              <a:t>é</a:t>
            </a:r>
            <a:r>
              <a:rPr sz="1100" spc="0" dirty="0">
                <a:latin typeface="Times New Roman"/>
                <a:cs typeface="Times New Roman"/>
              </a:rPr>
              <a:t>e</a:t>
            </a:r>
            <a:r>
              <a:rPr sz="1100" spc="84"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la </a:t>
            </a:r>
            <a:endParaRPr sz="1100" dirty="0">
              <a:latin typeface="Times New Roman"/>
              <a:cs typeface="Times New Roman"/>
            </a:endParaRPr>
          </a:p>
          <a:p>
            <a:pPr marL="12700" marR="41109">
              <a:lnSpc>
                <a:spcPct val="99370"/>
              </a:lnSpc>
              <a:spcBef>
                <a:spcPts val="199"/>
              </a:spcBef>
            </a:pPr>
            <a:r>
              <a:rPr sz="1100" spc="0" dirty="0">
                <a:latin typeface="Times New Roman"/>
                <a:cs typeface="Times New Roman"/>
              </a:rPr>
              <a:t>date</a:t>
            </a:r>
            <a:r>
              <a:rPr sz="1100" spc="194" dirty="0">
                <a:latin typeface="Times New Roman"/>
                <a:cs typeface="Times New Roman"/>
              </a:rPr>
              <a:t> </a:t>
            </a:r>
            <a:r>
              <a:rPr sz="1100" spc="0" dirty="0">
                <a:latin typeface="Times New Roman"/>
                <a:cs typeface="Times New Roman"/>
              </a:rPr>
              <a:t>0,</a:t>
            </a:r>
            <a:r>
              <a:rPr sz="1100" spc="101"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eut</a:t>
            </a:r>
            <a:r>
              <a:rPr sz="1100" spc="170" dirty="0">
                <a:latin typeface="Times New Roman"/>
                <a:cs typeface="Times New Roman"/>
              </a:rPr>
              <a:t> </a:t>
            </a:r>
            <a:r>
              <a:rPr sz="1100" spc="0" dirty="0">
                <a:latin typeface="Times New Roman"/>
                <a:cs typeface="Times New Roman"/>
              </a:rPr>
              <a:t>r</a:t>
            </a:r>
            <a:r>
              <a:rPr lang="fr-FR" sz="1100" spc="0" dirty="0" err="1">
                <a:latin typeface="Times New Roman"/>
                <a:cs typeface="Times New Roman"/>
              </a:rPr>
              <a:t>é</a:t>
            </a:r>
            <a:r>
              <a:rPr lang="fr-FR" sz="1100" dirty="0" err="1">
                <a:latin typeface="Times New Roman"/>
                <a:cs typeface="Times New Roman"/>
              </a:rPr>
              <a:t>é</a:t>
            </a:r>
            <a:r>
              <a:rPr sz="1100" spc="0" dirty="0" err="1">
                <a:latin typeface="Times New Roman"/>
                <a:cs typeface="Times New Roman"/>
              </a:rPr>
              <a:t>crire</a:t>
            </a:r>
            <a:r>
              <a:rPr sz="1100" spc="17"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d'une</a:t>
            </a:r>
            <a:r>
              <a:rPr sz="1100" spc="201" dirty="0">
                <a:latin typeface="Times New Roman"/>
                <a:cs typeface="Times New Roman"/>
              </a:rPr>
              <a:t> </a:t>
            </a:r>
            <a:r>
              <a:rPr sz="1100" spc="0" dirty="0">
                <a:latin typeface="Times New Roman"/>
                <a:cs typeface="Times New Roman"/>
              </a:rPr>
              <a:t>action</a:t>
            </a:r>
            <a:r>
              <a:rPr sz="1100" spc="138"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l'entre</a:t>
            </a:r>
            <a:r>
              <a:rPr sz="1100" spc="-34" dirty="0">
                <a:latin typeface="Times New Roman"/>
                <a:cs typeface="Times New Roman"/>
              </a:rPr>
              <a:t>p</a:t>
            </a:r>
            <a:r>
              <a:rPr sz="1100" spc="0" dirty="0">
                <a:latin typeface="Times New Roman"/>
                <a:cs typeface="Times New Roman"/>
              </a:rPr>
              <a:t>rise de</a:t>
            </a:r>
            <a:r>
              <a:rPr sz="1100" spc="84"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err="1">
                <a:latin typeface="Times New Roman"/>
                <a:cs typeface="Times New Roman"/>
              </a:rPr>
              <a:t>façon</a:t>
            </a:r>
            <a:r>
              <a:rPr sz="1100" spc="60" dirty="0">
                <a:latin typeface="Times New Roman"/>
                <a:cs typeface="Times New Roman"/>
              </a:rPr>
              <a:t> </a:t>
            </a:r>
            <a:r>
              <a:rPr sz="1100" spc="0" dirty="0" err="1">
                <a:latin typeface="Times New Roman"/>
                <a:cs typeface="Times New Roman"/>
              </a:rPr>
              <a:t>suivante</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graphicFrame>
        <p:nvGraphicFramePr>
          <p:cNvPr id="9" name="Objet 8"/>
          <p:cNvGraphicFramePr>
            <a:graphicFrameLocks noChangeAspect="1"/>
          </p:cNvGraphicFramePr>
          <p:nvPr>
            <p:extLst>
              <p:ext uri="{D42A27DB-BD31-4B8C-83A1-F6EECF244321}">
                <p14:modId xmlns:p14="http://schemas.microsoft.com/office/powerpoint/2010/main" val="2295077525"/>
              </p:ext>
            </p:extLst>
          </p:nvPr>
        </p:nvGraphicFramePr>
        <p:xfrm>
          <a:off x="1492249" y="2559962"/>
          <a:ext cx="1562100" cy="431800"/>
        </p:xfrm>
        <a:graphic>
          <a:graphicData uri="http://schemas.openxmlformats.org/presentationml/2006/ole">
            <mc:AlternateContent xmlns:mc="http://schemas.openxmlformats.org/markup-compatibility/2006">
              <mc:Choice xmlns:v="urn:schemas-microsoft-com:vml" Requires="v">
                <p:oleObj spid="_x0000_s29700" name="Equation" r:id="rId3" imgW="1562040" imgH="431640" progId="Equation.DSMT4">
                  <p:embed/>
                </p:oleObj>
              </mc:Choice>
              <mc:Fallback>
                <p:oleObj name="Equation" r:id="rId3" imgW="1562040" imgH="431640" progId="Equation.DSMT4">
                  <p:embed/>
                  <p:pic>
                    <p:nvPicPr>
                      <p:cNvPr id="9" name="Objet 8"/>
                      <p:cNvPicPr/>
                      <p:nvPr/>
                    </p:nvPicPr>
                    <p:blipFill>
                      <a:blip r:embed="rId4"/>
                      <a:stretch>
                        <a:fillRect/>
                      </a:stretch>
                    </p:blipFill>
                    <p:spPr>
                      <a:xfrm>
                        <a:off x="1492249" y="2559962"/>
                        <a:ext cx="1562100" cy="431800"/>
                      </a:xfrm>
                      <a:prstGeom prst="rect">
                        <a:avLst/>
                      </a:prstGeom>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D57F1E4F-1CFF-5643-939E-217C01CDF565}" type="slidenum">
              <a:rPr lang="en-US" smtClean="0"/>
              <a:pPr/>
              <a:t>97</a:t>
            </a:fld>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95300" y="123091"/>
            <a:ext cx="36200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Evaluation</a:t>
            </a:r>
            <a:r>
              <a:rPr sz="1400" spc="44"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l’actif</a:t>
            </a:r>
            <a:r>
              <a:rPr sz="1400" spc="-28" dirty="0">
                <a:solidFill>
                  <a:srgbClr val="B23333"/>
                </a:solidFill>
                <a:latin typeface="Times New Roman"/>
                <a:cs typeface="Times New Roman"/>
              </a:rPr>
              <a:t> </a:t>
            </a:r>
            <a:r>
              <a:rPr sz="1400" spc="0" dirty="0">
                <a:solidFill>
                  <a:srgbClr val="B23333"/>
                </a:solidFill>
                <a:latin typeface="Times New Roman"/>
                <a:cs typeface="Times New Roman"/>
              </a:rPr>
              <a:t>économique</a:t>
            </a:r>
            <a:r>
              <a:rPr sz="1400" spc="-47"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rise</a:t>
            </a:r>
            <a:endParaRPr sz="1400">
              <a:latin typeface="Times New Roman"/>
              <a:cs typeface="Times New Roman"/>
            </a:endParaRPr>
          </a:p>
        </p:txBody>
      </p:sp>
      <p:sp>
        <p:nvSpPr>
          <p:cNvPr id="25" name="object 25"/>
          <p:cNvSpPr txBox="1"/>
          <p:nvPr/>
        </p:nvSpPr>
        <p:spPr>
          <a:xfrm>
            <a:off x="162662" y="513863"/>
            <a:ext cx="4069565" cy="1396058"/>
          </a:xfrm>
          <a:prstGeom prst="rect">
            <a:avLst/>
          </a:prstGeom>
        </p:spPr>
        <p:txBody>
          <a:bodyPr wrap="square" lIns="0" tIns="0" rIns="0" bIns="0" rtlCol="0">
            <a:noAutofit/>
          </a:bodyPr>
          <a:lstStyle/>
          <a:p>
            <a:pPr marL="12700" marR="11396">
              <a:lnSpc>
                <a:spcPct val="110000"/>
              </a:lnSpc>
              <a:spcBef>
                <a:spcPts val="62"/>
              </a:spcBef>
            </a:pPr>
            <a:r>
              <a:rPr sz="1100" spc="0" dirty="0">
                <a:latin typeface="Times New Roman"/>
                <a:cs typeface="Times New Roman"/>
              </a:rPr>
              <a:t>Question</a:t>
            </a:r>
            <a:r>
              <a:rPr lang="fr-FR" sz="1100" spc="0" dirty="0">
                <a:latin typeface="Times New Roman"/>
                <a:cs typeface="Times New Roman"/>
              </a:rPr>
              <a:t> </a:t>
            </a:r>
            <a:r>
              <a:rPr sz="1100" spc="0" dirty="0">
                <a:latin typeface="Times New Roman"/>
                <a:cs typeface="Times New Roman"/>
              </a:rPr>
              <a:t>:</a:t>
            </a:r>
            <a:r>
              <a:rPr sz="1100" spc="174" dirty="0">
                <a:latin typeface="Times New Roman"/>
                <a:cs typeface="Times New Roman"/>
              </a:rPr>
              <a:t> </a:t>
            </a:r>
            <a:r>
              <a:rPr sz="1100" spc="0" dirty="0">
                <a:latin typeface="Times New Roman"/>
                <a:cs typeface="Times New Roman"/>
              </a:rPr>
              <a:t>Dans</a:t>
            </a:r>
            <a:r>
              <a:rPr sz="1100" spc="8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calcul</a:t>
            </a:r>
            <a:r>
              <a:rPr sz="1100" spc="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V</a:t>
            </a:r>
            <a:r>
              <a:rPr sz="1100" spc="0" baseline="-25000" dirty="0">
                <a:latin typeface="Times New Roman"/>
                <a:cs typeface="Times New Roman"/>
              </a:rPr>
              <a:t>O</a:t>
            </a:r>
            <a:r>
              <a:rPr sz="1100" spc="0" dirty="0">
                <a:latin typeface="Times New Roman"/>
                <a:cs typeface="Times New Roman"/>
              </a:rPr>
              <a:t> </a:t>
            </a:r>
            <a:r>
              <a:rPr sz="1100" spc="102"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quel</a:t>
            </a:r>
            <a:r>
              <a:rPr sz="1100" spc="28" dirty="0">
                <a:latin typeface="Times New Roman"/>
                <a:cs typeface="Times New Roman"/>
              </a:rPr>
              <a:t> </a:t>
            </a:r>
            <a:r>
              <a:rPr sz="1100" spc="0" dirty="0" err="1">
                <a:latin typeface="Times New Roman"/>
                <a:cs typeface="Times New Roman"/>
              </a:rPr>
              <a:t>taux</a:t>
            </a:r>
            <a:r>
              <a:rPr sz="1100" spc="141" dirty="0">
                <a:latin typeface="Times New Roman"/>
                <a:cs typeface="Times New Roman"/>
              </a:rPr>
              <a:t> </a:t>
            </a:r>
            <a:r>
              <a:rPr sz="1100" spc="0" dirty="0" err="1">
                <a:latin typeface="Times New Roman"/>
                <a:cs typeface="Times New Roman"/>
              </a:rPr>
              <a:t>doivent</a:t>
            </a:r>
            <a:r>
              <a:rPr lang="fr-FR" sz="1100" spc="0" dirty="0">
                <a:latin typeface="Times New Roman"/>
                <a:cs typeface="Times New Roman"/>
              </a:rPr>
              <a:t> ê</a:t>
            </a:r>
            <a:r>
              <a:rPr sz="1100" spc="0" dirty="0" err="1">
                <a:latin typeface="Times New Roman"/>
                <a:cs typeface="Times New Roman"/>
              </a:rPr>
              <a:t>tre</a:t>
            </a:r>
            <a:r>
              <a:rPr lang="fr-FR" sz="1100" spc="0" dirty="0">
                <a:latin typeface="Times New Roman"/>
                <a:cs typeface="Times New Roman"/>
              </a:rPr>
              <a:t> </a:t>
            </a:r>
            <a:r>
              <a:rPr sz="1100" spc="0" dirty="0" err="1">
                <a:latin typeface="Times New Roman"/>
                <a:cs typeface="Times New Roman"/>
              </a:rPr>
              <a:t>actualis</a:t>
            </a:r>
            <a:r>
              <a:rPr lang="fr-FR" sz="1100" spc="0" dirty="0">
                <a:latin typeface="Times New Roman"/>
                <a:cs typeface="Times New Roman"/>
              </a:rPr>
              <a:t>é</a:t>
            </a:r>
            <a:r>
              <a:rPr sz="1100" spc="0" dirty="0">
                <a:latin typeface="Times New Roman"/>
                <a:cs typeface="Times New Roman"/>
              </a:rPr>
              <a:t>s</a:t>
            </a:r>
            <a:r>
              <a:rPr sz="1100" spc="84"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lang="fr-FR" sz="1100" spc="0" dirty="0">
                <a:latin typeface="Times New Roman"/>
                <a:cs typeface="Times New Roman"/>
              </a:rPr>
              <a:t>F</a:t>
            </a:r>
            <a:r>
              <a:rPr sz="1100" spc="0" dirty="0">
                <a:latin typeface="Times New Roman"/>
                <a:cs typeface="Times New Roman"/>
              </a:rPr>
              <a:t>lux</a:t>
            </a:r>
            <a:r>
              <a:rPr sz="1100" spc="-51"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lang="fr-FR" sz="1100" spc="0" dirty="0">
                <a:latin typeface="Times New Roman"/>
                <a:cs typeface="Times New Roman"/>
              </a:rPr>
              <a:t>T</a:t>
            </a:r>
            <a:r>
              <a:rPr sz="1100" spc="0" dirty="0">
                <a:latin typeface="Times New Roman"/>
                <a:cs typeface="Times New Roman"/>
              </a:rPr>
              <a:t>r</a:t>
            </a:r>
            <a:r>
              <a:rPr lang="fr-FR" sz="1100" spc="0" dirty="0">
                <a:latin typeface="Times New Roman"/>
                <a:cs typeface="Times New Roman"/>
              </a:rPr>
              <a:t>é</a:t>
            </a:r>
            <a:r>
              <a:rPr sz="1100" spc="0" dirty="0" err="1">
                <a:latin typeface="Times New Roman"/>
                <a:cs typeface="Times New Roman"/>
              </a:rPr>
              <a:t>s</a:t>
            </a:r>
            <a:r>
              <a:rPr sz="1100" spc="-29" dirty="0" err="1">
                <a:latin typeface="Times New Roman"/>
                <a:cs typeface="Times New Roman"/>
              </a:rPr>
              <a:t>o</a:t>
            </a:r>
            <a:r>
              <a:rPr sz="1100" spc="0" dirty="0" err="1">
                <a:latin typeface="Times New Roman"/>
                <a:cs typeface="Times New Roman"/>
              </a:rPr>
              <a:t>rerie</a:t>
            </a:r>
            <a:r>
              <a:rPr sz="1100" spc="75" dirty="0">
                <a:latin typeface="Times New Roman"/>
                <a:cs typeface="Times New Roman"/>
              </a:rPr>
              <a:t> </a:t>
            </a:r>
            <a:r>
              <a:rPr lang="fr-FR" sz="1100" spc="0" dirty="0">
                <a:latin typeface="Times New Roman"/>
                <a:cs typeface="Times New Roman"/>
              </a:rPr>
              <a:t>D</a:t>
            </a:r>
            <a:r>
              <a:rPr sz="1100" spc="0" dirty="0" err="1">
                <a:latin typeface="Times New Roman"/>
                <a:cs typeface="Times New Roman"/>
              </a:rPr>
              <a:t>is</a:t>
            </a:r>
            <a:r>
              <a:rPr sz="1100" spc="29" dirty="0" err="1">
                <a:latin typeface="Times New Roman"/>
                <a:cs typeface="Times New Roman"/>
              </a:rPr>
              <a:t>p</a:t>
            </a:r>
            <a:r>
              <a:rPr sz="1100" spc="0" dirty="0" err="1">
                <a:latin typeface="Times New Roman"/>
                <a:cs typeface="Times New Roman"/>
              </a:rPr>
              <a:t>onibles</a:t>
            </a:r>
            <a:r>
              <a:rPr sz="1100" spc="-96" dirty="0">
                <a:latin typeface="Times New Roman"/>
                <a:cs typeface="Times New Roman"/>
              </a:rPr>
              <a:t> </a:t>
            </a:r>
            <a:r>
              <a:rPr sz="1100" spc="0" dirty="0">
                <a:latin typeface="Times New Roman"/>
                <a:cs typeface="Times New Roman"/>
              </a:rPr>
              <a:t>(FTD</a:t>
            </a:r>
            <a:r>
              <a:rPr sz="1100" spc="-97" dirty="0">
                <a:latin typeface="Times New Roman"/>
                <a:cs typeface="Times New Roman"/>
              </a:rPr>
              <a:t> </a:t>
            </a:r>
            <a:r>
              <a:rPr sz="1100" spc="0" dirty="0">
                <a:latin typeface="Times New Roman"/>
                <a:cs typeface="Times New Roman"/>
              </a:rPr>
              <a:t>)</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a:p>
            <a:pPr marL="12700" marR="63000">
              <a:lnSpc>
                <a:spcPct val="110000"/>
              </a:lnSpc>
              <a:spcBef>
                <a:spcPts val="821"/>
              </a:spcBef>
            </a:pPr>
            <a:r>
              <a:rPr sz="1100" spc="0" dirty="0">
                <a:latin typeface="Times New Roman"/>
                <a:cs typeface="Times New Roman"/>
              </a:rPr>
              <a:t>Les</a:t>
            </a:r>
            <a:r>
              <a:rPr sz="1100" spc="-25" dirty="0">
                <a:latin typeface="Times New Roman"/>
                <a:cs typeface="Times New Roman"/>
              </a:rPr>
              <a:t> </a:t>
            </a:r>
            <a:r>
              <a:rPr sz="1100" spc="0" dirty="0">
                <a:latin typeface="Times New Roman"/>
                <a:cs typeface="Times New Roman"/>
              </a:rPr>
              <a:t>deux</a:t>
            </a:r>
            <a:r>
              <a:rPr sz="1100" spc="20" dirty="0">
                <a:latin typeface="Times New Roman"/>
                <a:cs typeface="Times New Roman"/>
              </a:rPr>
              <a:t> </a:t>
            </a:r>
            <a:r>
              <a:rPr sz="1100" spc="-29" dirty="0">
                <a:latin typeface="Times New Roman"/>
                <a:cs typeface="Times New Roman"/>
              </a:rPr>
              <a:t>t</a:t>
            </a:r>
            <a:r>
              <a:rPr sz="1100" spc="0" dirty="0">
                <a:latin typeface="Times New Roman"/>
                <a:cs typeface="Times New Roman"/>
              </a:rPr>
              <a:t>y</a:t>
            </a:r>
            <a:r>
              <a:rPr sz="1100" spc="29" dirty="0">
                <a:latin typeface="Times New Roman"/>
                <a:cs typeface="Times New Roman"/>
              </a:rPr>
              <a:t>p</a:t>
            </a:r>
            <a:r>
              <a:rPr sz="1100" spc="0" dirty="0">
                <a:latin typeface="Times New Roman"/>
                <a:cs typeface="Times New Roman"/>
              </a:rPr>
              <a:t>es</a:t>
            </a:r>
            <a:r>
              <a:rPr sz="1100" spc="84" dirty="0">
                <a:latin typeface="Times New Roman"/>
                <a:cs typeface="Times New Roman"/>
              </a:rPr>
              <a:t> </a:t>
            </a:r>
            <a:r>
              <a:rPr sz="1100" spc="0" dirty="0">
                <a:latin typeface="Times New Roman"/>
                <a:cs typeface="Times New Roman"/>
              </a:rPr>
              <a:t>d'investisseurs</a:t>
            </a:r>
            <a:r>
              <a:rPr sz="1100" spc="84" dirty="0">
                <a:latin typeface="Times New Roman"/>
                <a:cs typeface="Times New Roman"/>
              </a:rPr>
              <a:t> </a:t>
            </a:r>
            <a:r>
              <a:rPr sz="1100" spc="0" dirty="0">
                <a:latin typeface="Times New Roman"/>
                <a:cs typeface="Times New Roman"/>
              </a:rPr>
              <a:t>(</a:t>
            </a:r>
            <a:r>
              <a:rPr sz="1100" spc="0" dirty="0" err="1">
                <a:latin typeface="Times New Roman"/>
                <a:cs typeface="Times New Roman"/>
              </a:rPr>
              <a:t>cr</a:t>
            </a:r>
            <a:r>
              <a:rPr lang="fr-FR" sz="1100" spc="0" dirty="0">
                <a:latin typeface="Times New Roman"/>
                <a:cs typeface="Times New Roman"/>
              </a:rPr>
              <a:t>é</a:t>
            </a:r>
            <a:r>
              <a:rPr sz="1100" spc="0" dirty="0" err="1">
                <a:latin typeface="Times New Roman"/>
                <a:cs typeface="Times New Roman"/>
              </a:rPr>
              <a:t>anciers</a:t>
            </a:r>
            <a:r>
              <a:rPr sz="1100" spc="84" dirty="0">
                <a:latin typeface="Times New Roman"/>
                <a:cs typeface="Times New Roman"/>
              </a:rPr>
              <a:t> </a:t>
            </a:r>
            <a:r>
              <a:rPr sz="1100" spc="0" dirty="0">
                <a:latin typeface="Times New Roman"/>
                <a:cs typeface="Times New Roman"/>
              </a:rPr>
              <a:t>/</a:t>
            </a:r>
            <a:r>
              <a:rPr sz="1100" spc="-126" dirty="0">
                <a:latin typeface="Times New Roman"/>
                <a:cs typeface="Times New Roman"/>
              </a:rPr>
              <a:t> </a:t>
            </a:r>
            <a:r>
              <a:rPr sz="1100" spc="0" dirty="0">
                <a:latin typeface="Times New Roman"/>
                <a:cs typeface="Times New Roman"/>
              </a:rPr>
              <a:t>actionnaires)</a:t>
            </a:r>
            <a:r>
              <a:rPr sz="1100" spc="141" dirty="0">
                <a:latin typeface="Times New Roman"/>
                <a:cs typeface="Times New Roman"/>
              </a:rPr>
              <a:t> </a:t>
            </a:r>
            <a:r>
              <a:rPr sz="1100" spc="0" dirty="0">
                <a:latin typeface="Times New Roman"/>
                <a:cs typeface="Times New Roman"/>
              </a:rPr>
              <a:t>ne </a:t>
            </a:r>
            <a:r>
              <a:rPr sz="1100" spc="-29" dirty="0" err="1">
                <a:latin typeface="Times New Roman"/>
                <a:cs typeface="Times New Roman"/>
              </a:rPr>
              <a:t>p</a:t>
            </a:r>
            <a:r>
              <a:rPr sz="1100" spc="0" dirty="0" err="1">
                <a:latin typeface="Times New Roman"/>
                <a:cs typeface="Times New Roman"/>
              </a:rPr>
              <a:t>rennent</a:t>
            </a:r>
            <a:r>
              <a:rPr sz="1100" spc="189" dirty="0">
                <a:latin typeface="Times New Roman"/>
                <a:cs typeface="Times New Roman"/>
              </a:rPr>
              <a:t> </a:t>
            </a:r>
            <a:r>
              <a:rPr sz="1100" spc="0" dirty="0">
                <a:latin typeface="Times New Roman"/>
                <a:cs typeface="Times New Roman"/>
              </a:rPr>
              <a:t>pas</a:t>
            </a:r>
            <a:r>
              <a:rPr sz="1100" spc="99" dirty="0">
                <a:latin typeface="Times New Roman"/>
                <a:cs typeface="Times New Roman"/>
              </a:rPr>
              <a:t> </a:t>
            </a:r>
            <a:r>
              <a:rPr sz="1100" spc="0" dirty="0">
                <a:latin typeface="Times New Roman"/>
                <a:cs typeface="Times New Roman"/>
              </a:rPr>
              <a:t>les</a:t>
            </a:r>
            <a:r>
              <a:rPr sz="1100" spc="11" dirty="0">
                <a:latin typeface="Times New Roman"/>
                <a:cs typeface="Times New Roman"/>
              </a:rPr>
              <a:t> </a:t>
            </a:r>
            <a:r>
              <a:rPr sz="1100" spc="0" dirty="0">
                <a:latin typeface="Times New Roman"/>
                <a:cs typeface="Times New Roman"/>
              </a:rPr>
              <a:t>m</a:t>
            </a:r>
            <a:r>
              <a:rPr lang="fr-FR" sz="1100" spc="0" dirty="0">
                <a:latin typeface="Times New Roman"/>
                <a:cs typeface="Times New Roman"/>
              </a:rPr>
              <a:t>ê</a:t>
            </a:r>
            <a:r>
              <a:rPr sz="1100" spc="0" dirty="0">
                <a:latin typeface="Times New Roman"/>
                <a:cs typeface="Times New Roman"/>
              </a:rPr>
              <a:t>me</a:t>
            </a:r>
            <a:r>
              <a:rPr sz="1100" spc="58" dirty="0">
                <a:latin typeface="Times New Roman"/>
                <a:cs typeface="Times New Roman"/>
              </a:rPr>
              <a:t> </a:t>
            </a:r>
            <a:r>
              <a:rPr sz="1100" spc="0" dirty="0">
                <a:latin typeface="Times New Roman"/>
                <a:cs typeface="Times New Roman"/>
              </a:rPr>
              <a:t>risques</a:t>
            </a:r>
            <a:r>
              <a:rPr sz="1100" spc="22" dirty="0">
                <a:latin typeface="Times New Roman"/>
                <a:cs typeface="Times New Roman"/>
              </a:rPr>
              <a:t> </a:t>
            </a:r>
            <a:r>
              <a:rPr sz="1100" spc="0" dirty="0">
                <a:latin typeface="Meiryo"/>
                <a:cs typeface="Meiryo"/>
              </a:rPr>
              <a:t>⇒</a:t>
            </a:r>
            <a:r>
              <a:rPr sz="1100" spc="-20" dirty="0">
                <a:latin typeface="Meiryo"/>
                <a:cs typeface="Meiryo"/>
              </a:rPr>
              <a:t> </a:t>
            </a:r>
            <a:r>
              <a:rPr sz="1100" spc="0" dirty="0">
                <a:latin typeface="Times New Roman"/>
                <a:cs typeface="Times New Roman"/>
              </a:rPr>
              <a:t>le</a:t>
            </a:r>
            <a:r>
              <a:rPr sz="1100" spc="29" dirty="0">
                <a:latin typeface="Times New Roman"/>
                <a:cs typeface="Times New Roman"/>
              </a:rPr>
              <a:t> </a:t>
            </a:r>
            <a:r>
              <a:rPr sz="1100" spc="0" dirty="0">
                <a:latin typeface="Times New Roman"/>
                <a:cs typeface="Times New Roman"/>
              </a:rPr>
              <a:t>taux</a:t>
            </a:r>
            <a:r>
              <a:rPr sz="1100" spc="141" dirty="0">
                <a:latin typeface="Times New Roman"/>
                <a:cs typeface="Times New Roman"/>
              </a:rPr>
              <a:t> </a:t>
            </a:r>
            <a:r>
              <a:rPr sz="1100" spc="0" dirty="0" err="1">
                <a:latin typeface="Times New Roman"/>
                <a:cs typeface="Times New Roman"/>
              </a:rPr>
              <a:t>d'actualisation</a:t>
            </a:r>
            <a:r>
              <a:rPr sz="1100" spc="273" dirty="0">
                <a:latin typeface="Times New Roman"/>
                <a:cs typeface="Times New Roman"/>
              </a:rPr>
              <a:t> </a:t>
            </a:r>
            <a:r>
              <a:rPr sz="1100" spc="0" dirty="0" err="1">
                <a:latin typeface="Times New Roman"/>
                <a:cs typeface="Times New Roman"/>
              </a:rPr>
              <a:t>doit</a:t>
            </a:r>
            <a:r>
              <a:rPr lang="fr-FR" sz="1100" spc="0" dirty="0">
                <a:latin typeface="Times New Roman"/>
                <a:cs typeface="Times New Roman"/>
              </a:rPr>
              <a:t> </a:t>
            </a:r>
            <a:r>
              <a:rPr sz="1100" spc="0" dirty="0" err="1">
                <a:latin typeface="Times New Roman"/>
                <a:cs typeface="Times New Roman"/>
              </a:rPr>
              <a:t>tenir</a:t>
            </a:r>
            <a:r>
              <a:rPr sz="1100" spc="125" dirty="0">
                <a:latin typeface="Times New Roman"/>
                <a:cs typeface="Times New Roman"/>
              </a:rPr>
              <a:t> </a:t>
            </a:r>
            <a:r>
              <a:rPr sz="1100" spc="0" dirty="0">
                <a:latin typeface="Times New Roman"/>
                <a:cs typeface="Times New Roman"/>
              </a:rPr>
              <a:t>compte</a:t>
            </a:r>
            <a:r>
              <a:rPr sz="1100" spc="149"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err="1">
                <a:latin typeface="Times New Roman"/>
                <a:cs typeface="Times New Roman"/>
              </a:rPr>
              <a:t>cette</a:t>
            </a:r>
            <a:r>
              <a:rPr sz="1100" spc="229" dirty="0">
                <a:latin typeface="Times New Roman"/>
                <a:cs typeface="Times New Roman"/>
              </a:rPr>
              <a:t> </a:t>
            </a:r>
            <a:r>
              <a:rPr sz="1100" spc="0" dirty="0">
                <a:latin typeface="Times New Roman"/>
                <a:cs typeface="Times New Roman"/>
              </a:rPr>
              <a:t>diff</a:t>
            </a:r>
            <a:r>
              <a:rPr lang="fr-FR" sz="1100" spc="0" dirty="0">
                <a:latin typeface="Times New Roman"/>
                <a:cs typeface="Times New Roman"/>
              </a:rPr>
              <a:t>é</a:t>
            </a:r>
            <a:r>
              <a:rPr sz="1100" spc="0" dirty="0" err="1">
                <a:latin typeface="Times New Roman"/>
                <a:cs typeface="Times New Roman"/>
              </a:rPr>
              <a:t>rence</a:t>
            </a:r>
            <a:r>
              <a:rPr sz="1100" spc="0" dirty="0">
                <a:latin typeface="Times New Roman"/>
                <a:cs typeface="Times New Roman"/>
              </a:rPr>
              <a:t>.</a:t>
            </a:r>
            <a:endParaRPr sz="1100" dirty="0">
              <a:latin typeface="Times New Roman"/>
              <a:cs typeface="Times New Roman"/>
            </a:endParaRPr>
          </a:p>
          <a:p>
            <a:pPr marL="12700" indent="0">
              <a:lnSpc>
                <a:spcPct val="110000"/>
              </a:lnSpc>
              <a:spcBef>
                <a:spcPts val="385"/>
              </a:spcBef>
            </a:pPr>
            <a:r>
              <a:rPr sz="1100" spc="0" dirty="0">
                <a:latin typeface="Times New Roman"/>
                <a:cs typeface="Times New Roman"/>
              </a:rPr>
              <a:t>On</a:t>
            </a:r>
            <a:r>
              <a:rPr sz="1100" spc="98" dirty="0">
                <a:latin typeface="Times New Roman"/>
                <a:cs typeface="Times New Roman"/>
              </a:rPr>
              <a:t> </a:t>
            </a:r>
            <a:r>
              <a:rPr sz="1100" spc="0" dirty="0">
                <a:latin typeface="Times New Roman"/>
                <a:cs typeface="Times New Roman"/>
              </a:rPr>
              <a:t>utilise</a:t>
            </a:r>
            <a:r>
              <a:rPr sz="1100" spc="4" dirty="0">
                <a:latin typeface="Times New Roman"/>
                <a:cs typeface="Times New Roman"/>
              </a:rPr>
              <a:t> </a:t>
            </a:r>
            <a:r>
              <a:rPr sz="1100" spc="0" dirty="0">
                <a:latin typeface="Times New Roman"/>
                <a:cs typeface="Times New Roman"/>
              </a:rPr>
              <a:t>le</a:t>
            </a:r>
            <a:r>
              <a:rPr sz="1100" spc="29" dirty="0">
                <a:latin typeface="Times New Roman"/>
                <a:cs typeface="Times New Roman"/>
              </a:rPr>
              <a:t> </a:t>
            </a:r>
            <a:r>
              <a:rPr lang="fr-FR" sz="1100" spc="0" dirty="0">
                <a:solidFill>
                  <a:srgbClr val="C00000"/>
                </a:solidFill>
                <a:latin typeface="Times New Roman"/>
                <a:cs typeface="Times New Roman"/>
              </a:rPr>
              <a:t>C</a:t>
            </a:r>
            <a:r>
              <a:rPr sz="1100" spc="0" dirty="0" err="1">
                <a:solidFill>
                  <a:srgbClr val="C00000"/>
                </a:solidFill>
                <a:latin typeface="Times New Roman"/>
                <a:cs typeface="Times New Roman"/>
              </a:rPr>
              <a:t>oût</a:t>
            </a:r>
            <a:r>
              <a:rPr sz="1100" spc="0" dirty="0">
                <a:solidFill>
                  <a:srgbClr val="C00000"/>
                </a:solidFill>
                <a:latin typeface="Times New Roman"/>
                <a:cs typeface="Times New Roman"/>
              </a:rPr>
              <a:t> </a:t>
            </a:r>
            <a:r>
              <a:rPr sz="1100" spc="133" dirty="0">
                <a:solidFill>
                  <a:srgbClr val="C00000"/>
                </a:solidFill>
                <a:latin typeface="Times New Roman"/>
                <a:cs typeface="Times New Roman"/>
              </a:rPr>
              <a:t> </a:t>
            </a:r>
            <a:r>
              <a:rPr lang="fr-FR" sz="1100" spc="0" dirty="0">
                <a:solidFill>
                  <a:srgbClr val="C00000"/>
                </a:solidFill>
                <a:latin typeface="Times New Roman"/>
                <a:cs typeface="Times New Roman"/>
              </a:rPr>
              <a:t>M</a:t>
            </a:r>
            <a:r>
              <a:rPr sz="1100" spc="-34" dirty="0" err="1">
                <a:solidFill>
                  <a:srgbClr val="C00000"/>
                </a:solidFill>
                <a:latin typeface="Times New Roman"/>
                <a:cs typeface="Times New Roman"/>
              </a:rPr>
              <a:t>oy</a:t>
            </a:r>
            <a:r>
              <a:rPr sz="1100" spc="0" dirty="0" err="1">
                <a:solidFill>
                  <a:srgbClr val="C00000"/>
                </a:solidFill>
                <a:latin typeface="Times New Roman"/>
                <a:cs typeface="Times New Roman"/>
              </a:rPr>
              <a:t>en</a:t>
            </a:r>
            <a:r>
              <a:rPr sz="1100" spc="0" dirty="0">
                <a:solidFill>
                  <a:srgbClr val="C00000"/>
                </a:solidFill>
                <a:latin typeface="Times New Roman"/>
                <a:cs typeface="Times New Roman"/>
              </a:rPr>
              <a:t> </a:t>
            </a:r>
            <a:r>
              <a:rPr sz="1100" spc="109" dirty="0">
                <a:solidFill>
                  <a:srgbClr val="C00000"/>
                </a:solidFill>
                <a:latin typeface="Times New Roman"/>
                <a:cs typeface="Times New Roman"/>
              </a:rPr>
              <a:t> </a:t>
            </a:r>
            <a:r>
              <a:rPr lang="fr-FR" sz="1100" spc="38" dirty="0">
                <a:solidFill>
                  <a:srgbClr val="C00000"/>
                </a:solidFill>
                <a:latin typeface="Times New Roman"/>
                <a:cs typeface="Times New Roman"/>
              </a:rPr>
              <a:t>P</a:t>
            </a:r>
            <a:r>
              <a:rPr sz="1100" spc="0" dirty="0" err="1">
                <a:solidFill>
                  <a:srgbClr val="C00000"/>
                </a:solidFill>
                <a:latin typeface="Times New Roman"/>
                <a:cs typeface="Times New Roman"/>
              </a:rPr>
              <a:t>ond</a:t>
            </a:r>
            <a:r>
              <a:rPr lang="fr-FR" sz="1100" dirty="0">
                <a:solidFill>
                  <a:srgbClr val="C00000"/>
                </a:solidFill>
                <a:latin typeface="Times New Roman"/>
                <a:cs typeface="Times New Roman"/>
              </a:rPr>
              <a:t>é</a:t>
            </a:r>
            <a:r>
              <a:rPr sz="1100" spc="0" dirty="0">
                <a:solidFill>
                  <a:srgbClr val="C00000"/>
                </a:solidFill>
                <a:latin typeface="Times New Roman"/>
                <a:cs typeface="Times New Roman"/>
              </a:rPr>
              <a:t>r</a:t>
            </a:r>
            <a:r>
              <a:rPr lang="fr-FR" sz="1100" spc="0" dirty="0">
                <a:solidFill>
                  <a:srgbClr val="C00000"/>
                </a:solidFill>
                <a:latin typeface="Times New Roman"/>
                <a:cs typeface="Times New Roman"/>
              </a:rPr>
              <a:t>é</a:t>
            </a:r>
            <a:r>
              <a:rPr sz="1100" spc="96" dirty="0">
                <a:solidFill>
                  <a:srgbClr val="C00000"/>
                </a:solidFill>
                <a:latin typeface="Times New Roman"/>
                <a:cs typeface="Times New Roman"/>
              </a:rPr>
              <a:t> </a:t>
            </a:r>
            <a:r>
              <a:rPr sz="1100" spc="0" dirty="0">
                <a:solidFill>
                  <a:srgbClr val="C00000"/>
                </a:solidFill>
                <a:latin typeface="Times New Roman"/>
                <a:cs typeface="Times New Roman"/>
              </a:rPr>
              <a:t>du</a:t>
            </a:r>
            <a:r>
              <a:rPr sz="1100" spc="256" dirty="0">
                <a:solidFill>
                  <a:srgbClr val="C00000"/>
                </a:solidFill>
                <a:latin typeface="Times New Roman"/>
                <a:cs typeface="Times New Roman"/>
              </a:rPr>
              <a:t> </a:t>
            </a:r>
            <a:r>
              <a:rPr lang="fr-FR" sz="1100" spc="0" dirty="0">
                <a:solidFill>
                  <a:srgbClr val="C00000"/>
                </a:solidFill>
                <a:latin typeface="Times New Roman"/>
                <a:cs typeface="Times New Roman"/>
              </a:rPr>
              <a:t>C</a:t>
            </a:r>
            <a:r>
              <a:rPr sz="1100" spc="0" dirty="0" err="1">
                <a:solidFill>
                  <a:srgbClr val="C00000"/>
                </a:solidFill>
                <a:latin typeface="Times New Roman"/>
                <a:cs typeface="Times New Roman"/>
              </a:rPr>
              <a:t>apital</a:t>
            </a:r>
            <a:r>
              <a:rPr sz="1100" spc="-140" dirty="0">
                <a:solidFill>
                  <a:srgbClr val="C00000"/>
                </a:solidFill>
                <a:latin typeface="Times New Roman"/>
                <a:cs typeface="Times New Roman"/>
              </a:rPr>
              <a:t> </a:t>
            </a:r>
            <a:r>
              <a:rPr sz="1100" spc="0" dirty="0">
                <a:solidFill>
                  <a:srgbClr val="C00000"/>
                </a:solidFill>
                <a:latin typeface="Times New Roman"/>
                <a:cs typeface="Times New Roman"/>
              </a:rPr>
              <a:t>=</a:t>
            </a:r>
            <a:r>
              <a:rPr sz="1100" spc="146" dirty="0">
                <a:solidFill>
                  <a:srgbClr val="C00000"/>
                </a:solidFill>
                <a:latin typeface="Times New Roman"/>
                <a:cs typeface="Times New Roman"/>
              </a:rPr>
              <a:t> </a:t>
            </a:r>
            <a:r>
              <a:rPr sz="1100" spc="0" dirty="0">
                <a:solidFill>
                  <a:srgbClr val="C00000"/>
                </a:solidFill>
                <a:latin typeface="Times New Roman"/>
                <a:cs typeface="Times New Roman"/>
              </a:rPr>
              <a:t>r</a:t>
            </a:r>
            <a:r>
              <a:rPr lang="fr-FR" sz="1200" baseline="-10870" dirty="0" err="1">
                <a:solidFill>
                  <a:srgbClr val="C00000"/>
                </a:solidFill>
                <a:latin typeface="Times New Roman"/>
                <a:cs typeface="Times New Roman"/>
              </a:rPr>
              <a:t>cmpc</a:t>
            </a:r>
            <a:r>
              <a:rPr sz="1200" spc="0" baseline="-10870" dirty="0">
                <a:latin typeface="Times New Roman"/>
                <a:cs typeface="Times New Roman"/>
              </a:rPr>
              <a:t> </a:t>
            </a:r>
            <a:r>
              <a:rPr sz="1200" spc="134" baseline="-10870" dirty="0">
                <a:latin typeface="Times New Roman"/>
                <a:cs typeface="Times New Roman"/>
              </a:rPr>
              <a:t> </a:t>
            </a:r>
            <a:r>
              <a:rPr sz="1100" spc="0" dirty="0">
                <a:latin typeface="Times New Roman"/>
                <a:cs typeface="Times New Roman"/>
              </a:rPr>
              <a:t>d</a:t>
            </a:r>
            <a:r>
              <a:rPr lang="fr-FR" sz="1100" spc="0" dirty="0">
                <a:latin typeface="Times New Roman"/>
                <a:cs typeface="Times New Roman"/>
              </a:rPr>
              <a:t>é</a:t>
            </a:r>
            <a:r>
              <a:rPr sz="1100" spc="0" dirty="0" err="1">
                <a:latin typeface="Times New Roman"/>
                <a:cs typeface="Times New Roman"/>
              </a:rPr>
              <a:t>fini</a:t>
            </a:r>
            <a:r>
              <a:rPr sz="1100" spc="-93" dirty="0">
                <a:latin typeface="Times New Roman"/>
                <a:cs typeface="Times New Roman"/>
              </a:rPr>
              <a:t> </a:t>
            </a:r>
            <a:r>
              <a:rPr sz="1100" spc="0" dirty="0">
                <a:latin typeface="Times New Roman"/>
                <a:cs typeface="Times New Roman"/>
              </a:rPr>
              <a:t>plus</a:t>
            </a:r>
            <a:r>
              <a:rPr sz="1100" spc="29" dirty="0">
                <a:latin typeface="Times New Roman"/>
                <a:cs typeface="Times New Roman"/>
              </a:rPr>
              <a:t> </a:t>
            </a:r>
            <a:r>
              <a:rPr sz="1100" spc="-29" dirty="0" err="1">
                <a:latin typeface="Times New Roman"/>
                <a:cs typeface="Times New Roman"/>
              </a:rPr>
              <a:t>p</a:t>
            </a:r>
            <a:r>
              <a:rPr sz="1100" spc="0" dirty="0" err="1">
                <a:latin typeface="Times New Roman"/>
                <a:cs typeface="Times New Roman"/>
              </a:rPr>
              <a:t>r</a:t>
            </a:r>
            <a:r>
              <a:rPr lang="fr-FR" sz="1100" spc="0" dirty="0">
                <a:latin typeface="Times New Roman"/>
                <a:cs typeface="Times New Roman"/>
              </a:rPr>
              <a:t>é</a:t>
            </a:r>
            <a:r>
              <a:rPr sz="1100" spc="0" dirty="0">
                <a:latin typeface="Times New Roman"/>
                <a:cs typeface="Times New Roman"/>
              </a:rPr>
              <a:t>cis</a:t>
            </a:r>
            <a:r>
              <a:rPr lang="fr-FR" sz="1100" spc="0" dirty="0">
                <a:latin typeface="Times New Roman"/>
                <a:cs typeface="Times New Roman"/>
              </a:rPr>
              <a:t>è</a:t>
            </a:r>
            <a:r>
              <a:rPr sz="1100" spc="0" dirty="0" err="1">
                <a:latin typeface="Times New Roman"/>
                <a:cs typeface="Times New Roman"/>
              </a:rPr>
              <a:t>ment</a:t>
            </a:r>
            <a:r>
              <a:rPr sz="1100" spc="90" dirty="0">
                <a:latin typeface="Times New Roman"/>
                <a:cs typeface="Times New Roman"/>
              </a:rPr>
              <a:t> </a:t>
            </a:r>
            <a:r>
              <a:rPr sz="1100" spc="0" dirty="0">
                <a:latin typeface="Times New Roman"/>
                <a:cs typeface="Times New Roman"/>
              </a:rPr>
              <a:t>dans</a:t>
            </a:r>
            <a:r>
              <a:rPr sz="1100" spc="105" dirty="0">
                <a:latin typeface="Times New Roman"/>
                <a:cs typeface="Times New Roman"/>
              </a:rPr>
              <a:t> </a:t>
            </a:r>
            <a:r>
              <a:rPr sz="1100" spc="0" dirty="0">
                <a:latin typeface="Times New Roman"/>
                <a:cs typeface="Times New Roman"/>
              </a:rPr>
              <a:t>la</a:t>
            </a:r>
            <a:r>
              <a:rPr sz="1100" spc="61" dirty="0">
                <a:latin typeface="Times New Roman"/>
                <a:cs typeface="Times New Roman"/>
              </a:rPr>
              <a:t> </a:t>
            </a:r>
            <a:r>
              <a:rPr sz="1100" spc="0" dirty="0">
                <a:latin typeface="Times New Roman"/>
                <a:cs typeface="Times New Roman"/>
              </a:rPr>
              <a:t>suite</a:t>
            </a:r>
            <a:r>
              <a:rPr sz="1100" spc="105" dirty="0">
                <a:latin typeface="Times New Roman"/>
                <a:cs typeface="Times New Roman"/>
              </a:rPr>
              <a:t> </a:t>
            </a:r>
            <a:r>
              <a:rPr sz="1100" spc="0" dirty="0">
                <a:latin typeface="Times New Roman"/>
                <a:cs typeface="Times New Roman"/>
              </a:rPr>
              <a:t>du</a:t>
            </a:r>
            <a:r>
              <a:rPr sz="1100" spc="95" dirty="0">
                <a:latin typeface="Times New Roman"/>
                <a:cs typeface="Times New Roman"/>
              </a:rPr>
              <a:t> </a:t>
            </a:r>
            <a:r>
              <a:rPr sz="1100" spc="0" dirty="0" err="1">
                <a:latin typeface="Times New Roman"/>
                <a:cs typeface="Times New Roman"/>
              </a:rPr>
              <a:t>cours</a:t>
            </a:r>
            <a:r>
              <a:rPr lang="fr-FR" sz="1100" spc="0" dirty="0">
                <a:latin typeface="Times New Roman"/>
                <a:cs typeface="Times New Roman"/>
              </a:rPr>
              <a:t>,</a:t>
            </a:r>
            <a:endParaRPr sz="1100" dirty="0">
              <a:latin typeface="Times New Roman"/>
              <a:cs typeface="Times New Roman"/>
            </a:endParaRPr>
          </a:p>
        </p:txBody>
      </p:sp>
      <p:sp>
        <p:nvSpPr>
          <p:cNvPr id="9" name="object 9"/>
          <p:cNvSpPr txBox="1"/>
          <p:nvPr/>
        </p:nvSpPr>
        <p:spPr>
          <a:xfrm>
            <a:off x="330200" y="2850839"/>
            <a:ext cx="3734490" cy="208821"/>
          </a:xfrm>
          <a:prstGeom prst="rect">
            <a:avLst/>
          </a:prstGeom>
        </p:spPr>
        <p:txBody>
          <a:bodyPr wrap="square" lIns="0" tIns="0" rIns="0" bIns="0" rtlCol="0">
            <a:noAutofit/>
          </a:bodyPr>
          <a:lstStyle/>
          <a:p>
            <a:pPr marL="12700">
              <a:lnSpc>
                <a:spcPts val="1240"/>
              </a:lnSpc>
              <a:spcBef>
                <a:spcPts val="62"/>
              </a:spcBef>
            </a:pPr>
            <a:r>
              <a:rPr sz="1100" spc="0" dirty="0">
                <a:latin typeface="Times New Roman"/>
                <a:cs typeface="Times New Roman"/>
              </a:rPr>
              <a:t>V</a:t>
            </a:r>
            <a:r>
              <a:rPr sz="1100" spc="0" baseline="-25000" dirty="0">
                <a:latin typeface="Times New Roman"/>
                <a:cs typeface="Times New Roman"/>
              </a:rPr>
              <a:t>N</a:t>
            </a:r>
            <a:r>
              <a:rPr sz="1100" spc="-52" dirty="0">
                <a:latin typeface="Times New Roman"/>
                <a:cs typeface="Times New Roman"/>
              </a:rPr>
              <a:t> </a:t>
            </a:r>
            <a:r>
              <a:rPr sz="1100" spc="0" dirty="0">
                <a:latin typeface="Times New Roman"/>
                <a:cs typeface="Times New Roman"/>
              </a:rPr>
              <a:t>:</a:t>
            </a:r>
            <a:r>
              <a:rPr sz="1100" spc="198"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terminale</a:t>
            </a:r>
            <a:r>
              <a:rPr sz="1100" spc="84" dirty="0">
                <a:latin typeface="Times New Roman"/>
                <a:cs typeface="Times New Roman"/>
              </a:rPr>
              <a:t> </a:t>
            </a:r>
            <a:r>
              <a:rPr sz="1100" spc="0" dirty="0">
                <a:latin typeface="Times New Roman"/>
                <a:cs typeface="Times New Roman"/>
              </a:rPr>
              <a:t>(ou</a:t>
            </a:r>
            <a:r>
              <a:rPr sz="1100" spc="128" dirty="0">
                <a:latin typeface="Times New Roman"/>
                <a:cs typeface="Times New Roman"/>
              </a:rPr>
              <a:t> </a:t>
            </a:r>
            <a:r>
              <a:rPr sz="1100" spc="0" dirty="0">
                <a:latin typeface="Times New Roman"/>
                <a:cs typeface="Times New Roman"/>
              </a:rPr>
              <a:t>valeur</a:t>
            </a:r>
            <a:r>
              <a:rPr sz="1100" spc="2"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continuation)</a:t>
            </a:r>
            <a:r>
              <a:rPr sz="1100" spc="202" dirty="0">
                <a:latin typeface="Times New Roman"/>
                <a:cs typeface="Times New Roman"/>
              </a:rPr>
              <a:t> </a:t>
            </a:r>
            <a:r>
              <a:rPr sz="1100" spc="0" dirty="0">
                <a:latin typeface="Times New Roman"/>
                <a:cs typeface="Times New Roman"/>
              </a:rPr>
              <a:t>de</a:t>
            </a:r>
            <a:r>
              <a:rPr lang="fr-FR" sz="1100" dirty="0">
                <a:latin typeface="Times New Roman"/>
                <a:cs typeface="Times New Roman"/>
              </a:rPr>
              <a:t> </a:t>
            </a:r>
            <a:r>
              <a:rPr sz="1100" dirty="0" err="1">
                <a:latin typeface="Times New Roman"/>
                <a:cs typeface="Times New Roman"/>
              </a:rPr>
              <a:t>l'entre</a:t>
            </a:r>
            <a:r>
              <a:rPr sz="1100" spc="-34" dirty="0" err="1">
                <a:latin typeface="Times New Roman"/>
                <a:cs typeface="Times New Roman"/>
              </a:rPr>
              <a:t>p</a:t>
            </a:r>
            <a:r>
              <a:rPr sz="1100" spc="0" dirty="0" err="1">
                <a:latin typeface="Times New Roman"/>
                <a:cs typeface="Times New Roman"/>
              </a:rPr>
              <a:t>rise</a:t>
            </a:r>
            <a:r>
              <a:rPr sz="1100" spc="0" dirty="0">
                <a:latin typeface="Times New Roman"/>
                <a:cs typeface="Times New Roman"/>
              </a:rPr>
              <a:t>.</a:t>
            </a:r>
            <a:endParaRPr sz="1100" dirty="0">
              <a:latin typeface="Times New Roman"/>
              <a:cs typeface="Times New Roman"/>
            </a:endParaRPr>
          </a:p>
        </p:txBody>
      </p:sp>
      <p:sp>
        <p:nvSpPr>
          <p:cNvPr id="7" name="object 7"/>
          <p:cNvSpPr txBox="1"/>
          <p:nvPr/>
        </p:nvSpPr>
        <p:spPr>
          <a:xfrm>
            <a:off x="904252" y="2020290"/>
            <a:ext cx="144437"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425690" y="2041067"/>
            <a:ext cx="150798"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776183" y="2020290"/>
            <a:ext cx="22837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381543" y="2041067"/>
            <a:ext cx="234732"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146933" y="2020290"/>
            <a:ext cx="5206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960187" y="2041728"/>
            <a:ext cx="69204" cy="152400"/>
          </a:xfrm>
          <a:prstGeom prst="rect">
            <a:avLst/>
          </a:prstGeom>
        </p:spPr>
        <p:txBody>
          <a:bodyPr wrap="square" lIns="0" tIns="0" rIns="0" bIns="0" rtlCol="0">
            <a:noAutofit/>
          </a:bodyPr>
          <a:lstStyle/>
          <a:p>
            <a:pPr marL="25400">
              <a:lnSpc>
                <a:spcPts val="1000"/>
              </a:lnSpc>
            </a:pPr>
            <a:endParaRPr sz="1000"/>
          </a:p>
        </p:txBody>
      </p:sp>
      <p:graphicFrame>
        <p:nvGraphicFramePr>
          <p:cNvPr id="27" name="Objet 26"/>
          <p:cNvGraphicFramePr>
            <a:graphicFrameLocks noChangeAspect="1"/>
          </p:cNvGraphicFramePr>
          <p:nvPr>
            <p:extLst>
              <p:ext uri="{D42A27DB-BD31-4B8C-83A1-F6EECF244321}">
                <p14:modId xmlns:p14="http://schemas.microsoft.com/office/powerpoint/2010/main" val="1754381699"/>
              </p:ext>
            </p:extLst>
          </p:nvPr>
        </p:nvGraphicFramePr>
        <p:xfrm>
          <a:off x="885825" y="2173288"/>
          <a:ext cx="2755900" cy="495300"/>
        </p:xfrm>
        <a:graphic>
          <a:graphicData uri="http://schemas.openxmlformats.org/presentationml/2006/ole">
            <mc:AlternateContent xmlns:mc="http://schemas.openxmlformats.org/markup-compatibility/2006">
              <mc:Choice xmlns:v="urn:schemas-microsoft-com:vml" Requires="v">
                <p:oleObj spid="_x0000_s30724" name="Equation" r:id="rId3" imgW="2755800" imgH="495000" progId="Equation.DSMT4">
                  <p:embed/>
                </p:oleObj>
              </mc:Choice>
              <mc:Fallback>
                <p:oleObj name="Equation" r:id="rId3" imgW="2755800" imgH="495000" progId="Equation.DSMT4">
                  <p:embed/>
                  <p:pic>
                    <p:nvPicPr>
                      <p:cNvPr id="27" name="Objet 26"/>
                      <p:cNvPicPr/>
                      <p:nvPr/>
                    </p:nvPicPr>
                    <p:blipFill>
                      <a:blip r:embed="rId4"/>
                      <a:stretch>
                        <a:fillRect/>
                      </a:stretch>
                    </p:blipFill>
                    <p:spPr>
                      <a:xfrm>
                        <a:off x="885825" y="2173288"/>
                        <a:ext cx="2755900" cy="495300"/>
                      </a:xfrm>
                      <a:prstGeom prst="rect">
                        <a:avLst/>
                      </a:prstGeom>
                    </p:spPr>
                  </p:pic>
                </p:oleObj>
              </mc:Fallback>
            </mc:AlternateContent>
          </a:graphicData>
        </a:graphic>
      </p:graphicFrame>
      <p:sp>
        <p:nvSpPr>
          <p:cNvPr id="8" name="Espace réservé du numéro de diapositive 7"/>
          <p:cNvSpPr>
            <a:spLocks noGrp="1"/>
          </p:cNvSpPr>
          <p:nvPr>
            <p:ph type="sldNum" sz="quarter" idx="12"/>
          </p:nvPr>
        </p:nvSpPr>
        <p:spPr/>
        <p:txBody>
          <a:bodyPr/>
          <a:lstStyle/>
          <a:p>
            <a:fld id="{D57F1E4F-1CFF-5643-939E-217C01CDF565}" type="slidenum">
              <a:rPr lang="en-US" smtClean="0"/>
              <a:pPr/>
              <a:t>98</a:t>
            </a:fld>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p:nvPr/>
        </p:nvSpPr>
        <p:spPr>
          <a:xfrm>
            <a:off x="95300" y="123091"/>
            <a:ext cx="3620068" cy="207596"/>
          </a:xfrm>
          <a:prstGeom prst="rect">
            <a:avLst/>
          </a:prstGeom>
        </p:spPr>
        <p:txBody>
          <a:bodyPr wrap="square" lIns="0" tIns="0" rIns="0" bIns="0" rtlCol="0">
            <a:noAutofit/>
          </a:bodyPr>
          <a:lstStyle/>
          <a:p>
            <a:pPr marL="12700">
              <a:lnSpc>
                <a:spcPts val="1455"/>
              </a:lnSpc>
              <a:spcBef>
                <a:spcPts val="72"/>
              </a:spcBef>
            </a:pPr>
            <a:r>
              <a:rPr sz="1400" spc="0" dirty="0">
                <a:solidFill>
                  <a:srgbClr val="B23333"/>
                </a:solidFill>
                <a:latin typeface="Times New Roman"/>
                <a:cs typeface="Times New Roman"/>
              </a:rPr>
              <a:t>Evaluation</a:t>
            </a:r>
            <a:r>
              <a:rPr sz="1400" spc="44" dirty="0">
                <a:solidFill>
                  <a:srgbClr val="B23333"/>
                </a:solidFill>
                <a:latin typeface="Times New Roman"/>
                <a:cs typeface="Times New Roman"/>
              </a:rPr>
              <a:t> </a:t>
            </a:r>
            <a:r>
              <a:rPr sz="1400" spc="0" dirty="0">
                <a:solidFill>
                  <a:srgbClr val="B23333"/>
                </a:solidFill>
                <a:latin typeface="Times New Roman"/>
                <a:cs typeface="Times New Roman"/>
              </a:rPr>
              <a:t>de</a:t>
            </a:r>
            <a:r>
              <a:rPr sz="1400" spc="91" dirty="0">
                <a:solidFill>
                  <a:srgbClr val="B23333"/>
                </a:solidFill>
                <a:latin typeface="Times New Roman"/>
                <a:cs typeface="Times New Roman"/>
              </a:rPr>
              <a:t> </a:t>
            </a:r>
            <a:r>
              <a:rPr sz="1400" spc="0" dirty="0">
                <a:solidFill>
                  <a:srgbClr val="B23333"/>
                </a:solidFill>
                <a:latin typeface="Times New Roman"/>
                <a:cs typeface="Times New Roman"/>
              </a:rPr>
              <a:t>l’actif</a:t>
            </a:r>
            <a:r>
              <a:rPr sz="1400" spc="-28" dirty="0">
                <a:solidFill>
                  <a:srgbClr val="B23333"/>
                </a:solidFill>
                <a:latin typeface="Times New Roman"/>
                <a:cs typeface="Times New Roman"/>
              </a:rPr>
              <a:t> </a:t>
            </a:r>
            <a:r>
              <a:rPr sz="1400" spc="0" dirty="0">
                <a:solidFill>
                  <a:srgbClr val="B23333"/>
                </a:solidFill>
                <a:latin typeface="Times New Roman"/>
                <a:cs typeface="Times New Roman"/>
              </a:rPr>
              <a:t>économique</a:t>
            </a:r>
            <a:r>
              <a:rPr sz="1400" spc="-47" dirty="0">
                <a:solidFill>
                  <a:srgbClr val="B23333"/>
                </a:solidFill>
                <a:latin typeface="Times New Roman"/>
                <a:cs typeface="Times New Roman"/>
              </a:rPr>
              <a:t> </a:t>
            </a:r>
            <a:r>
              <a:rPr sz="1400" spc="0" dirty="0">
                <a:solidFill>
                  <a:srgbClr val="B23333"/>
                </a:solidFill>
                <a:latin typeface="Times New Roman"/>
                <a:cs typeface="Times New Roman"/>
              </a:rPr>
              <a:t>d’une</a:t>
            </a:r>
            <a:r>
              <a:rPr sz="1400" spc="9" dirty="0">
                <a:solidFill>
                  <a:srgbClr val="B23333"/>
                </a:solidFill>
                <a:latin typeface="Times New Roman"/>
                <a:cs typeface="Times New Roman"/>
              </a:rPr>
              <a:t> </a:t>
            </a:r>
            <a:r>
              <a:rPr sz="1400" spc="0" dirty="0">
                <a:solidFill>
                  <a:srgbClr val="B23333"/>
                </a:solidFill>
                <a:latin typeface="Times New Roman"/>
                <a:cs typeface="Times New Roman"/>
              </a:rPr>
              <a:t>entre</a:t>
            </a:r>
            <a:r>
              <a:rPr sz="1400" spc="-34" dirty="0">
                <a:solidFill>
                  <a:srgbClr val="B23333"/>
                </a:solidFill>
                <a:latin typeface="Times New Roman"/>
                <a:cs typeface="Times New Roman"/>
              </a:rPr>
              <a:t>p</a:t>
            </a:r>
            <a:r>
              <a:rPr sz="1400" spc="0" dirty="0">
                <a:solidFill>
                  <a:srgbClr val="B23333"/>
                </a:solidFill>
                <a:latin typeface="Times New Roman"/>
                <a:cs typeface="Times New Roman"/>
              </a:rPr>
              <a:t>rise</a:t>
            </a:r>
            <a:endParaRPr sz="1400">
              <a:latin typeface="Times New Roman"/>
              <a:cs typeface="Times New Roman"/>
            </a:endParaRPr>
          </a:p>
        </p:txBody>
      </p:sp>
      <p:sp>
        <p:nvSpPr>
          <p:cNvPr id="17" name="object 17"/>
          <p:cNvSpPr txBox="1"/>
          <p:nvPr/>
        </p:nvSpPr>
        <p:spPr>
          <a:xfrm>
            <a:off x="466847" y="596900"/>
            <a:ext cx="3514276" cy="1083481"/>
          </a:xfrm>
          <a:prstGeom prst="rect">
            <a:avLst/>
          </a:prstGeom>
        </p:spPr>
        <p:txBody>
          <a:bodyPr wrap="square" lIns="0" tIns="0" rIns="0" bIns="0" rtlCol="0">
            <a:noAutofit/>
          </a:bodyPr>
          <a:lstStyle/>
          <a:p>
            <a:pPr marL="12700">
              <a:lnSpc>
                <a:spcPts val="1240"/>
              </a:lnSpc>
              <a:spcBef>
                <a:spcPts val="62"/>
              </a:spcBef>
            </a:pPr>
            <a:r>
              <a:rPr sz="1650" spc="-29" baseline="5270" dirty="0">
                <a:latin typeface="Times New Roman"/>
                <a:cs typeface="Times New Roman"/>
              </a:rPr>
              <a:t>P</a:t>
            </a:r>
            <a:r>
              <a:rPr sz="1650" spc="0" baseline="5270" dirty="0">
                <a:latin typeface="Times New Roman"/>
                <a:cs typeface="Times New Roman"/>
              </a:rPr>
              <a:t>our</a:t>
            </a:r>
            <a:r>
              <a:rPr sz="1650" spc="158" baseline="5270" dirty="0">
                <a:latin typeface="Times New Roman"/>
                <a:cs typeface="Times New Roman"/>
              </a:rPr>
              <a:t> </a:t>
            </a:r>
            <a:r>
              <a:rPr sz="1650" spc="0" baseline="5270" dirty="0">
                <a:latin typeface="Times New Roman"/>
                <a:cs typeface="Times New Roman"/>
              </a:rPr>
              <a:t>estimer</a:t>
            </a:r>
            <a:r>
              <a:rPr sz="1650" spc="84" baseline="5270" dirty="0">
                <a:latin typeface="Times New Roman"/>
                <a:cs typeface="Times New Roman"/>
              </a:rPr>
              <a:t> </a:t>
            </a:r>
            <a:r>
              <a:rPr sz="1650" spc="0" baseline="5270" dirty="0">
                <a:latin typeface="Times New Roman"/>
                <a:cs typeface="Times New Roman"/>
              </a:rPr>
              <a:t>V</a:t>
            </a:r>
            <a:r>
              <a:rPr sz="1200" spc="0" baseline="-7246" dirty="0">
                <a:latin typeface="Times New Roman"/>
                <a:cs typeface="Times New Roman"/>
              </a:rPr>
              <a:t>N </a:t>
            </a:r>
            <a:r>
              <a:rPr sz="1200" spc="116" baseline="-7246" dirty="0">
                <a:latin typeface="Times New Roman"/>
                <a:cs typeface="Times New Roman"/>
              </a:rPr>
              <a:t> </a:t>
            </a:r>
            <a:r>
              <a:rPr sz="1650" spc="0" baseline="5270" dirty="0">
                <a:latin typeface="Times New Roman"/>
                <a:cs typeface="Times New Roman"/>
              </a:rPr>
              <a:t>on</a:t>
            </a:r>
            <a:r>
              <a:rPr sz="1650" spc="73" baseline="5270" dirty="0">
                <a:latin typeface="Times New Roman"/>
                <a:cs typeface="Times New Roman"/>
              </a:rPr>
              <a:t> </a:t>
            </a:r>
            <a:r>
              <a:rPr sz="1650" spc="0" baseline="5270" dirty="0">
                <a:latin typeface="Times New Roman"/>
                <a:cs typeface="Times New Roman"/>
              </a:rPr>
              <a:t>fait</a:t>
            </a:r>
            <a:r>
              <a:rPr sz="1650" spc="114" baseline="5270" dirty="0">
                <a:latin typeface="Times New Roman"/>
                <a:cs typeface="Times New Roman"/>
              </a:rPr>
              <a:t> </a:t>
            </a:r>
            <a:r>
              <a:rPr sz="1650" spc="0" baseline="5270" dirty="0">
                <a:latin typeface="Times New Roman"/>
                <a:cs typeface="Times New Roman"/>
              </a:rPr>
              <a:t>g</a:t>
            </a:r>
            <a:r>
              <a:rPr lang="fr-FR" sz="1650" spc="0" baseline="5270" dirty="0">
                <a:latin typeface="Times New Roman"/>
                <a:cs typeface="Times New Roman"/>
              </a:rPr>
              <a:t>é</a:t>
            </a:r>
            <a:r>
              <a:rPr sz="1650" spc="0" baseline="5270" dirty="0">
                <a:latin typeface="Times New Roman"/>
                <a:cs typeface="Times New Roman"/>
              </a:rPr>
              <a:t>n</a:t>
            </a:r>
            <a:r>
              <a:rPr lang="fr-FR" sz="1650" spc="0" baseline="5270" dirty="0">
                <a:latin typeface="Times New Roman"/>
                <a:cs typeface="Times New Roman"/>
              </a:rPr>
              <a:t>é</a:t>
            </a:r>
            <a:r>
              <a:rPr sz="1650" spc="0" baseline="5270" dirty="0" err="1">
                <a:latin typeface="Times New Roman"/>
                <a:cs typeface="Times New Roman"/>
              </a:rPr>
              <a:t>ralement</a:t>
            </a:r>
            <a:r>
              <a:rPr sz="1650" spc="144" baseline="5270" dirty="0">
                <a:latin typeface="Times New Roman"/>
                <a:cs typeface="Times New Roman"/>
              </a:rPr>
              <a:t> </a:t>
            </a:r>
            <a:r>
              <a:rPr sz="1650" spc="0" baseline="5270" dirty="0" err="1">
                <a:latin typeface="Times New Roman"/>
                <a:cs typeface="Times New Roman"/>
              </a:rPr>
              <a:t>l'hy</a:t>
            </a:r>
            <a:r>
              <a:rPr sz="1650" spc="29" baseline="5270" dirty="0" err="1">
                <a:latin typeface="Times New Roman"/>
                <a:cs typeface="Times New Roman"/>
              </a:rPr>
              <a:t>p</a:t>
            </a:r>
            <a:r>
              <a:rPr sz="1650" spc="0" baseline="5270" dirty="0" err="1">
                <a:latin typeface="Times New Roman"/>
                <a:cs typeface="Times New Roman"/>
              </a:rPr>
              <a:t>oth</a:t>
            </a:r>
            <a:r>
              <a:rPr lang="fr-FR" sz="1650" spc="0" baseline="5270" dirty="0">
                <a:latin typeface="Times New Roman"/>
                <a:cs typeface="Times New Roman"/>
              </a:rPr>
              <a:t>è</a:t>
            </a:r>
            <a:r>
              <a:rPr sz="1650" spc="0" baseline="5270" dirty="0">
                <a:latin typeface="Times New Roman"/>
                <a:cs typeface="Times New Roman"/>
              </a:rPr>
              <a:t>se</a:t>
            </a:r>
            <a:r>
              <a:rPr sz="1650" spc="141" baseline="5270" dirty="0">
                <a:latin typeface="Times New Roman"/>
                <a:cs typeface="Times New Roman"/>
              </a:rPr>
              <a:t> </a:t>
            </a:r>
            <a:r>
              <a:rPr sz="1650" spc="0" baseline="5270" dirty="0">
                <a:latin typeface="Times New Roman"/>
                <a:cs typeface="Times New Roman"/>
              </a:rPr>
              <a:t>d'un</a:t>
            </a:r>
            <a:r>
              <a:rPr sz="1650" spc="195" baseline="5270" dirty="0">
                <a:latin typeface="Times New Roman"/>
                <a:cs typeface="Times New Roman"/>
              </a:rPr>
              <a:t> </a:t>
            </a:r>
            <a:r>
              <a:rPr sz="1650" spc="0" baseline="5270" dirty="0">
                <a:latin typeface="Times New Roman"/>
                <a:cs typeface="Times New Roman"/>
              </a:rPr>
              <a:t>taux</a:t>
            </a:r>
            <a:endParaRPr sz="1100" dirty="0">
              <a:latin typeface="Times New Roman"/>
              <a:cs typeface="Times New Roman"/>
            </a:endParaRPr>
          </a:p>
          <a:p>
            <a:pPr marL="12700" marR="22599">
              <a:lnSpc>
                <a:spcPts val="1184"/>
              </a:lnSpc>
            </a:pP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croissance</a:t>
            </a:r>
            <a:r>
              <a:rPr sz="1100" spc="-6" dirty="0">
                <a:latin typeface="Times New Roman"/>
                <a:cs typeface="Times New Roman"/>
              </a:rPr>
              <a:t> </a:t>
            </a:r>
            <a:r>
              <a:rPr sz="1100" spc="0" dirty="0">
                <a:latin typeface="Times New Roman"/>
                <a:cs typeface="Times New Roman"/>
              </a:rPr>
              <a:t>de</a:t>
            </a:r>
            <a:r>
              <a:rPr sz="1100" spc="84" dirty="0">
                <a:latin typeface="Times New Roman"/>
                <a:cs typeface="Times New Roman"/>
              </a:rPr>
              <a:t> </a:t>
            </a:r>
            <a:r>
              <a:rPr sz="1100" spc="0" dirty="0">
                <a:latin typeface="Times New Roman"/>
                <a:cs typeface="Times New Roman"/>
              </a:rPr>
              <a:t>FTD</a:t>
            </a:r>
            <a:r>
              <a:rPr sz="1100" spc="126" dirty="0">
                <a:latin typeface="Times New Roman"/>
                <a:cs typeface="Times New Roman"/>
              </a:rPr>
              <a:t> </a:t>
            </a:r>
            <a:r>
              <a:rPr sz="1100" spc="0" dirty="0">
                <a:latin typeface="Times New Roman"/>
                <a:cs typeface="Times New Roman"/>
              </a:rPr>
              <a:t>constant</a:t>
            </a:r>
            <a:r>
              <a:rPr sz="1100" spc="267" dirty="0">
                <a:latin typeface="Times New Roman"/>
                <a:cs typeface="Times New Roman"/>
              </a:rPr>
              <a:t> </a:t>
            </a:r>
            <a:r>
              <a:rPr lang="fr-FR" sz="1100" dirty="0">
                <a:latin typeface="Times New Roman"/>
                <a:cs typeface="Times New Roman"/>
              </a:rPr>
              <a:t>à</a:t>
            </a:r>
            <a:r>
              <a:rPr sz="1100" spc="114" dirty="0">
                <a:latin typeface="Times New Roman"/>
                <a:cs typeface="Times New Roman"/>
              </a:rPr>
              <a:t> </a:t>
            </a:r>
            <a:r>
              <a:rPr sz="1100" spc="0" dirty="0">
                <a:latin typeface="Times New Roman"/>
                <a:cs typeface="Times New Roman"/>
              </a:rPr>
              <a:t>long</a:t>
            </a:r>
            <a:r>
              <a:rPr sz="1100" spc="26" dirty="0">
                <a:latin typeface="Times New Roman"/>
                <a:cs typeface="Times New Roman"/>
              </a:rPr>
              <a:t> </a:t>
            </a:r>
            <a:r>
              <a:rPr sz="1100" spc="0" dirty="0" err="1">
                <a:latin typeface="Times New Roman"/>
                <a:cs typeface="Times New Roman"/>
              </a:rPr>
              <a:t>terme</a:t>
            </a:r>
            <a:r>
              <a:rPr sz="1100" spc="159" dirty="0">
                <a:latin typeface="Times New Roman"/>
                <a:cs typeface="Times New Roman"/>
              </a:rPr>
              <a:t> </a:t>
            </a:r>
            <a:r>
              <a:rPr sz="1100" spc="0" dirty="0">
                <a:latin typeface="Times New Roman"/>
                <a:cs typeface="Times New Roman"/>
              </a:rPr>
              <a:t>=</a:t>
            </a:r>
            <a:endParaRPr sz="800" dirty="0">
              <a:latin typeface="Times New Roman"/>
              <a:cs typeface="Times New Roman"/>
            </a:endParaRPr>
          </a:p>
          <a:p>
            <a:pPr marL="12700" marR="22599">
              <a:lnSpc>
                <a:spcPct val="95825"/>
              </a:lnSpc>
              <a:spcBef>
                <a:spcPts val="450"/>
              </a:spcBef>
            </a:pPr>
            <a:r>
              <a:rPr lang="fr-FR" sz="1100" spc="0" dirty="0">
                <a:latin typeface="Times New Roman"/>
                <a:cs typeface="Times New Roman"/>
              </a:rPr>
              <a:t>(comme dans le cas des rentes perpétuelles croissantes)</a:t>
            </a:r>
          </a:p>
          <a:p>
            <a:pPr marL="12700" marR="22599">
              <a:lnSpc>
                <a:spcPct val="95825"/>
              </a:lnSpc>
              <a:spcBef>
                <a:spcPts val="450"/>
              </a:spcBef>
            </a:pPr>
            <a:endParaRPr lang="fr-FR" sz="1100" spc="0" dirty="0">
              <a:latin typeface="Times New Roman"/>
              <a:cs typeface="Times New Roman"/>
            </a:endParaRPr>
          </a:p>
          <a:p>
            <a:pPr marL="12700" marR="22599">
              <a:lnSpc>
                <a:spcPct val="95825"/>
              </a:lnSpc>
              <a:spcBef>
                <a:spcPts val="450"/>
              </a:spcBef>
            </a:pPr>
            <a:r>
              <a:rPr sz="1100" spc="0" dirty="0" err="1">
                <a:latin typeface="Times New Roman"/>
                <a:cs typeface="Times New Roman"/>
              </a:rPr>
              <a:t>Dans</a:t>
            </a:r>
            <a:r>
              <a:rPr sz="1100" spc="84" dirty="0">
                <a:latin typeface="Times New Roman"/>
                <a:cs typeface="Times New Roman"/>
              </a:rPr>
              <a:t> </a:t>
            </a:r>
            <a:r>
              <a:rPr sz="1100" spc="0" dirty="0">
                <a:latin typeface="Times New Roman"/>
                <a:cs typeface="Times New Roman"/>
              </a:rPr>
              <a:t>ce</a:t>
            </a:r>
            <a:r>
              <a:rPr sz="1100" spc="65" dirty="0">
                <a:latin typeface="Times New Roman"/>
                <a:cs typeface="Times New Roman"/>
              </a:rPr>
              <a:t> </a:t>
            </a:r>
            <a:r>
              <a:rPr sz="1100" spc="0" dirty="0">
                <a:latin typeface="Times New Roman"/>
                <a:cs typeface="Times New Roman"/>
              </a:rPr>
              <a:t>cas</a:t>
            </a:r>
            <a:r>
              <a:rPr sz="1100" spc="98" dirty="0">
                <a:latin typeface="Times New Roman"/>
                <a:cs typeface="Times New Roman"/>
              </a:rPr>
              <a:t> </a:t>
            </a:r>
            <a:r>
              <a:rPr sz="1100" spc="0" dirty="0">
                <a:latin typeface="Times New Roman"/>
                <a:cs typeface="Times New Roman"/>
              </a:rPr>
              <a:t>on</a:t>
            </a:r>
            <a:r>
              <a:rPr sz="1100" spc="73" dirty="0">
                <a:latin typeface="Times New Roman"/>
                <a:cs typeface="Times New Roman"/>
              </a:rPr>
              <a:t> </a:t>
            </a:r>
            <a:r>
              <a:rPr sz="1100" spc="0" dirty="0">
                <a:latin typeface="Times New Roman"/>
                <a:cs typeface="Times New Roman"/>
              </a:rPr>
              <a:t>a</a:t>
            </a:r>
            <a:r>
              <a:rPr lang="fr-FR" sz="1100" spc="0" dirty="0">
                <a:latin typeface="Times New Roman"/>
                <a:cs typeface="Times New Roman"/>
              </a:rPr>
              <a:t> </a:t>
            </a:r>
            <a:r>
              <a:rPr sz="1100" spc="0" dirty="0">
                <a:latin typeface="Times New Roman"/>
                <a:cs typeface="Times New Roman"/>
              </a:rPr>
              <a:t>:</a:t>
            </a:r>
            <a:endParaRPr sz="1100" dirty="0">
              <a:latin typeface="Times New Roman"/>
              <a:cs typeface="Times New Roman"/>
            </a:endParaRPr>
          </a:p>
        </p:txBody>
      </p:sp>
      <p:sp>
        <p:nvSpPr>
          <p:cNvPr id="5" name="object 5"/>
          <p:cNvSpPr txBox="1"/>
          <p:nvPr/>
        </p:nvSpPr>
        <p:spPr>
          <a:xfrm>
            <a:off x="1265478" y="1786039"/>
            <a:ext cx="182003"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004230" y="1807476"/>
            <a:ext cx="18838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09697" y="1786039"/>
            <a:ext cx="182181" cy="15239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245263" y="1807476"/>
            <a:ext cx="191572" cy="152400"/>
          </a:xfrm>
          <a:prstGeom prst="rect">
            <a:avLst/>
          </a:prstGeom>
        </p:spPr>
        <p:txBody>
          <a:bodyPr wrap="square" lIns="0" tIns="0" rIns="0" bIns="0" rtlCol="0">
            <a:noAutofit/>
          </a:bodyPr>
          <a:lstStyle/>
          <a:p>
            <a:pPr marL="25400">
              <a:lnSpc>
                <a:spcPts val="1000"/>
              </a:lnSpc>
            </a:pPr>
            <a:endParaRPr sz="1000"/>
          </a:p>
        </p:txBody>
      </p:sp>
      <p:graphicFrame>
        <p:nvGraphicFramePr>
          <p:cNvPr id="19" name="Objet 18"/>
          <p:cNvGraphicFramePr>
            <a:graphicFrameLocks noChangeAspect="1"/>
          </p:cNvGraphicFramePr>
          <p:nvPr>
            <p:extLst>
              <p:ext uri="{D42A27DB-BD31-4B8C-83A1-F6EECF244321}">
                <p14:modId xmlns:p14="http://schemas.microsoft.com/office/powerpoint/2010/main" val="62627653"/>
              </p:ext>
            </p:extLst>
          </p:nvPr>
        </p:nvGraphicFramePr>
        <p:xfrm>
          <a:off x="915349" y="1883423"/>
          <a:ext cx="2425700" cy="508000"/>
        </p:xfrm>
        <a:graphic>
          <a:graphicData uri="http://schemas.openxmlformats.org/presentationml/2006/ole">
            <mc:AlternateContent xmlns:mc="http://schemas.openxmlformats.org/markup-compatibility/2006">
              <mc:Choice xmlns:v="urn:schemas-microsoft-com:vml" Requires="v">
                <p:oleObj spid="_x0000_s31750" name="Equation" r:id="rId3" imgW="2425680" imgH="507960" progId="Equation.DSMT4">
                  <p:embed/>
                </p:oleObj>
              </mc:Choice>
              <mc:Fallback>
                <p:oleObj name="Equation" r:id="rId3" imgW="2425680" imgH="507960" progId="Equation.DSMT4">
                  <p:embed/>
                  <p:pic>
                    <p:nvPicPr>
                      <p:cNvPr id="19" name="Objet 18"/>
                      <p:cNvPicPr/>
                      <p:nvPr/>
                    </p:nvPicPr>
                    <p:blipFill>
                      <a:blip r:embed="rId4"/>
                      <a:stretch>
                        <a:fillRect/>
                      </a:stretch>
                    </p:blipFill>
                    <p:spPr>
                      <a:xfrm>
                        <a:off x="915349" y="1883423"/>
                        <a:ext cx="2425700" cy="508000"/>
                      </a:xfrm>
                      <a:prstGeom prst="rect">
                        <a:avLst/>
                      </a:prstGeom>
                    </p:spPr>
                  </p:pic>
                </p:oleObj>
              </mc:Fallback>
            </mc:AlternateContent>
          </a:graphicData>
        </a:graphic>
      </p:graphicFrame>
      <p:graphicFrame>
        <p:nvGraphicFramePr>
          <p:cNvPr id="20" name="Objet 19"/>
          <p:cNvGraphicFramePr>
            <a:graphicFrameLocks noChangeAspect="1"/>
          </p:cNvGraphicFramePr>
          <p:nvPr>
            <p:extLst>
              <p:ext uri="{D42A27DB-BD31-4B8C-83A1-F6EECF244321}">
                <p14:modId xmlns:p14="http://schemas.microsoft.com/office/powerpoint/2010/main" val="2553080635"/>
              </p:ext>
            </p:extLst>
          </p:nvPr>
        </p:nvGraphicFramePr>
        <p:xfrm>
          <a:off x="3188649" y="673100"/>
          <a:ext cx="304800" cy="228600"/>
        </p:xfrm>
        <a:graphic>
          <a:graphicData uri="http://schemas.openxmlformats.org/presentationml/2006/ole">
            <mc:AlternateContent xmlns:mc="http://schemas.openxmlformats.org/markup-compatibility/2006">
              <mc:Choice xmlns:v="urn:schemas-microsoft-com:vml" Requires="v">
                <p:oleObj spid="_x0000_s31751" name="Equation" r:id="rId5" imgW="304560" imgH="228600" progId="Equation.DSMT4">
                  <p:embed/>
                </p:oleObj>
              </mc:Choice>
              <mc:Fallback>
                <p:oleObj name="Equation" r:id="rId5" imgW="304560" imgH="228600" progId="Equation.DSMT4">
                  <p:embed/>
                  <p:pic>
                    <p:nvPicPr>
                      <p:cNvPr id="20" name="Objet 19"/>
                      <p:cNvPicPr/>
                      <p:nvPr/>
                    </p:nvPicPr>
                    <p:blipFill>
                      <a:blip r:embed="rId6"/>
                      <a:stretch>
                        <a:fillRect/>
                      </a:stretch>
                    </p:blipFill>
                    <p:spPr>
                      <a:xfrm>
                        <a:off x="3188649" y="673100"/>
                        <a:ext cx="304800" cy="228600"/>
                      </a:xfrm>
                      <a:prstGeom prst="rect">
                        <a:avLst/>
                      </a:prstGeom>
                    </p:spPr>
                  </p:pic>
                </p:oleObj>
              </mc:Fallback>
            </mc:AlternateContent>
          </a:graphicData>
        </a:graphic>
      </p:graphicFrame>
      <p:sp>
        <p:nvSpPr>
          <p:cNvPr id="6" name="Espace réservé du numéro de diapositive 5"/>
          <p:cNvSpPr>
            <a:spLocks noGrp="1"/>
          </p:cNvSpPr>
          <p:nvPr>
            <p:ph type="sldNum" sz="quarter" idx="12"/>
          </p:nvPr>
        </p:nvSpPr>
        <p:spPr/>
        <p:txBody>
          <a:bodyPr/>
          <a:lstStyle/>
          <a:p>
            <a:fld id="{D57F1E4F-1CFF-5643-939E-217C01CDF565}" type="slidenum">
              <a:rPr lang="en-US" smtClean="0"/>
              <a:pPr/>
              <a:t>99</a:t>
            </a:fld>
            <a:endParaRPr lang="en-US" dirty="0"/>
          </a:p>
        </p:txBody>
      </p:sp>
    </p:spTree>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7343</TotalTime>
  <Words>9708</Words>
  <Application>Microsoft Office PowerPoint</Application>
  <PresentationFormat>Personnalisé</PresentationFormat>
  <Paragraphs>1085</Paragraphs>
  <Slides>100</Slides>
  <Notes>17</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100</vt:i4>
      </vt:variant>
    </vt:vector>
  </HeadingPairs>
  <TitlesOfParts>
    <vt:vector size="113" baseType="lpstr">
      <vt:lpstr>Meiryo</vt:lpstr>
      <vt:lpstr>Times New Roman Uni</vt:lpstr>
      <vt:lpstr>Arial</vt:lpstr>
      <vt:lpstr>Calibri</vt:lpstr>
      <vt:lpstr>Calibri Light</vt:lpstr>
      <vt:lpstr>Cambria</vt:lpstr>
      <vt:lpstr>Cambria Math</vt:lpstr>
      <vt:lpstr>Segoe UI</vt:lpstr>
      <vt:lpstr>Symbol</vt:lpstr>
      <vt:lpstr>Times New Roman</vt:lpstr>
      <vt:lpstr>Wingdings</vt:lpstr>
      <vt:lpstr>Rétrospective</vt:lpstr>
      <vt:lpstr>Equation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Claude MATHIEU</dc:creator>
  <cp:lastModifiedBy>Zineb Abidi</cp:lastModifiedBy>
  <cp:revision>276</cp:revision>
  <dcterms:modified xsi:type="dcterms:W3CDTF">2025-01-19T16:43:00Z</dcterms:modified>
</cp:coreProperties>
</file>