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76" r:id="rId3"/>
    <p:sldId id="257" r:id="rId4"/>
    <p:sldId id="258" r:id="rId5"/>
    <p:sldId id="260" r:id="rId6"/>
    <p:sldId id="262" r:id="rId7"/>
    <p:sldId id="261" r:id="rId8"/>
    <p:sldId id="263" r:id="rId9"/>
    <p:sldId id="264" r:id="rId10"/>
    <p:sldId id="266" r:id="rId11"/>
    <p:sldId id="265" r:id="rId12"/>
    <p:sldId id="259"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4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26" autoAdjust="0"/>
  </p:normalViewPr>
  <p:slideViewPr>
    <p:cSldViewPr snapToGrid="0">
      <p:cViewPr varScale="1">
        <p:scale>
          <a:sx n="75" d="100"/>
          <a:sy n="75" d="100"/>
        </p:scale>
        <p:origin x="43"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893A4-1FF9-4527-841B-E3446FE7E96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3C96707A-2EAC-4FE6-AA77-30615751FDBB}">
      <dgm:prSet phldrT="[Texte]" custT="1"/>
      <dgm:spPr/>
      <dgm:t>
        <a:bodyPr/>
        <a:lstStyle/>
        <a:p>
          <a:r>
            <a:rPr lang="en-US" sz="3200" kern="100" dirty="0">
              <a:solidFill>
                <a:schemeClr val="bg1"/>
              </a:solidFill>
              <a:latin typeface="Tw Cen MT" panose="020B0602020104020603" pitchFamily="34" charset="0"/>
              <a:ea typeface="+mn-ea"/>
              <a:cs typeface="Times New Roman" panose="02020603050405020304" pitchFamily="18" charset="0"/>
            </a:rPr>
            <a:t>Builder </a:t>
          </a:r>
          <a:r>
            <a:rPr lang="en-US" sz="3200" kern="100" dirty="0">
              <a:solidFill>
                <a:schemeClr val="bg1"/>
              </a:solidFill>
              <a:effectLst/>
              <a:latin typeface="Tw Cen MT" panose="020B0602020104020603" pitchFamily="34" charset="0"/>
              <a:ea typeface="Times New Roman" panose="02020603050405020304" pitchFamily="18" charset="0"/>
            </a:rPr>
            <a:t>: a tool or series of tools used to build a container</a:t>
          </a:r>
          <a:endParaRPr lang="fr-FR" sz="3200" kern="100" dirty="0">
            <a:solidFill>
              <a:schemeClr val="bg1"/>
            </a:solidFill>
            <a:latin typeface="Tw Cen MT" panose="020B0602020104020603" pitchFamily="34" charset="0"/>
            <a:ea typeface="+mn-ea"/>
            <a:cs typeface="Times New Roman" panose="02020603050405020304" pitchFamily="18" charset="0"/>
          </a:endParaRPr>
        </a:p>
      </dgm:t>
    </dgm:pt>
    <dgm:pt modelId="{EE164324-8C7B-4030-A02B-F5074FFAE68E}" type="parTrans" cxnId="{6A319257-1061-4FDE-891A-AF2541BA98FA}">
      <dgm:prSet/>
      <dgm:spPr/>
      <dgm:t>
        <a:bodyPr/>
        <a:lstStyle/>
        <a:p>
          <a:endParaRPr lang="fr-FR"/>
        </a:p>
      </dgm:t>
    </dgm:pt>
    <dgm:pt modelId="{066EFCCF-421E-4F06-B51F-442FB91FAC09}" type="sibTrans" cxnId="{6A319257-1061-4FDE-891A-AF2541BA98FA}">
      <dgm:prSet/>
      <dgm:spPr/>
      <dgm:t>
        <a:bodyPr/>
        <a:lstStyle/>
        <a:p>
          <a:endParaRPr lang="fr-FR"/>
        </a:p>
      </dgm:t>
    </dgm:pt>
    <dgm:pt modelId="{F880654A-7681-4F8E-9718-4A1B33F482A2}">
      <dgm:prSet phldrT="[Texte]" custT="1"/>
      <dgm:spPr/>
      <dgm:t>
        <a:bodyPr/>
        <a:lstStyle/>
        <a:p>
          <a:r>
            <a:rPr lang="en-US" sz="3200" kern="100" dirty="0">
              <a:solidFill>
                <a:schemeClr val="bg1"/>
              </a:solidFill>
              <a:latin typeface="Tw Cen MT" panose="020B0602020104020603" pitchFamily="34" charset="0"/>
              <a:ea typeface="+mn-ea"/>
              <a:cs typeface="Times New Roman" panose="02020603050405020304" pitchFamily="18" charset="0"/>
            </a:rPr>
            <a:t>Engine: </a:t>
          </a:r>
          <a:r>
            <a:rPr lang="en-US" sz="3200" kern="100" dirty="0">
              <a:solidFill>
                <a:schemeClr val="bg1"/>
              </a:solidFill>
              <a:effectLst/>
              <a:latin typeface="Tw Cen MT" panose="020B0602020104020603" pitchFamily="34" charset="0"/>
              <a:ea typeface="Times New Roman" panose="02020603050405020304" pitchFamily="18" charset="0"/>
            </a:rPr>
            <a:t>an application used to run a container</a:t>
          </a:r>
          <a:endParaRPr lang="fr-FR" sz="3200" kern="100" dirty="0">
            <a:solidFill>
              <a:schemeClr val="bg1"/>
            </a:solidFill>
            <a:latin typeface="Tw Cen MT" panose="020B0602020104020603" pitchFamily="34" charset="0"/>
            <a:ea typeface="+mn-ea"/>
            <a:cs typeface="Times New Roman" panose="02020603050405020304" pitchFamily="18" charset="0"/>
          </a:endParaRPr>
        </a:p>
      </dgm:t>
    </dgm:pt>
    <dgm:pt modelId="{1A77A5D5-EE80-4568-AA60-FBDE7621CA4F}" type="parTrans" cxnId="{8E6FB4D1-5329-4C5F-92BD-E832E9074CD0}">
      <dgm:prSet/>
      <dgm:spPr/>
      <dgm:t>
        <a:bodyPr/>
        <a:lstStyle/>
        <a:p>
          <a:endParaRPr lang="fr-FR"/>
        </a:p>
      </dgm:t>
    </dgm:pt>
    <dgm:pt modelId="{4167414E-F429-453C-81AA-678AD39DE372}" type="sibTrans" cxnId="{8E6FB4D1-5329-4C5F-92BD-E832E9074CD0}">
      <dgm:prSet/>
      <dgm:spPr/>
      <dgm:t>
        <a:bodyPr/>
        <a:lstStyle/>
        <a:p>
          <a:endParaRPr lang="fr-FR"/>
        </a:p>
      </dgm:t>
    </dgm:pt>
    <dgm:pt modelId="{57DA2901-8C22-4AB0-A3D5-F9CC49593627}">
      <dgm:prSet phldrT="[Texte]" custT="1"/>
      <dgm:spPr/>
      <dgm:t>
        <a:bodyPr/>
        <a:lstStyle/>
        <a:p>
          <a:pPr marL="0" lvl="0" indent="0" algn="l" defTabSz="889000">
            <a:lnSpc>
              <a:spcPct val="90000"/>
            </a:lnSpc>
            <a:spcBef>
              <a:spcPct val="0"/>
            </a:spcBef>
            <a:spcAft>
              <a:spcPct val="35000"/>
            </a:spcAft>
            <a:buNone/>
          </a:pPr>
          <a:r>
            <a:rPr lang="en-US" sz="3200" kern="100" dirty="0">
              <a:solidFill>
                <a:schemeClr val="bg1"/>
              </a:solidFill>
              <a:latin typeface="Tw Cen MT" panose="020B0602020104020603" pitchFamily="34" charset="0"/>
              <a:ea typeface="+mn-ea"/>
              <a:cs typeface="Times New Roman" panose="02020603050405020304" pitchFamily="18" charset="0"/>
            </a:rPr>
            <a:t>Orchestration: </a:t>
          </a:r>
          <a:r>
            <a:rPr lang="en-US" sz="3200" kern="100" dirty="0">
              <a:solidFill>
                <a:schemeClr val="bg1"/>
              </a:solidFill>
              <a:effectLst/>
              <a:latin typeface="Tw Cen MT" panose="020B0602020104020603" pitchFamily="34" charset="0"/>
              <a:ea typeface="Times New Roman" panose="02020603050405020304" pitchFamily="18" charset="0"/>
            </a:rPr>
            <a:t>: technology used to manage many containers</a:t>
          </a:r>
          <a:endParaRPr lang="fr-FR" sz="3200" kern="100" dirty="0">
            <a:solidFill>
              <a:schemeClr val="bg1"/>
            </a:solidFill>
            <a:latin typeface="Tw Cen MT" panose="020B0602020104020603" pitchFamily="34" charset="0"/>
            <a:ea typeface="+mn-ea"/>
            <a:cs typeface="Times New Roman" panose="02020603050405020304" pitchFamily="18" charset="0"/>
          </a:endParaRPr>
        </a:p>
      </dgm:t>
    </dgm:pt>
    <dgm:pt modelId="{237F2F6B-71E1-46CA-A8B4-FF6130DCAC18}" type="parTrans" cxnId="{5C1FBA36-4743-4E8D-BEBF-9C4B68B3ED38}">
      <dgm:prSet/>
      <dgm:spPr/>
      <dgm:t>
        <a:bodyPr/>
        <a:lstStyle/>
        <a:p>
          <a:endParaRPr lang="fr-FR"/>
        </a:p>
      </dgm:t>
    </dgm:pt>
    <dgm:pt modelId="{EC4A385A-76DF-4DB6-B0C9-AEC4F586CDBA}" type="sibTrans" cxnId="{5C1FBA36-4743-4E8D-BEBF-9C4B68B3ED38}">
      <dgm:prSet/>
      <dgm:spPr/>
      <dgm:t>
        <a:bodyPr/>
        <a:lstStyle/>
        <a:p>
          <a:endParaRPr lang="fr-FR"/>
        </a:p>
      </dgm:t>
    </dgm:pt>
    <dgm:pt modelId="{11C5B94F-8938-43ED-B531-8EF189AC6715}" type="pres">
      <dgm:prSet presAssocID="{804893A4-1FF9-4527-841B-E3446FE7E961}" presName="Name0" presStyleCnt="0">
        <dgm:presLayoutVars>
          <dgm:chMax val="7"/>
          <dgm:chPref val="7"/>
          <dgm:dir/>
        </dgm:presLayoutVars>
      </dgm:prSet>
      <dgm:spPr/>
    </dgm:pt>
    <dgm:pt modelId="{DE6D8E09-8C0B-4904-BF26-1F686B85E413}" type="pres">
      <dgm:prSet presAssocID="{804893A4-1FF9-4527-841B-E3446FE7E961}" presName="Name1" presStyleCnt="0"/>
      <dgm:spPr/>
    </dgm:pt>
    <dgm:pt modelId="{2901BA95-17DB-40E7-B6A5-A44CDE0EC8AD}" type="pres">
      <dgm:prSet presAssocID="{804893A4-1FF9-4527-841B-E3446FE7E961}" presName="cycle" presStyleCnt="0"/>
      <dgm:spPr/>
    </dgm:pt>
    <dgm:pt modelId="{6994896D-2297-443B-B0BC-D327F7EA948B}" type="pres">
      <dgm:prSet presAssocID="{804893A4-1FF9-4527-841B-E3446FE7E961}" presName="srcNode" presStyleLbl="node1" presStyleIdx="0" presStyleCnt="3"/>
      <dgm:spPr/>
    </dgm:pt>
    <dgm:pt modelId="{4F00A102-17F3-4C7C-A425-06B2F90F9108}" type="pres">
      <dgm:prSet presAssocID="{804893A4-1FF9-4527-841B-E3446FE7E961}" presName="conn" presStyleLbl="parChTrans1D2" presStyleIdx="0" presStyleCnt="1"/>
      <dgm:spPr/>
    </dgm:pt>
    <dgm:pt modelId="{5EBBD152-5789-45DF-8285-551E44104713}" type="pres">
      <dgm:prSet presAssocID="{804893A4-1FF9-4527-841B-E3446FE7E961}" presName="extraNode" presStyleLbl="node1" presStyleIdx="0" presStyleCnt="3"/>
      <dgm:spPr/>
    </dgm:pt>
    <dgm:pt modelId="{550EC8DD-BE69-406C-BFC4-8E90FDCE1904}" type="pres">
      <dgm:prSet presAssocID="{804893A4-1FF9-4527-841B-E3446FE7E961}" presName="dstNode" presStyleLbl="node1" presStyleIdx="0" presStyleCnt="3"/>
      <dgm:spPr/>
    </dgm:pt>
    <dgm:pt modelId="{6158278D-7AAC-435D-972D-A76340B23434}" type="pres">
      <dgm:prSet presAssocID="{3C96707A-2EAC-4FE6-AA77-30615751FDBB}" presName="text_1" presStyleLbl="node1" presStyleIdx="0" presStyleCnt="3">
        <dgm:presLayoutVars>
          <dgm:bulletEnabled val="1"/>
        </dgm:presLayoutVars>
      </dgm:prSet>
      <dgm:spPr/>
    </dgm:pt>
    <dgm:pt modelId="{CDF5FD7E-2FF3-44BD-8F38-E81812E95676}" type="pres">
      <dgm:prSet presAssocID="{3C96707A-2EAC-4FE6-AA77-30615751FDBB}" presName="accent_1" presStyleCnt="0"/>
      <dgm:spPr/>
    </dgm:pt>
    <dgm:pt modelId="{D623CDDF-D442-4032-A832-A1C954D8A715}" type="pres">
      <dgm:prSet presAssocID="{3C96707A-2EAC-4FE6-AA77-30615751FDBB}" presName="accentRepeatNode" presStyleLbl="solidFgAcc1" presStyleIdx="0" presStyleCnt="3"/>
      <dgm:spPr/>
    </dgm:pt>
    <dgm:pt modelId="{1457B556-4EE4-42C6-AAE1-5979B77CE843}" type="pres">
      <dgm:prSet presAssocID="{F880654A-7681-4F8E-9718-4A1B33F482A2}" presName="text_2" presStyleLbl="node1" presStyleIdx="1" presStyleCnt="3">
        <dgm:presLayoutVars>
          <dgm:bulletEnabled val="1"/>
        </dgm:presLayoutVars>
      </dgm:prSet>
      <dgm:spPr/>
    </dgm:pt>
    <dgm:pt modelId="{55A3B6B9-335F-4D0E-AA07-3BDF9CE0FF9A}" type="pres">
      <dgm:prSet presAssocID="{F880654A-7681-4F8E-9718-4A1B33F482A2}" presName="accent_2" presStyleCnt="0"/>
      <dgm:spPr/>
    </dgm:pt>
    <dgm:pt modelId="{FF6CE676-0F58-4A27-88E4-C1AA0A848E2B}" type="pres">
      <dgm:prSet presAssocID="{F880654A-7681-4F8E-9718-4A1B33F482A2}" presName="accentRepeatNode" presStyleLbl="solidFgAcc1" presStyleIdx="1" presStyleCnt="3"/>
      <dgm:spPr/>
    </dgm:pt>
    <dgm:pt modelId="{B3BE7A47-1DAE-4861-A9A7-F2D183C6A280}" type="pres">
      <dgm:prSet presAssocID="{57DA2901-8C22-4AB0-A3D5-F9CC49593627}" presName="text_3" presStyleLbl="node1" presStyleIdx="2" presStyleCnt="3">
        <dgm:presLayoutVars>
          <dgm:bulletEnabled val="1"/>
        </dgm:presLayoutVars>
      </dgm:prSet>
      <dgm:spPr/>
    </dgm:pt>
    <dgm:pt modelId="{3C4742A8-E8F0-4984-9A11-BC25BF212F36}" type="pres">
      <dgm:prSet presAssocID="{57DA2901-8C22-4AB0-A3D5-F9CC49593627}" presName="accent_3" presStyleCnt="0"/>
      <dgm:spPr/>
    </dgm:pt>
    <dgm:pt modelId="{A1747518-A1E4-46A2-AD77-0599CC2D905B}" type="pres">
      <dgm:prSet presAssocID="{57DA2901-8C22-4AB0-A3D5-F9CC49593627}" presName="accentRepeatNode" presStyleLbl="solidFgAcc1" presStyleIdx="2" presStyleCnt="3"/>
      <dgm:spPr/>
    </dgm:pt>
  </dgm:ptLst>
  <dgm:cxnLst>
    <dgm:cxn modelId="{DD2D8020-AEC3-4D82-9450-49047A226811}" type="presOf" srcId="{3C96707A-2EAC-4FE6-AA77-30615751FDBB}" destId="{6158278D-7AAC-435D-972D-A76340B23434}" srcOrd="0" destOrd="0" presId="urn:microsoft.com/office/officeart/2008/layout/VerticalCurvedList"/>
    <dgm:cxn modelId="{8B783C24-5BF9-45F4-963F-8AEA612D5DB8}" type="presOf" srcId="{F880654A-7681-4F8E-9718-4A1B33F482A2}" destId="{1457B556-4EE4-42C6-AAE1-5979B77CE843}" srcOrd="0" destOrd="0" presId="urn:microsoft.com/office/officeart/2008/layout/VerticalCurvedList"/>
    <dgm:cxn modelId="{E1387531-CF2C-4CCD-9F2C-262B8FBADB34}" type="presOf" srcId="{066EFCCF-421E-4F06-B51F-442FB91FAC09}" destId="{4F00A102-17F3-4C7C-A425-06B2F90F9108}" srcOrd="0" destOrd="0" presId="urn:microsoft.com/office/officeart/2008/layout/VerticalCurvedList"/>
    <dgm:cxn modelId="{5C1FBA36-4743-4E8D-BEBF-9C4B68B3ED38}" srcId="{804893A4-1FF9-4527-841B-E3446FE7E961}" destId="{57DA2901-8C22-4AB0-A3D5-F9CC49593627}" srcOrd="2" destOrd="0" parTransId="{237F2F6B-71E1-46CA-A8B4-FF6130DCAC18}" sibTransId="{EC4A385A-76DF-4DB6-B0C9-AEC4F586CDBA}"/>
    <dgm:cxn modelId="{A1563846-2D1A-4BD0-93D7-7BB5DE296F67}" type="presOf" srcId="{57DA2901-8C22-4AB0-A3D5-F9CC49593627}" destId="{B3BE7A47-1DAE-4861-A9A7-F2D183C6A280}" srcOrd="0" destOrd="0" presId="urn:microsoft.com/office/officeart/2008/layout/VerticalCurvedList"/>
    <dgm:cxn modelId="{6A319257-1061-4FDE-891A-AF2541BA98FA}" srcId="{804893A4-1FF9-4527-841B-E3446FE7E961}" destId="{3C96707A-2EAC-4FE6-AA77-30615751FDBB}" srcOrd="0" destOrd="0" parTransId="{EE164324-8C7B-4030-A02B-F5074FFAE68E}" sibTransId="{066EFCCF-421E-4F06-B51F-442FB91FAC09}"/>
    <dgm:cxn modelId="{35579EA0-B5A6-4F72-945A-D58E95F06E98}" type="presOf" srcId="{804893A4-1FF9-4527-841B-E3446FE7E961}" destId="{11C5B94F-8938-43ED-B531-8EF189AC6715}" srcOrd="0" destOrd="0" presId="urn:microsoft.com/office/officeart/2008/layout/VerticalCurvedList"/>
    <dgm:cxn modelId="{8E6FB4D1-5329-4C5F-92BD-E832E9074CD0}" srcId="{804893A4-1FF9-4527-841B-E3446FE7E961}" destId="{F880654A-7681-4F8E-9718-4A1B33F482A2}" srcOrd="1" destOrd="0" parTransId="{1A77A5D5-EE80-4568-AA60-FBDE7621CA4F}" sibTransId="{4167414E-F429-453C-81AA-678AD39DE372}"/>
    <dgm:cxn modelId="{0996691A-4BCA-479F-A474-215E90BAC8BD}" type="presParOf" srcId="{11C5B94F-8938-43ED-B531-8EF189AC6715}" destId="{DE6D8E09-8C0B-4904-BF26-1F686B85E413}" srcOrd="0" destOrd="0" presId="urn:microsoft.com/office/officeart/2008/layout/VerticalCurvedList"/>
    <dgm:cxn modelId="{C6B17B4D-6B98-45A7-A3B5-1D173BEED92F}" type="presParOf" srcId="{DE6D8E09-8C0B-4904-BF26-1F686B85E413}" destId="{2901BA95-17DB-40E7-B6A5-A44CDE0EC8AD}" srcOrd="0" destOrd="0" presId="urn:microsoft.com/office/officeart/2008/layout/VerticalCurvedList"/>
    <dgm:cxn modelId="{1EE5BCDC-BB68-4A26-B3A3-C7A1A2911DD4}" type="presParOf" srcId="{2901BA95-17DB-40E7-B6A5-A44CDE0EC8AD}" destId="{6994896D-2297-443B-B0BC-D327F7EA948B}" srcOrd="0" destOrd="0" presId="urn:microsoft.com/office/officeart/2008/layout/VerticalCurvedList"/>
    <dgm:cxn modelId="{EFF613B0-56E7-402C-B244-5AAE4DB3255E}" type="presParOf" srcId="{2901BA95-17DB-40E7-B6A5-A44CDE0EC8AD}" destId="{4F00A102-17F3-4C7C-A425-06B2F90F9108}" srcOrd="1" destOrd="0" presId="urn:microsoft.com/office/officeart/2008/layout/VerticalCurvedList"/>
    <dgm:cxn modelId="{EA71DF63-5C94-4F70-B9BA-882C998BFA77}" type="presParOf" srcId="{2901BA95-17DB-40E7-B6A5-A44CDE0EC8AD}" destId="{5EBBD152-5789-45DF-8285-551E44104713}" srcOrd="2" destOrd="0" presId="urn:microsoft.com/office/officeart/2008/layout/VerticalCurvedList"/>
    <dgm:cxn modelId="{C6223C16-0E36-4300-9815-0D3AD1C09471}" type="presParOf" srcId="{2901BA95-17DB-40E7-B6A5-A44CDE0EC8AD}" destId="{550EC8DD-BE69-406C-BFC4-8E90FDCE1904}" srcOrd="3" destOrd="0" presId="urn:microsoft.com/office/officeart/2008/layout/VerticalCurvedList"/>
    <dgm:cxn modelId="{05E57E6D-DD28-4AB8-ACA8-B5BF096B82CA}" type="presParOf" srcId="{DE6D8E09-8C0B-4904-BF26-1F686B85E413}" destId="{6158278D-7AAC-435D-972D-A76340B23434}" srcOrd="1" destOrd="0" presId="urn:microsoft.com/office/officeart/2008/layout/VerticalCurvedList"/>
    <dgm:cxn modelId="{355659B4-8574-4ADE-AE21-CAE9BC8CB7C7}" type="presParOf" srcId="{DE6D8E09-8C0B-4904-BF26-1F686B85E413}" destId="{CDF5FD7E-2FF3-44BD-8F38-E81812E95676}" srcOrd="2" destOrd="0" presId="urn:microsoft.com/office/officeart/2008/layout/VerticalCurvedList"/>
    <dgm:cxn modelId="{F77BD520-9CAF-425E-AAB9-9B66634CB522}" type="presParOf" srcId="{CDF5FD7E-2FF3-44BD-8F38-E81812E95676}" destId="{D623CDDF-D442-4032-A832-A1C954D8A715}" srcOrd="0" destOrd="0" presId="urn:microsoft.com/office/officeart/2008/layout/VerticalCurvedList"/>
    <dgm:cxn modelId="{5E6A1D56-79AB-4D39-951E-8E8155D93346}" type="presParOf" srcId="{DE6D8E09-8C0B-4904-BF26-1F686B85E413}" destId="{1457B556-4EE4-42C6-AAE1-5979B77CE843}" srcOrd="3" destOrd="0" presId="urn:microsoft.com/office/officeart/2008/layout/VerticalCurvedList"/>
    <dgm:cxn modelId="{7C27773F-EB63-45DA-9912-75B26B88264F}" type="presParOf" srcId="{DE6D8E09-8C0B-4904-BF26-1F686B85E413}" destId="{55A3B6B9-335F-4D0E-AA07-3BDF9CE0FF9A}" srcOrd="4" destOrd="0" presId="urn:microsoft.com/office/officeart/2008/layout/VerticalCurvedList"/>
    <dgm:cxn modelId="{4064A16A-C919-4CA5-9C1F-2DB0D79AA182}" type="presParOf" srcId="{55A3B6B9-335F-4D0E-AA07-3BDF9CE0FF9A}" destId="{FF6CE676-0F58-4A27-88E4-C1AA0A848E2B}" srcOrd="0" destOrd="0" presId="urn:microsoft.com/office/officeart/2008/layout/VerticalCurvedList"/>
    <dgm:cxn modelId="{A575F1BD-148D-49DC-923C-7C0BF64E858D}" type="presParOf" srcId="{DE6D8E09-8C0B-4904-BF26-1F686B85E413}" destId="{B3BE7A47-1DAE-4861-A9A7-F2D183C6A280}" srcOrd="5" destOrd="0" presId="urn:microsoft.com/office/officeart/2008/layout/VerticalCurvedList"/>
    <dgm:cxn modelId="{D7E68374-0624-4AA5-8989-2E7582CBB19F}" type="presParOf" srcId="{DE6D8E09-8C0B-4904-BF26-1F686B85E413}" destId="{3C4742A8-E8F0-4984-9A11-BC25BF212F36}" srcOrd="6" destOrd="0" presId="urn:microsoft.com/office/officeart/2008/layout/VerticalCurvedList"/>
    <dgm:cxn modelId="{67EB6BA1-5EC0-4574-A18C-1165F0071E62}" type="presParOf" srcId="{3C4742A8-E8F0-4984-9A11-BC25BF212F36}" destId="{A1747518-A1E4-46A2-AD77-0599CC2D905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0A102-17F3-4C7C-A425-06B2F90F9108}">
      <dsp:nvSpPr>
        <dsp:cNvPr id="0" name=""/>
        <dsp:cNvSpPr/>
      </dsp:nvSpPr>
      <dsp:spPr>
        <a:xfrm>
          <a:off x="-4597361" y="-704867"/>
          <a:ext cx="5476409" cy="5476409"/>
        </a:xfrm>
        <a:prstGeom prst="blockArc">
          <a:avLst>
            <a:gd name="adj1" fmla="val 18900000"/>
            <a:gd name="adj2" fmla="val 2700000"/>
            <a:gd name="adj3" fmla="val 39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58278D-7AAC-435D-972D-A76340B23434}">
      <dsp:nvSpPr>
        <dsp:cNvPr id="0" name=""/>
        <dsp:cNvSpPr/>
      </dsp:nvSpPr>
      <dsp:spPr>
        <a:xfrm>
          <a:off x="565345" y="406667"/>
          <a:ext cx="10925729" cy="813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58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00" dirty="0">
              <a:solidFill>
                <a:schemeClr val="bg1"/>
              </a:solidFill>
              <a:latin typeface="Tw Cen MT" panose="020B0602020104020603" pitchFamily="34" charset="0"/>
              <a:ea typeface="+mn-ea"/>
              <a:cs typeface="Times New Roman" panose="02020603050405020304" pitchFamily="18" charset="0"/>
            </a:rPr>
            <a:t>Builder </a:t>
          </a:r>
          <a:r>
            <a:rPr lang="en-US" sz="3200" kern="100" dirty="0">
              <a:solidFill>
                <a:schemeClr val="bg1"/>
              </a:solidFill>
              <a:effectLst/>
              <a:latin typeface="Tw Cen MT" panose="020B0602020104020603" pitchFamily="34" charset="0"/>
              <a:ea typeface="Times New Roman" panose="02020603050405020304" pitchFamily="18" charset="0"/>
            </a:rPr>
            <a:t>: a tool or series of tools used to build a container</a:t>
          </a:r>
          <a:endParaRPr lang="fr-FR" sz="3200" kern="100" dirty="0">
            <a:solidFill>
              <a:schemeClr val="bg1"/>
            </a:solidFill>
            <a:latin typeface="Tw Cen MT" panose="020B0602020104020603" pitchFamily="34" charset="0"/>
            <a:ea typeface="+mn-ea"/>
            <a:cs typeface="Times New Roman" panose="02020603050405020304" pitchFamily="18" charset="0"/>
          </a:endParaRPr>
        </a:p>
      </dsp:txBody>
      <dsp:txXfrm>
        <a:off x="565345" y="406667"/>
        <a:ext cx="10925729" cy="813334"/>
      </dsp:txXfrm>
    </dsp:sp>
    <dsp:sp modelId="{D623CDDF-D442-4032-A832-A1C954D8A715}">
      <dsp:nvSpPr>
        <dsp:cNvPr id="0" name=""/>
        <dsp:cNvSpPr/>
      </dsp:nvSpPr>
      <dsp:spPr>
        <a:xfrm>
          <a:off x="57011" y="305000"/>
          <a:ext cx="1016668" cy="10166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57B556-4EE4-42C6-AAE1-5979B77CE843}">
      <dsp:nvSpPr>
        <dsp:cNvPr id="0" name=""/>
        <dsp:cNvSpPr/>
      </dsp:nvSpPr>
      <dsp:spPr>
        <a:xfrm>
          <a:off x="860992" y="1626669"/>
          <a:ext cx="10630082" cy="813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58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00" dirty="0">
              <a:solidFill>
                <a:schemeClr val="bg1"/>
              </a:solidFill>
              <a:latin typeface="Tw Cen MT" panose="020B0602020104020603" pitchFamily="34" charset="0"/>
              <a:ea typeface="+mn-ea"/>
              <a:cs typeface="Times New Roman" panose="02020603050405020304" pitchFamily="18" charset="0"/>
            </a:rPr>
            <a:t>Engine: </a:t>
          </a:r>
          <a:r>
            <a:rPr lang="en-US" sz="3200" kern="100" dirty="0">
              <a:solidFill>
                <a:schemeClr val="bg1"/>
              </a:solidFill>
              <a:effectLst/>
              <a:latin typeface="Tw Cen MT" panose="020B0602020104020603" pitchFamily="34" charset="0"/>
              <a:ea typeface="Times New Roman" panose="02020603050405020304" pitchFamily="18" charset="0"/>
            </a:rPr>
            <a:t>an application used to run a container</a:t>
          </a:r>
          <a:endParaRPr lang="fr-FR" sz="3200" kern="100" dirty="0">
            <a:solidFill>
              <a:schemeClr val="bg1"/>
            </a:solidFill>
            <a:latin typeface="Tw Cen MT" panose="020B0602020104020603" pitchFamily="34" charset="0"/>
            <a:ea typeface="+mn-ea"/>
            <a:cs typeface="Times New Roman" panose="02020603050405020304" pitchFamily="18" charset="0"/>
          </a:endParaRPr>
        </a:p>
      </dsp:txBody>
      <dsp:txXfrm>
        <a:off x="860992" y="1626669"/>
        <a:ext cx="10630082" cy="813334"/>
      </dsp:txXfrm>
    </dsp:sp>
    <dsp:sp modelId="{FF6CE676-0F58-4A27-88E4-C1AA0A848E2B}">
      <dsp:nvSpPr>
        <dsp:cNvPr id="0" name=""/>
        <dsp:cNvSpPr/>
      </dsp:nvSpPr>
      <dsp:spPr>
        <a:xfrm>
          <a:off x="352658" y="1525002"/>
          <a:ext cx="1016668" cy="10166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BE7A47-1DAE-4861-A9A7-F2D183C6A280}">
      <dsp:nvSpPr>
        <dsp:cNvPr id="0" name=""/>
        <dsp:cNvSpPr/>
      </dsp:nvSpPr>
      <dsp:spPr>
        <a:xfrm>
          <a:off x="565345" y="2846671"/>
          <a:ext cx="10925729" cy="813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584" tIns="81280" rIns="81280" bIns="81280" numCol="1" spcCol="1270" anchor="ctr" anchorCtr="0">
          <a:noAutofit/>
        </a:bodyPr>
        <a:lstStyle/>
        <a:p>
          <a:pPr marL="0" lvl="0" indent="0" algn="l" defTabSz="889000">
            <a:lnSpc>
              <a:spcPct val="90000"/>
            </a:lnSpc>
            <a:spcBef>
              <a:spcPct val="0"/>
            </a:spcBef>
            <a:spcAft>
              <a:spcPct val="35000"/>
            </a:spcAft>
            <a:buNone/>
          </a:pPr>
          <a:r>
            <a:rPr lang="en-US" sz="3200" kern="100" dirty="0">
              <a:solidFill>
                <a:schemeClr val="bg1"/>
              </a:solidFill>
              <a:latin typeface="Tw Cen MT" panose="020B0602020104020603" pitchFamily="34" charset="0"/>
              <a:ea typeface="+mn-ea"/>
              <a:cs typeface="Times New Roman" panose="02020603050405020304" pitchFamily="18" charset="0"/>
            </a:rPr>
            <a:t>Orchestration: </a:t>
          </a:r>
          <a:r>
            <a:rPr lang="en-US" sz="3200" kern="100" dirty="0">
              <a:solidFill>
                <a:schemeClr val="bg1"/>
              </a:solidFill>
              <a:effectLst/>
              <a:latin typeface="Tw Cen MT" panose="020B0602020104020603" pitchFamily="34" charset="0"/>
              <a:ea typeface="Times New Roman" panose="02020603050405020304" pitchFamily="18" charset="0"/>
            </a:rPr>
            <a:t>: technology used to manage many containers</a:t>
          </a:r>
          <a:endParaRPr lang="fr-FR" sz="3200" kern="100" dirty="0">
            <a:solidFill>
              <a:schemeClr val="bg1"/>
            </a:solidFill>
            <a:latin typeface="Tw Cen MT" panose="020B0602020104020603" pitchFamily="34" charset="0"/>
            <a:ea typeface="+mn-ea"/>
            <a:cs typeface="Times New Roman" panose="02020603050405020304" pitchFamily="18" charset="0"/>
          </a:endParaRPr>
        </a:p>
      </dsp:txBody>
      <dsp:txXfrm>
        <a:off x="565345" y="2846671"/>
        <a:ext cx="10925729" cy="813334"/>
      </dsp:txXfrm>
    </dsp:sp>
    <dsp:sp modelId="{A1747518-A1E4-46A2-AD77-0599CC2D905B}">
      <dsp:nvSpPr>
        <dsp:cNvPr id="0" name=""/>
        <dsp:cNvSpPr/>
      </dsp:nvSpPr>
      <dsp:spPr>
        <a:xfrm>
          <a:off x="57011" y="2745004"/>
          <a:ext cx="1016668" cy="10166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DFC2-7C55-4BB8-8E1B-B4382D76A257}" type="datetimeFigureOut">
              <a:rPr lang="fr-FR" smtClean="0"/>
              <a:t>08/03/2024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24F20-12FF-489B-AB09-F5A75CCA7BCC}" type="slidenum">
              <a:rPr lang="fr-FR" smtClean="0"/>
              <a:t>‹N°›</a:t>
            </a:fld>
            <a:endParaRPr lang="fr-FR"/>
          </a:p>
        </p:txBody>
      </p:sp>
    </p:spTree>
    <p:extLst>
      <p:ext uri="{BB962C8B-B14F-4D97-AF65-F5344CB8AC3E}">
        <p14:creationId xmlns:p14="http://schemas.microsoft.com/office/powerpoint/2010/main" val="346945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pensource.com/resources/linux"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opensource.com/article/18/1/history-low-level-container-runtime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echtarget.com/searchitoperations/definition/DevOp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techtarget.com/searchsoftwarequality/CI-CD-pipelines-explained-Everything-you-need-to-know"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echtarget.com/searchcloudcomputing/definition/Software-as-a-Servic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techtarget.com/searchitoperations/definition/Docker-Swar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source.com/resources/linu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opensource.com/article/18/1/history-low-level-container-runtim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nuxcontainers.org/distrobuilder/introdu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2</a:t>
            </a:fld>
            <a:endParaRPr lang="fr-FR"/>
          </a:p>
        </p:txBody>
      </p:sp>
    </p:spTree>
    <p:extLst>
      <p:ext uri="{BB962C8B-B14F-4D97-AF65-F5344CB8AC3E}">
        <p14:creationId xmlns:p14="http://schemas.microsoft.com/office/powerpoint/2010/main" val="1695274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11</a:t>
            </a:fld>
            <a:endParaRPr lang="fr-FR"/>
          </a:p>
        </p:txBody>
      </p:sp>
    </p:spTree>
    <p:extLst>
      <p:ext uri="{BB962C8B-B14F-4D97-AF65-F5344CB8AC3E}">
        <p14:creationId xmlns:p14="http://schemas.microsoft.com/office/powerpoint/2010/main" val="227941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The </a:t>
            </a:r>
            <a:r>
              <a:rPr lang="en-US" sz="1800" kern="1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Dockerfile</a:t>
            </a:r>
            <a:r>
              <a:rPr lang="en-US" sz="1800" kern="1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is essentially the build instructions to build the image.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14</a:t>
            </a:fld>
            <a:endParaRPr lang="fr-FR"/>
          </a:p>
        </p:txBody>
      </p:sp>
    </p:spTree>
    <p:extLst>
      <p:ext uri="{BB962C8B-B14F-4D97-AF65-F5344CB8AC3E}">
        <p14:creationId xmlns:p14="http://schemas.microsoft.com/office/powerpoint/2010/main" val="440509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16</a:t>
            </a:fld>
            <a:endParaRPr lang="fr-FR"/>
          </a:p>
        </p:txBody>
      </p:sp>
    </p:spTree>
    <p:extLst>
      <p:ext uri="{BB962C8B-B14F-4D97-AF65-F5344CB8AC3E}">
        <p14:creationId xmlns:p14="http://schemas.microsoft.com/office/powerpoint/2010/main" val="2392509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17</a:t>
            </a:fld>
            <a:endParaRPr lang="fr-FR"/>
          </a:p>
        </p:txBody>
      </p:sp>
    </p:spTree>
    <p:extLst>
      <p:ext uri="{BB962C8B-B14F-4D97-AF65-F5344CB8AC3E}">
        <p14:creationId xmlns:p14="http://schemas.microsoft.com/office/powerpoint/2010/main" val="3014046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18</a:t>
            </a:fld>
            <a:endParaRPr lang="fr-FR"/>
          </a:p>
        </p:txBody>
      </p:sp>
    </p:spTree>
    <p:extLst>
      <p:ext uri="{BB962C8B-B14F-4D97-AF65-F5344CB8AC3E}">
        <p14:creationId xmlns:p14="http://schemas.microsoft.com/office/powerpoint/2010/main" val="339404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19</a:t>
            </a:fld>
            <a:endParaRPr lang="fr-FR"/>
          </a:p>
        </p:txBody>
      </p:sp>
    </p:spTree>
    <p:extLst>
      <p:ext uri="{BB962C8B-B14F-4D97-AF65-F5344CB8AC3E}">
        <p14:creationId xmlns:p14="http://schemas.microsoft.com/office/powerpoint/2010/main" val="4150246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21</a:t>
            </a:fld>
            <a:endParaRPr lang="fr-FR"/>
          </a:p>
        </p:txBody>
      </p:sp>
    </p:spTree>
    <p:extLst>
      <p:ext uri="{BB962C8B-B14F-4D97-AF65-F5344CB8AC3E}">
        <p14:creationId xmlns:p14="http://schemas.microsoft.com/office/powerpoint/2010/main" val="225668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32F3E"/>
                </a:solidFill>
                <a:effectLst/>
                <a:latin typeface="Helvetica" panose="020B0604020202020204" pitchFamily="34" charset="0"/>
                <a:ea typeface="Calibri" panose="020F0502020204030204" pitchFamily="34" charset="0"/>
                <a:cs typeface="Times New Roman" panose="02020603050405020304" pitchFamily="18" charset="0"/>
              </a:rPr>
              <a:t>Docker </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is a software framework for building, running, and managing containers on servers and the cloud.</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What was the problem before Docker?</a:t>
            </a:r>
          </a:p>
          <a:p>
            <a:pPr>
              <a:lnSpc>
                <a:spcPct val="107000"/>
              </a:lnSpc>
              <a:spcAft>
                <a:spcPts val="800"/>
              </a:spcAft>
            </a:pPr>
            <a:endParaRPr lang="fr-FR"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used to be that when you wanted to run a web application, you bought a server, installed </a:t>
            </a:r>
            <a:r>
              <a:rPr lang="en-US" sz="1800" u="sng" kern="100" dirty="0">
                <a:solidFill>
                  <a:srgbClr val="0080A3"/>
                </a:solidFill>
                <a:effectLst/>
                <a:latin typeface="Arial" panose="020B0604020202020204" pitchFamily="34" charset="0"/>
                <a:ea typeface="Calibri" panose="020F0502020204030204" pitchFamily="34" charset="0"/>
                <a:cs typeface="Times New Roman" panose="02020603050405020304" pitchFamily="18" charset="0"/>
                <a:hlinkClick r:id="rId3"/>
              </a:rPr>
              <a:t>Linux</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set up a LAMP stack, and ran the app.</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Instead of focusing on single servers, the Internet is built upon sets of inter-dependent and redundant servers in a system commonly called "the cloud"</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Now, the concept of a server could be removed from the constraints of </a:t>
            </a:r>
            <a:r>
              <a:rPr lang="en-US"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hardware</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instead became, essentially, a piece of </a:t>
            </a:r>
            <a:r>
              <a:rPr lang="en-US"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software</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These software-based servers are called </a:t>
            </a:r>
            <a:r>
              <a:rPr lang="en-US" sz="1800" u="sng" kern="100" dirty="0">
                <a:solidFill>
                  <a:srgbClr val="0080A3"/>
                </a:solidFill>
                <a:effectLst/>
                <a:latin typeface="Arial" panose="020B0604020202020204" pitchFamily="34" charset="0"/>
                <a:ea typeface="Calibri" panose="020F0502020204030204" pitchFamily="34" charset="0"/>
                <a:cs typeface="Times New Roman" panose="02020603050405020304" pitchFamily="18" charset="0"/>
                <a:hlinkClick r:id="rId4"/>
              </a:rPr>
              <a:t>containers</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ECS de Amazone</a:t>
            </a:r>
          </a:p>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3</a:t>
            </a:fld>
            <a:endParaRPr lang="fr-FR"/>
          </a:p>
        </p:txBody>
      </p:sp>
    </p:spTree>
    <p:extLst>
      <p:ext uri="{BB962C8B-B14F-4D97-AF65-F5344CB8AC3E}">
        <p14:creationId xmlns:p14="http://schemas.microsoft.com/office/powerpoint/2010/main" val="141734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While it's technically possible to use Docker for developing and deploying any kind of software application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Continuously deploying software : </a:t>
            </a: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Docker technology and strong </a:t>
            </a:r>
            <a:r>
              <a:rPr lang="en-US" sz="1800" u="sng" kern="100" dirty="0">
                <a:solidFill>
                  <a:srgbClr val="007CAD"/>
                </a:solidFill>
                <a:effectLst/>
                <a:latin typeface="Arial" panose="020B0604020202020204" pitchFamily="34" charset="0"/>
                <a:ea typeface="Calibri" panose="020F0502020204030204" pitchFamily="34" charset="0"/>
                <a:cs typeface="Times New Roman" panose="02020603050405020304" pitchFamily="18" charset="0"/>
                <a:hlinkClick r:id="rId3"/>
              </a:rPr>
              <a:t>DevOps</a:t>
            </a: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 practices make it possible to deploy containerized applications in a few seconds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Updates or changes made to an application's code are implemented and deployed quickly when using containers that are part of a larger </a:t>
            </a:r>
            <a:r>
              <a:rPr lang="en-US" sz="1800" u="sng" kern="100" dirty="0">
                <a:solidFill>
                  <a:srgbClr val="007CAD"/>
                </a:solidFill>
                <a:effectLst/>
                <a:latin typeface="Arial" panose="020B0604020202020204" pitchFamily="34" charset="0"/>
                <a:ea typeface="Calibri" panose="020F0502020204030204" pitchFamily="34" charset="0"/>
                <a:cs typeface="Times New Roman" panose="02020603050405020304" pitchFamily="18" charset="0"/>
                <a:hlinkClick r:id="rId4"/>
              </a:rPr>
              <a:t>continuous integration/continuous delivery</a:t>
            </a: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 pipeline.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Building a microservice-based architecture: </a:t>
            </a:r>
            <a:r>
              <a:rPr lang="en-US" sz="18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 When a microservice-based architecture is more advantageous than a traditional, monolithic application, Docker is ideal for the process of building out this architecture. Developers build and deploy multiple microservices, each inside their own container. Then they integrate them to assemble a full software application with the help of a container orchestration tool, such as Docker Swarm</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40C28"/>
                </a:solidFill>
                <a:effectLst/>
                <a:latin typeface="Arial" panose="020B0604020202020204" pitchFamily="34" charset="0"/>
                <a:ea typeface="Calibri" panose="020F0502020204030204" pitchFamily="34" charset="0"/>
                <a:cs typeface="Times New Roman" panose="02020603050405020304" pitchFamily="18" charset="0"/>
              </a:rPr>
              <a:t>Docker is used to create, distribute and run isolated containers, while Docker Swarm is used to manage and orchestrate a cluster of Docker containers</a:t>
            </a:r>
            <a:r>
              <a:rPr lang="en-US" sz="18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8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Use Docker Compose for development and testing your multi-container applications on a single machine. </a:t>
            </a:r>
            <a:r>
              <a:rPr lang="fr-FR" sz="1800" kern="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It's</a:t>
            </a:r>
            <a:r>
              <a:rPr lang="fr-FR"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simple, </a:t>
            </a:r>
            <a:r>
              <a:rPr lang="fr-FR" sz="1800" kern="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lightweight</a:t>
            </a:r>
            <a:r>
              <a:rPr lang="fr-FR"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fr-FR" sz="1800" kern="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gets</a:t>
            </a:r>
            <a:r>
              <a:rPr lang="fr-FR"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800" kern="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you</a:t>
            </a:r>
            <a:r>
              <a:rPr lang="fr-FR"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800" kern="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started</a:t>
            </a:r>
            <a:r>
              <a:rPr lang="fr-FR"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800" kern="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quickly</a:t>
            </a:r>
            <a:r>
              <a:rPr lang="fr-FR"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FR"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When you're ready for production deployments requiring high availability and scaling, Docker Swarm offers a good balance between ease of use and advanced orchestration features.</a:t>
            </a:r>
          </a:p>
          <a:p>
            <a:pPr marL="342900" lvl="0" indent="-342900">
              <a:lnSpc>
                <a:spcPct val="107000"/>
              </a:lnSpc>
              <a:spcAft>
                <a:spcPts val="800"/>
              </a:spcAft>
              <a:buSzPts val="1000"/>
              <a:buFont typeface="Symbol" panose="05050102010706020507" pitchFamily="18" charset="2"/>
              <a:buChar char=""/>
              <a:tabLst>
                <a:tab pos="457200" algn="l"/>
              </a:tabLst>
            </a:pPr>
            <a:endParaRPr lang="fr-FR"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b="1" kern="0" dirty="0">
                <a:solidFill>
                  <a:srgbClr val="666666"/>
                </a:solidFill>
                <a:effectLst/>
                <a:latin typeface="Arial" panose="020B0604020202020204" pitchFamily="34" charset="0"/>
                <a:ea typeface="Times New Roman" panose="02020603050405020304" pitchFamily="18" charset="0"/>
              </a:rPr>
              <a:t>Migrating legacy applications to a containerized infrastructure.</a:t>
            </a:r>
            <a:r>
              <a:rPr lang="en-US" sz="1800" kern="0" dirty="0">
                <a:solidFill>
                  <a:srgbClr val="666666"/>
                </a:solidFill>
                <a:effectLst/>
                <a:latin typeface="Arial" panose="020B0604020202020204" pitchFamily="34" charset="0"/>
                <a:ea typeface="Times New Roman" panose="02020603050405020304" pitchFamily="18" charset="0"/>
              </a:rPr>
              <a:t> A development team wanting to modernize a preexisting legacy software application can use Docker to shift the app to a containerized infrastructure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4</a:t>
            </a:fld>
            <a:endParaRPr lang="fr-FR"/>
          </a:p>
        </p:txBody>
      </p:sp>
    </p:spTree>
    <p:extLst>
      <p:ext uri="{BB962C8B-B14F-4D97-AF65-F5344CB8AC3E}">
        <p14:creationId xmlns:p14="http://schemas.microsoft.com/office/powerpoint/2010/main" val="15656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ts val="2005"/>
              </a:lnSpc>
              <a:spcBef>
                <a:spcPts val="750"/>
              </a:spcBef>
              <a:spcAft>
                <a:spcPts val="750"/>
              </a:spcAft>
              <a:buSzPts val="1000"/>
              <a:buFont typeface="Symbol" panose="05050102010706020507" pitchFamily="18" charset="2"/>
              <a:buChar char=""/>
              <a:tabLst>
                <a:tab pos="457200" algn="l"/>
              </a:tabLst>
            </a:pPr>
            <a:r>
              <a:rPr lang="en-US" sz="1800" b="1"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Docker Hub.</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This </a:t>
            </a:r>
            <a:r>
              <a:rPr lang="en-US" sz="1800" kern="0" dirty="0">
                <a:solidFill>
                  <a:srgbClr val="007CAD"/>
                </a:solidFill>
                <a:effectLst/>
                <a:latin typeface="Arial" panose="020B0604020202020204" pitchFamily="34" charset="0"/>
                <a:ea typeface="Times New Roman" panose="02020603050405020304" pitchFamily="18" charset="0"/>
                <a:cs typeface="Times New Roman" panose="02020603050405020304" pitchFamily="18" charset="0"/>
                <a:hlinkClick r:id="rId3"/>
              </a:rPr>
              <a:t>software-as-a-service</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tool lets users publish and share container-based applications through a common library (docker hub). </a:t>
            </a:r>
            <a:r>
              <a:rPr lang="en-US" sz="1800" b="1"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Trusted Registry.</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This is a repository that's similar to Docker Hub but with an extra layer of control and ownership over container image storage and distribution.</a:t>
            </a:r>
            <a:endParaRPr lang="fr-FR"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005"/>
              </a:lnSpc>
              <a:spcBef>
                <a:spcPts val="750"/>
              </a:spcBef>
              <a:spcAft>
                <a:spcPts val="750"/>
              </a:spcAft>
              <a:buSzPts val="1000"/>
              <a:buFont typeface="Symbol" panose="05050102010706020507" pitchFamily="18" charset="2"/>
              <a:buChar char=""/>
              <a:tabLst>
                <a:tab pos="457200" algn="l"/>
              </a:tabLst>
            </a:pPr>
            <a:r>
              <a:rPr lang="en-US" sz="1800" b="1"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Docker Swarm.</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This is part of the Docker Engine that supports cluster load balancing for Docker. Multiple Docker host resources are pooled together in </a:t>
            </a:r>
            <a:r>
              <a:rPr lang="en-US" sz="1800" kern="0" dirty="0">
                <a:solidFill>
                  <a:srgbClr val="007CAD"/>
                </a:solidFill>
                <a:effectLst/>
                <a:latin typeface="Arial" panose="020B0604020202020204" pitchFamily="34" charset="0"/>
                <a:ea typeface="Times New Roman" panose="02020603050405020304" pitchFamily="18" charset="0"/>
                <a:cs typeface="Times New Roman" panose="02020603050405020304" pitchFamily="18" charset="0"/>
                <a:hlinkClick r:id="rId4"/>
              </a:rPr>
              <a:t>Swarm</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to act as one, which lets users quickly scale container deployments to multiple hosts.</a:t>
            </a:r>
            <a:endParaRPr lang="fr-FR"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005"/>
              </a:lnSpc>
              <a:spcBef>
                <a:spcPts val="750"/>
              </a:spcBef>
              <a:spcAft>
                <a:spcPts val="750"/>
              </a:spcAft>
              <a:buSzPts val="1000"/>
              <a:buFont typeface="Symbol" panose="05050102010706020507" pitchFamily="18" charset="2"/>
              <a:buChar char=""/>
              <a:tabLst>
                <a:tab pos="457200" algn="l"/>
              </a:tabLst>
            </a:pPr>
            <a:r>
              <a:rPr lang="en-US" sz="1800" b="1"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Compose.</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This tool is used to configure </a:t>
            </a:r>
            <a:r>
              <a:rPr lang="en-US" sz="1800" kern="0" dirty="0" err="1">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multicontainer</a:t>
            </a:r>
            <a:r>
              <a:rPr lang="en-US" sz="1800" kern="0"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 application services, view container statuses, stream log output and run single-instance processes.</a:t>
            </a:r>
            <a:endParaRPr lang="fr-FR"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5</a:t>
            </a:fld>
            <a:endParaRPr lang="fr-FR"/>
          </a:p>
        </p:txBody>
      </p:sp>
    </p:spTree>
    <p:extLst>
      <p:ext uri="{BB962C8B-B14F-4D97-AF65-F5344CB8AC3E}">
        <p14:creationId xmlns:p14="http://schemas.microsoft.com/office/powerpoint/2010/main" val="203015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232F3E"/>
                </a:solidFill>
                <a:effectLst/>
                <a:latin typeface="Helvetica" panose="020B0604020202020204" pitchFamily="34" charset="0"/>
                <a:ea typeface="Calibri" panose="020F0502020204030204" pitchFamily="34" charset="0"/>
                <a:cs typeface="Times New Roman" panose="02020603050405020304" pitchFamily="18" charset="0"/>
              </a:rPr>
              <a:t>Docker </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is a software framework for building, running, and managing containers on servers and the cloud.</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What was the problem before Docker?</a:t>
            </a:r>
          </a:p>
          <a:p>
            <a:pPr>
              <a:lnSpc>
                <a:spcPct val="107000"/>
              </a:lnSpc>
              <a:spcAft>
                <a:spcPts val="800"/>
              </a:spcAft>
            </a:pPr>
            <a:endParaRPr lang="fr-FR"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used to be that when you wanted to run a web application, you bought a server, installed </a:t>
            </a:r>
            <a:r>
              <a:rPr lang="en-US" sz="1800" u="sng" kern="100" dirty="0">
                <a:solidFill>
                  <a:srgbClr val="0080A3"/>
                </a:solidFill>
                <a:effectLst/>
                <a:latin typeface="Arial" panose="020B0604020202020204" pitchFamily="34" charset="0"/>
                <a:ea typeface="Calibri" panose="020F0502020204030204" pitchFamily="34" charset="0"/>
                <a:cs typeface="Times New Roman" panose="02020603050405020304" pitchFamily="18" charset="0"/>
                <a:hlinkClick r:id="rId3"/>
              </a:rPr>
              <a:t>Linux</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set up a LAMP stack, and ran the app.</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kern="1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Instead of focusing on single servers, the Internet is built upon sets of inter-dependent and redundant servers in a system commonly called "the cloud"</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Now, the concept of a server could be removed from the constraints of </a:t>
            </a:r>
            <a:r>
              <a:rPr lang="en-US"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hardware</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instead became, essentially, a piece of </a:t>
            </a:r>
            <a:r>
              <a:rPr lang="en-US" sz="18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software</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These software-based servers are called </a:t>
            </a:r>
            <a:r>
              <a:rPr lang="en-US" sz="1800" u="sng" kern="100" dirty="0">
                <a:solidFill>
                  <a:srgbClr val="0080A3"/>
                </a:solidFill>
                <a:effectLst/>
                <a:latin typeface="Arial" panose="020B0604020202020204" pitchFamily="34" charset="0"/>
                <a:ea typeface="Calibri" panose="020F0502020204030204" pitchFamily="34" charset="0"/>
                <a:cs typeface="Times New Roman" panose="02020603050405020304" pitchFamily="18" charset="0"/>
                <a:hlinkClick r:id="rId4"/>
              </a:rPr>
              <a:t>containers</a:t>
            </a:r>
            <a:r>
              <a:rPr lang="en-US" sz="18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6</a:t>
            </a:fld>
            <a:endParaRPr lang="fr-FR"/>
          </a:p>
        </p:txBody>
      </p:sp>
    </p:spTree>
    <p:extLst>
      <p:ext uri="{BB962C8B-B14F-4D97-AF65-F5344CB8AC3E}">
        <p14:creationId xmlns:p14="http://schemas.microsoft.com/office/powerpoint/2010/main" val="250708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spcAft>
                <a:spcPts val="1800"/>
              </a:spcAft>
              <a:buSzPts val="1000"/>
              <a:buFont typeface="Symbol" panose="05050102010706020507" pitchFamily="18" charset="2"/>
              <a:buChar char=""/>
              <a:tabLst>
                <a:tab pos="457200" algn="l"/>
              </a:tabLst>
            </a:pPr>
            <a:endParaRPr lang="fr-FR" sz="1800" dirty="0">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7</a:t>
            </a:fld>
            <a:endParaRPr lang="fr-FR"/>
          </a:p>
        </p:txBody>
      </p:sp>
    </p:spTree>
    <p:extLst>
      <p:ext uri="{BB962C8B-B14F-4D97-AF65-F5344CB8AC3E}">
        <p14:creationId xmlns:p14="http://schemas.microsoft.com/office/powerpoint/2010/main" val="71071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spcAft>
                <a:spcPts val="1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rPr>
              <a:t>Builder: a tool or series of tools used to build a container, such as </a:t>
            </a:r>
            <a:r>
              <a:rPr lang="en-US" sz="1800" u="sng" dirty="0" err="1">
                <a:solidFill>
                  <a:srgbClr val="0080A3"/>
                </a:solidFill>
                <a:effectLst/>
                <a:latin typeface="Arial" panose="020B0604020202020204" pitchFamily="34" charset="0"/>
                <a:ea typeface="Times New Roman" panose="02020603050405020304" pitchFamily="18" charset="0"/>
                <a:hlinkClick r:id="rId3"/>
              </a:rPr>
              <a:t>distrobuilder</a:t>
            </a:r>
            <a:r>
              <a:rPr lang="en-US" sz="1800" dirty="0">
                <a:solidFill>
                  <a:srgbClr val="000000"/>
                </a:solidFill>
                <a:effectLst/>
                <a:latin typeface="Arial" panose="020B0604020202020204" pitchFamily="34" charset="0"/>
                <a:ea typeface="Times New Roman" panose="02020603050405020304" pitchFamily="18" charset="0"/>
              </a:rPr>
              <a:t> for LXC, or a </a:t>
            </a:r>
            <a:r>
              <a:rPr lang="en-US" sz="1800" b="1" dirty="0" err="1">
                <a:solidFill>
                  <a:srgbClr val="000000"/>
                </a:solidFill>
                <a:effectLst/>
                <a:latin typeface="Arial" panose="020B0604020202020204" pitchFamily="34" charset="0"/>
                <a:ea typeface="Times New Roman" panose="02020603050405020304" pitchFamily="18" charset="0"/>
              </a:rPr>
              <a:t>Dockerfile</a:t>
            </a:r>
            <a:r>
              <a:rPr lang="en-US" sz="1800" dirty="0">
                <a:solidFill>
                  <a:srgbClr val="000000"/>
                </a:solidFill>
                <a:effectLst/>
                <a:latin typeface="Arial" panose="020B0604020202020204" pitchFamily="34" charset="0"/>
                <a:ea typeface="Times New Roman" panose="02020603050405020304" pitchFamily="18" charset="0"/>
              </a:rPr>
              <a:t> for Docker.</a:t>
            </a:r>
            <a:endParaRPr lang="fr-FR" sz="1800" dirty="0">
              <a:effectLst/>
              <a:latin typeface="Times New Roman" panose="02020603050405020304" pitchFamily="18" charset="0"/>
              <a:ea typeface="Times New Roman" panose="02020603050405020304" pitchFamily="18" charset="0"/>
            </a:endParaRPr>
          </a:p>
          <a:p>
            <a:pPr marL="342900" lvl="0" indent="-342900">
              <a:spcAft>
                <a:spcPts val="1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rPr>
              <a:t>Engine: an application used to run a container. For Docker, this refers to the </a:t>
            </a:r>
            <a:r>
              <a:rPr lang="en-US" sz="1800" b="1" dirty="0">
                <a:solidFill>
                  <a:srgbClr val="000000"/>
                </a:solidFill>
                <a:effectLst/>
                <a:latin typeface="Arial" panose="020B0604020202020204" pitchFamily="34" charset="0"/>
                <a:ea typeface="Times New Roman" panose="02020603050405020304" pitchFamily="18" charset="0"/>
              </a:rPr>
              <a:t>docker</a:t>
            </a:r>
            <a:r>
              <a:rPr lang="en-US" sz="1800" dirty="0">
                <a:solidFill>
                  <a:srgbClr val="000000"/>
                </a:solidFill>
                <a:effectLst/>
                <a:latin typeface="Arial" panose="020B0604020202020204" pitchFamily="34" charset="0"/>
                <a:ea typeface="Times New Roman" panose="02020603050405020304" pitchFamily="18" charset="0"/>
              </a:rPr>
              <a:t> command and the </a:t>
            </a:r>
            <a:r>
              <a:rPr lang="en-US" sz="1800" dirty="0" err="1">
                <a:solidFill>
                  <a:srgbClr val="357821"/>
                </a:solidFill>
                <a:effectLst/>
                <a:latin typeface="Times New Roman" panose="02020603050405020304" pitchFamily="18" charset="0"/>
                <a:ea typeface="Times New Roman" panose="02020603050405020304" pitchFamily="18" charset="0"/>
              </a:rPr>
              <a:t>dockerd</a:t>
            </a:r>
            <a:r>
              <a:rPr lang="en-US" sz="1800" dirty="0">
                <a:solidFill>
                  <a:srgbClr val="000000"/>
                </a:solidFill>
                <a:effectLst/>
                <a:latin typeface="Arial" panose="020B0604020202020204" pitchFamily="34" charset="0"/>
                <a:ea typeface="Times New Roman" panose="02020603050405020304" pitchFamily="18" charset="0"/>
              </a:rPr>
              <a:t> daemon. For others, this can refer to the </a:t>
            </a:r>
            <a:r>
              <a:rPr lang="en-US" sz="1800" dirty="0" err="1">
                <a:solidFill>
                  <a:srgbClr val="357821"/>
                </a:solidFill>
                <a:effectLst/>
                <a:latin typeface="Times New Roman" panose="02020603050405020304" pitchFamily="18" charset="0"/>
                <a:ea typeface="Times New Roman" panose="02020603050405020304" pitchFamily="18" charset="0"/>
              </a:rPr>
              <a:t>containerd</a:t>
            </a:r>
            <a:r>
              <a:rPr lang="en-US" sz="1800" dirty="0">
                <a:solidFill>
                  <a:srgbClr val="000000"/>
                </a:solidFill>
                <a:effectLst/>
                <a:latin typeface="Arial" panose="020B0604020202020204" pitchFamily="34" charset="0"/>
                <a:ea typeface="Times New Roman" panose="02020603050405020304" pitchFamily="18" charset="0"/>
              </a:rPr>
              <a:t> daemon and relevant commands (such as </a:t>
            </a:r>
            <a:r>
              <a:rPr lang="en-US" sz="1800" b="1" dirty="0" err="1">
                <a:solidFill>
                  <a:srgbClr val="000000"/>
                </a:solidFill>
                <a:effectLst/>
                <a:latin typeface="Arial" panose="020B0604020202020204" pitchFamily="34" charset="0"/>
                <a:ea typeface="Times New Roman" panose="02020603050405020304" pitchFamily="18" charset="0"/>
              </a:rPr>
              <a:t>podman</a:t>
            </a:r>
            <a:r>
              <a:rPr lang="en-US" sz="1800" dirty="0">
                <a:solidFill>
                  <a:srgbClr val="000000"/>
                </a:solidFill>
                <a:effectLst/>
                <a:latin typeface="Arial" panose="020B0604020202020204" pitchFamily="34" charset="0"/>
                <a:ea typeface="Times New Roman" panose="02020603050405020304" pitchFamily="18" charset="0"/>
              </a:rPr>
              <a:t>.)</a:t>
            </a:r>
            <a:endParaRPr lang="fr-FR" sz="1800" dirty="0">
              <a:effectLst/>
              <a:latin typeface="Times New Roman" panose="02020603050405020304" pitchFamily="18" charset="0"/>
              <a:ea typeface="Times New Roman" panose="02020603050405020304" pitchFamily="18" charset="0"/>
            </a:endParaRPr>
          </a:p>
          <a:p>
            <a:pPr marL="342900" lvl="0" indent="-342900">
              <a:spcAft>
                <a:spcPts val="18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rPr>
              <a:t>Orchestration: technology used to manage many containers</a:t>
            </a:r>
            <a:endParaRPr lang="fr-FR" sz="1800" dirty="0">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8</a:t>
            </a:fld>
            <a:endParaRPr lang="fr-FR"/>
          </a:p>
        </p:txBody>
      </p:sp>
    </p:spTree>
    <p:extLst>
      <p:ext uri="{BB962C8B-B14F-4D97-AF65-F5344CB8AC3E}">
        <p14:creationId xmlns:p14="http://schemas.microsoft.com/office/powerpoint/2010/main" val="1431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9</a:t>
            </a:fld>
            <a:endParaRPr lang="fr-FR"/>
          </a:p>
        </p:txBody>
      </p:sp>
    </p:spTree>
    <p:extLst>
      <p:ext uri="{BB962C8B-B14F-4D97-AF65-F5344CB8AC3E}">
        <p14:creationId xmlns:p14="http://schemas.microsoft.com/office/powerpoint/2010/main" val="373265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The </a:t>
            </a:r>
            <a:r>
              <a:rPr lang="en-US" sz="1800" kern="1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Dockerfile</a:t>
            </a:r>
            <a:r>
              <a:rPr lang="en-US" sz="1800" kern="1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is essentially the build instructions to build the image.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5E24F20-12FF-489B-AB09-F5A75CCA7BCC}" type="slidenum">
              <a:rPr lang="fr-FR" smtClean="0"/>
              <a:t>10</a:t>
            </a:fld>
            <a:endParaRPr lang="fr-FR"/>
          </a:p>
        </p:txBody>
      </p:sp>
    </p:spTree>
    <p:extLst>
      <p:ext uri="{BB962C8B-B14F-4D97-AF65-F5344CB8AC3E}">
        <p14:creationId xmlns:p14="http://schemas.microsoft.com/office/powerpoint/2010/main" val="62842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A1310E-B60A-8AA7-69A9-3D34979AE3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C01785B-08DE-520A-4FA6-DF8422A52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D6A3FAF-1800-7A41-9EB0-E23953595F85}"/>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5" name="Espace réservé du pied de page 4">
            <a:extLst>
              <a:ext uri="{FF2B5EF4-FFF2-40B4-BE49-F238E27FC236}">
                <a16:creationId xmlns:a16="http://schemas.microsoft.com/office/drawing/2014/main" id="{DFE299DE-E19C-A8D2-05A6-E59FEC43D8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743908-9BE9-25F8-E0F8-FE6E4E296541}"/>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176835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CD61A-EB03-2253-9934-7C0C4A9DE53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735DEE4-68E9-604C-EE4F-97F4C9ED5B4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A60CE8-108B-BD72-0422-5B1DC6E62329}"/>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5" name="Espace réservé du pied de page 4">
            <a:extLst>
              <a:ext uri="{FF2B5EF4-FFF2-40B4-BE49-F238E27FC236}">
                <a16:creationId xmlns:a16="http://schemas.microsoft.com/office/drawing/2014/main" id="{C368F287-CD2A-04E3-3DE5-A9D73F4CEC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6C8A7E-7378-BE1D-BD56-ABF3577A68CC}"/>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209270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A25A5A-229C-B47D-EE45-6A4548E4E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210FCBE-E2A0-3771-CE97-4AFF1067541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1C0052-ED47-9DE1-C331-893E9ED38437}"/>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5" name="Espace réservé du pied de page 4">
            <a:extLst>
              <a:ext uri="{FF2B5EF4-FFF2-40B4-BE49-F238E27FC236}">
                <a16:creationId xmlns:a16="http://schemas.microsoft.com/office/drawing/2014/main" id="{417630D8-563E-66E3-6B24-238FE54671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976B28-6ABD-C18C-9B74-DC6CB25A4DBD}"/>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305380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2ABA6-FB33-8A1D-388D-1997221900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6C9C5A8-FB01-F1E8-1F43-C581855C57E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C928E2-929B-4FE2-E6B8-E213E00978AC}"/>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5" name="Espace réservé du pied de page 4">
            <a:extLst>
              <a:ext uri="{FF2B5EF4-FFF2-40B4-BE49-F238E27FC236}">
                <a16:creationId xmlns:a16="http://schemas.microsoft.com/office/drawing/2014/main" id="{4023FC14-84A7-9E88-12AD-8465EF9DE8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B442FB-E11A-2527-5F66-904EAFED5AAC}"/>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392532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11018B-D3E3-0C88-0D19-EC88428CFE8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43D55B-66DF-8942-7103-50F4053B3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C3B602B-AFBC-89AF-630E-079C539692E0}"/>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5" name="Espace réservé du pied de page 4">
            <a:extLst>
              <a:ext uri="{FF2B5EF4-FFF2-40B4-BE49-F238E27FC236}">
                <a16:creationId xmlns:a16="http://schemas.microsoft.com/office/drawing/2014/main" id="{E217988B-7789-8A70-A391-B0F66A2ACF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7F2134-FFA6-DAC8-950B-84154A5D98CA}"/>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137314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1E9F84-DFD1-F018-36CC-F25BBBFC3B4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AA758A1-3841-0487-3032-FD3FAA130F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2D300F4-C04D-CE44-415B-6713773B1CD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A9D6C1-4284-5416-7595-FDF97F7C7DB6}"/>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6" name="Espace réservé du pied de page 5">
            <a:extLst>
              <a:ext uri="{FF2B5EF4-FFF2-40B4-BE49-F238E27FC236}">
                <a16:creationId xmlns:a16="http://schemas.microsoft.com/office/drawing/2014/main" id="{5A99C73D-E383-C7FE-5F22-D4729B0168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7F9237-C34D-A63F-B777-B544CA500717}"/>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293728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72B18-6EBB-772C-6E36-49784C36C8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367117-3B76-A441-685B-B12C00694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AE5FA2B-98DD-6239-F7F0-8D439076D55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7190D82-05FD-3900-6B49-9755E1557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22C6BE-43A8-5992-CFD7-866A262F460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AC2201C-668C-2D86-EABB-24F57064F59A}"/>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8" name="Espace réservé du pied de page 7">
            <a:extLst>
              <a:ext uri="{FF2B5EF4-FFF2-40B4-BE49-F238E27FC236}">
                <a16:creationId xmlns:a16="http://schemas.microsoft.com/office/drawing/2014/main" id="{5973EBB7-E762-91FF-6174-4AE5218A560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AB5FBC7-BC55-E8B9-767F-E4FE53E5C183}"/>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229254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49766-A6BC-B8F7-3502-63468CA8F92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5DCE54-FD18-6C12-1A12-D337E5E4060C}"/>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4" name="Espace réservé du pied de page 3">
            <a:extLst>
              <a:ext uri="{FF2B5EF4-FFF2-40B4-BE49-F238E27FC236}">
                <a16:creationId xmlns:a16="http://schemas.microsoft.com/office/drawing/2014/main" id="{E52236DA-0952-0D26-AA51-067BE0192C3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B558044-C512-6797-DB88-32E14BE3EA33}"/>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34847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856A64A-2665-2998-B6E0-BCCB2EB3781E}"/>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3" name="Espace réservé du pied de page 2">
            <a:extLst>
              <a:ext uri="{FF2B5EF4-FFF2-40B4-BE49-F238E27FC236}">
                <a16:creationId xmlns:a16="http://schemas.microsoft.com/office/drawing/2014/main" id="{9AD107E5-0DA6-EA9F-FE50-9BDE52A76B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36D5981-2D7F-FFAB-D741-4F6A2836CADC}"/>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358627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F0143-4ABD-1261-12B2-FE11D3B1C9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5214A95-048F-4A45-B1BD-C3B609A50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B376B5F-795B-4172-3AB6-8B1F8D88B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DF545A-98AA-8EFC-F31B-5378BE198D17}"/>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6" name="Espace réservé du pied de page 5">
            <a:extLst>
              <a:ext uri="{FF2B5EF4-FFF2-40B4-BE49-F238E27FC236}">
                <a16:creationId xmlns:a16="http://schemas.microsoft.com/office/drawing/2014/main" id="{5C2E5338-CBF0-200C-D305-997D8AD41F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9F1EDA-D041-EF92-891E-99B2422263BB}"/>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198819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187B5-101D-8712-56DF-B116A18FAC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3CD5FC9-EA35-6174-2429-191E5EE28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7F11B6-3ACF-62AD-4C30-686A9411E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FD0CF2-6967-00E4-545A-DE025BB15873}"/>
              </a:ext>
            </a:extLst>
          </p:cNvPr>
          <p:cNvSpPr>
            <a:spLocks noGrp="1"/>
          </p:cNvSpPr>
          <p:nvPr>
            <p:ph type="dt" sz="half" idx="10"/>
          </p:nvPr>
        </p:nvSpPr>
        <p:spPr/>
        <p:txBody>
          <a:bodyPr/>
          <a:lstStyle/>
          <a:p>
            <a:fld id="{2BD92023-129C-4C32-9BCA-A759EDD16CA4}" type="datetimeFigureOut">
              <a:rPr lang="fr-FR" smtClean="0"/>
              <a:t>08/03/2024</a:t>
            </a:fld>
            <a:endParaRPr lang="fr-FR"/>
          </a:p>
        </p:txBody>
      </p:sp>
      <p:sp>
        <p:nvSpPr>
          <p:cNvPr id="6" name="Espace réservé du pied de page 5">
            <a:extLst>
              <a:ext uri="{FF2B5EF4-FFF2-40B4-BE49-F238E27FC236}">
                <a16:creationId xmlns:a16="http://schemas.microsoft.com/office/drawing/2014/main" id="{86068CC4-9A19-2537-78BA-428BBBE62F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193FC5-F87A-73F0-2481-1C701092FE77}"/>
              </a:ext>
            </a:extLst>
          </p:cNvPr>
          <p:cNvSpPr>
            <a:spLocks noGrp="1"/>
          </p:cNvSpPr>
          <p:nvPr>
            <p:ph type="sldNum" sz="quarter" idx="12"/>
          </p:nvPr>
        </p:nvSpPr>
        <p:spPr/>
        <p:txBody>
          <a:bodyPr/>
          <a:lstStyle/>
          <a:p>
            <a:fld id="{B094550E-B209-475F-AA48-D3CE24AD39E0}" type="slidenum">
              <a:rPr lang="fr-FR" smtClean="0"/>
              <a:t>‹N°›</a:t>
            </a:fld>
            <a:endParaRPr lang="fr-FR"/>
          </a:p>
        </p:txBody>
      </p:sp>
    </p:spTree>
    <p:extLst>
      <p:ext uri="{BB962C8B-B14F-4D97-AF65-F5344CB8AC3E}">
        <p14:creationId xmlns:p14="http://schemas.microsoft.com/office/powerpoint/2010/main" val="171956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6DE2B0-8E33-38DC-6095-C5B5BF577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418D88D-8246-412E-5F8E-118F4B3F4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E8C74A-5BFB-CB7E-5B0F-6191FD0B1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92023-129C-4C32-9BCA-A759EDD16CA4}" type="datetimeFigureOut">
              <a:rPr lang="fr-FR" smtClean="0"/>
              <a:t>08/03/2024</a:t>
            </a:fld>
            <a:endParaRPr lang="fr-FR"/>
          </a:p>
        </p:txBody>
      </p:sp>
      <p:sp>
        <p:nvSpPr>
          <p:cNvPr id="5" name="Espace réservé du pied de page 4">
            <a:extLst>
              <a:ext uri="{FF2B5EF4-FFF2-40B4-BE49-F238E27FC236}">
                <a16:creationId xmlns:a16="http://schemas.microsoft.com/office/drawing/2014/main" id="{BE1AB1A4-CDA5-7CA0-F863-5C9ABAEE6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DF66585-EDEC-CE77-78F9-1C1919D79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4550E-B209-475F-AA48-D3CE24AD39E0}" type="slidenum">
              <a:rPr lang="fr-FR" smtClean="0"/>
              <a:t>‹N°›</a:t>
            </a:fld>
            <a:endParaRPr lang="fr-FR"/>
          </a:p>
        </p:txBody>
      </p:sp>
    </p:spTree>
    <p:extLst>
      <p:ext uri="{BB962C8B-B14F-4D97-AF65-F5344CB8AC3E}">
        <p14:creationId xmlns:p14="http://schemas.microsoft.com/office/powerpoint/2010/main" val="23254461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docs.docker.com/reference/dockerfi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A68BE-7DAD-E905-43B5-7831C0F8B80C}"/>
              </a:ext>
            </a:extLst>
          </p:cNvPr>
          <p:cNvSpPr>
            <a:spLocks noGrp="1"/>
          </p:cNvSpPr>
          <p:nvPr>
            <p:ph type="ctrTitle"/>
          </p:nvPr>
        </p:nvSpPr>
        <p:spPr>
          <a:xfrm>
            <a:off x="20515" y="1234812"/>
            <a:ext cx="9144000" cy="2387600"/>
          </a:xfrm>
        </p:spPr>
        <p:txBody>
          <a:bodyPr/>
          <a:lstStyle/>
          <a:p>
            <a:r>
              <a:rPr lang="en-US" dirty="0">
                <a:latin typeface="Tw Cen MT" panose="020B0602020104020603" pitchFamily="34" charset="0"/>
              </a:rPr>
              <a:t>Docker</a:t>
            </a:r>
            <a:endParaRPr lang="fr-FR" dirty="0">
              <a:latin typeface="Tw Cen MT" panose="020B0602020104020603" pitchFamily="34" charset="0"/>
            </a:endParaRPr>
          </a:p>
        </p:txBody>
      </p:sp>
    </p:spTree>
    <p:extLst>
      <p:ext uri="{BB962C8B-B14F-4D97-AF65-F5344CB8AC3E}">
        <p14:creationId xmlns:p14="http://schemas.microsoft.com/office/powerpoint/2010/main" val="1973169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6096000" y="163799"/>
            <a:ext cx="5751094" cy="1200329"/>
          </a:xfrm>
          <a:prstGeom prst="rect">
            <a:avLst/>
          </a:prstGeom>
          <a:noFill/>
        </p:spPr>
        <p:txBody>
          <a:bodyPr wrap="square" rtlCol="0">
            <a:spAutoFit/>
          </a:bodyPr>
          <a:lstStyle/>
          <a:p>
            <a:r>
              <a:rPr lang="en-US" sz="7200" dirty="0">
                <a:latin typeface="Tw Cen MT" panose="020B0602020104020603" pitchFamily="34" charset="0"/>
              </a:rPr>
              <a:t>Docker Image</a:t>
            </a:r>
            <a:endParaRPr lang="fr-FR" sz="7200" dirty="0">
              <a:latin typeface="Tw Cen MT" panose="020B0602020104020603" pitchFamily="34" charset="0"/>
            </a:endParaRPr>
          </a:p>
        </p:txBody>
      </p:sp>
      <p:sp>
        <p:nvSpPr>
          <p:cNvPr id="2" name="ZoneTexte 1">
            <a:extLst>
              <a:ext uri="{FF2B5EF4-FFF2-40B4-BE49-F238E27FC236}">
                <a16:creationId xmlns:a16="http://schemas.microsoft.com/office/drawing/2014/main" id="{C3FA91A6-9F8C-F64B-2B43-3B971691A33F}"/>
              </a:ext>
            </a:extLst>
          </p:cNvPr>
          <p:cNvSpPr txBox="1"/>
          <p:nvPr/>
        </p:nvSpPr>
        <p:spPr>
          <a:xfrm>
            <a:off x="5041233" y="1364129"/>
            <a:ext cx="6942220" cy="1538883"/>
          </a:xfrm>
          <a:prstGeom prst="rect">
            <a:avLst/>
          </a:prstGeom>
          <a:noFill/>
        </p:spPr>
        <p:txBody>
          <a:bodyPr wrap="square" rtlCol="0">
            <a:spAutoFit/>
          </a:bodyPr>
          <a:lstStyle/>
          <a:p>
            <a:endParaRPr lang="en-US" sz="2000" kern="100" dirty="0">
              <a:solidFill>
                <a:srgbClr val="666666"/>
              </a:solidFill>
              <a:effectLst/>
              <a:latin typeface="Tw Cen MT" panose="020B0602020104020603" pitchFamily="34" charset="0"/>
              <a:ea typeface="Calibri" panose="020F0502020204030204" pitchFamily="34" charset="0"/>
              <a:cs typeface="Times New Roman" panose="02020603050405020304" pitchFamily="18" charset="0"/>
            </a:endParaRPr>
          </a:p>
          <a:p>
            <a:pPr marL="285750" indent="-285750">
              <a:buBlip>
                <a:blip r:embed="rId4"/>
              </a:buBlip>
            </a:pPr>
            <a:r>
              <a:rPr lang="en-US" sz="2000" kern="100" dirty="0">
                <a:solidFill>
                  <a:srgbClr val="666666"/>
                </a:solidFill>
                <a:latin typeface="Tw Cen MT" panose="020B0602020104020603" pitchFamily="34" charset="0"/>
                <a:cs typeface="Times New Roman" panose="02020603050405020304" pitchFamily="18" charset="0"/>
              </a:rPr>
              <a:t>The </a:t>
            </a:r>
            <a:r>
              <a:rPr lang="en-US" sz="2000" kern="100" dirty="0" err="1">
                <a:solidFill>
                  <a:srgbClr val="41B4D8"/>
                </a:solidFill>
                <a:latin typeface="Tw Cen MT" panose="020B0602020104020603" pitchFamily="34" charset="0"/>
                <a:cs typeface="Times New Roman" panose="02020603050405020304" pitchFamily="18" charset="0"/>
              </a:rPr>
              <a:t>Dockerfile</a:t>
            </a:r>
            <a:r>
              <a:rPr lang="en-US" sz="2000" kern="100" dirty="0">
                <a:solidFill>
                  <a:srgbClr val="666666"/>
                </a:solidFill>
                <a:latin typeface="Tw Cen MT" panose="020B0602020104020603" pitchFamily="34" charset="0"/>
                <a:cs typeface="Times New Roman" panose="02020603050405020304" pitchFamily="18" charset="0"/>
              </a:rPr>
              <a:t> is essentially the build instructions to build the </a:t>
            </a:r>
            <a:r>
              <a:rPr lang="en-US" sz="2000" kern="100" dirty="0">
                <a:solidFill>
                  <a:srgbClr val="41B4D8"/>
                </a:solidFill>
                <a:latin typeface="Tw Cen MT" panose="020B0602020104020603" pitchFamily="34" charset="0"/>
                <a:cs typeface="Times New Roman" panose="02020603050405020304" pitchFamily="18" charset="0"/>
              </a:rPr>
              <a:t>image</a:t>
            </a:r>
            <a:r>
              <a:rPr lang="en-US" sz="2000" kern="100" dirty="0">
                <a:solidFill>
                  <a:srgbClr val="666666"/>
                </a:solidFill>
                <a:latin typeface="Tw Cen MT" panose="020B0602020104020603" pitchFamily="34" charset="0"/>
                <a:cs typeface="Times New Roman" panose="02020603050405020304" pitchFamily="18" charset="0"/>
              </a:rPr>
              <a:t>.</a:t>
            </a:r>
          </a:p>
          <a:p>
            <a:pPr marL="285750" indent="-285750">
              <a:buBlip>
                <a:blip r:embed="rId4"/>
              </a:buBlip>
            </a:pPr>
            <a:endParaRPr lang="fr-FR" sz="1700" kern="100" dirty="0">
              <a:effectLst/>
              <a:latin typeface="Tw Cen MT" panose="020B0602020104020603" pitchFamily="34" charset="0"/>
              <a:ea typeface="Calibri" panose="020F0502020204030204" pitchFamily="34" charset="0"/>
              <a:cs typeface="Times New Roman" panose="02020603050405020304" pitchFamily="18" charset="0"/>
            </a:endParaRPr>
          </a:p>
          <a:p>
            <a:pPr marL="285750" indent="-285750">
              <a:buBlip>
                <a:blip r:embed="rId4"/>
              </a:buBlip>
            </a:pPr>
            <a:endParaRPr lang="fr-FR" sz="1700" dirty="0">
              <a:latin typeface="Tw Cen MT" panose="020B0602020104020603" pitchFamily="34" charset="0"/>
            </a:endParaRPr>
          </a:p>
        </p:txBody>
      </p:sp>
    </p:spTree>
    <p:extLst>
      <p:ext uri="{BB962C8B-B14F-4D97-AF65-F5344CB8AC3E}">
        <p14:creationId xmlns:p14="http://schemas.microsoft.com/office/powerpoint/2010/main" val="14552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58676-3385-B546-46E4-670F1BBB451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296445F-00DD-1367-B4AD-6BE0E6A4C6C5}"/>
              </a:ext>
            </a:extLst>
          </p:cNvPr>
          <p:cNvSpPr>
            <a:spLocks noGrp="1"/>
          </p:cNvSpPr>
          <p:nvPr>
            <p:ph idx="1"/>
          </p:nvPr>
        </p:nvSpPr>
        <p:spPr/>
        <p:txBody>
          <a:bodyPr/>
          <a:lstStyle/>
          <a:p>
            <a:endParaRPr lang="fr-FR"/>
          </a:p>
        </p:txBody>
      </p:sp>
      <p:pic>
        <p:nvPicPr>
          <p:cNvPr id="4" name="Image 3">
            <a:extLst>
              <a:ext uri="{FF2B5EF4-FFF2-40B4-BE49-F238E27FC236}">
                <a16:creationId xmlns:a16="http://schemas.microsoft.com/office/drawing/2014/main" id="{F9DA6EFB-7BDE-F899-73BE-B5839E64D8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945" y="153804"/>
            <a:ext cx="7452518" cy="6583880"/>
          </a:xfrm>
          <a:prstGeom prst="rect">
            <a:avLst/>
          </a:prstGeom>
          <a:noFill/>
          <a:ln>
            <a:noFill/>
          </a:ln>
        </p:spPr>
      </p:pic>
    </p:spTree>
    <p:extLst>
      <p:ext uri="{BB962C8B-B14F-4D97-AF65-F5344CB8AC3E}">
        <p14:creationId xmlns:p14="http://schemas.microsoft.com/office/powerpoint/2010/main" val="245270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ocker - everything worth knowing about the topic - oneclick">
            <a:extLst>
              <a:ext uri="{FF2B5EF4-FFF2-40B4-BE49-F238E27FC236}">
                <a16:creationId xmlns:a16="http://schemas.microsoft.com/office/drawing/2014/main" id="{50018AEB-69C6-A9D0-24A1-6CDD15C33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665" y="1011122"/>
            <a:ext cx="3430897" cy="1902242"/>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47E9B191-EDEB-FEED-C11E-FCF1952AAB6E}"/>
              </a:ext>
            </a:extLst>
          </p:cNvPr>
          <p:cNvSpPr txBox="1"/>
          <p:nvPr/>
        </p:nvSpPr>
        <p:spPr>
          <a:xfrm>
            <a:off x="745959" y="1600199"/>
            <a:ext cx="7026442" cy="5377882"/>
          </a:xfrm>
          <a:prstGeom prst="rect">
            <a:avLst/>
          </a:prstGeom>
          <a:noFill/>
        </p:spPr>
        <p:txBody>
          <a:bodyPr wrap="square" rtlCol="0">
            <a:spAutoFit/>
          </a:bodyPr>
          <a:lstStyle/>
          <a:p>
            <a:pPr marL="285750" indent="-285750">
              <a:lnSpc>
                <a:spcPct val="107000"/>
              </a:lnSpc>
              <a:spcAft>
                <a:spcPts val="800"/>
              </a:spcAft>
              <a:buBlip>
                <a:blip r:embed="rId3"/>
              </a:buBlip>
            </a:pPr>
            <a:r>
              <a:rPr lang="en-US" sz="2000" kern="100" dirty="0">
                <a:solidFill>
                  <a:srgbClr val="41B4D8"/>
                </a:solidFill>
                <a:latin typeface="Arial" panose="020B0604020202020204" pitchFamily="34" charset="0"/>
                <a:cs typeface="Times New Roman" panose="02020603050405020304" pitchFamily="18" charset="0"/>
              </a:rPr>
              <a:t>FROM command: </a:t>
            </a:r>
            <a:r>
              <a:rPr lang="en-US" sz="2000" kern="100" dirty="0">
                <a:solidFill>
                  <a:srgbClr val="666666"/>
                </a:solidFill>
                <a:latin typeface="Tw Cen MT" panose="020B0602020104020603" pitchFamily="34" charset="0"/>
                <a:cs typeface="Times New Roman" panose="02020603050405020304" pitchFamily="18" charset="0"/>
              </a:rPr>
              <a:t>tells us what image to base this off of</a:t>
            </a:r>
            <a:endParaRPr lang="fr-FR" sz="2000" kern="100" dirty="0">
              <a:solidFill>
                <a:srgbClr val="666666"/>
              </a:solidFill>
              <a:latin typeface="Tw Cen MT" panose="020B0602020104020603" pitchFamily="34" charset="0"/>
              <a:cs typeface="Times New Roman" panose="02020603050405020304" pitchFamily="18" charset="0"/>
            </a:endParaRPr>
          </a:p>
          <a:p>
            <a:pPr marL="285750" indent="-285750">
              <a:lnSpc>
                <a:spcPct val="107000"/>
              </a:lnSpc>
              <a:spcAft>
                <a:spcPts val="800"/>
              </a:spcAft>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lnSpc>
                <a:spcPct val="107000"/>
              </a:lnSpc>
              <a:spcAft>
                <a:spcPts val="800"/>
              </a:spcAft>
              <a:buBlip>
                <a:blip r:embed="rId3"/>
              </a:buBlip>
            </a:pPr>
            <a:r>
              <a:rPr lang="en-US" sz="2000" kern="100" dirty="0">
                <a:solidFill>
                  <a:srgbClr val="41B4D8"/>
                </a:solidFill>
                <a:latin typeface="Arial" panose="020B0604020202020204" pitchFamily="34" charset="0"/>
                <a:cs typeface="Times New Roman" panose="02020603050405020304" pitchFamily="18" charset="0"/>
              </a:rPr>
              <a:t>RUN commands: </a:t>
            </a:r>
            <a:r>
              <a:rPr lang="en-US" sz="2000" kern="100" dirty="0">
                <a:solidFill>
                  <a:srgbClr val="666666"/>
                </a:solidFill>
                <a:latin typeface="Tw Cen MT" panose="020B0602020104020603" pitchFamily="34" charset="0"/>
                <a:cs typeface="Times New Roman" panose="02020603050405020304" pitchFamily="18" charset="0"/>
              </a:rPr>
              <a:t>This is what runs within the container at build time.</a:t>
            </a:r>
            <a:endParaRPr lang="fr-FR" sz="2000" kern="100" dirty="0">
              <a:solidFill>
                <a:srgbClr val="666666"/>
              </a:solidFill>
              <a:latin typeface="Tw Cen MT" panose="020B0602020104020603" pitchFamily="34" charset="0"/>
              <a:cs typeface="Times New Roman" panose="02020603050405020304" pitchFamily="18" charset="0"/>
            </a:endParaRPr>
          </a:p>
          <a:p>
            <a:pPr marL="285750" indent="-285750">
              <a:lnSpc>
                <a:spcPct val="107000"/>
              </a:lnSpc>
              <a:spcAft>
                <a:spcPts val="800"/>
              </a:spcAft>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lnSpc>
                <a:spcPct val="107000"/>
              </a:lnSpc>
              <a:spcAft>
                <a:spcPts val="800"/>
              </a:spcAft>
              <a:buBlip>
                <a:blip r:embed="rId3"/>
              </a:buBlip>
            </a:pPr>
            <a:r>
              <a:rPr lang="en-US" sz="2000" kern="100" dirty="0">
                <a:solidFill>
                  <a:srgbClr val="41B4D8"/>
                </a:solidFill>
                <a:latin typeface="Arial" panose="020B0604020202020204" pitchFamily="34" charset="0"/>
                <a:cs typeface="Times New Roman" panose="02020603050405020304" pitchFamily="18" charset="0"/>
              </a:rPr>
              <a:t>VOLUME </a:t>
            </a:r>
            <a:r>
              <a:rPr lang="en-US" sz="2000" kern="100" dirty="0">
                <a:solidFill>
                  <a:srgbClr val="666666"/>
                </a:solidFill>
                <a:latin typeface="Tw Cen MT" panose="020B0602020104020603" pitchFamily="34" charset="0"/>
                <a:cs typeface="Times New Roman" panose="02020603050405020304" pitchFamily="18" charset="0"/>
              </a:rPr>
              <a:t>/var/www/html: Specifying allows it to be externally mounted via the host itself or a Docker data container. volumes are the primary way to manage persistent data for your containerized applications.</a:t>
            </a:r>
            <a:endParaRPr lang="fr-FR" sz="2000" kern="100" dirty="0">
              <a:solidFill>
                <a:srgbClr val="666666"/>
              </a:solidFill>
              <a:latin typeface="Tw Cen MT" panose="020B0602020104020603" pitchFamily="34" charset="0"/>
              <a:cs typeface="Times New Roman" panose="02020603050405020304" pitchFamily="18" charset="0"/>
            </a:endParaRPr>
          </a:p>
          <a:p>
            <a:pPr marL="285750" indent="-285750">
              <a:lnSpc>
                <a:spcPct val="107000"/>
              </a:lnSpc>
              <a:spcAft>
                <a:spcPts val="800"/>
              </a:spcAft>
              <a:buBlip>
                <a:blip r:embed="rId3"/>
              </a:buBlip>
            </a:pPr>
            <a:endParaRPr lang="fr-FR" sz="2000" kern="100" dirty="0">
              <a:solidFill>
                <a:srgbClr val="666666"/>
              </a:solidFill>
              <a:latin typeface="Tw Cen MT" panose="020B0602020104020603" pitchFamily="34" charset="0"/>
              <a:cs typeface="Times New Roman" panose="02020603050405020304" pitchFamily="18" charset="0"/>
            </a:endParaRPr>
          </a:p>
          <a:p>
            <a:pPr marL="285750" indent="-285750">
              <a:lnSpc>
                <a:spcPct val="107000"/>
              </a:lnSpc>
              <a:spcAft>
                <a:spcPts val="800"/>
              </a:spcAft>
              <a:buBlip>
                <a:blip r:embed="rId3"/>
              </a:buBlip>
            </a:pPr>
            <a:r>
              <a:rPr lang="en-US" sz="2000" kern="100" dirty="0">
                <a:solidFill>
                  <a:srgbClr val="41B4D8"/>
                </a:solidFill>
                <a:latin typeface="Arial" panose="020B0604020202020204" pitchFamily="34" charset="0"/>
                <a:cs typeface="Times New Roman" panose="02020603050405020304" pitchFamily="18" charset="0"/>
              </a:rPr>
              <a:t>ENV</a:t>
            </a:r>
            <a:r>
              <a:rPr lang="en-US" sz="2000" kern="100" dirty="0">
                <a:solidFill>
                  <a:srgbClr val="666666"/>
                </a:solidFill>
                <a:latin typeface="Tw Cen MT" panose="020B0602020104020603" pitchFamily="34" charset="0"/>
                <a:cs typeface="Times New Roman" panose="02020603050405020304" pitchFamily="18" charset="0"/>
              </a:rPr>
              <a:t> MY_ENV_VAR VALUE:  sets the environment variables, which can be used in the </a:t>
            </a:r>
            <a:r>
              <a:rPr lang="en-US" sz="2000" kern="100" dirty="0" err="1">
                <a:solidFill>
                  <a:srgbClr val="666666"/>
                </a:solidFill>
                <a:latin typeface="Tw Cen MT" panose="020B0602020104020603" pitchFamily="34" charset="0"/>
                <a:cs typeface="Times New Roman" panose="02020603050405020304" pitchFamily="18" charset="0"/>
              </a:rPr>
              <a:t>Dockerfile</a:t>
            </a:r>
            <a:r>
              <a:rPr lang="en-US" sz="2000" kern="100" dirty="0">
                <a:solidFill>
                  <a:srgbClr val="666666"/>
                </a:solidFill>
                <a:latin typeface="Tw Cen MT" panose="020B0602020104020603" pitchFamily="34" charset="0"/>
                <a:cs typeface="Times New Roman" panose="02020603050405020304" pitchFamily="18" charset="0"/>
              </a:rPr>
              <a:t> and any scripts that it calls</a:t>
            </a:r>
            <a:endParaRPr lang="fr-FR"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endParaRPr lang="fr-FR" sz="2000" dirty="0">
              <a:latin typeface="Tw Cen MT" panose="020B0602020104020603" pitchFamily="34" charset="0"/>
            </a:endParaRPr>
          </a:p>
        </p:txBody>
      </p:sp>
      <p:sp>
        <p:nvSpPr>
          <p:cNvPr id="7" name="ZoneTexte 6">
            <a:extLst>
              <a:ext uri="{FF2B5EF4-FFF2-40B4-BE49-F238E27FC236}">
                <a16:creationId xmlns:a16="http://schemas.microsoft.com/office/drawing/2014/main" id="{D2112351-EFFD-40BE-CD22-B2F04548EBA6}"/>
              </a:ext>
            </a:extLst>
          </p:cNvPr>
          <p:cNvSpPr txBox="1"/>
          <p:nvPr/>
        </p:nvSpPr>
        <p:spPr>
          <a:xfrm rot="1709621">
            <a:off x="8797423" y="3688974"/>
            <a:ext cx="2514600" cy="1200329"/>
          </a:xfrm>
          <a:prstGeom prst="rect">
            <a:avLst/>
          </a:prstGeom>
          <a:noFill/>
        </p:spPr>
        <p:txBody>
          <a:bodyPr wrap="square" rtlCol="0">
            <a:spAutoFit/>
          </a:bodyPr>
          <a:lstStyle/>
          <a:p>
            <a:r>
              <a:rPr lang="en-US" sz="1800" kern="100" dirty="0" err="1">
                <a:solidFill>
                  <a:srgbClr val="666666"/>
                </a:solidFill>
                <a:latin typeface="Tw Cen MT" panose="020B0602020104020603" pitchFamily="34" charset="0"/>
                <a:cs typeface="Times New Roman" panose="02020603050405020304" pitchFamily="18" charset="0"/>
              </a:rPr>
              <a:t>recommanded</a:t>
            </a:r>
            <a:r>
              <a:rPr lang="en-US" sz="1800" kern="100" dirty="0">
                <a:solidFill>
                  <a:srgbClr val="666666"/>
                </a:solidFill>
                <a:latin typeface="Tw Cen MT" panose="020B0602020104020603" pitchFamily="34" charset="0"/>
                <a:cs typeface="Times New Roman" panose="02020603050405020304" pitchFamily="18" charset="0"/>
              </a:rPr>
              <a:t> : I specify the volume in the docker-</a:t>
            </a:r>
            <a:r>
              <a:rPr lang="en-US" sz="1800" kern="100" dirty="0" err="1">
                <a:solidFill>
                  <a:srgbClr val="666666"/>
                </a:solidFill>
                <a:latin typeface="Tw Cen MT" panose="020B0602020104020603" pitchFamily="34" charset="0"/>
                <a:cs typeface="Times New Roman" panose="02020603050405020304" pitchFamily="18" charset="0"/>
              </a:rPr>
              <a:t>compose.yaml</a:t>
            </a:r>
            <a:r>
              <a:rPr lang="en-US" sz="1800" kern="100" dirty="0">
                <a:solidFill>
                  <a:srgbClr val="666666"/>
                </a:solidFill>
                <a:latin typeface="Tw Cen MT" panose="020B0602020104020603" pitchFamily="34" charset="0"/>
                <a:cs typeface="Times New Roman" panose="02020603050405020304" pitchFamily="18" charset="0"/>
              </a:rPr>
              <a:t> file</a:t>
            </a:r>
            <a:endParaRPr lang="fr-FR" sz="1800" kern="100" dirty="0">
              <a:solidFill>
                <a:srgbClr val="666666"/>
              </a:solidFill>
              <a:latin typeface="Tw Cen MT" panose="020B0602020104020603" pitchFamily="34" charset="0"/>
              <a:cs typeface="Times New Roman" panose="02020603050405020304" pitchFamily="18" charset="0"/>
            </a:endParaRPr>
          </a:p>
          <a:p>
            <a:endParaRPr lang="fr-FR" dirty="0"/>
          </a:p>
        </p:txBody>
      </p:sp>
      <p:cxnSp>
        <p:nvCxnSpPr>
          <p:cNvPr id="9" name="Connecteur : en arc 8">
            <a:extLst>
              <a:ext uri="{FF2B5EF4-FFF2-40B4-BE49-F238E27FC236}">
                <a16:creationId xmlns:a16="http://schemas.microsoft.com/office/drawing/2014/main" id="{7FB2A257-236B-F447-5EF9-575B3BF13C26}"/>
              </a:ext>
            </a:extLst>
          </p:cNvPr>
          <p:cNvCxnSpPr>
            <a:stCxn id="7" idx="1"/>
          </p:cNvCxnSpPr>
          <p:nvPr/>
        </p:nvCxnSpPr>
        <p:spPr>
          <a:xfrm rot="10800000" flipV="1">
            <a:off x="7952874" y="3689329"/>
            <a:ext cx="996846" cy="6179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19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ocker - everything worth knowing about the topic - oneclick">
            <a:extLst>
              <a:ext uri="{FF2B5EF4-FFF2-40B4-BE49-F238E27FC236}">
                <a16:creationId xmlns:a16="http://schemas.microsoft.com/office/drawing/2014/main" id="{50018AEB-69C6-A9D0-24A1-6CDD15C33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665" y="1011122"/>
            <a:ext cx="3430897" cy="1902242"/>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47E9B191-EDEB-FEED-C11E-FCF1952AAB6E}"/>
              </a:ext>
            </a:extLst>
          </p:cNvPr>
          <p:cNvSpPr txBox="1"/>
          <p:nvPr/>
        </p:nvSpPr>
        <p:spPr>
          <a:xfrm>
            <a:off x="745959" y="1600199"/>
            <a:ext cx="7026442" cy="4401205"/>
          </a:xfrm>
          <a:prstGeom prst="rect">
            <a:avLst/>
          </a:prstGeom>
          <a:noFill/>
        </p:spPr>
        <p:txBody>
          <a:bodyPr wrap="square" rtlCol="0">
            <a:spAutoFit/>
          </a:bodyPr>
          <a:lstStyle/>
          <a:p>
            <a:pPr marL="285750" indent="-285750">
              <a:buBlip>
                <a:blip r:embed="rId3"/>
              </a:buBlip>
            </a:pPr>
            <a:r>
              <a:rPr lang="en-US" sz="2000" kern="100" dirty="0">
                <a:solidFill>
                  <a:srgbClr val="666666"/>
                </a:solidFill>
                <a:latin typeface="Tw Cen MT" panose="020B0602020104020603" pitchFamily="34" charset="0"/>
                <a:cs typeface="Times New Roman" panose="02020603050405020304" pitchFamily="18" charset="0"/>
              </a:rPr>
              <a:t>The </a:t>
            </a:r>
            <a:r>
              <a:rPr lang="en-US" sz="2000" kern="100" dirty="0">
                <a:solidFill>
                  <a:srgbClr val="41B4D8"/>
                </a:solidFill>
                <a:latin typeface="Arial" panose="020B0604020202020204" pitchFamily="34" charset="0"/>
                <a:cs typeface="Times New Roman" panose="02020603050405020304" pitchFamily="18" charset="0"/>
              </a:rPr>
              <a:t>COPY command </a:t>
            </a:r>
            <a:r>
              <a:rPr lang="en-US" sz="2000" kern="100" dirty="0">
                <a:solidFill>
                  <a:srgbClr val="666666"/>
                </a:solidFill>
                <a:latin typeface="Tw Cen MT" panose="020B0602020104020603" pitchFamily="34" charset="0"/>
                <a:cs typeface="Times New Roman" panose="02020603050405020304" pitchFamily="18" charset="0"/>
              </a:rPr>
              <a:t>is simply as it sounds. It can copy a file (in the same directory as the </a:t>
            </a:r>
            <a:r>
              <a:rPr lang="en-US" sz="2000" kern="100" dirty="0" err="1">
                <a:solidFill>
                  <a:srgbClr val="666666"/>
                </a:solidFill>
                <a:latin typeface="Tw Cen MT" panose="020B0602020104020603" pitchFamily="34" charset="0"/>
                <a:cs typeface="Times New Roman" panose="02020603050405020304" pitchFamily="18" charset="0"/>
              </a:rPr>
              <a:t>Dockerfile</a:t>
            </a:r>
            <a:r>
              <a:rPr lang="en-US" sz="2000" kern="100" dirty="0">
                <a:solidFill>
                  <a:srgbClr val="666666"/>
                </a:solidFill>
                <a:latin typeface="Tw Cen MT" panose="020B0602020104020603" pitchFamily="34" charset="0"/>
                <a:cs typeface="Times New Roman" panose="02020603050405020304" pitchFamily="18" charset="0"/>
              </a:rPr>
              <a:t>) to the container. COPY docker-entrypoint.sh /entrypoint.sh</a:t>
            </a:r>
          </a:p>
          <a:p>
            <a:pPr marL="285750" indent="-28575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r>
              <a:rPr lang="en-US" sz="2000" kern="100" dirty="0">
                <a:solidFill>
                  <a:srgbClr val="41B4D8"/>
                </a:solidFill>
                <a:latin typeface="Arial" panose="020B0604020202020204" pitchFamily="34" charset="0"/>
                <a:cs typeface="Times New Roman" panose="02020603050405020304" pitchFamily="18" charset="0"/>
              </a:rPr>
              <a:t>ENTRYPOINT: </a:t>
            </a:r>
            <a:r>
              <a:rPr lang="en-US" sz="2000" kern="100" dirty="0">
                <a:solidFill>
                  <a:srgbClr val="666666"/>
                </a:solidFill>
                <a:latin typeface="Tw Cen MT" panose="020B0602020104020603" pitchFamily="34" charset="0"/>
                <a:cs typeface="Times New Roman" panose="02020603050405020304" pitchFamily="18" charset="0"/>
              </a:rPr>
              <a:t>Specifies the executable process that will be launched when the container starts.</a:t>
            </a:r>
          </a:p>
          <a:p>
            <a:pPr marL="285750" indent="-28575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r>
              <a:rPr lang="en-US" sz="2000" kern="100" dirty="0">
                <a:solidFill>
                  <a:srgbClr val="41B4D8"/>
                </a:solidFill>
                <a:latin typeface="Arial" panose="020B0604020202020204" pitchFamily="34" charset="0"/>
                <a:cs typeface="Times New Roman" panose="02020603050405020304" pitchFamily="18" charset="0"/>
              </a:rPr>
              <a:t>CMD: </a:t>
            </a:r>
            <a:r>
              <a:rPr lang="en-US" sz="2000" kern="100" dirty="0">
                <a:solidFill>
                  <a:srgbClr val="666666"/>
                </a:solidFill>
                <a:latin typeface="Tw Cen MT" panose="020B0602020104020603" pitchFamily="34" charset="0"/>
                <a:cs typeface="Times New Roman" panose="02020603050405020304" pitchFamily="18" charset="0"/>
              </a:rPr>
              <a:t>Provides default arguments to be passed to the process specified by ENTRYPOINT (if defined) or the base image (if ENTRYPOINT is not defined).</a:t>
            </a:r>
          </a:p>
          <a:p>
            <a:pPr marL="285750" indent="-28575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r>
              <a:rPr lang="en-US" sz="2000" kern="100" dirty="0">
                <a:solidFill>
                  <a:srgbClr val="41B4D8"/>
                </a:solidFill>
                <a:latin typeface="Arial" panose="020B0604020202020204" pitchFamily="34" charset="0"/>
                <a:cs typeface="Times New Roman" panose="02020603050405020304" pitchFamily="18" charset="0"/>
              </a:rPr>
              <a:t>EXPOSE : </a:t>
            </a:r>
            <a:r>
              <a:rPr lang="en-US" sz="2000" kern="100" dirty="0">
                <a:solidFill>
                  <a:srgbClr val="666666"/>
                </a:solidFill>
                <a:latin typeface="Tw Cen MT" panose="020B0602020104020603" pitchFamily="34" charset="0"/>
                <a:cs typeface="Times New Roman" panose="02020603050405020304" pitchFamily="18" charset="0"/>
              </a:rPr>
              <a:t>To expose a port using a </a:t>
            </a:r>
            <a:r>
              <a:rPr lang="en-US" sz="2000" kern="100" dirty="0" err="1">
                <a:solidFill>
                  <a:srgbClr val="666666"/>
                </a:solidFill>
                <a:latin typeface="Tw Cen MT" panose="020B0602020104020603" pitchFamily="34" charset="0"/>
                <a:cs typeface="Times New Roman" panose="02020603050405020304" pitchFamily="18" charset="0"/>
              </a:rPr>
              <a:t>Dockerfile</a:t>
            </a:r>
            <a:r>
              <a:rPr lang="en-US" sz="2000" kern="100" dirty="0">
                <a:solidFill>
                  <a:srgbClr val="666666"/>
                </a:solidFill>
                <a:latin typeface="Tw Cen MT" panose="020B0602020104020603" pitchFamily="34" charset="0"/>
                <a:cs typeface="Times New Roman" panose="02020603050405020304" pitchFamily="18" charset="0"/>
              </a:rPr>
              <a:t>, you should use the EXPOSE instruction for each port that you want to advertise.</a:t>
            </a:r>
          </a:p>
        </p:txBody>
      </p:sp>
      <p:sp>
        <p:nvSpPr>
          <p:cNvPr id="7" name="ZoneTexte 6">
            <a:extLst>
              <a:ext uri="{FF2B5EF4-FFF2-40B4-BE49-F238E27FC236}">
                <a16:creationId xmlns:a16="http://schemas.microsoft.com/office/drawing/2014/main" id="{D2112351-EFFD-40BE-CD22-B2F04548EBA6}"/>
              </a:ext>
            </a:extLst>
          </p:cNvPr>
          <p:cNvSpPr txBox="1"/>
          <p:nvPr/>
        </p:nvSpPr>
        <p:spPr>
          <a:xfrm rot="1709621">
            <a:off x="8797423" y="3550474"/>
            <a:ext cx="2514600" cy="1477328"/>
          </a:xfrm>
          <a:prstGeom prst="rect">
            <a:avLst/>
          </a:prstGeom>
          <a:noFill/>
        </p:spPr>
        <p:txBody>
          <a:bodyPr wrap="square" rtlCol="0">
            <a:spAutoFit/>
          </a:bodyPr>
          <a:lstStyle/>
          <a:p>
            <a:r>
              <a:rPr lang="en-US" sz="1800" kern="100" dirty="0">
                <a:solidFill>
                  <a:srgbClr val="666666"/>
                </a:solidFill>
                <a:latin typeface="Tw Cen MT" panose="020B0602020104020603" pitchFamily="34" charset="0"/>
                <a:cs typeface="Times New Roman" panose="02020603050405020304" pitchFamily="18" charset="0"/>
              </a:rPr>
              <a:t>For the full list you can see </a:t>
            </a:r>
          </a:p>
          <a:p>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https://docs.docker.com/reference/dockerfile/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66431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4904874" y="163799"/>
            <a:ext cx="6942220" cy="1200329"/>
          </a:xfrm>
          <a:prstGeom prst="rect">
            <a:avLst/>
          </a:prstGeom>
          <a:noFill/>
        </p:spPr>
        <p:txBody>
          <a:bodyPr wrap="square" rtlCol="0">
            <a:spAutoFit/>
          </a:bodyPr>
          <a:lstStyle/>
          <a:p>
            <a:r>
              <a:rPr lang="en-US" sz="7200" dirty="0">
                <a:latin typeface="Tw Cen MT" panose="020B0602020104020603" pitchFamily="34" charset="0"/>
              </a:rPr>
              <a:t>Docker Compose</a:t>
            </a:r>
            <a:endParaRPr lang="fr-FR" sz="7200" dirty="0">
              <a:latin typeface="Tw Cen MT" panose="020B0602020104020603" pitchFamily="34" charset="0"/>
            </a:endParaRPr>
          </a:p>
        </p:txBody>
      </p:sp>
      <p:sp>
        <p:nvSpPr>
          <p:cNvPr id="2" name="ZoneTexte 1">
            <a:extLst>
              <a:ext uri="{FF2B5EF4-FFF2-40B4-BE49-F238E27FC236}">
                <a16:creationId xmlns:a16="http://schemas.microsoft.com/office/drawing/2014/main" id="{C3FA91A6-9F8C-F64B-2B43-3B971691A33F}"/>
              </a:ext>
            </a:extLst>
          </p:cNvPr>
          <p:cNvSpPr txBox="1"/>
          <p:nvPr/>
        </p:nvSpPr>
        <p:spPr>
          <a:xfrm>
            <a:off x="5041233" y="1364129"/>
            <a:ext cx="6942220" cy="1277273"/>
          </a:xfrm>
          <a:prstGeom prst="rect">
            <a:avLst/>
          </a:prstGeom>
          <a:noFill/>
        </p:spPr>
        <p:txBody>
          <a:bodyPr wrap="square" rtlCol="0">
            <a:spAutoFit/>
          </a:bodyPr>
          <a:lstStyle/>
          <a:p>
            <a:endParaRPr lang="en-US" sz="20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endParaRPr>
          </a:p>
          <a:p>
            <a:pPr indent="-285750">
              <a:buBlip>
                <a:blip r:embed="rId3"/>
              </a:buBlip>
            </a:pPr>
            <a:r>
              <a:rPr lang="en-US" sz="2000" kern="100" dirty="0">
                <a:solidFill>
                  <a:srgbClr val="666666"/>
                </a:solidFill>
                <a:latin typeface="Tw Cen MT" panose="020B0602020104020603" pitchFamily="34" charset="0"/>
                <a:cs typeface="Times New Roman" panose="02020603050405020304" pitchFamily="18" charset="0"/>
              </a:rPr>
              <a:t>To configure the orchestration, Docker Compose uses a </a:t>
            </a:r>
            <a:r>
              <a:rPr lang="en-US" sz="2000" kern="100" dirty="0">
                <a:solidFill>
                  <a:srgbClr val="41B4D8"/>
                </a:solidFill>
                <a:latin typeface="Arial" panose="020B0604020202020204" pitchFamily="34" charset="0"/>
                <a:cs typeface="Times New Roman" panose="02020603050405020304" pitchFamily="18" charset="0"/>
              </a:rPr>
              <a:t>docker-compose. </a:t>
            </a:r>
            <a:r>
              <a:rPr lang="en-US" sz="2000" kern="100" dirty="0" err="1">
                <a:solidFill>
                  <a:srgbClr val="41B4D8"/>
                </a:solidFill>
                <a:latin typeface="Arial" panose="020B0604020202020204" pitchFamily="34" charset="0"/>
                <a:cs typeface="Times New Roman" panose="02020603050405020304" pitchFamily="18" charset="0"/>
              </a:rPr>
              <a:t>yml</a:t>
            </a:r>
            <a:r>
              <a:rPr lang="en-US" sz="2000" kern="100" dirty="0">
                <a:solidFill>
                  <a:srgbClr val="666666"/>
                </a:solidFill>
                <a:latin typeface="Tw Cen MT" panose="020B0602020104020603" pitchFamily="34" charset="0"/>
                <a:cs typeface="Times New Roman" panose="02020603050405020304" pitchFamily="18" charset="0"/>
              </a:rPr>
              <a:t> file</a:t>
            </a:r>
            <a:endParaRPr lang="fr-FR"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3"/>
              </a:buBlip>
            </a:pPr>
            <a:endParaRPr lang="fr-FR" sz="1700" dirty="0"/>
          </a:p>
        </p:txBody>
      </p:sp>
      <p:sp>
        <p:nvSpPr>
          <p:cNvPr id="3" name="ZoneTexte 2">
            <a:extLst>
              <a:ext uri="{FF2B5EF4-FFF2-40B4-BE49-F238E27FC236}">
                <a16:creationId xmlns:a16="http://schemas.microsoft.com/office/drawing/2014/main" id="{CC91F25D-33AA-049E-6CFA-8032B81AA881}"/>
              </a:ext>
            </a:extLst>
          </p:cNvPr>
          <p:cNvSpPr txBox="1"/>
          <p:nvPr/>
        </p:nvSpPr>
        <p:spPr>
          <a:xfrm>
            <a:off x="6096000" y="3224463"/>
            <a:ext cx="5943600" cy="1600438"/>
          </a:xfrm>
          <a:prstGeom prst="rect">
            <a:avLst/>
          </a:prstGeom>
          <a:noFill/>
        </p:spPr>
        <p:txBody>
          <a:bodyPr wrap="square" rtlCol="0">
            <a:spAutoFit/>
          </a:bodyPr>
          <a:lstStyle/>
          <a:p>
            <a:r>
              <a:rPr lang="en-US" sz="2000" kern="100" dirty="0">
                <a:solidFill>
                  <a:srgbClr val="666666"/>
                </a:solidFill>
                <a:latin typeface="Tw Cen MT" panose="020B0602020104020603" pitchFamily="34" charset="0"/>
                <a:cs typeface="Times New Roman" panose="02020603050405020304" pitchFamily="18" charset="0"/>
              </a:rPr>
              <a:t>It specifies what images are required, what ports they need to expose, whether they have access to the host filesystem, what commands should be run when they start up, and so on.</a:t>
            </a:r>
            <a:endParaRPr lang="fr-FR" sz="2000" kern="100" dirty="0">
              <a:solidFill>
                <a:srgbClr val="666666"/>
              </a:solidFill>
              <a:latin typeface="Tw Cen MT" panose="020B0602020104020603" pitchFamily="34" charset="0"/>
              <a:cs typeface="Times New Roman" panose="02020603050405020304" pitchFamily="18" charset="0"/>
            </a:endParaRPr>
          </a:p>
          <a:p>
            <a:endParaRPr lang="fr-FR" dirty="0"/>
          </a:p>
        </p:txBody>
      </p:sp>
      <p:pic>
        <p:nvPicPr>
          <p:cNvPr id="6" name="Image 5">
            <a:extLst>
              <a:ext uri="{FF2B5EF4-FFF2-40B4-BE49-F238E27FC236}">
                <a16:creationId xmlns:a16="http://schemas.microsoft.com/office/drawing/2014/main" id="{4C39CA1D-C02A-DE74-D71A-DC00E2A5FC50}"/>
              </a:ext>
            </a:extLst>
          </p:cNvPr>
          <p:cNvPicPr>
            <a:picLocks noChangeAspect="1"/>
          </p:cNvPicPr>
          <p:nvPr/>
        </p:nvPicPr>
        <p:blipFill>
          <a:blip r:embed="rId4"/>
          <a:stretch>
            <a:fillRect/>
          </a:stretch>
        </p:blipFill>
        <p:spPr>
          <a:xfrm>
            <a:off x="1641811" y="1690161"/>
            <a:ext cx="3026441" cy="3181377"/>
          </a:xfrm>
          <a:prstGeom prst="rect">
            <a:avLst/>
          </a:prstGeom>
        </p:spPr>
      </p:pic>
    </p:spTree>
    <p:extLst>
      <p:ext uri="{BB962C8B-B14F-4D97-AF65-F5344CB8AC3E}">
        <p14:creationId xmlns:p14="http://schemas.microsoft.com/office/powerpoint/2010/main" val="169113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B5C17-1ABA-BC5E-C918-C00352DCA33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4DB18D3-29AD-6040-6385-64A49DAB1AA2}"/>
              </a:ext>
            </a:extLst>
          </p:cNvPr>
          <p:cNvSpPr>
            <a:spLocks noGrp="1"/>
          </p:cNvSpPr>
          <p:nvPr>
            <p:ph idx="1"/>
          </p:nvPr>
        </p:nvSpPr>
        <p:spPr>
          <a:xfrm>
            <a:off x="510340" y="2535488"/>
            <a:ext cx="6139647" cy="4875964"/>
          </a:xfrm>
        </p:spPr>
        <p:txBody>
          <a:bodyPr/>
          <a:lstStyle/>
          <a:p>
            <a:pPr marL="0" indent="0">
              <a:buNone/>
            </a:pPr>
            <a:r>
              <a:rPr lang="en-US" sz="2000" kern="100" dirty="0">
                <a:solidFill>
                  <a:srgbClr val="666666"/>
                </a:solidFill>
                <a:latin typeface="Tw Cen MT" panose="020B0602020104020603" pitchFamily="34" charset="0"/>
                <a:cs typeface="Times New Roman" panose="02020603050405020304" pitchFamily="18" charset="0"/>
              </a:rPr>
              <a:t>In a </a:t>
            </a:r>
            <a:r>
              <a:rPr lang="en-US" sz="2000" kern="100" dirty="0">
                <a:solidFill>
                  <a:srgbClr val="41B4D8"/>
                </a:solidFill>
                <a:latin typeface="Tw Cen MT" panose="020B0602020104020603" pitchFamily="34" charset="0"/>
                <a:cs typeface="Times New Roman" panose="02020603050405020304" pitchFamily="18" charset="0"/>
              </a:rPr>
              <a:t>docker-</a:t>
            </a:r>
            <a:r>
              <a:rPr lang="en-US" sz="2000" kern="100" dirty="0" err="1">
                <a:solidFill>
                  <a:srgbClr val="41B4D8"/>
                </a:solidFill>
                <a:latin typeface="Tw Cen MT" panose="020B0602020104020603" pitchFamily="34" charset="0"/>
                <a:cs typeface="Times New Roman" panose="02020603050405020304" pitchFamily="18" charset="0"/>
              </a:rPr>
              <a:t>compose.yml</a:t>
            </a:r>
            <a:r>
              <a:rPr lang="en-US" sz="2000" kern="100" dirty="0">
                <a:solidFill>
                  <a:srgbClr val="41B4D8"/>
                </a:solidFill>
                <a:latin typeface="Tw Cen MT" panose="020B0602020104020603" pitchFamily="34" charset="0"/>
                <a:cs typeface="Times New Roman" panose="02020603050405020304" pitchFamily="18" charset="0"/>
              </a:rPr>
              <a:t> </a:t>
            </a:r>
            <a:r>
              <a:rPr lang="en-US" sz="2000" kern="100" dirty="0">
                <a:solidFill>
                  <a:srgbClr val="666666"/>
                </a:solidFill>
                <a:latin typeface="Tw Cen MT" panose="020B0602020104020603" pitchFamily="34" charset="0"/>
                <a:cs typeface="Times New Roman" panose="02020603050405020304" pitchFamily="18" charset="0"/>
              </a:rPr>
              <a:t>file, services represent the containers that will be created in the application</a:t>
            </a:r>
          </a:p>
          <a:p>
            <a:pPr marL="0" indent="0">
              <a:buNone/>
            </a:pPr>
            <a:endParaRPr lang="en-US" sz="2000" kern="100" dirty="0">
              <a:solidFill>
                <a:srgbClr val="666666"/>
              </a:solidFill>
              <a:latin typeface="Tw Cen MT" panose="020B0602020104020603" pitchFamily="34" charset="0"/>
              <a:cs typeface="Times New Roman" panose="02020603050405020304" pitchFamily="18" charset="0"/>
            </a:endParaRPr>
          </a:p>
          <a:p>
            <a:pPr marL="0" indent="0">
              <a:buNone/>
            </a:pPr>
            <a:endParaRPr lang="en-US" sz="2000" kern="100" dirty="0">
              <a:solidFill>
                <a:srgbClr val="666666"/>
              </a:solidFill>
              <a:latin typeface="Tw Cen MT" panose="020B0602020104020603" pitchFamily="34" charset="0"/>
              <a:cs typeface="Times New Roman" panose="02020603050405020304" pitchFamily="18" charset="0"/>
            </a:endParaRPr>
          </a:p>
          <a:p>
            <a:pPr marL="0" indent="0">
              <a:buNone/>
            </a:pPr>
            <a:r>
              <a:rPr lang="en-US" sz="2000" kern="100" dirty="0">
                <a:solidFill>
                  <a:srgbClr val="666666"/>
                </a:solidFill>
                <a:latin typeface="Tw Cen MT" panose="020B0602020104020603" pitchFamily="34" charset="0"/>
                <a:cs typeface="Times New Roman" panose="02020603050405020304" pitchFamily="18" charset="0"/>
              </a:rPr>
              <a:t>In the next section you can see each option in details</a:t>
            </a:r>
            <a:endParaRPr lang="fr-FR" sz="2000" kern="100" dirty="0">
              <a:solidFill>
                <a:srgbClr val="666666"/>
              </a:solidFill>
              <a:latin typeface="Tw Cen MT" panose="020B0602020104020603"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A72B7FF9-C361-7694-D530-52D0157BB9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7847" y="0"/>
            <a:ext cx="5214153" cy="6845300"/>
          </a:xfrm>
          <a:prstGeom prst="rect">
            <a:avLst/>
          </a:prstGeom>
        </p:spPr>
      </p:pic>
      <p:pic>
        <p:nvPicPr>
          <p:cNvPr id="7" name="Image 6">
            <a:extLst>
              <a:ext uri="{FF2B5EF4-FFF2-40B4-BE49-F238E27FC236}">
                <a16:creationId xmlns:a16="http://schemas.microsoft.com/office/drawing/2014/main" id="{8C640688-7794-CDA3-246A-6DCB472230A4}"/>
              </a:ext>
            </a:extLst>
          </p:cNvPr>
          <p:cNvPicPr>
            <a:picLocks noChangeAspect="1"/>
          </p:cNvPicPr>
          <p:nvPr/>
        </p:nvPicPr>
        <p:blipFill>
          <a:blip r:embed="rId3"/>
          <a:stretch>
            <a:fillRect/>
          </a:stretch>
        </p:blipFill>
        <p:spPr>
          <a:xfrm>
            <a:off x="393088" y="156411"/>
            <a:ext cx="2094550" cy="2201779"/>
          </a:xfrm>
          <a:prstGeom prst="rect">
            <a:avLst/>
          </a:prstGeom>
        </p:spPr>
      </p:pic>
    </p:spTree>
    <p:extLst>
      <p:ext uri="{BB962C8B-B14F-4D97-AF65-F5344CB8AC3E}">
        <p14:creationId xmlns:p14="http://schemas.microsoft.com/office/powerpoint/2010/main" val="51349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D09B9-88F5-7A91-C8E9-F8774C49B8E6}"/>
              </a:ext>
            </a:extLst>
          </p:cNvPr>
          <p:cNvSpPr>
            <a:spLocks noGrp="1"/>
          </p:cNvSpPr>
          <p:nvPr>
            <p:ph type="title"/>
          </p:nvPr>
        </p:nvSpPr>
        <p:spPr/>
        <p:txBody>
          <a:bodyPr/>
          <a:lstStyle/>
          <a:p>
            <a:endParaRPr lang="fr-FR"/>
          </a:p>
        </p:txBody>
      </p:sp>
      <p:sp>
        <p:nvSpPr>
          <p:cNvPr id="4" name="Rectangle 1">
            <a:extLst>
              <a:ext uri="{FF2B5EF4-FFF2-40B4-BE49-F238E27FC236}">
                <a16:creationId xmlns:a16="http://schemas.microsoft.com/office/drawing/2014/main" id="{559BE736-43DC-87BE-F0D9-0D89F22AB5CE}"/>
              </a:ext>
            </a:extLst>
          </p:cNvPr>
          <p:cNvSpPr>
            <a:spLocks noGrp="1" noChangeArrowheads="1"/>
          </p:cNvSpPr>
          <p:nvPr>
            <p:ph idx="1"/>
          </p:nvPr>
        </p:nvSpPr>
        <p:spPr bwMode="auto">
          <a:xfrm>
            <a:off x="838200" y="524745"/>
            <a:ext cx="10515600" cy="5478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a:solidFill>
                  <a:srgbClr val="41B4D8"/>
                </a:solidFill>
                <a:latin typeface="Tw Cen MT" panose="020B0602020104020603" pitchFamily="34" charset="0"/>
                <a:cs typeface="Times New Roman" panose="02020603050405020304" pitchFamily="18" charset="0"/>
              </a:rPr>
              <a:t>build</a:t>
            </a:r>
            <a:r>
              <a:rPr lang="en-US" altLang="fr-FR" sz="2000" kern="100" dirty="0">
                <a:solidFill>
                  <a:srgbClr val="666666"/>
                </a:solidFill>
                <a:latin typeface="Tw Cen MT" panose="020B0602020104020603" pitchFamily="34" charset="0"/>
                <a:cs typeface="Times New Roman" panose="02020603050405020304" pitchFamily="18" charset="0"/>
              </a:rPr>
              <a:t>: build it from the </a:t>
            </a:r>
            <a:r>
              <a:rPr lang="en-US" altLang="fr-FR" sz="2000" kern="100" dirty="0" err="1">
                <a:solidFill>
                  <a:srgbClr val="666666"/>
                </a:solidFill>
                <a:latin typeface="Tw Cen MT" panose="020B0602020104020603" pitchFamily="34" charset="0"/>
                <a:cs typeface="Times New Roman" panose="02020603050405020304" pitchFamily="18" charset="0"/>
              </a:rPr>
              <a:t>Dockerfile</a:t>
            </a:r>
            <a:r>
              <a:rPr lang="en-US" altLang="fr-FR" sz="2000" kern="100" dirty="0">
                <a:solidFill>
                  <a:srgbClr val="666666"/>
                </a:solidFill>
                <a:latin typeface="Tw Cen MT" panose="020B0602020104020603" pitchFamily="34" charset="0"/>
                <a:cs typeface="Times New Roman" panose="02020603050405020304" pitchFamily="18" charset="0"/>
              </a:rPr>
              <a:t> in the given directory</a:t>
            </a:r>
            <a:endParaRPr lang="fr-FR" altLang="fr-FR" sz="2000" kern="100" dirty="0">
              <a:solidFill>
                <a:srgbClr val="666666"/>
              </a:solidFill>
              <a:latin typeface="Tw Cen MT" panose="020B0602020104020603" pitchFamily="34"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a:solidFill>
                  <a:srgbClr val="41B4D8"/>
                </a:solidFill>
                <a:latin typeface="Tw Cen MT" panose="020B0602020104020603" pitchFamily="34" charset="0"/>
                <a:cs typeface="Times New Roman" panose="02020603050405020304" pitchFamily="18" charset="0"/>
              </a:rPr>
              <a:t>links</a:t>
            </a:r>
            <a:r>
              <a:rPr lang="en-US" altLang="fr-FR" sz="2000" kern="100" dirty="0">
                <a:solidFill>
                  <a:srgbClr val="666666"/>
                </a:solidFill>
                <a:latin typeface="Tw Cen MT" panose="020B0602020104020603" pitchFamily="34" charset="0"/>
                <a:cs typeface="Times New Roman" panose="02020603050405020304" pitchFamily="18" charset="0"/>
              </a:rPr>
              <a:t> keyword used to be a way to establish connections between containers.</a:t>
            </a:r>
            <a:endParaRPr lang="fr-FR" altLang="fr-FR" sz="2000" kern="100" dirty="0">
              <a:solidFill>
                <a:srgbClr val="666666"/>
              </a:solidFill>
              <a:latin typeface="Tw Cen MT" panose="020B0602020104020603" pitchFamily="34"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a:solidFill>
                  <a:srgbClr val="41B4D8"/>
                </a:solidFill>
                <a:latin typeface="Tw Cen MT" panose="020B0602020104020603" pitchFamily="34" charset="0"/>
                <a:cs typeface="Times New Roman" panose="02020603050405020304" pitchFamily="18" charset="0"/>
              </a:rPr>
              <a:t>ports</a:t>
            </a:r>
            <a:r>
              <a:rPr lang="en-US" altLang="fr-FR" sz="2000" kern="100" dirty="0">
                <a:solidFill>
                  <a:srgbClr val="666666"/>
                </a:solidFill>
                <a:latin typeface="Tw Cen MT" panose="020B0602020104020603" pitchFamily="34" charset="0"/>
                <a:cs typeface="Times New Roman" panose="02020603050405020304" pitchFamily="18" charset="0"/>
              </a:rPr>
              <a:t>: map the external port (</a:t>
            </a:r>
            <a:r>
              <a:rPr lang="en-US" altLang="fr-FR" sz="2000" kern="100" dirty="0" err="1">
                <a:solidFill>
                  <a:srgbClr val="666666"/>
                </a:solidFill>
                <a:latin typeface="Tw Cen MT" panose="020B0602020104020603" pitchFamily="34" charset="0"/>
                <a:cs typeface="Times New Roman" panose="02020603050405020304" pitchFamily="18" charset="0"/>
              </a:rPr>
              <a:t>e.g</a:t>
            </a:r>
            <a:r>
              <a:rPr lang="en-US" altLang="fr-FR" sz="2000" kern="100" dirty="0">
                <a:solidFill>
                  <a:srgbClr val="666666"/>
                </a:solidFill>
                <a:latin typeface="Tw Cen MT" panose="020B0602020104020603" pitchFamily="34" charset="0"/>
                <a:cs typeface="Times New Roman" panose="02020603050405020304" pitchFamily="18" charset="0"/>
              </a:rPr>
              <a:t> phpMyAdmin 8080) to the internal port 80</a:t>
            </a:r>
            <a:endParaRPr lang="fr-FR" altLang="fr-FR" sz="2000" kern="100" dirty="0">
              <a:solidFill>
                <a:srgbClr val="666666"/>
              </a:solidFill>
              <a:latin typeface="Tw Cen MT" panose="020B0602020104020603" pitchFamily="34"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err="1">
                <a:solidFill>
                  <a:srgbClr val="41B4D8"/>
                </a:solidFill>
                <a:latin typeface="Tw Cen MT" panose="020B0602020104020603" pitchFamily="34" charset="0"/>
                <a:cs typeface="Times New Roman" panose="02020603050405020304" pitchFamily="18" charset="0"/>
              </a:rPr>
              <a:t>env_file</a:t>
            </a:r>
            <a:r>
              <a:rPr lang="en-US" altLang="fr-FR" sz="2000" kern="100" dirty="0">
                <a:solidFill>
                  <a:srgbClr val="666666"/>
                </a:solidFill>
                <a:latin typeface="Tw Cen MT" panose="020B0602020104020603" pitchFamily="34" charset="0"/>
                <a:cs typeface="Times New Roman" panose="02020603050405020304" pitchFamily="18" charset="0"/>
              </a:rPr>
              <a:t>: use the .</a:t>
            </a:r>
            <a:r>
              <a:rPr lang="en-US" altLang="fr-FR" sz="2000" kern="100" dirty="0" err="1">
                <a:solidFill>
                  <a:srgbClr val="666666"/>
                </a:solidFill>
                <a:latin typeface="Tw Cen MT" panose="020B0602020104020603" pitchFamily="34" charset="0"/>
                <a:cs typeface="Times New Roman" panose="02020603050405020304" pitchFamily="18" charset="0"/>
              </a:rPr>
              <a:t>emv</a:t>
            </a:r>
            <a:r>
              <a:rPr lang="en-US" altLang="fr-FR" sz="2000" kern="100" dirty="0">
                <a:solidFill>
                  <a:srgbClr val="666666"/>
                </a:solidFill>
                <a:latin typeface="Tw Cen MT" panose="020B0602020104020603" pitchFamily="34" charset="0"/>
                <a:cs typeface="Times New Roman" panose="02020603050405020304" pitchFamily="18" charset="0"/>
              </a:rPr>
              <a:t> file to supply environment variables to the container</a:t>
            </a:r>
          </a:p>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a:solidFill>
                  <a:srgbClr val="41B4D8"/>
                </a:solidFill>
                <a:latin typeface="Tw Cen MT" panose="020B0602020104020603" pitchFamily="34" charset="0"/>
                <a:cs typeface="Times New Roman" panose="02020603050405020304" pitchFamily="18" charset="0"/>
              </a:rPr>
              <a:t>Network</a:t>
            </a:r>
            <a:r>
              <a:rPr lang="en-US" altLang="fr-FR" sz="2000" kern="100" dirty="0">
                <a:solidFill>
                  <a:srgbClr val="666666"/>
                </a:solidFill>
                <a:latin typeface="Tw Cen MT" panose="020B0602020104020603" pitchFamily="34" charset="0"/>
                <a:cs typeface="Times New Roman" panose="02020603050405020304" pitchFamily="18" charset="0"/>
              </a:rPr>
              <a:t>: You can specify the networks that link the services and enable communication between them</a:t>
            </a:r>
          </a:p>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a:solidFill>
                  <a:srgbClr val="41B4D8"/>
                </a:solidFill>
                <a:latin typeface="Tw Cen MT" panose="020B0602020104020603" pitchFamily="34" charset="0"/>
                <a:cs typeface="Times New Roman" panose="02020603050405020304" pitchFamily="18" charset="0"/>
              </a:rPr>
              <a:t>Environment variables</a:t>
            </a:r>
            <a:r>
              <a:rPr lang="en-US" altLang="fr-FR" sz="2000" kern="100" dirty="0">
                <a:solidFill>
                  <a:srgbClr val="666666"/>
                </a:solidFill>
                <a:latin typeface="Tw Cen MT" panose="020B0602020104020603" pitchFamily="34" charset="0"/>
                <a:cs typeface="Times New Roman" panose="02020603050405020304" pitchFamily="18" charset="0"/>
              </a:rPr>
              <a:t>: Your containers can be dynamically configured without affecting the container images themselves. In the Example Below, The 'environment' variable for the database service of MySQL is defined. MYSQL_ROOT_PASSWORD</a:t>
            </a:r>
          </a:p>
          <a:p>
            <a:pPr marR="0" lvl="0" algn="l" defTabSz="914400" rtl="0" eaLnBrk="0" fontAlgn="base" latinLnBrk="0" hangingPunct="0">
              <a:lnSpc>
                <a:spcPct val="150000"/>
              </a:lnSpc>
              <a:spcBef>
                <a:spcPct val="0"/>
              </a:spcBef>
              <a:spcAft>
                <a:spcPct val="0"/>
              </a:spcAft>
              <a:buClrTx/>
              <a:buSzTx/>
              <a:buBlip>
                <a:blip r:embed="rId3"/>
              </a:buBlip>
              <a:tabLst>
                <a:tab pos="457200" algn="l"/>
              </a:tabLst>
            </a:pPr>
            <a:r>
              <a:rPr lang="en-US" altLang="fr-FR" sz="2000" kern="100" dirty="0">
                <a:solidFill>
                  <a:srgbClr val="666666"/>
                </a:solidFill>
                <a:latin typeface="Tw Cen MT" panose="020B0602020104020603" pitchFamily="34" charset="0"/>
                <a:cs typeface="Times New Roman" panose="02020603050405020304" pitchFamily="18" charset="0"/>
              </a:rPr>
              <a:t>Configuring or </a:t>
            </a:r>
            <a:r>
              <a:rPr lang="en-US" altLang="fr-FR" sz="2000" kern="100" dirty="0">
                <a:solidFill>
                  <a:srgbClr val="41B4D8"/>
                </a:solidFill>
                <a:latin typeface="Tw Cen MT" panose="020B0602020104020603" pitchFamily="34" charset="0"/>
                <a:cs typeface="Times New Roman" panose="02020603050405020304" pitchFamily="18" charset="0"/>
              </a:rPr>
              <a:t>mapping volume </a:t>
            </a:r>
            <a:r>
              <a:rPr lang="en-US" altLang="fr-FR" sz="2000" kern="100" dirty="0">
                <a:solidFill>
                  <a:srgbClr val="666666"/>
                </a:solidFill>
                <a:latin typeface="Tw Cen MT" panose="020B0602020104020603" pitchFamily="34" charset="0"/>
                <a:cs typeface="Times New Roman" panose="02020603050405020304" pitchFamily="18" charset="0"/>
              </a:rPr>
              <a:t>settings: You need to specify the volume mapping between the host system and the container in order to configure the bind mount </a:t>
            </a:r>
            <a:r>
              <a:rPr lang="en-US" altLang="fr-FR" sz="2000" kern="100" dirty="0">
                <a:solidFill>
                  <a:srgbClr val="41B4D8"/>
                </a:solidFill>
                <a:latin typeface="Tw Cen MT" panose="020B0602020104020603" pitchFamily="34" charset="0"/>
                <a:cs typeface="Times New Roman" panose="02020603050405020304" pitchFamily="18" charset="0"/>
              </a:rPr>
              <a:t>volume</a:t>
            </a:r>
            <a:r>
              <a:rPr lang="en-US" altLang="fr-FR" sz="2000" kern="100" dirty="0">
                <a:solidFill>
                  <a:srgbClr val="666666"/>
                </a:solidFill>
                <a:latin typeface="Tw Cen MT" panose="020B0602020104020603" pitchFamily="34" charset="0"/>
                <a:cs typeface="Times New Roman" panose="02020603050405020304" pitchFamily="18" charset="0"/>
              </a:rPr>
              <a:t> setting. </a:t>
            </a:r>
          </a:p>
          <a:p>
            <a:pPr marR="0" lvl="0" algn="l" defTabSz="914400" rtl="0" eaLnBrk="0" fontAlgn="base" latinLnBrk="0" hangingPunct="0">
              <a:lnSpc>
                <a:spcPct val="100000"/>
              </a:lnSpc>
              <a:spcBef>
                <a:spcPct val="0"/>
              </a:spcBef>
              <a:spcAft>
                <a:spcPct val="0"/>
              </a:spcAft>
              <a:buClrTx/>
              <a:buSzTx/>
              <a:buBlip>
                <a:blip r:embed="rId3"/>
              </a:buBlip>
              <a:tabLst>
                <a:tab pos="457200" algn="l"/>
              </a:tabLst>
            </a:pPr>
            <a:endParaRPr lang="en-US" altLang="fr-FR" sz="2000" kern="100" dirty="0">
              <a:solidFill>
                <a:srgbClr val="666666"/>
              </a:solidFill>
              <a:latin typeface="Tw Cen MT" panose="020B0602020104020603"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6515E029-EB5D-01F4-DD84-F47E8423A7DD}"/>
              </a:ext>
            </a:extLst>
          </p:cNvPr>
          <p:cNvPicPr>
            <a:picLocks noChangeAspect="1"/>
          </p:cNvPicPr>
          <p:nvPr/>
        </p:nvPicPr>
        <p:blipFill>
          <a:blip r:embed="rId4"/>
          <a:stretch>
            <a:fillRect/>
          </a:stretch>
        </p:blipFill>
        <p:spPr>
          <a:xfrm>
            <a:off x="9801783" y="0"/>
            <a:ext cx="2094550" cy="2201779"/>
          </a:xfrm>
          <a:prstGeom prst="rect">
            <a:avLst/>
          </a:prstGeom>
        </p:spPr>
      </p:pic>
    </p:spTree>
    <p:extLst>
      <p:ext uri="{BB962C8B-B14F-4D97-AF65-F5344CB8AC3E}">
        <p14:creationId xmlns:p14="http://schemas.microsoft.com/office/powerpoint/2010/main" val="4041368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4904874" y="163799"/>
            <a:ext cx="6942220" cy="1569660"/>
          </a:xfrm>
          <a:prstGeom prst="rect">
            <a:avLst/>
          </a:prstGeom>
          <a:noFill/>
        </p:spPr>
        <p:txBody>
          <a:bodyPr wrap="square" rtlCol="0">
            <a:spAutoFit/>
          </a:bodyPr>
          <a:lstStyle/>
          <a:p>
            <a:r>
              <a:rPr lang="en-US" sz="4800" dirty="0">
                <a:latin typeface="Tw Cen MT" panose="020B0602020104020603" pitchFamily="34" charset="0"/>
              </a:rPr>
              <a:t>Running Docker Compose commands</a:t>
            </a:r>
            <a:endParaRPr lang="fr-FR" sz="4800" dirty="0">
              <a:latin typeface="Tw Cen MT" panose="020B0602020104020603" pitchFamily="34" charset="0"/>
            </a:endParaRPr>
          </a:p>
        </p:txBody>
      </p:sp>
      <p:sp>
        <p:nvSpPr>
          <p:cNvPr id="3" name="ZoneTexte 2">
            <a:extLst>
              <a:ext uri="{FF2B5EF4-FFF2-40B4-BE49-F238E27FC236}">
                <a16:creationId xmlns:a16="http://schemas.microsoft.com/office/drawing/2014/main" id="{CC91F25D-33AA-049E-6CFA-8032B81AA881}"/>
              </a:ext>
            </a:extLst>
          </p:cNvPr>
          <p:cNvSpPr txBox="1"/>
          <p:nvPr/>
        </p:nvSpPr>
        <p:spPr>
          <a:xfrm>
            <a:off x="5124450" y="1955177"/>
            <a:ext cx="6942220" cy="4678204"/>
          </a:xfrm>
          <a:prstGeom prst="rect">
            <a:avLst/>
          </a:prstGeom>
          <a:noFill/>
        </p:spPr>
        <p:txBody>
          <a:bodyPr wrap="square" rtlCol="0">
            <a:spAutoFit/>
          </a:bodyPr>
          <a:lstStyle/>
          <a:p>
            <a:pPr marL="342900" indent="-342900">
              <a:buBlip>
                <a:blip r:embed="rId3"/>
              </a:buBlip>
            </a:pPr>
            <a:r>
              <a:rPr lang="en-US" sz="2000" b="1" kern="100" dirty="0">
                <a:solidFill>
                  <a:srgbClr val="41B4D8"/>
                </a:solidFill>
                <a:latin typeface="Tw Cen MT" panose="020B0602020104020603" pitchFamily="34" charset="0"/>
                <a:cs typeface="Times New Roman" panose="02020603050405020304" pitchFamily="18" charset="0"/>
              </a:rPr>
              <a:t>docker-compose up: </a:t>
            </a:r>
            <a:r>
              <a:rPr lang="en-US" sz="2000" kern="100" dirty="0">
                <a:solidFill>
                  <a:srgbClr val="666666"/>
                </a:solidFill>
                <a:latin typeface="Tw Cen MT" panose="020B0602020104020603" pitchFamily="34" charset="0"/>
                <a:cs typeface="Times New Roman" panose="02020603050405020304" pitchFamily="18" charset="0"/>
              </a:rPr>
              <a:t>For starting your application, you need to build and run all containers specified in the configuration file</a:t>
            </a:r>
          </a:p>
          <a:p>
            <a:pPr marL="342900" indent="-34290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342900" indent="-342900">
              <a:buBlip>
                <a:blip r:embed="rId3"/>
              </a:buBlip>
            </a:pPr>
            <a:r>
              <a:rPr lang="en-US" sz="2000" b="1" kern="100" dirty="0">
                <a:solidFill>
                  <a:srgbClr val="41B4D8"/>
                </a:solidFill>
                <a:latin typeface="Tw Cen MT" panose="020B0602020104020603" pitchFamily="34" charset="0"/>
                <a:cs typeface="Times New Roman" panose="02020603050405020304" pitchFamily="18" charset="0"/>
              </a:rPr>
              <a:t>docker-compose down: </a:t>
            </a:r>
            <a:r>
              <a:rPr lang="en-US" sz="2000" kern="100" dirty="0">
                <a:solidFill>
                  <a:srgbClr val="666666"/>
                </a:solidFill>
                <a:latin typeface="Tw Cen MT" panose="020B0602020104020603" pitchFamily="34" charset="0"/>
                <a:cs typeface="Times New Roman" panose="02020603050405020304" pitchFamily="18" charset="0"/>
              </a:rPr>
              <a:t>if you want to stop your application and remove all containers or services that were created and launched using the configuration file in the previous command</a:t>
            </a:r>
          </a:p>
          <a:p>
            <a:pPr marL="342900" indent="-34290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342900" indent="-342900">
              <a:buBlip>
                <a:blip r:embed="rId3"/>
              </a:buBlip>
            </a:pPr>
            <a:r>
              <a:rPr lang="en-US" sz="2000" b="1" kern="100" dirty="0">
                <a:solidFill>
                  <a:srgbClr val="41B4D8"/>
                </a:solidFill>
                <a:latin typeface="Tw Cen MT" panose="020B0602020104020603" pitchFamily="34" charset="0"/>
                <a:cs typeface="Times New Roman" panose="02020603050405020304" pitchFamily="18" charset="0"/>
              </a:rPr>
              <a:t>docker-compose build|:</a:t>
            </a:r>
            <a:r>
              <a:rPr lang="en-US" sz="2000" kern="100" dirty="0">
                <a:solidFill>
                  <a:srgbClr val="666666"/>
                </a:solidFill>
                <a:latin typeface="Tw Cen MT" panose="020B0602020104020603" pitchFamily="34" charset="0"/>
                <a:cs typeface="Times New Roman" panose="02020603050405020304" pitchFamily="18" charset="0"/>
              </a:rPr>
              <a:t> If you want to rebuild the images for each service defined in the YAML configuration file or If the </a:t>
            </a:r>
            <a:r>
              <a:rPr lang="en-US" sz="2000" kern="100" dirty="0" err="1">
                <a:solidFill>
                  <a:srgbClr val="666666"/>
                </a:solidFill>
                <a:latin typeface="Tw Cen MT" panose="020B0602020104020603" pitchFamily="34" charset="0"/>
                <a:cs typeface="Times New Roman" panose="02020603050405020304" pitchFamily="18" charset="0"/>
              </a:rPr>
              <a:t>Dockerfiles</a:t>
            </a:r>
            <a:r>
              <a:rPr lang="en-US" sz="2000" kern="100" dirty="0">
                <a:solidFill>
                  <a:srgbClr val="666666"/>
                </a:solidFill>
                <a:latin typeface="Tw Cen MT" panose="020B0602020104020603" pitchFamily="34" charset="0"/>
                <a:cs typeface="Times New Roman" panose="02020603050405020304" pitchFamily="18" charset="0"/>
              </a:rPr>
              <a:t> or build contexts have changed</a:t>
            </a:r>
          </a:p>
          <a:p>
            <a:pPr marL="342900" indent="-342900">
              <a:buBlip>
                <a:blip r:embed="rId3"/>
              </a:buBlip>
            </a:pPr>
            <a:endParaRPr lang="en-US" sz="2000" kern="100" dirty="0">
              <a:solidFill>
                <a:srgbClr val="666666"/>
              </a:solidFill>
              <a:latin typeface="Tw Cen MT" panose="020B0602020104020603" pitchFamily="34" charset="0"/>
              <a:cs typeface="Times New Roman" panose="02020603050405020304" pitchFamily="18" charset="0"/>
            </a:endParaRPr>
          </a:p>
          <a:p>
            <a:pPr marL="342900" indent="-342900">
              <a:buBlip>
                <a:blip r:embed="rId3"/>
              </a:buBlip>
            </a:pPr>
            <a:r>
              <a:rPr lang="en-US" sz="2000" b="1" kern="100" dirty="0">
                <a:solidFill>
                  <a:srgbClr val="41B4D8"/>
                </a:solidFill>
                <a:latin typeface="Tw Cen MT" panose="020B0602020104020603" pitchFamily="34" charset="0"/>
                <a:cs typeface="Times New Roman" panose="02020603050405020304" pitchFamily="18" charset="0"/>
              </a:rPr>
              <a:t>docker-compose start </a:t>
            </a:r>
            <a:r>
              <a:rPr lang="en-US" sz="2000" kern="100" dirty="0">
                <a:solidFill>
                  <a:srgbClr val="666666"/>
                </a:solidFill>
                <a:latin typeface="Tw Cen MT" panose="020B0602020104020603" pitchFamily="34" charset="0"/>
                <a:cs typeface="Times New Roman" panose="02020603050405020304" pitchFamily="18" charset="0"/>
              </a:rPr>
              <a:t>and </a:t>
            </a:r>
            <a:r>
              <a:rPr lang="en-US" sz="2000" b="1" kern="100" dirty="0">
                <a:solidFill>
                  <a:srgbClr val="41B4D8"/>
                </a:solidFill>
                <a:latin typeface="Tw Cen MT" panose="020B0602020104020603" pitchFamily="34" charset="0"/>
                <a:cs typeface="Times New Roman" panose="02020603050405020304" pitchFamily="18" charset="0"/>
              </a:rPr>
              <a:t>docker-compose stop : </a:t>
            </a:r>
            <a:r>
              <a:rPr lang="en-US" sz="2000" kern="100" dirty="0">
                <a:solidFill>
                  <a:srgbClr val="666666"/>
                </a:solidFill>
                <a:latin typeface="Tw Cen MT" panose="020B0602020104020603" pitchFamily="34" charset="0"/>
                <a:cs typeface="Times New Roman" panose="02020603050405020304" pitchFamily="18" charset="0"/>
              </a:rPr>
              <a:t>If you want to start or stop your application, but you want to avoid removing the containers</a:t>
            </a:r>
          </a:p>
          <a:p>
            <a:endParaRPr lang="fr-FR" dirty="0"/>
          </a:p>
        </p:txBody>
      </p:sp>
      <p:pic>
        <p:nvPicPr>
          <p:cNvPr id="4" name="Image 3">
            <a:extLst>
              <a:ext uri="{FF2B5EF4-FFF2-40B4-BE49-F238E27FC236}">
                <a16:creationId xmlns:a16="http://schemas.microsoft.com/office/drawing/2014/main" id="{F3A6EB2E-47FA-B37D-71B6-8C3E0BBD8986}"/>
              </a:ext>
            </a:extLst>
          </p:cNvPr>
          <p:cNvPicPr>
            <a:picLocks noChangeAspect="1"/>
          </p:cNvPicPr>
          <p:nvPr/>
        </p:nvPicPr>
        <p:blipFill>
          <a:blip r:embed="rId4"/>
          <a:stretch>
            <a:fillRect/>
          </a:stretch>
        </p:blipFill>
        <p:spPr>
          <a:xfrm>
            <a:off x="1977246" y="1890247"/>
            <a:ext cx="2927628" cy="3077506"/>
          </a:xfrm>
          <a:prstGeom prst="rect">
            <a:avLst/>
          </a:prstGeom>
        </p:spPr>
      </p:pic>
    </p:spTree>
    <p:extLst>
      <p:ext uri="{BB962C8B-B14F-4D97-AF65-F5344CB8AC3E}">
        <p14:creationId xmlns:p14="http://schemas.microsoft.com/office/powerpoint/2010/main" val="108214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4904874" y="163799"/>
            <a:ext cx="6942220" cy="1569660"/>
          </a:xfrm>
          <a:prstGeom prst="rect">
            <a:avLst/>
          </a:prstGeom>
          <a:noFill/>
        </p:spPr>
        <p:txBody>
          <a:bodyPr wrap="square" rtlCol="0">
            <a:spAutoFit/>
          </a:bodyPr>
          <a:lstStyle/>
          <a:p>
            <a:r>
              <a:rPr lang="en-US" sz="4800" dirty="0">
                <a:latin typeface="Tw Cen MT" panose="020B0602020104020603" pitchFamily="34" charset="0"/>
              </a:rPr>
              <a:t>Docker compose environments</a:t>
            </a:r>
            <a:endParaRPr lang="fr-FR" sz="4800" dirty="0">
              <a:latin typeface="Tw Cen MT" panose="020B0602020104020603" pitchFamily="34" charset="0"/>
            </a:endParaRPr>
          </a:p>
        </p:txBody>
      </p:sp>
      <p:sp>
        <p:nvSpPr>
          <p:cNvPr id="3" name="ZoneTexte 2">
            <a:extLst>
              <a:ext uri="{FF2B5EF4-FFF2-40B4-BE49-F238E27FC236}">
                <a16:creationId xmlns:a16="http://schemas.microsoft.com/office/drawing/2014/main" id="{CC91F25D-33AA-049E-6CFA-8032B81AA881}"/>
              </a:ext>
            </a:extLst>
          </p:cNvPr>
          <p:cNvSpPr txBox="1"/>
          <p:nvPr/>
        </p:nvSpPr>
        <p:spPr>
          <a:xfrm>
            <a:off x="5124450" y="1955177"/>
            <a:ext cx="6942220" cy="1015663"/>
          </a:xfrm>
          <a:prstGeom prst="rect">
            <a:avLst/>
          </a:prstGeom>
          <a:noFill/>
        </p:spPr>
        <p:txBody>
          <a:bodyPr wrap="square" rtlCol="0">
            <a:spAutoFit/>
          </a:bodyPr>
          <a:lstStyle/>
          <a:p>
            <a:pPr marL="342900" indent="-342900">
              <a:buBlip>
                <a:blip r:embed="rId3"/>
              </a:buBlip>
            </a:pPr>
            <a:r>
              <a:rPr lang="en-US" sz="2000" kern="100" dirty="0">
                <a:solidFill>
                  <a:srgbClr val="666666"/>
                </a:solidFill>
                <a:latin typeface="Tw Cen MT" panose="020B0602020104020603" pitchFamily="34" charset="0"/>
                <a:cs typeface="Times New Roman" panose="02020603050405020304" pitchFamily="18" charset="0"/>
              </a:rPr>
              <a:t>Once you have created multiple compose files for different configurations of different environments, docker-compose also offer you to override one configuration with another</a:t>
            </a:r>
            <a:endParaRPr lang="fr-FR" sz="2000" kern="100" dirty="0">
              <a:solidFill>
                <a:srgbClr val="666666"/>
              </a:solidFill>
              <a:latin typeface="Tw Cen MT" panose="020B0602020104020603" pitchFamily="34" charset="0"/>
              <a:cs typeface="Times New Roman" panose="02020603050405020304" pitchFamily="18" charset="0"/>
            </a:endParaRPr>
          </a:p>
        </p:txBody>
      </p:sp>
      <p:sp>
        <p:nvSpPr>
          <p:cNvPr id="2" name="ZoneTexte 1">
            <a:extLst>
              <a:ext uri="{FF2B5EF4-FFF2-40B4-BE49-F238E27FC236}">
                <a16:creationId xmlns:a16="http://schemas.microsoft.com/office/drawing/2014/main" id="{9C77A687-B007-7200-04A4-0302F5DF9D3B}"/>
              </a:ext>
            </a:extLst>
          </p:cNvPr>
          <p:cNvSpPr txBox="1"/>
          <p:nvPr/>
        </p:nvSpPr>
        <p:spPr>
          <a:xfrm>
            <a:off x="818147" y="5124542"/>
            <a:ext cx="9156031" cy="400110"/>
          </a:xfrm>
          <a:prstGeom prst="rect">
            <a:avLst/>
          </a:prstGeom>
          <a:noFill/>
        </p:spPr>
        <p:txBody>
          <a:bodyPr wrap="square" rtlCol="0">
            <a:spAutoFit/>
          </a:bodyPr>
          <a:lstStyle/>
          <a:p>
            <a:r>
              <a:rPr lang="fr-FR" sz="2000" kern="100" dirty="0">
                <a:solidFill>
                  <a:srgbClr val="666666"/>
                </a:solidFill>
                <a:latin typeface="Tw Cen MT" panose="020B0602020104020603" pitchFamily="34" charset="0"/>
                <a:cs typeface="Times New Roman" panose="02020603050405020304" pitchFamily="18" charset="0"/>
              </a:rPr>
              <a:t>docker-compose </a:t>
            </a:r>
            <a:r>
              <a:rPr lang="fr-FR" sz="2000" b="1" kern="100" dirty="0">
                <a:solidFill>
                  <a:srgbClr val="41B4D8"/>
                </a:solidFill>
                <a:latin typeface="Tw Cen MT" panose="020B0602020104020603" pitchFamily="34" charset="0"/>
                <a:cs typeface="Times New Roman" panose="02020603050405020304" pitchFamily="18" charset="0"/>
              </a:rPr>
              <a:t>-f </a:t>
            </a:r>
            <a:r>
              <a:rPr lang="fr-FR" sz="2000" kern="100" dirty="0">
                <a:solidFill>
                  <a:srgbClr val="666666"/>
                </a:solidFill>
                <a:latin typeface="Tw Cen MT" panose="020B0602020104020603" pitchFamily="34" charset="0"/>
                <a:cs typeface="Times New Roman" panose="02020603050405020304" pitchFamily="18" charset="0"/>
              </a:rPr>
              <a:t>docker-</a:t>
            </a:r>
            <a:r>
              <a:rPr lang="fr-FR" sz="2000" kern="100" dirty="0" err="1">
                <a:solidFill>
                  <a:srgbClr val="666666"/>
                </a:solidFill>
                <a:latin typeface="Tw Cen MT" panose="020B0602020104020603" pitchFamily="34" charset="0"/>
                <a:cs typeface="Times New Roman" panose="02020603050405020304" pitchFamily="18" charset="0"/>
              </a:rPr>
              <a:t>compose.yml</a:t>
            </a:r>
            <a:r>
              <a:rPr lang="fr-FR" sz="2000" kern="100" dirty="0">
                <a:solidFill>
                  <a:srgbClr val="666666"/>
                </a:solidFill>
                <a:latin typeface="Tw Cen MT" panose="020B0602020104020603" pitchFamily="34" charset="0"/>
                <a:cs typeface="Times New Roman" panose="02020603050405020304" pitchFamily="18" charset="0"/>
              </a:rPr>
              <a:t> </a:t>
            </a:r>
            <a:r>
              <a:rPr lang="fr-FR" sz="2000" b="1" kern="100" dirty="0">
                <a:solidFill>
                  <a:srgbClr val="41B4D8"/>
                </a:solidFill>
                <a:latin typeface="Tw Cen MT" panose="020B0602020104020603" pitchFamily="34" charset="0"/>
                <a:cs typeface="Times New Roman" panose="02020603050405020304" pitchFamily="18" charset="0"/>
              </a:rPr>
              <a:t>-f</a:t>
            </a:r>
            <a:r>
              <a:rPr lang="fr-FR" sz="2000" kern="100" dirty="0">
                <a:solidFill>
                  <a:srgbClr val="666666"/>
                </a:solidFill>
                <a:latin typeface="Tw Cen MT" panose="020B0602020104020603" pitchFamily="34" charset="0"/>
                <a:cs typeface="Times New Roman" panose="02020603050405020304" pitchFamily="18" charset="0"/>
              </a:rPr>
              <a:t> docker-</a:t>
            </a:r>
            <a:r>
              <a:rPr lang="fr-FR" sz="2000" kern="100" dirty="0" err="1">
                <a:solidFill>
                  <a:srgbClr val="666666"/>
                </a:solidFill>
                <a:latin typeface="Tw Cen MT" panose="020B0602020104020603" pitchFamily="34" charset="0"/>
                <a:cs typeface="Times New Roman" panose="02020603050405020304" pitchFamily="18" charset="0"/>
              </a:rPr>
              <a:t>compose.development.override.yml</a:t>
            </a:r>
            <a:endParaRPr lang="fr-FR" sz="2000" kern="100" dirty="0">
              <a:solidFill>
                <a:srgbClr val="666666"/>
              </a:solidFill>
              <a:latin typeface="Tw Cen MT" panose="020B0602020104020603"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3581AD8D-AC88-8A24-5730-382AE5CEE711}"/>
              </a:ext>
            </a:extLst>
          </p:cNvPr>
          <p:cNvPicPr>
            <a:picLocks noChangeAspect="1"/>
          </p:cNvPicPr>
          <p:nvPr/>
        </p:nvPicPr>
        <p:blipFill>
          <a:blip r:embed="rId4"/>
          <a:stretch>
            <a:fillRect/>
          </a:stretch>
        </p:blipFill>
        <p:spPr>
          <a:xfrm>
            <a:off x="1475930" y="1070811"/>
            <a:ext cx="3296340" cy="3465094"/>
          </a:xfrm>
          <a:prstGeom prst="rect">
            <a:avLst/>
          </a:prstGeom>
        </p:spPr>
      </p:pic>
    </p:spTree>
    <p:extLst>
      <p:ext uri="{BB962C8B-B14F-4D97-AF65-F5344CB8AC3E}">
        <p14:creationId xmlns:p14="http://schemas.microsoft.com/office/powerpoint/2010/main" val="198068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5618748" y="2413704"/>
            <a:ext cx="6573252" cy="1200329"/>
          </a:xfrm>
          <a:prstGeom prst="rect">
            <a:avLst/>
          </a:prstGeom>
          <a:noFill/>
        </p:spPr>
        <p:txBody>
          <a:bodyPr wrap="square" rtlCol="0">
            <a:spAutoFit/>
          </a:bodyPr>
          <a:lstStyle/>
          <a:p>
            <a:r>
              <a:rPr lang="en-US" sz="7200" dirty="0">
                <a:latin typeface="Tw Cen MT" panose="020B0602020104020603" pitchFamily="34" charset="0"/>
              </a:rPr>
              <a:t>Demo</a:t>
            </a:r>
            <a:endParaRPr lang="fr-FR" sz="7200" dirty="0">
              <a:latin typeface="Tw Cen MT" panose="020B0602020104020603" pitchFamily="34" charset="0"/>
            </a:endParaRPr>
          </a:p>
        </p:txBody>
      </p:sp>
    </p:spTree>
    <p:extLst>
      <p:ext uri="{BB962C8B-B14F-4D97-AF65-F5344CB8AC3E}">
        <p14:creationId xmlns:p14="http://schemas.microsoft.com/office/powerpoint/2010/main" val="305958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7203440" y="0"/>
            <a:ext cx="6573252" cy="1200329"/>
          </a:xfrm>
          <a:prstGeom prst="rect">
            <a:avLst/>
          </a:prstGeom>
          <a:noFill/>
        </p:spPr>
        <p:txBody>
          <a:bodyPr wrap="square" rtlCol="0">
            <a:spAutoFit/>
          </a:bodyPr>
          <a:lstStyle/>
          <a:p>
            <a:r>
              <a:rPr lang="en-US" sz="7200" dirty="0">
                <a:latin typeface="Tw Cen MT" panose="020B0602020104020603" pitchFamily="34" charset="0"/>
              </a:rPr>
              <a:t>Who am I ?</a:t>
            </a:r>
            <a:endParaRPr lang="fr-FR" sz="7200" dirty="0">
              <a:latin typeface="Tw Cen MT" panose="020B0602020104020603" pitchFamily="34" charset="0"/>
            </a:endParaRPr>
          </a:p>
        </p:txBody>
      </p:sp>
      <p:pic>
        <p:nvPicPr>
          <p:cNvPr id="3" name="Image 2">
            <a:extLst>
              <a:ext uri="{FF2B5EF4-FFF2-40B4-BE49-F238E27FC236}">
                <a16:creationId xmlns:a16="http://schemas.microsoft.com/office/drawing/2014/main" id="{5D124414-2E21-8D9E-485F-0FA84DB8A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80" y="870955"/>
            <a:ext cx="1744030" cy="1744030"/>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0AA11EE1-78A1-2DE0-4FE0-6FFA5202E4D3}"/>
              </a:ext>
            </a:extLst>
          </p:cNvPr>
          <p:cNvSpPr txBox="1"/>
          <p:nvPr/>
        </p:nvSpPr>
        <p:spPr>
          <a:xfrm>
            <a:off x="2950826" y="709021"/>
            <a:ext cx="5991726" cy="3477875"/>
          </a:xfrm>
          <a:prstGeom prst="rect">
            <a:avLst/>
          </a:prstGeom>
          <a:noFill/>
        </p:spPr>
        <p:txBody>
          <a:bodyPr wrap="square" rtlCol="0">
            <a:spAutoFit/>
          </a:bodyPr>
          <a:lstStyle/>
          <a:p>
            <a:r>
              <a:rPr lang="en-US" sz="2000" dirty="0">
                <a:latin typeface="Tw Cen MT" panose="020B0602020104020603" pitchFamily="34" charset="0"/>
              </a:rPr>
              <a:t>Technical Expert PHP / Symfony</a:t>
            </a:r>
          </a:p>
          <a:p>
            <a:endParaRPr lang="en-US" sz="2000" dirty="0">
              <a:latin typeface="Tw Cen MT" panose="020B0602020104020603" pitchFamily="34" charset="0"/>
            </a:endParaRPr>
          </a:p>
          <a:p>
            <a:r>
              <a:rPr lang="en-US" sz="2000" dirty="0">
                <a:latin typeface="Tw Cen MT" panose="020B0602020104020603" pitchFamily="34" charset="0"/>
              </a:rPr>
              <a:t>+11 years of experience</a:t>
            </a:r>
          </a:p>
          <a:p>
            <a:endParaRPr lang="en-US" sz="2000" dirty="0">
              <a:latin typeface="Tw Cen MT" panose="020B0602020104020603" pitchFamily="34" charset="0"/>
            </a:endParaRPr>
          </a:p>
          <a:p>
            <a:r>
              <a:rPr lang="en-US" sz="2000" dirty="0">
                <a:latin typeface="Tw Cen MT" panose="020B0602020104020603" pitchFamily="34" charset="0"/>
              </a:rPr>
              <a:t>Symfony Certified Developer (Expert level)</a:t>
            </a:r>
          </a:p>
          <a:p>
            <a:endParaRPr lang="en-US" sz="2000" dirty="0">
              <a:latin typeface="Tw Cen MT" panose="020B0602020104020603" pitchFamily="34" charset="0"/>
            </a:endParaRPr>
          </a:p>
          <a:p>
            <a:r>
              <a:rPr lang="en-US" sz="2000" dirty="0">
                <a:latin typeface="Tw Cen MT" panose="020B0602020104020603" pitchFamily="34" charset="0"/>
              </a:rPr>
              <a:t>Professor at EHEIO</a:t>
            </a:r>
          </a:p>
          <a:p>
            <a:endParaRPr lang="en-US" sz="2000" dirty="0">
              <a:latin typeface="Tw Cen MT" panose="020B0602020104020603" pitchFamily="34" charset="0"/>
            </a:endParaRPr>
          </a:p>
          <a:p>
            <a:endParaRPr lang="en-US" sz="2000" dirty="0">
              <a:latin typeface="Tw Cen MT" panose="020B0602020104020603" pitchFamily="34" charset="0"/>
            </a:endParaRPr>
          </a:p>
          <a:p>
            <a:endParaRPr lang="en-US" sz="2000" dirty="0">
              <a:latin typeface="Tw Cen MT" panose="020B0602020104020603" pitchFamily="34" charset="0"/>
            </a:endParaRPr>
          </a:p>
          <a:p>
            <a:endParaRPr lang="fr-FR" sz="2000" dirty="0">
              <a:latin typeface="Tw Cen MT" panose="020B0602020104020603" pitchFamily="34" charset="0"/>
            </a:endParaRPr>
          </a:p>
        </p:txBody>
      </p:sp>
      <p:pic>
        <p:nvPicPr>
          <p:cNvPr id="4100" name="Picture 4" descr="Symfony · GitHub">
            <a:extLst>
              <a:ext uri="{FF2B5EF4-FFF2-40B4-BE49-F238E27FC236}">
                <a16:creationId xmlns:a16="http://schemas.microsoft.com/office/drawing/2014/main" id="{60C69ECD-1BE1-ED30-7B77-4805D0D456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0" y="4001305"/>
            <a:ext cx="487279" cy="487279"/>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7968B0EE-D899-672F-F43C-D32B488A9097}"/>
              </a:ext>
            </a:extLst>
          </p:cNvPr>
          <p:cNvSpPr txBox="1"/>
          <p:nvPr/>
        </p:nvSpPr>
        <p:spPr>
          <a:xfrm>
            <a:off x="728259" y="4001305"/>
            <a:ext cx="5991726" cy="369332"/>
          </a:xfrm>
          <a:prstGeom prst="rect">
            <a:avLst/>
          </a:prstGeom>
          <a:noFill/>
        </p:spPr>
        <p:txBody>
          <a:bodyPr wrap="square" rtlCol="0">
            <a:spAutoFit/>
          </a:bodyPr>
          <a:lstStyle/>
          <a:p>
            <a:r>
              <a:rPr lang="fr-FR" dirty="0">
                <a:solidFill>
                  <a:schemeClr val="bg1"/>
                </a:solidFill>
                <a:latin typeface="Tw Cen MT" panose="020B0602020104020603" pitchFamily="34" charset="0"/>
              </a:rPr>
              <a:t>https://connect.symfony.com/profile/ikhadiri</a:t>
            </a:r>
          </a:p>
        </p:txBody>
      </p:sp>
      <p:pic>
        <p:nvPicPr>
          <p:cNvPr id="4102" name="Picture 6" descr="GitHub - Wikipedia">
            <a:extLst>
              <a:ext uri="{FF2B5EF4-FFF2-40B4-BE49-F238E27FC236}">
                <a16:creationId xmlns:a16="http://schemas.microsoft.com/office/drawing/2014/main" id="{825603A5-A158-434E-9BBD-D21F6A72D3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981" y="4613924"/>
            <a:ext cx="517157" cy="517157"/>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20FB3F7-DD97-9634-3C1E-03521C37157F}"/>
              </a:ext>
            </a:extLst>
          </p:cNvPr>
          <p:cNvSpPr txBox="1"/>
          <p:nvPr/>
        </p:nvSpPr>
        <p:spPr>
          <a:xfrm>
            <a:off x="825448" y="4668297"/>
            <a:ext cx="3820160" cy="369332"/>
          </a:xfrm>
          <a:prstGeom prst="rect">
            <a:avLst/>
          </a:prstGeom>
          <a:noFill/>
        </p:spPr>
        <p:txBody>
          <a:bodyPr wrap="square" rtlCol="0">
            <a:spAutoFit/>
          </a:bodyPr>
          <a:lstStyle/>
          <a:p>
            <a:r>
              <a:rPr lang="fr-FR" dirty="0">
                <a:solidFill>
                  <a:schemeClr val="bg1"/>
                </a:solidFill>
                <a:latin typeface="Tw Cen MT" panose="020B0602020104020603" pitchFamily="34" charset="0"/>
              </a:rPr>
              <a:t>https://github.com/issamkhadiri1989</a:t>
            </a:r>
          </a:p>
        </p:txBody>
      </p:sp>
      <p:sp>
        <p:nvSpPr>
          <p:cNvPr id="11" name="ZoneTexte 10">
            <a:extLst>
              <a:ext uri="{FF2B5EF4-FFF2-40B4-BE49-F238E27FC236}">
                <a16:creationId xmlns:a16="http://schemas.microsoft.com/office/drawing/2014/main" id="{8A675D64-AD3F-4526-958C-97FB37F39799}"/>
              </a:ext>
            </a:extLst>
          </p:cNvPr>
          <p:cNvSpPr txBox="1"/>
          <p:nvPr/>
        </p:nvSpPr>
        <p:spPr>
          <a:xfrm>
            <a:off x="758138" y="5333438"/>
            <a:ext cx="5669280" cy="369332"/>
          </a:xfrm>
          <a:prstGeom prst="rect">
            <a:avLst/>
          </a:prstGeom>
          <a:noFill/>
        </p:spPr>
        <p:txBody>
          <a:bodyPr wrap="square" rtlCol="0">
            <a:spAutoFit/>
          </a:bodyPr>
          <a:lstStyle/>
          <a:p>
            <a:r>
              <a:rPr lang="fr-FR" dirty="0">
                <a:solidFill>
                  <a:schemeClr val="bg1"/>
                </a:solidFill>
                <a:latin typeface="Tw Cen MT" panose="020B0602020104020603" pitchFamily="34" charset="0"/>
              </a:rPr>
              <a:t>https://www.linkedin.com/in/issam-khadiri-30a31659/</a:t>
            </a:r>
          </a:p>
        </p:txBody>
      </p:sp>
      <p:pic>
        <p:nvPicPr>
          <p:cNvPr id="4104" name="Picture 8" descr="Linkedin black icon">
            <a:extLst>
              <a:ext uri="{FF2B5EF4-FFF2-40B4-BE49-F238E27FC236}">
                <a16:creationId xmlns:a16="http://schemas.microsoft.com/office/drawing/2014/main" id="{3BDE0E88-590A-27A3-5C96-77230D2B3A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980" y="5208098"/>
            <a:ext cx="517158" cy="51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36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isque magnétique 3">
            <a:extLst>
              <a:ext uri="{FF2B5EF4-FFF2-40B4-BE49-F238E27FC236}">
                <a16:creationId xmlns:a16="http://schemas.microsoft.com/office/drawing/2014/main" id="{08C3159F-5116-9064-C965-B8F15B5136F4}"/>
              </a:ext>
            </a:extLst>
          </p:cNvPr>
          <p:cNvSpPr/>
          <p:nvPr/>
        </p:nvSpPr>
        <p:spPr>
          <a:xfrm>
            <a:off x="385011" y="192506"/>
            <a:ext cx="2117558" cy="2141621"/>
          </a:xfrm>
          <a:prstGeom prst="flowChartMagneticDisk">
            <a:avLst/>
          </a:prstGeom>
          <a:noFill/>
          <a:ln>
            <a:solidFill>
              <a:srgbClr val="41B4D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Tw Cen MT" panose="020B0602020104020603" pitchFamily="34" charset="0"/>
            </a:endParaRPr>
          </a:p>
        </p:txBody>
      </p:sp>
      <p:pic>
        <p:nvPicPr>
          <p:cNvPr id="3074" name="Picture 2" descr="Working With MySQL. A brief introduction to the MySQL… | by Ashiq KS |  Medium">
            <a:extLst>
              <a:ext uri="{FF2B5EF4-FFF2-40B4-BE49-F238E27FC236}">
                <a16:creationId xmlns:a16="http://schemas.microsoft.com/office/drawing/2014/main" id="{804841CA-3C73-F642-5BAC-1B81A9762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27" y="990600"/>
            <a:ext cx="1876925" cy="834189"/>
          </a:xfrm>
          <a:prstGeom prst="rect">
            <a:avLst/>
          </a:prstGeom>
          <a:solidFill>
            <a:schemeClr val="tx1"/>
          </a:solidFill>
        </p:spPr>
      </p:pic>
      <p:sp>
        <p:nvSpPr>
          <p:cNvPr id="5" name="ZoneTexte 4">
            <a:extLst>
              <a:ext uri="{FF2B5EF4-FFF2-40B4-BE49-F238E27FC236}">
                <a16:creationId xmlns:a16="http://schemas.microsoft.com/office/drawing/2014/main" id="{47BE921E-19B9-6987-0678-DEBF6F6033F7}"/>
              </a:ext>
            </a:extLst>
          </p:cNvPr>
          <p:cNvSpPr txBox="1"/>
          <p:nvPr/>
        </p:nvSpPr>
        <p:spPr>
          <a:xfrm>
            <a:off x="2502569" y="385011"/>
            <a:ext cx="1419726" cy="369332"/>
          </a:xfrm>
          <a:prstGeom prst="rect">
            <a:avLst/>
          </a:prstGeom>
          <a:noFill/>
        </p:spPr>
        <p:txBody>
          <a:bodyPr wrap="square" rtlCol="0">
            <a:spAutoFit/>
          </a:bodyPr>
          <a:lstStyle/>
          <a:p>
            <a:r>
              <a:rPr lang="en-US" dirty="0">
                <a:latin typeface="Tw Cen MT" panose="020B0602020104020603" pitchFamily="34" charset="0"/>
              </a:rPr>
              <a:t>database</a:t>
            </a:r>
            <a:endParaRPr lang="fr-FR" dirty="0">
              <a:latin typeface="Tw Cen MT" panose="020B0602020104020603" pitchFamily="34" charset="0"/>
            </a:endParaRPr>
          </a:p>
        </p:txBody>
      </p:sp>
      <p:sp>
        <p:nvSpPr>
          <p:cNvPr id="6" name="Organigramme : Disque magnétique 5">
            <a:extLst>
              <a:ext uri="{FF2B5EF4-FFF2-40B4-BE49-F238E27FC236}">
                <a16:creationId xmlns:a16="http://schemas.microsoft.com/office/drawing/2014/main" id="{E7DDE6DE-F069-9A63-829E-EB22A9776D6D}"/>
              </a:ext>
            </a:extLst>
          </p:cNvPr>
          <p:cNvSpPr/>
          <p:nvPr/>
        </p:nvSpPr>
        <p:spPr>
          <a:xfrm>
            <a:off x="812132" y="3132222"/>
            <a:ext cx="2560096" cy="2967790"/>
          </a:xfrm>
          <a:prstGeom prst="flowChartMagneticDisk">
            <a:avLst/>
          </a:prstGeom>
          <a:noFill/>
          <a:ln>
            <a:solidFill>
              <a:srgbClr val="41B4D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Tw Cen MT" panose="020B0602020104020603" pitchFamily="34" charset="0"/>
            </a:endParaRPr>
          </a:p>
        </p:txBody>
      </p:sp>
      <p:pic>
        <p:nvPicPr>
          <p:cNvPr id="3078" name="Picture 6" descr="Apache Web Server - QuikSite® Design Services">
            <a:extLst>
              <a:ext uri="{FF2B5EF4-FFF2-40B4-BE49-F238E27FC236}">
                <a16:creationId xmlns:a16="http://schemas.microsoft.com/office/drawing/2014/main" id="{04DFD4EE-B81A-C5C7-06C4-38EDEC94B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835" y="4528764"/>
            <a:ext cx="1422734" cy="14227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HP, conformité et validation - Alsacreations">
            <a:extLst>
              <a:ext uri="{FF2B5EF4-FFF2-40B4-BE49-F238E27FC236}">
                <a16:creationId xmlns:a16="http://schemas.microsoft.com/office/drawing/2014/main" id="{B0141018-09C7-18AE-F809-B1D0C839D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789" y="3416970"/>
            <a:ext cx="1557337" cy="155733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EBAF906A-4081-5A24-3A75-5505048A889E}"/>
              </a:ext>
            </a:extLst>
          </p:cNvPr>
          <p:cNvSpPr txBox="1"/>
          <p:nvPr/>
        </p:nvSpPr>
        <p:spPr>
          <a:xfrm>
            <a:off x="2222457" y="6186183"/>
            <a:ext cx="1557337" cy="369332"/>
          </a:xfrm>
          <a:prstGeom prst="rect">
            <a:avLst/>
          </a:prstGeom>
          <a:noFill/>
        </p:spPr>
        <p:txBody>
          <a:bodyPr wrap="square" rtlCol="0">
            <a:spAutoFit/>
          </a:bodyPr>
          <a:lstStyle/>
          <a:p>
            <a:r>
              <a:rPr lang="en-US" dirty="0">
                <a:latin typeface="Tw Cen MT" panose="020B0602020104020603" pitchFamily="34" charset="0"/>
              </a:rPr>
              <a:t>server</a:t>
            </a:r>
            <a:endParaRPr lang="fr-FR" dirty="0">
              <a:latin typeface="Tw Cen MT" panose="020B0602020104020603" pitchFamily="34" charset="0"/>
            </a:endParaRPr>
          </a:p>
        </p:txBody>
      </p:sp>
      <p:sp>
        <p:nvSpPr>
          <p:cNvPr id="9" name="Organigramme : Disque magnétique 8">
            <a:extLst>
              <a:ext uri="{FF2B5EF4-FFF2-40B4-BE49-F238E27FC236}">
                <a16:creationId xmlns:a16="http://schemas.microsoft.com/office/drawing/2014/main" id="{C873BA8E-1D10-A464-C33D-3FAEF7005033}"/>
              </a:ext>
            </a:extLst>
          </p:cNvPr>
          <p:cNvSpPr/>
          <p:nvPr/>
        </p:nvSpPr>
        <p:spPr>
          <a:xfrm>
            <a:off x="7713866" y="457201"/>
            <a:ext cx="2117558" cy="2021306"/>
          </a:xfrm>
          <a:prstGeom prst="flowChartMagneticDisk">
            <a:avLst/>
          </a:prstGeom>
          <a:noFill/>
          <a:ln>
            <a:solidFill>
              <a:srgbClr val="41B4D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Tw Cen MT" panose="020B0602020104020603" pitchFamily="34" charset="0"/>
            </a:endParaRPr>
          </a:p>
        </p:txBody>
      </p:sp>
      <p:pic>
        <p:nvPicPr>
          <p:cNvPr id="3082" name="Picture 10" descr="phpMyAdmin — Wikipédia">
            <a:extLst>
              <a:ext uri="{FF2B5EF4-FFF2-40B4-BE49-F238E27FC236}">
                <a16:creationId xmlns:a16="http://schemas.microsoft.com/office/drawing/2014/main" id="{F18E36AE-7F98-C2C6-E532-D2F908BB66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901" y="977037"/>
            <a:ext cx="1663487" cy="98163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FCE4F2B3-87BB-4F4B-1B5F-F1C17765307F}"/>
              </a:ext>
            </a:extLst>
          </p:cNvPr>
          <p:cNvSpPr txBox="1"/>
          <p:nvPr/>
        </p:nvSpPr>
        <p:spPr>
          <a:xfrm>
            <a:off x="9944912" y="673768"/>
            <a:ext cx="1600200" cy="369332"/>
          </a:xfrm>
          <a:prstGeom prst="rect">
            <a:avLst/>
          </a:prstGeom>
          <a:noFill/>
        </p:spPr>
        <p:txBody>
          <a:bodyPr wrap="square" rtlCol="0">
            <a:spAutoFit/>
          </a:bodyPr>
          <a:lstStyle/>
          <a:p>
            <a:r>
              <a:rPr lang="en-US" dirty="0" err="1">
                <a:latin typeface="Tw Cen MT" panose="020B0602020104020603" pitchFamily="34" charset="0"/>
              </a:rPr>
              <a:t>phpmyadmin</a:t>
            </a:r>
            <a:endParaRPr lang="fr-FR" dirty="0">
              <a:latin typeface="Tw Cen MT" panose="020B0602020104020603" pitchFamily="34" charset="0"/>
            </a:endParaRPr>
          </a:p>
        </p:txBody>
      </p:sp>
      <p:sp>
        <p:nvSpPr>
          <p:cNvPr id="11" name="Organigramme : Disque magnétique 10">
            <a:extLst>
              <a:ext uri="{FF2B5EF4-FFF2-40B4-BE49-F238E27FC236}">
                <a16:creationId xmlns:a16="http://schemas.microsoft.com/office/drawing/2014/main" id="{5D7A78EE-6C3C-B3E6-E5AF-07C7EA924899}"/>
              </a:ext>
            </a:extLst>
          </p:cNvPr>
          <p:cNvSpPr/>
          <p:nvPr/>
        </p:nvSpPr>
        <p:spPr>
          <a:xfrm>
            <a:off x="8994607" y="3255750"/>
            <a:ext cx="2117558" cy="2546027"/>
          </a:xfrm>
          <a:prstGeom prst="flowChartMagneticDisk">
            <a:avLst/>
          </a:prstGeom>
          <a:noFill/>
          <a:ln>
            <a:solidFill>
              <a:srgbClr val="41B4D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Tw Cen MT" panose="020B0602020104020603" pitchFamily="34" charset="0"/>
            </a:endParaRPr>
          </a:p>
        </p:txBody>
      </p:sp>
      <p:pic>
        <p:nvPicPr>
          <p:cNvPr id="3084" name="Picture 12" descr="Self Host and Preview Emails Locally with MailCatcher (Open Source) — Nick  Janetakis">
            <a:extLst>
              <a:ext uri="{FF2B5EF4-FFF2-40B4-BE49-F238E27FC236}">
                <a16:creationId xmlns:a16="http://schemas.microsoft.com/office/drawing/2014/main" id="{C20F9A60-71A2-AAAA-714E-26BA06D556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6422" y="4309084"/>
            <a:ext cx="1713927" cy="964084"/>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C8F3748-C902-D2A5-A00B-ED3969A723B3}"/>
              </a:ext>
            </a:extLst>
          </p:cNvPr>
          <p:cNvPicPr>
            <a:picLocks noChangeAspect="1"/>
          </p:cNvPicPr>
          <p:nvPr/>
        </p:nvPicPr>
        <p:blipFill>
          <a:blip r:embed="rId7"/>
          <a:stretch>
            <a:fillRect/>
          </a:stretch>
        </p:blipFill>
        <p:spPr>
          <a:xfrm>
            <a:off x="4236171" y="2162625"/>
            <a:ext cx="2927628" cy="3077506"/>
          </a:xfrm>
          <a:prstGeom prst="rect">
            <a:avLst/>
          </a:prstGeom>
        </p:spPr>
      </p:pic>
      <p:sp>
        <p:nvSpPr>
          <p:cNvPr id="13" name="ZoneTexte 12">
            <a:extLst>
              <a:ext uri="{FF2B5EF4-FFF2-40B4-BE49-F238E27FC236}">
                <a16:creationId xmlns:a16="http://schemas.microsoft.com/office/drawing/2014/main" id="{933FFB38-4402-0080-A1F3-8818DBED1EF9}"/>
              </a:ext>
            </a:extLst>
          </p:cNvPr>
          <p:cNvSpPr txBox="1"/>
          <p:nvPr/>
        </p:nvSpPr>
        <p:spPr>
          <a:xfrm>
            <a:off x="10347158" y="5951498"/>
            <a:ext cx="1335505" cy="369332"/>
          </a:xfrm>
          <a:prstGeom prst="rect">
            <a:avLst/>
          </a:prstGeom>
          <a:noFill/>
        </p:spPr>
        <p:txBody>
          <a:bodyPr wrap="square" rtlCol="0">
            <a:spAutoFit/>
          </a:bodyPr>
          <a:lstStyle/>
          <a:p>
            <a:r>
              <a:rPr lang="en-US" dirty="0" err="1">
                <a:latin typeface="Tw Cen MT" panose="020B0602020104020603" pitchFamily="34" charset="0"/>
              </a:rPr>
              <a:t>mailcatcher</a:t>
            </a:r>
            <a:endParaRPr lang="fr-FR" dirty="0">
              <a:latin typeface="Tw Cen MT" panose="020B0602020104020603" pitchFamily="34" charset="0"/>
            </a:endParaRPr>
          </a:p>
        </p:txBody>
      </p:sp>
      <p:cxnSp>
        <p:nvCxnSpPr>
          <p:cNvPr id="15" name="Connecteur : en arc 14">
            <a:extLst>
              <a:ext uri="{FF2B5EF4-FFF2-40B4-BE49-F238E27FC236}">
                <a16:creationId xmlns:a16="http://schemas.microsoft.com/office/drawing/2014/main" id="{9DC92EF1-697A-B185-5E5C-5889B8E5F6B7}"/>
              </a:ext>
            </a:extLst>
          </p:cNvPr>
          <p:cNvCxnSpPr>
            <a:endCxn id="9" idx="2"/>
          </p:cNvCxnSpPr>
          <p:nvPr/>
        </p:nvCxnSpPr>
        <p:spPr>
          <a:xfrm rot="5400000" flipH="1" flipV="1">
            <a:off x="7101949" y="1529705"/>
            <a:ext cx="673767" cy="55006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17" name="Connecteur : en arc 16">
            <a:extLst>
              <a:ext uri="{FF2B5EF4-FFF2-40B4-BE49-F238E27FC236}">
                <a16:creationId xmlns:a16="http://schemas.microsoft.com/office/drawing/2014/main" id="{EEB3FA80-580C-02A9-5C04-914CCCA05A93}"/>
              </a:ext>
            </a:extLst>
          </p:cNvPr>
          <p:cNvCxnSpPr>
            <a:stCxn id="12" idx="3"/>
            <a:endCxn id="11" idx="2"/>
          </p:cNvCxnSpPr>
          <p:nvPr/>
        </p:nvCxnSpPr>
        <p:spPr>
          <a:xfrm>
            <a:off x="7163799" y="3701378"/>
            <a:ext cx="1830808" cy="82738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9" name="Connecteur : en arc 18">
            <a:extLst>
              <a:ext uri="{FF2B5EF4-FFF2-40B4-BE49-F238E27FC236}">
                <a16:creationId xmlns:a16="http://schemas.microsoft.com/office/drawing/2014/main" id="{2F239A12-5184-8F25-E1F9-2E73D9D4DC7B}"/>
              </a:ext>
            </a:extLst>
          </p:cNvPr>
          <p:cNvCxnSpPr>
            <a:stCxn id="12" idx="0"/>
            <a:endCxn id="4" idx="4"/>
          </p:cNvCxnSpPr>
          <p:nvPr/>
        </p:nvCxnSpPr>
        <p:spPr>
          <a:xfrm rot="16200000" flipV="1">
            <a:off x="3651623" y="114263"/>
            <a:ext cx="899308" cy="3197416"/>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1" name="Connecteur : en arc 20">
            <a:extLst>
              <a:ext uri="{FF2B5EF4-FFF2-40B4-BE49-F238E27FC236}">
                <a16:creationId xmlns:a16="http://schemas.microsoft.com/office/drawing/2014/main" id="{09B83A1D-6A6D-37A9-E2F9-23C10263865A}"/>
              </a:ext>
            </a:extLst>
          </p:cNvPr>
          <p:cNvCxnSpPr>
            <a:stCxn id="12" idx="1"/>
            <a:endCxn id="6" idx="4"/>
          </p:cNvCxnSpPr>
          <p:nvPr/>
        </p:nvCxnSpPr>
        <p:spPr>
          <a:xfrm rot="10800000" flipV="1">
            <a:off x="3372229" y="3701377"/>
            <a:ext cx="863943" cy="914739"/>
          </a:xfrm>
          <a:prstGeom prst="curved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27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1128028" y="2098744"/>
            <a:ext cx="6573252" cy="1200329"/>
          </a:xfrm>
          <a:prstGeom prst="rect">
            <a:avLst/>
          </a:prstGeom>
          <a:noFill/>
        </p:spPr>
        <p:txBody>
          <a:bodyPr wrap="square" rtlCol="0">
            <a:spAutoFit/>
          </a:bodyPr>
          <a:lstStyle/>
          <a:p>
            <a:r>
              <a:rPr lang="en-US" sz="7200" dirty="0">
                <a:latin typeface="Tw Cen MT" panose="020B0602020104020603" pitchFamily="34" charset="0"/>
              </a:rPr>
              <a:t>Thank you !</a:t>
            </a:r>
            <a:endParaRPr lang="fr-FR" sz="7200" dirty="0">
              <a:latin typeface="Tw Cen MT" panose="020B0602020104020603" pitchFamily="34" charset="0"/>
            </a:endParaRPr>
          </a:p>
        </p:txBody>
      </p:sp>
    </p:spTree>
    <p:extLst>
      <p:ext uri="{BB962C8B-B14F-4D97-AF65-F5344CB8AC3E}">
        <p14:creationId xmlns:p14="http://schemas.microsoft.com/office/powerpoint/2010/main" val="400242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5618748" y="2413704"/>
            <a:ext cx="6573252" cy="1200329"/>
          </a:xfrm>
          <a:prstGeom prst="rect">
            <a:avLst/>
          </a:prstGeom>
          <a:noFill/>
        </p:spPr>
        <p:txBody>
          <a:bodyPr wrap="square" rtlCol="0">
            <a:spAutoFit/>
          </a:bodyPr>
          <a:lstStyle/>
          <a:p>
            <a:r>
              <a:rPr lang="en-US" sz="7200" dirty="0">
                <a:latin typeface="Tw Cen MT" panose="020B0602020104020603" pitchFamily="34" charset="0"/>
              </a:rPr>
              <a:t>What is Docker ?</a:t>
            </a:r>
            <a:endParaRPr lang="fr-FR" sz="7200" dirty="0">
              <a:latin typeface="Tw Cen MT" panose="020B0602020104020603" pitchFamily="34" charset="0"/>
            </a:endParaRPr>
          </a:p>
        </p:txBody>
      </p:sp>
      <p:pic>
        <p:nvPicPr>
          <p:cNvPr id="1030" name="Picture 6" descr="Containerised Bioinformatics">
            <a:extLst>
              <a:ext uri="{FF2B5EF4-FFF2-40B4-BE49-F238E27FC236}">
                <a16:creationId xmlns:a16="http://schemas.microsoft.com/office/drawing/2014/main" id="{62921DA8-3CEA-DCB8-4062-CC4AEA65F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84540">
            <a:off x="418789" y="5188000"/>
            <a:ext cx="948573" cy="9485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ainerised Bioinformatics">
            <a:extLst>
              <a:ext uri="{FF2B5EF4-FFF2-40B4-BE49-F238E27FC236}">
                <a16:creationId xmlns:a16="http://schemas.microsoft.com/office/drawing/2014/main" id="{3F70D184-75B6-BB32-EEA8-5829D2CA7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5849">
            <a:off x="1989272" y="5111694"/>
            <a:ext cx="1563582" cy="15635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tainerised Bioinformatics">
            <a:extLst>
              <a:ext uri="{FF2B5EF4-FFF2-40B4-BE49-F238E27FC236}">
                <a16:creationId xmlns:a16="http://schemas.microsoft.com/office/drawing/2014/main" id="{4A696AC8-FCEE-445F-D1C1-EB19F30E6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30939">
            <a:off x="4274165" y="4452178"/>
            <a:ext cx="1919426" cy="1919426"/>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B953D326-59A4-5022-67C6-BFC0E2309FCA}"/>
              </a:ext>
            </a:extLst>
          </p:cNvPr>
          <p:cNvSpPr txBox="1"/>
          <p:nvPr/>
        </p:nvSpPr>
        <p:spPr>
          <a:xfrm>
            <a:off x="6627200" y="4211562"/>
            <a:ext cx="4908885" cy="1200329"/>
          </a:xfrm>
          <a:prstGeom prst="rect">
            <a:avLst/>
          </a:prstGeom>
          <a:noFill/>
        </p:spPr>
        <p:txBody>
          <a:bodyPr wrap="square" rtlCol="0">
            <a:spAutoFit/>
          </a:bodyPr>
          <a:lstStyle/>
          <a:p>
            <a:r>
              <a:rPr lang="en-US" sz="2400" kern="100" dirty="0">
                <a:solidFill>
                  <a:srgbClr val="666666"/>
                </a:solidFill>
                <a:effectLst/>
                <a:latin typeface="Tw Cen MT" panose="020B0602020104020603" pitchFamily="34" charset="0"/>
                <a:ea typeface="Calibri" panose="020F0502020204030204" pitchFamily="34" charset="0"/>
                <a:cs typeface="Times New Roman" panose="02020603050405020304" pitchFamily="18" charset="0"/>
              </a:rPr>
              <a:t>Used for </a:t>
            </a:r>
            <a:r>
              <a:rPr lang="en-US" sz="2400" b="1" kern="100" dirty="0">
                <a:solidFill>
                  <a:srgbClr val="41B4D8"/>
                </a:solidFill>
                <a:latin typeface="Tw Cen MT" panose="020B0602020104020603" pitchFamily="34" charset="0"/>
                <a:cs typeface="Times New Roman" panose="02020603050405020304" pitchFamily="18" charset="0"/>
              </a:rPr>
              <a:t>developing and deploying any kind of software application</a:t>
            </a:r>
          </a:p>
          <a:p>
            <a:endParaRPr lang="fr-FR" sz="2400" dirty="0"/>
          </a:p>
        </p:txBody>
      </p:sp>
    </p:spTree>
    <p:extLst>
      <p:ext uri="{BB962C8B-B14F-4D97-AF65-F5344CB8AC3E}">
        <p14:creationId xmlns:p14="http://schemas.microsoft.com/office/powerpoint/2010/main" val="39791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6096000" y="163799"/>
            <a:ext cx="5751094" cy="1200329"/>
          </a:xfrm>
          <a:prstGeom prst="rect">
            <a:avLst/>
          </a:prstGeom>
          <a:noFill/>
        </p:spPr>
        <p:txBody>
          <a:bodyPr wrap="square" rtlCol="0">
            <a:spAutoFit/>
          </a:bodyPr>
          <a:lstStyle/>
          <a:p>
            <a:r>
              <a:rPr lang="en-US" sz="7200" dirty="0">
                <a:latin typeface="Tw Cen MT" panose="020B0602020104020603" pitchFamily="34" charset="0"/>
              </a:rPr>
              <a:t>Good to know</a:t>
            </a:r>
            <a:endParaRPr lang="fr-FR" sz="7200" dirty="0">
              <a:latin typeface="Tw Cen MT" panose="020B0602020104020603" pitchFamily="34" charset="0"/>
            </a:endParaRPr>
          </a:p>
        </p:txBody>
      </p:sp>
      <p:sp>
        <p:nvSpPr>
          <p:cNvPr id="2" name="ZoneTexte 1">
            <a:extLst>
              <a:ext uri="{FF2B5EF4-FFF2-40B4-BE49-F238E27FC236}">
                <a16:creationId xmlns:a16="http://schemas.microsoft.com/office/drawing/2014/main" id="{C3FA91A6-9F8C-F64B-2B43-3B971691A33F}"/>
              </a:ext>
            </a:extLst>
          </p:cNvPr>
          <p:cNvSpPr txBox="1"/>
          <p:nvPr/>
        </p:nvSpPr>
        <p:spPr>
          <a:xfrm>
            <a:off x="5041233" y="1364129"/>
            <a:ext cx="6942220" cy="5232202"/>
          </a:xfrm>
          <a:prstGeom prst="rect">
            <a:avLst/>
          </a:prstGeom>
          <a:noFill/>
        </p:spPr>
        <p:txBody>
          <a:bodyPr wrap="square" rtlCol="0">
            <a:spAutoFit/>
          </a:bodyPr>
          <a:lstStyle/>
          <a:p>
            <a:endParaRPr lang="en-US" sz="20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Blip>
                <a:blip r:embed="rId4"/>
              </a:buBlip>
            </a:pPr>
            <a:r>
              <a:rPr lang="en-US" sz="2000" b="1" kern="100" dirty="0">
                <a:solidFill>
                  <a:srgbClr val="41B4D8"/>
                </a:solidFill>
                <a:latin typeface="Arial" panose="020B0604020202020204" pitchFamily="34" charset="0"/>
                <a:cs typeface="Times New Roman" panose="02020603050405020304" pitchFamily="18" charset="0"/>
              </a:rPr>
              <a:t>Continuously deploying software: </a:t>
            </a:r>
            <a:r>
              <a:rPr lang="en-US" sz="2000" kern="100" dirty="0">
                <a:solidFill>
                  <a:srgbClr val="666666"/>
                </a:solidFill>
                <a:effectLst/>
                <a:latin typeface="Arial" panose="020B0604020202020204" pitchFamily="34" charset="0"/>
                <a:ea typeface="Calibri" panose="020F0502020204030204" pitchFamily="34" charset="0"/>
                <a:cs typeface="Times New Roman" panose="02020603050405020304" pitchFamily="18" charset="0"/>
              </a:rPr>
              <a:t>possible to deploy containerized applications in a few seconds</a:t>
            </a:r>
          </a:p>
          <a:p>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Blip>
                <a:blip r:embed="rId4"/>
              </a:buBlip>
            </a:pPr>
            <a:r>
              <a:rPr lang="en-US" sz="2000" b="1" dirty="0">
                <a:solidFill>
                  <a:srgbClr val="666666"/>
                </a:solidFill>
                <a:effectLst/>
                <a:latin typeface="Arial" panose="020B0604020202020204" pitchFamily="34" charset="0"/>
                <a:ea typeface="Calibri" panose="020F0502020204030204" pitchFamily="34" charset="0"/>
              </a:rPr>
              <a:t> </a:t>
            </a:r>
            <a:r>
              <a:rPr lang="en-US" sz="2000" b="1" kern="100" dirty="0">
                <a:solidFill>
                  <a:srgbClr val="41B4D8"/>
                </a:solidFill>
                <a:latin typeface="Arial" panose="020B0604020202020204" pitchFamily="34" charset="0"/>
                <a:cs typeface="Times New Roman" panose="02020603050405020304" pitchFamily="18" charset="0"/>
              </a:rPr>
              <a:t>Building a microservice-based architecture: </a:t>
            </a:r>
            <a:r>
              <a:rPr lang="en-US" sz="2000" dirty="0">
                <a:solidFill>
                  <a:srgbClr val="666666"/>
                </a:solidFill>
                <a:effectLst/>
                <a:latin typeface="Arial" panose="020B0604020202020204" pitchFamily="34" charset="0"/>
                <a:ea typeface="Calibri" panose="020F0502020204030204" pitchFamily="34" charset="0"/>
              </a:rPr>
              <a:t>Developers build and deploy multiple microservices, each inside their own container Then they integrate them to assemble a full software application with the help of a container orchestration tool (such as Docker Swarm)</a:t>
            </a:r>
          </a:p>
          <a:p>
            <a:pPr marL="285750" indent="-285750">
              <a:buBlip>
                <a:blip r:embed="rId4"/>
              </a:buBlip>
            </a:pPr>
            <a:endParaRPr lang="en-US" sz="2000" kern="100" dirty="0">
              <a:solidFill>
                <a:srgbClr val="666666"/>
              </a:solidFill>
              <a:latin typeface="Arial" panose="020B0604020202020204" pitchFamily="34" charset="0"/>
              <a:ea typeface="Calibri" panose="020F0502020204030204" pitchFamily="34" charset="0"/>
              <a:cs typeface="Times New Roman" panose="02020603050405020304" pitchFamily="18" charset="0"/>
            </a:endParaRPr>
          </a:p>
          <a:p>
            <a:pPr marL="285750" indent="-285750">
              <a:buBlip>
                <a:blip r:embed="rId4"/>
              </a:buBlip>
            </a:pPr>
            <a:r>
              <a:rPr lang="en-US" sz="2000" b="1" kern="100" dirty="0">
                <a:solidFill>
                  <a:srgbClr val="41B4D8"/>
                </a:solidFill>
                <a:latin typeface="Arial" panose="020B0604020202020204" pitchFamily="34" charset="0"/>
                <a:cs typeface="Times New Roman" panose="02020603050405020304" pitchFamily="18" charset="0"/>
              </a:rPr>
              <a:t>Migrating legacy applications to a containerized </a:t>
            </a:r>
            <a:r>
              <a:rPr lang="en-US" sz="2000" b="1" kern="0" dirty="0">
                <a:solidFill>
                  <a:srgbClr val="666666"/>
                </a:solidFill>
                <a:effectLst/>
                <a:latin typeface="Arial" panose="020B0604020202020204" pitchFamily="34" charset="0"/>
                <a:ea typeface="Times New Roman" panose="02020603050405020304" pitchFamily="18" charset="0"/>
              </a:rPr>
              <a:t>infrastructure.</a:t>
            </a:r>
            <a:r>
              <a:rPr lang="en-US" sz="2000" kern="0" dirty="0">
                <a:solidFill>
                  <a:srgbClr val="666666"/>
                </a:solidFill>
                <a:effectLst/>
                <a:latin typeface="Arial" panose="020B0604020202020204" pitchFamily="34" charset="0"/>
                <a:ea typeface="Times New Roman" panose="02020603050405020304" pitchFamily="18" charset="0"/>
              </a:rPr>
              <a:t> A development team wanting to modernize a preexisting legacy software application can use Docker to shift the app to a containerized infrastructure</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Blip>
                <a:blip r:embed="rId4"/>
              </a:buBlip>
            </a:pPr>
            <a:endParaRPr lang="fr-FR"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Blip>
                <a:blip r:embed="rId4"/>
              </a:buBlip>
            </a:pPr>
            <a:endParaRPr lang="fr-FR" sz="1700" dirty="0"/>
          </a:p>
        </p:txBody>
      </p:sp>
    </p:spTree>
    <p:extLst>
      <p:ext uri="{BB962C8B-B14F-4D97-AF65-F5344CB8AC3E}">
        <p14:creationId xmlns:p14="http://schemas.microsoft.com/office/powerpoint/2010/main" val="313339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6096000" y="163799"/>
            <a:ext cx="5751094" cy="1200329"/>
          </a:xfrm>
          <a:prstGeom prst="rect">
            <a:avLst/>
          </a:prstGeom>
          <a:noFill/>
        </p:spPr>
        <p:txBody>
          <a:bodyPr wrap="square" rtlCol="0">
            <a:spAutoFit/>
          </a:bodyPr>
          <a:lstStyle/>
          <a:p>
            <a:r>
              <a:rPr lang="en-US" sz="7200" dirty="0">
                <a:latin typeface="Tw Cen MT" panose="020B0602020104020603" pitchFamily="34" charset="0"/>
              </a:rPr>
              <a:t>Some terms</a:t>
            </a:r>
            <a:endParaRPr lang="fr-FR" sz="7200" dirty="0">
              <a:latin typeface="Tw Cen MT" panose="020B0602020104020603" pitchFamily="34" charset="0"/>
            </a:endParaRPr>
          </a:p>
        </p:txBody>
      </p:sp>
      <p:sp>
        <p:nvSpPr>
          <p:cNvPr id="3" name="ZoneTexte 2">
            <a:extLst>
              <a:ext uri="{FF2B5EF4-FFF2-40B4-BE49-F238E27FC236}">
                <a16:creationId xmlns:a16="http://schemas.microsoft.com/office/drawing/2014/main" id="{9D7003D9-9BD8-5315-A971-40DF9F7C19E9}"/>
              </a:ext>
            </a:extLst>
          </p:cNvPr>
          <p:cNvSpPr txBox="1"/>
          <p:nvPr/>
        </p:nvSpPr>
        <p:spPr>
          <a:xfrm>
            <a:off x="5041233" y="1929614"/>
            <a:ext cx="6942220" cy="3785652"/>
          </a:xfrm>
          <a:prstGeom prst="rect">
            <a:avLst/>
          </a:prstGeom>
          <a:noFill/>
        </p:spPr>
        <p:txBody>
          <a:bodyPr wrap="square" rtlCol="0">
            <a:spAutoFit/>
          </a:bodyPr>
          <a:lstStyle/>
          <a:p>
            <a:pPr marL="285750" indent="-285750">
              <a:buBlip>
                <a:blip r:embed="rId4"/>
              </a:buBlip>
            </a:pPr>
            <a:r>
              <a:rPr lang="en-US" sz="2000" b="1" kern="100" dirty="0">
                <a:solidFill>
                  <a:srgbClr val="41B4D8"/>
                </a:solidFill>
                <a:latin typeface="Tw Cen MT" panose="020B0602020104020603" pitchFamily="34" charset="0"/>
                <a:ea typeface="Calibri" panose="020F0502020204030204" pitchFamily="34" charset="0"/>
                <a:cs typeface="Times New Roman" panose="02020603050405020304" pitchFamily="18" charset="0"/>
              </a:rPr>
              <a:t>Docker Hub. </a:t>
            </a:r>
            <a:r>
              <a:rPr lang="en-US" sz="2000" b="0" i="0" dirty="0">
                <a:solidFill>
                  <a:srgbClr val="202124"/>
                </a:solidFill>
                <a:effectLst/>
                <a:latin typeface="Google Sans"/>
              </a:rPr>
              <a:t> </a:t>
            </a:r>
            <a:r>
              <a:rPr lang="en-US" sz="2000" kern="100" dirty="0">
                <a:solidFill>
                  <a:srgbClr val="666666"/>
                </a:solidFill>
                <a:latin typeface="Tw Cen MT" panose="020B0602020104020603" pitchFamily="34" charset="0"/>
                <a:cs typeface="Times New Roman" panose="02020603050405020304" pitchFamily="18" charset="0"/>
              </a:rPr>
              <a:t>is a container registry built for developers and open source contributors to find, use, and share their container images</a:t>
            </a:r>
          </a:p>
          <a:p>
            <a:pPr marL="285750" indent="-285750">
              <a:buBlip>
                <a:blip r:embed="rId4"/>
              </a:buBlip>
            </a:pPr>
            <a:endParaRPr lang="fr-FR" sz="2000" kern="100" dirty="0">
              <a:effectLst/>
              <a:latin typeface="Tw Cen MT" panose="020B0602020104020603" pitchFamily="34" charset="0"/>
              <a:ea typeface="Calibri" panose="020F0502020204030204" pitchFamily="34" charset="0"/>
              <a:cs typeface="Times New Roman" panose="02020603050405020304" pitchFamily="18" charset="0"/>
            </a:endParaRPr>
          </a:p>
          <a:p>
            <a:pPr marL="285750" indent="-285750">
              <a:buBlip>
                <a:blip r:embed="rId4"/>
              </a:buBlip>
            </a:pPr>
            <a:r>
              <a:rPr lang="en-US" sz="2000" b="1" kern="100" dirty="0">
                <a:solidFill>
                  <a:srgbClr val="41B4D8"/>
                </a:solidFill>
                <a:latin typeface="Tw Cen MT" panose="020B0602020104020603" pitchFamily="34" charset="0"/>
                <a:cs typeface="Times New Roman" panose="02020603050405020304" pitchFamily="18" charset="0"/>
              </a:rPr>
              <a:t>Images</a:t>
            </a:r>
            <a:r>
              <a:rPr lang="en-US" sz="2000" kern="100" dirty="0">
                <a:solidFill>
                  <a:srgbClr val="666666"/>
                </a:solidFill>
                <a:latin typeface="Tw Cen MT" panose="020B0602020104020603" pitchFamily="34" charset="0"/>
                <a:cs typeface="Times New Roman" panose="02020603050405020304" pitchFamily="18" charset="0"/>
              </a:rPr>
              <a:t> are read-only templates containing instructions for creating a container</a:t>
            </a:r>
            <a:endParaRPr lang="fr-FR" sz="2000" kern="100" dirty="0">
              <a:solidFill>
                <a:srgbClr val="666666"/>
              </a:solidFill>
              <a:latin typeface="Tw Cen MT" panose="020B0602020104020603" pitchFamily="34" charset="0"/>
              <a:cs typeface="Times New Roman" panose="02020603050405020304" pitchFamily="18" charset="0"/>
            </a:endParaRPr>
          </a:p>
          <a:p>
            <a:endParaRPr lang="fr-FR" sz="2000" kern="100" dirty="0">
              <a:effectLst/>
              <a:latin typeface="Tw Cen MT" panose="020B0602020104020603" pitchFamily="34" charset="0"/>
              <a:ea typeface="Calibri" panose="020F0502020204030204" pitchFamily="34" charset="0"/>
              <a:cs typeface="Times New Roman" panose="02020603050405020304" pitchFamily="18" charset="0"/>
            </a:endParaRPr>
          </a:p>
          <a:p>
            <a:pPr marL="285750" indent="-285750">
              <a:buBlip>
                <a:blip r:embed="rId4"/>
              </a:buBlip>
            </a:pPr>
            <a:r>
              <a:rPr lang="en-US" sz="2000" b="1" kern="100" dirty="0">
                <a:solidFill>
                  <a:srgbClr val="41B4D8"/>
                </a:solidFill>
                <a:latin typeface="Tw Cen MT" panose="020B0602020104020603" pitchFamily="34" charset="0"/>
                <a:cs typeface="Times New Roman" panose="02020603050405020304" pitchFamily="18" charset="0"/>
              </a:rPr>
              <a:t>Compose</a:t>
            </a:r>
            <a:r>
              <a:rPr lang="en-US" sz="2000" kern="100" dirty="0">
                <a:solidFill>
                  <a:srgbClr val="666666"/>
                </a:solidFill>
                <a:latin typeface="Tw Cen MT" panose="020B0602020104020603" pitchFamily="34" charset="0"/>
                <a:cs typeface="Times New Roman" panose="02020603050405020304" pitchFamily="18" charset="0"/>
              </a:rPr>
              <a:t>. This tool is used to configure </a:t>
            </a:r>
            <a:r>
              <a:rPr lang="en-US" sz="2000" kern="100" dirty="0" err="1">
                <a:solidFill>
                  <a:srgbClr val="666666"/>
                </a:solidFill>
                <a:latin typeface="Tw Cen MT" panose="020B0602020104020603" pitchFamily="34" charset="0"/>
                <a:cs typeface="Times New Roman" panose="02020603050405020304" pitchFamily="18" charset="0"/>
              </a:rPr>
              <a:t>multicontainer</a:t>
            </a:r>
            <a:r>
              <a:rPr lang="en-US" sz="2000" kern="100" dirty="0">
                <a:solidFill>
                  <a:srgbClr val="666666"/>
                </a:solidFill>
                <a:latin typeface="Tw Cen MT" panose="020B0602020104020603" pitchFamily="34" charset="0"/>
                <a:cs typeface="Times New Roman" panose="02020603050405020304" pitchFamily="18" charset="0"/>
              </a:rPr>
              <a:t> application services, view container statuses, stream log output and run single-instance processes.</a:t>
            </a:r>
          </a:p>
          <a:p>
            <a:pPr marL="285750" indent="-285750">
              <a:buBlip>
                <a:blip r:embed="rId4"/>
              </a:buBlip>
            </a:pPr>
            <a:endParaRPr lang="en-US" sz="2000" kern="100" dirty="0">
              <a:solidFill>
                <a:srgbClr val="666666"/>
              </a:solidFill>
              <a:latin typeface="Tw Cen MT" panose="020B0602020104020603" pitchFamily="34" charset="0"/>
              <a:cs typeface="Times New Roman" panose="02020603050405020304" pitchFamily="18" charset="0"/>
            </a:endParaRPr>
          </a:p>
          <a:p>
            <a:pPr marL="285750" indent="-285750">
              <a:buBlip>
                <a:blip r:embed="rId4"/>
              </a:buBlip>
            </a:pPr>
            <a:endParaRPr lang="fr-FR" sz="2000" dirty="0">
              <a:latin typeface="Tw Cen MT" panose="020B0602020104020603" pitchFamily="34" charset="0"/>
            </a:endParaRPr>
          </a:p>
        </p:txBody>
      </p:sp>
    </p:spTree>
    <p:extLst>
      <p:ext uri="{BB962C8B-B14F-4D97-AF65-F5344CB8AC3E}">
        <p14:creationId xmlns:p14="http://schemas.microsoft.com/office/powerpoint/2010/main" val="212895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5618748" y="2413704"/>
            <a:ext cx="6573252" cy="1015663"/>
          </a:xfrm>
          <a:prstGeom prst="rect">
            <a:avLst/>
          </a:prstGeom>
          <a:noFill/>
        </p:spPr>
        <p:txBody>
          <a:bodyPr wrap="square" rtlCol="0">
            <a:spAutoFit/>
          </a:bodyPr>
          <a:lstStyle/>
          <a:p>
            <a:r>
              <a:rPr lang="en-US" sz="6000" dirty="0">
                <a:latin typeface="Tw Cen MT" panose="020B0602020104020603" pitchFamily="34" charset="0"/>
              </a:rPr>
              <a:t>What is container ?</a:t>
            </a:r>
            <a:endParaRPr lang="fr-FR" sz="6000" dirty="0">
              <a:latin typeface="Tw Cen MT" panose="020B0602020104020603" pitchFamily="34" charset="0"/>
            </a:endParaRPr>
          </a:p>
        </p:txBody>
      </p:sp>
      <p:pic>
        <p:nvPicPr>
          <p:cNvPr id="1030" name="Picture 6" descr="Containerised Bioinformatics">
            <a:extLst>
              <a:ext uri="{FF2B5EF4-FFF2-40B4-BE49-F238E27FC236}">
                <a16:creationId xmlns:a16="http://schemas.microsoft.com/office/drawing/2014/main" id="{62921DA8-3CEA-DCB8-4062-CC4AEA65F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84540">
            <a:off x="2872915" y="4932945"/>
            <a:ext cx="1300163" cy="13001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ainerised Bioinformatics">
            <a:extLst>
              <a:ext uri="{FF2B5EF4-FFF2-40B4-BE49-F238E27FC236}">
                <a16:creationId xmlns:a16="http://schemas.microsoft.com/office/drawing/2014/main" id="{3F70D184-75B6-BB32-EEA8-5829D2CA7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5849">
            <a:off x="4294108" y="44644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tainerised Bioinformatics">
            <a:extLst>
              <a:ext uri="{FF2B5EF4-FFF2-40B4-BE49-F238E27FC236}">
                <a16:creationId xmlns:a16="http://schemas.microsoft.com/office/drawing/2014/main" id="{4A696AC8-FCEE-445F-D1C1-EB19F30E6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30939">
            <a:off x="6764295" y="3874740"/>
            <a:ext cx="2630863" cy="263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5727033" y="235999"/>
            <a:ext cx="6573252" cy="1015663"/>
          </a:xfrm>
          <a:prstGeom prst="rect">
            <a:avLst/>
          </a:prstGeom>
          <a:noFill/>
        </p:spPr>
        <p:txBody>
          <a:bodyPr wrap="square" rtlCol="0">
            <a:spAutoFit/>
          </a:bodyPr>
          <a:lstStyle/>
          <a:p>
            <a:r>
              <a:rPr lang="en-US" sz="6000" dirty="0">
                <a:latin typeface="Tw Cen MT" panose="020B0602020104020603" pitchFamily="34" charset="0"/>
              </a:rPr>
              <a:t>What a container ?</a:t>
            </a:r>
            <a:endParaRPr lang="fr-FR" sz="6000" dirty="0">
              <a:latin typeface="Tw Cen MT" panose="020B0602020104020603" pitchFamily="34" charset="0"/>
            </a:endParaRPr>
          </a:p>
        </p:txBody>
      </p:sp>
      <p:pic>
        <p:nvPicPr>
          <p:cNvPr id="1038" name="Picture 14" descr="Containerised Bioinformatics">
            <a:extLst>
              <a:ext uri="{FF2B5EF4-FFF2-40B4-BE49-F238E27FC236}">
                <a16:creationId xmlns:a16="http://schemas.microsoft.com/office/drawing/2014/main" id="{4A696AC8-FCEE-445F-D1C1-EB19F30E6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30939">
            <a:off x="1921707" y="1799651"/>
            <a:ext cx="1319637" cy="1319637"/>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77D4B64A-328F-E642-9EB6-6474098A2B65}"/>
              </a:ext>
            </a:extLst>
          </p:cNvPr>
          <p:cNvSpPr txBox="1"/>
          <p:nvPr/>
        </p:nvSpPr>
        <p:spPr>
          <a:xfrm>
            <a:off x="3780079" y="2105527"/>
            <a:ext cx="7408640" cy="707886"/>
          </a:xfrm>
          <a:prstGeom prst="rect">
            <a:avLst/>
          </a:prstGeom>
          <a:noFill/>
        </p:spPr>
        <p:txBody>
          <a:bodyPr wrap="square" rtlCol="0">
            <a:spAutoFit/>
          </a:bodyPr>
          <a:lstStyle/>
          <a:p>
            <a:r>
              <a:rPr lang="en-US" sz="2000" kern="100" dirty="0">
                <a:solidFill>
                  <a:srgbClr val="666666"/>
                </a:solidFill>
                <a:latin typeface="Arial" panose="020B0604020202020204" pitchFamily="34" charset="0"/>
                <a:cs typeface="Times New Roman" panose="02020603050405020304" pitchFamily="18" charset="0"/>
              </a:rPr>
              <a:t>A </a:t>
            </a:r>
            <a:r>
              <a:rPr lang="en-US" sz="2000" kern="100" dirty="0">
                <a:solidFill>
                  <a:srgbClr val="41B4D8"/>
                </a:solidFill>
                <a:latin typeface="Arial" panose="020B0604020202020204" pitchFamily="34" charset="0"/>
                <a:cs typeface="Times New Roman" panose="02020603050405020304" pitchFamily="18" charset="0"/>
              </a:rPr>
              <a:t>Docker container </a:t>
            </a:r>
            <a:r>
              <a:rPr lang="en-US" sz="2000" kern="100" dirty="0">
                <a:solidFill>
                  <a:srgbClr val="666666"/>
                </a:solidFill>
                <a:latin typeface="Arial" panose="020B0604020202020204" pitchFamily="34" charset="0"/>
                <a:cs typeface="Times New Roman" panose="02020603050405020304" pitchFamily="18" charset="0"/>
              </a:rPr>
              <a:t>is a standardized, encapsulated environment that runs applications.</a:t>
            </a:r>
            <a:endParaRPr lang="fr-FR" sz="2000" kern="100" dirty="0">
              <a:solidFill>
                <a:srgbClr val="666666"/>
              </a:solidFill>
              <a:latin typeface="Arial" panose="020B060402020202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A2C1E359-32AA-D334-6AAE-0B43F188E939}"/>
              </a:ext>
            </a:extLst>
          </p:cNvPr>
          <p:cNvPicPr>
            <a:picLocks noChangeAspect="1"/>
          </p:cNvPicPr>
          <p:nvPr/>
        </p:nvPicPr>
        <p:blipFill>
          <a:blip r:embed="rId4"/>
          <a:stretch>
            <a:fillRect/>
          </a:stretch>
        </p:blipFill>
        <p:spPr>
          <a:xfrm>
            <a:off x="3215640" y="3022616"/>
            <a:ext cx="5760720" cy="3315335"/>
          </a:xfrm>
          <a:prstGeom prst="rect">
            <a:avLst/>
          </a:prstGeom>
        </p:spPr>
      </p:pic>
    </p:spTree>
    <p:extLst>
      <p:ext uri="{BB962C8B-B14F-4D97-AF65-F5344CB8AC3E}">
        <p14:creationId xmlns:p14="http://schemas.microsoft.com/office/powerpoint/2010/main" val="382126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84D84B2-9AFE-B3A2-164A-D78D98FBD2FF}"/>
              </a:ext>
            </a:extLst>
          </p:cNvPr>
          <p:cNvSpPr txBox="1"/>
          <p:nvPr/>
        </p:nvSpPr>
        <p:spPr>
          <a:xfrm>
            <a:off x="5727033" y="235999"/>
            <a:ext cx="6573252" cy="1015663"/>
          </a:xfrm>
          <a:prstGeom prst="rect">
            <a:avLst/>
          </a:prstGeom>
          <a:noFill/>
        </p:spPr>
        <p:txBody>
          <a:bodyPr wrap="square" rtlCol="0">
            <a:spAutoFit/>
          </a:bodyPr>
          <a:lstStyle/>
          <a:p>
            <a:r>
              <a:rPr lang="en-US" sz="6000" dirty="0">
                <a:latin typeface="Tw Cen MT" panose="020B0602020104020603" pitchFamily="34" charset="0"/>
              </a:rPr>
              <a:t>What a container ?</a:t>
            </a:r>
            <a:endParaRPr lang="fr-FR" sz="6000" dirty="0">
              <a:latin typeface="Tw Cen MT" panose="020B0602020104020603" pitchFamily="34" charset="0"/>
            </a:endParaRPr>
          </a:p>
        </p:txBody>
      </p:sp>
      <p:graphicFrame>
        <p:nvGraphicFramePr>
          <p:cNvPr id="7" name="Diagramme 6">
            <a:extLst>
              <a:ext uri="{FF2B5EF4-FFF2-40B4-BE49-F238E27FC236}">
                <a16:creationId xmlns:a16="http://schemas.microsoft.com/office/drawing/2014/main" id="{F8D65FD4-A73C-BA72-1B9B-3C389FF5A2B0}"/>
              </a:ext>
            </a:extLst>
          </p:cNvPr>
          <p:cNvGraphicFramePr/>
          <p:nvPr>
            <p:extLst>
              <p:ext uri="{D42A27DB-BD31-4B8C-83A1-F6EECF244321}">
                <p14:modId xmlns:p14="http://schemas.microsoft.com/office/powerpoint/2010/main" val="3799086904"/>
              </p:ext>
            </p:extLst>
          </p:nvPr>
        </p:nvGraphicFramePr>
        <p:xfrm>
          <a:off x="0" y="2093494"/>
          <a:ext cx="11546304" cy="4066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4B1A8A18-36B6-A6E4-8C19-3E8E50B86083}"/>
              </a:ext>
            </a:extLst>
          </p:cNvPr>
          <p:cNvSpPr txBox="1"/>
          <p:nvPr/>
        </p:nvSpPr>
        <p:spPr>
          <a:xfrm>
            <a:off x="385010" y="2526632"/>
            <a:ext cx="673769" cy="707886"/>
          </a:xfrm>
          <a:prstGeom prst="rect">
            <a:avLst/>
          </a:prstGeom>
          <a:noFill/>
        </p:spPr>
        <p:txBody>
          <a:bodyPr wrap="square" rtlCol="0">
            <a:spAutoFit/>
          </a:bodyPr>
          <a:lstStyle/>
          <a:p>
            <a:r>
              <a:rPr lang="en-US" sz="4000" dirty="0"/>
              <a:t>1</a:t>
            </a:r>
            <a:endParaRPr lang="fr-FR" sz="4000" dirty="0"/>
          </a:p>
        </p:txBody>
      </p:sp>
      <p:sp>
        <p:nvSpPr>
          <p:cNvPr id="4" name="ZoneTexte 3">
            <a:extLst>
              <a:ext uri="{FF2B5EF4-FFF2-40B4-BE49-F238E27FC236}">
                <a16:creationId xmlns:a16="http://schemas.microsoft.com/office/drawing/2014/main" id="{F1E6A973-DB65-FFF8-F8D3-B5947B93DBE4}"/>
              </a:ext>
            </a:extLst>
          </p:cNvPr>
          <p:cNvSpPr txBox="1"/>
          <p:nvPr/>
        </p:nvSpPr>
        <p:spPr>
          <a:xfrm>
            <a:off x="645696" y="3772888"/>
            <a:ext cx="673769" cy="707886"/>
          </a:xfrm>
          <a:prstGeom prst="rect">
            <a:avLst/>
          </a:prstGeom>
          <a:noFill/>
        </p:spPr>
        <p:txBody>
          <a:bodyPr wrap="square" rtlCol="0">
            <a:spAutoFit/>
          </a:bodyPr>
          <a:lstStyle/>
          <a:p>
            <a:r>
              <a:rPr lang="en-US" sz="4000" dirty="0"/>
              <a:t>2</a:t>
            </a:r>
            <a:endParaRPr lang="fr-FR" sz="4000" dirty="0"/>
          </a:p>
        </p:txBody>
      </p:sp>
      <p:sp>
        <p:nvSpPr>
          <p:cNvPr id="6" name="ZoneTexte 5">
            <a:extLst>
              <a:ext uri="{FF2B5EF4-FFF2-40B4-BE49-F238E27FC236}">
                <a16:creationId xmlns:a16="http://schemas.microsoft.com/office/drawing/2014/main" id="{BC25A8C3-F523-8777-0524-8424F221122F}"/>
              </a:ext>
            </a:extLst>
          </p:cNvPr>
          <p:cNvSpPr txBox="1"/>
          <p:nvPr/>
        </p:nvSpPr>
        <p:spPr>
          <a:xfrm>
            <a:off x="368971" y="5019144"/>
            <a:ext cx="673769" cy="707886"/>
          </a:xfrm>
          <a:prstGeom prst="rect">
            <a:avLst/>
          </a:prstGeom>
          <a:noFill/>
        </p:spPr>
        <p:txBody>
          <a:bodyPr wrap="square" rtlCol="0">
            <a:spAutoFit/>
          </a:bodyPr>
          <a:lstStyle/>
          <a:p>
            <a:r>
              <a:rPr lang="en-US" sz="4000" dirty="0"/>
              <a:t>3</a:t>
            </a:r>
            <a:endParaRPr lang="fr-FR" sz="4000" dirty="0"/>
          </a:p>
        </p:txBody>
      </p:sp>
    </p:spTree>
    <p:extLst>
      <p:ext uri="{BB962C8B-B14F-4D97-AF65-F5344CB8AC3E}">
        <p14:creationId xmlns:p14="http://schemas.microsoft.com/office/powerpoint/2010/main" val="34166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 everything worth knowing about the topic - oneclick">
            <a:extLst>
              <a:ext uri="{FF2B5EF4-FFF2-40B4-BE49-F238E27FC236}">
                <a16:creationId xmlns:a16="http://schemas.microsoft.com/office/drawing/2014/main" id="{95069F20-D1A6-D62B-6D10-9AC9234FC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825625"/>
            <a:ext cx="4286251" cy="237648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84D84B2-9AFE-B3A2-164A-D78D98FBD2FF}"/>
              </a:ext>
            </a:extLst>
          </p:cNvPr>
          <p:cNvSpPr txBox="1"/>
          <p:nvPr/>
        </p:nvSpPr>
        <p:spPr>
          <a:xfrm>
            <a:off x="5618748" y="2413704"/>
            <a:ext cx="6573252" cy="1015663"/>
          </a:xfrm>
          <a:prstGeom prst="rect">
            <a:avLst/>
          </a:prstGeom>
          <a:noFill/>
        </p:spPr>
        <p:txBody>
          <a:bodyPr wrap="square" rtlCol="0">
            <a:spAutoFit/>
          </a:bodyPr>
          <a:lstStyle/>
          <a:p>
            <a:r>
              <a:rPr lang="en-US" sz="6000" dirty="0">
                <a:latin typeface="Tw Cen MT" panose="020B0602020104020603" pitchFamily="34" charset="0"/>
              </a:rPr>
              <a:t>What is image ?</a:t>
            </a:r>
            <a:endParaRPr lang="fr-FR" sz="6000" dirty="0">
              <a:latin typeface="Tw Cen MT" panose="020B0602020104020603" pitchFamily="34" charset="0"/>
            </a:endParaRPr>
          </a:p>
        </p:txBody>
      </p:sp>
      <p:pic>
        <p:nvPicPr>
          <p:cNvPr id="1030" name="Picture 6" descr="Containerised Bioinformatics">
            <a:extLst>
              <a:ext uri="{FF2B5EF4-FFF2-40B4-BE49-F238E27FC236}">
                <a16:creationId xmlns:a16="http://schemas.microsoft.com/office/drawing/2014/main" id="{62921DA8-3CEA-DCB8-4062-CC4AEA65F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84540">
            <a:off x="2872915" y="4932945"/>
            <a:ext cx="1300163" cy="13001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ainerised Bioinformatics">
            <a:extLst>
              <a:ext uri="{FF2B5EF4-FFF2-40B4-BE49-F238E27FC236}">
                <a16:creationId xmlns:a16="http://schemas.microsoft.com/office/drawing/2014/main" id="{3F70D184-75B6-BB32-EEA8-5829D2CA7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5849">
            <a:off x="4294108" y="44644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tainerised Bioinformatics">
            <a:extLst>
              <a:ext uri="{FF2B5EF4-FFF2-40B4-BE49-F238E27FC236}">
                <a16:creationId xmlns:a16="http://schemas.microsoft.com/office/drawing/2014/main" id="{4A696AC8-FCEE-445F-D1C1-EB19F30E6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30939">
            <a:off x="6764295" y="3874740"/>
            <a:ext cx="2630863" cy="263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107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1619</Words>
  <Application>Microsoft Office PowerPoint</Application>
  <PresentationFormat>Grand écran</PresentationFormat>
  <Paragraphs>153</Paragraphs>
  <Slides>21</Slides>
  <Notes>16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21</vt:i4>
      </vt:variant>
    </vt:vector>
  </HeadingPairs>
  <TitlesOfParts>
    <vt:vector size="31" baseType="lpstr">
      <vt:lpstr>Arial</vt:lpstr>
      <vt:lpstr>Calibri</vt:lpstr>
      <vt:lpstr>Calibri Light</vt:lpstr>
      <vt:lpstr>Google Sans</vt:lpstr>
      <vt:lpstr>Helvetica</vt:lpstr>
      <vt:lpstr>Lato</vt:lpstr>
      <vt:lpstr>Symbol</vt:lpstr>
      <vt:lpstr>Times New Roman</vt:lpstr>
      <vt:lpstr>Tw Cen MT</vt:lpstr>
      <vt:lpstr>Thème Office</vt:lpstr>
      <vt:lpstr>Docker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Pc</cp:lastModifiedBy>
  <cp:revision>17</cp:revision>
  <dcterms:created xsi:type="dcterms:W3CDTF">2024-03-08T12:17:51Z</dcterms:created>
  <dcterms:modified xsi:type="dcterms:W3CDTF">2024-03-08T23:02:09Z</dcterms:modified>
</cp:coreProperties>
</file>