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310" r:id="rId3"/>
    <p:sldId id="289" r:id="rId4"/>
    <p:sldId id="260" r:id="rId5"/>
    <p:sldId id="304" r:id="rId6"/>
    <p:sldId id="290" r:id="rId7"/>
    <p:sldId id="291" r:id="rId8"/>
    <p:sldId id="263" r:id="rId9"/>
    <p:sldId id="293" r:id="rId10"/>
    <p:sldId id="303" r:id="rId11"/>
    <p:sldId id="294" r:id="rId12"/>
    <p:sldId id="297" r:id="rId13"/>
    <p:sldId id="295" r:id="rId14"/>
    <p:sldId id="296" r:id="rId15"/>
    <p:sldId id="299" r:id="rId16"/>
    <p:sldId id="300" r:id="rId17"/>
    <p:sldId id="305" r:id="rId18"/>
    <p:sldId id="301" r:id="rId19"/>
    <p:sldId id="306" r:id="rId20"/>
    <p:sldId id="307" r:id="rId21"/>
    <p:sldId id="308" r:id="rId22"/>
    <p:sldId id="309" r:id="rId23"/>
    <p:sldId id="266" r:id="rId24"/>
    <p:sldId id="302"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exend Exa"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LAS M K" initials="" lastIdx="1" clrIdx="0">
    <p:extLst>
      <p:ext uri="{19B8F6BF-5375-455C-9EA6-DF929625EA0E}">
        <p15:presenceInfo xmlns:p15="http://schemas.microsoft.com/office/powerpoint/2012/main" userId="S::KAILAS.20201CCS0118@presidencyuniversity.in::2d1d755c-93aa-471e-a3be-b09cfc4c0e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DAC983-F3B5-47CE-969A-582F4B8B8921}">
  <a:tblStyle styleId="{20DAC983-F3B5-47CE-969A-582F4B8B89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16T08:32:07.507" idx="1">
    <p:pos x="10" y="10"/>
    <p:text>Web-based generic Yara Rule Generator</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eb8e29d1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eb8e29d1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9eb8e29d19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9eb8e29d1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9fb327441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9fb327441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9fb327441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9fb327441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0000"/>
          </a:blip>
          <a:srcRect t="15583"/>
          <a:stretch/>
        </p:blipFill>
        <p:spPr>
          <a:xfrm>
            <a:off x="0" y="0"/>
            <a:ext cx="9144000" cy="5143499"/>
          </a:xfrm>
          <a:prstGeom prst="rect">
            <a:avLst/>
          </a:prstGeom>
          <a:noFill/>
          <a:ln>
            <a:noFill/>
          </a:ln>
        </p:spPr>
      </p:pic>
      <p:sp>
        <p:nvSpPr>
          <p:cNvPr id="10" name="Google Shape;10;p2"/>
          <p:cNvSpPr txBox="1">
            <a:spLocks noGrp="1"/>
          </p:cNvSpPr>
          <p:nvPr>
            <p:ph type="ctrTitle"/>
          </p:nvPr>
        </p:nvSpPr>
        <p:spPr>
          <a:xfrm>
            <a:off x="715100" y="763600"/>
            <a:ext cx="6419700" cy="2389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3229600"/>
            <a:ext cx="6096600" cy="35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200">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1"/>
            </a:gs>
            <a:gs pos="100000">
              <a:schemeClr val="dk2"/>
            </a:gs>
          </a:gsLst>
          <a:lin ang="5400700" scaled="0"/>
        </a:gradFill>
        <a:effectLst/>
      </p:bgPr>
    </p:bg>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mt="10000"/>
          </a:blip>
          <a:srcRect t="24528" r="10594"/>
          <a:stretch/>
        </p:blipFill>
        <p:spPr>
          <a:xfrm rot="10800000">
            <a:off x="0" y="0"/>
            <a:ext cx="9144000" cy="5143499"/>
          </a:xfrm>
          <a:prstGeom prst="rect">
            <a:avLst/>
          </a:prstGeom>
          <a:noFill/>
          <a:ln>
            <a:noFill/>
          </a:ln>
        </p:spPr>
      </p:pic>
      <p:cxnSp>
        <p:nvCxnSpPr>
          <p:cNvPr id="103" name="Google Shape;103;p19"/>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1"/>
            </a:gs>
            <a:gs pos="100000">
              <a:schemeClr val="dk2"/>
            </a:gs>
          </a:gsLst>
          <a:lin ang="5400700" scaled="0"/>
        </a:gradFill>
        <a:effectLst/>
      </p:bgPr>
    </p:bg>
    <p:spTree>
      <p:nvGrpSpPr>
        <p:cNvPr id="1" name="Shape 104"/>
        <p:cNvGrpSpPr/>
        <p:nvPr/>
      </p:nvGrpSpPr>
      <p:grpSpPr>
        <a:xfrm>
          <a:off x="0" y="0"/>
          <a:ext cx="0" cy="0"/>
          <a:chOff x="0" y="0"/>
          <a:chExt cx="0" cy="0"/>
        </a:xfrm>
      </p:grpSpPr>
      <p:pic>
        <p:nvPicPr>
          <p:cNvPr id="105" name="Google Shape;105;p20"/>
          <p:cNvPicPr preferRelativeResize="0"/>
          <p:nvPr/>
        </p:nvPicPr>
        <p:blipFill rotWithShape="1">
          <a:blip r:embed="rId2">
            <a:alphaModFix amt="10000"/>
          </a:blip>
          <a:srcRect t="24528" r="10594"/>
          <a:stretch/>
        </p:blipFill>
        <p:spPr>
          <a:xfrm>
            <a:off x="0" y="0"/>
            <a:ext cx="9144000" cy="5143499"/>
          </a:xfrm>
          <a:prstGeom prst="rect">
            <a:avLst/>
          </a:prstGeom>
          <a:noFill/>
          <a:ln>
            <a:noFill/>
          </a:ln>
        </p:spPr>
      </p:pic>
      <p:cxnSp>
        <p:nvCxnSpPr>
          <p:cNvPr id="106" name="Google Shape;106;p20"/>
          <p:cNvCxnSpPr/>
          <p:nvPr/>
        </p:nvCxnSpPr>
        <p:spPr>
          <a:xfrm>
            <a:off x="78883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5400700" scaled="0"/>
        </a:gra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21" name="Google Shape;21;p4"/>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298450" rtl="0">
              <a:lnSpc>
                <a:spcPct val="115000"/>
              </a:lnSpc>
              <a:spcBef>
                <a:spcPts val="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5400700" scaled="0"/>
        </a:gradFill>
        <a:effectLst/>
      </p:bgPr>
    </p:bg>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10000"/>
          </a:blip>
          <a:srcRect t="7791" b="7791"/>
          <a:stretch/>
        </p:blipFill>
        <p:spPr>
          <a:xfrm>
            <a:off x="0" y="0"/>
            <a:ext cx="9144000" cy="5143499"/>
          </a:xfrm>
          <a:prstGeom prst="rect">
            <a:avLst/>
          </a:prstGeom>
          <a:noFill/>
          <a:ln>
            <a:noFill/>
          </a:ln>
        </p:spPr>
      </p:pic>
      <p:sp>
        <p:nvSpPr>
          <p:cNvPr id="34" name="Google Shape;34;p6"/>
          <p:cNvSpPr txBox="1">
            <a:spLocks noGrp="1"/>
          </p:cNvSpPr>
          <p:nvPr>
            <p:ph type="title"/>
          </p:nvPr>
        </p:nvSpPr>
        <p:spPr>
          <a:xfrm>
            <a:off x="715100" y="535000"/>
            <a:ext cx="7713900" cy="66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2pPr>
            <a:lvl3pPr lvl="2"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3pPr>
            <a:lvl4pPr lvl="3"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4pPr>
            <a:lvl5pPr lvl="4"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5pPr>
            <a:lvl6pPr lvl="5"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6pPr>
            <a:lvl7pPr lvl="6"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7pPr>
            <a:lvl8pPr lvl="7"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8pPr>
            <a:lvl9pPr lvl="8"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9pPr>
          </a:lstStyle>
          <a:p>
            <a:endParaRPr/>
          </a:p>
        </p:txBody>
      </p:sp>
      <p:cxnSp>
        <p:nvCxnSpPr>
          <p:cNvPr id="35" name="Google Shape;35;p6"/>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5400012" scaled="0"/>
        </a:gra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10000"/>
          </a:blip>
          <a:srcRect t="15583"/>
          <a:stretch/>
        </p:blipFill>
        <p:spPr>
          <a:xfrm rot="10800000">
            <a:off x="0" y="0"/>
            <a:ext cx="9144000" cy="5143499"/>
          </a:xfrm>
          <a:prstGeom prst="rect">
            <a:avLst/>
          </a:prstGeom>
          <a:noFill/>
          <a:ln>
            <a:noFill/>
          </a:ln>
        </p:spPr>
      </p:pic>
      <p:sp>
        <p:nvSpPr>
          <p:cNvPr id="38" name="Google Shape;38;p7"/>
          <p:cNvSpPr txBox="1">
            <a:spLocks noGrp="1"/>
          </p:cNvSpPr>
          <p:nvPr>
            <p:ph type="title"/>
          </p:nvPr>
        </p:nvSpPr>
        <p:spPr>
          <a:xfrm>
            <a:off x="715100" y="535000"/>
            <a:ext cx="4706400" cy="66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2pPr>
            <a:lvl3pPr lvl="2"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3pPr>
            <a:lvl4pPr lvl="3"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4pPr>
            <a:lvl5pPr lvl="4"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5pPr>
            <a:lvl6pPr lvl="5"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6pPr>
            <a:lvl7pPr lvl="6"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7pPr>
            <a:lvl8pPr lvl="7"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8pPr>
            <a:lvl9pPr lvl="8"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9pPr>
          </a:lstStyle>
          <a:p>
            <a:endParaRPr/>
          </a:p>
        </p:txBody>
      </p:sp>
      <p:sp>
        <p:nvSpPr>
          <p:cNvPr id="39" name="Google Shape;39;p7"/>
          <p:cNvSpPr txBox="1">
            <a:spLocks noGrp="1"/>
          </p:cNvSpPr>
          <p:nvPr>
            <p:ph type="body" idx="1"/>
          </p:nvPr>
        </p:nvSpPr>
        <p:spPr>
          <a:xfrm>
            <a:off x="715100" y="1204300"/>
            <a:ext cx="4706400" cy="3404100"/>
          </a:xfrm>
          <a:prstGeom prst="rect">
            <a:avLst/>
          </a:prstGeom>
          <a:ln>
            <a:noFill/>
          </a:ln>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1pPr>
            <a:lvl2pPr marL="914400" lvl="1"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2pPr>
            <a:lvl3pPr marL="1371600" lvl="2"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3pPr>
            <a:lvl4pPr marL="1828800" lvl="3"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4pPr>
            <a:lvl5pPr marL="2286000" lvl="4"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5pPr>
            <a:lvl6pPr marL="2743200" lvl="5"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6pPr>
            <a:lvl7pPr marL="3200400" lvl="6"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7pPr>
            <a:lvl8pPr marL="3657600" lvl="7"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8pPr>
            <a:lvl9pPr marL="4114800" lvl="8"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9pPr>
          </a:lstStyle>
          <a:p>
            <a:endParaRPr/>
          </a:p>
        </p:txBody>
      </p:sp>
      <p:sp>
        <p:nvSpPr>
          <p:cNvPr id="40" name="Google Shape;40;p7"/>
          <p:cNvSpPr>
            <a:spLocks noGrp="1"/>
          </p:cNvSpPr>
          <p:nvPr>
            <p:ph type="pic" idx="2"/>
          </p:nvPr>
        </p:nvSpPr>
        <p:spPr>
          <a:xfrm>
            <a:off x="5573900" y="535000"/>
            <a:ext cx="2855100" cy="4073400"/>
          </a:xfrm>
          <a:prstGeom prst="rect">
            <a:avLst/>
          </a:prstGeom>
          <a:noFill/>
          <a:ln>
            <a:noFill/>
          </a:ln>
        </p:spPr>
      </p:sp>
      <p:cxnSp>
        <p:nvCxnSpPr>
          <p:cNvPr id="41" name="Google Shape;41;p7"/>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5400700" scaled="0"/>
        </a:gra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48" name="Google Shape;48;p9"/>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49" name="Google Shape;49;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5400700" scaled="0"/>
        </a:gra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10000"/>
          </a:blip>
          <a:srcRect t="15583"/>
          <a:stretch/>
        </p:blipFill>
        <p:spPr>
          <a:xfrm>
            <a:off x="0" y="0"/>
            <a:ext cx="9144000" cy="5143499"/>
          </a:xfrm>
          <a:prstGeom prst="rect">
            <a:avLst/>
          </a:prstGeom>
          <a:noFill/>
          <a:ln>
            <a:noFill/>
          </a:ln>
        </p:spPr>
      </p:pic>
      <p:cxnSp>
        <p:nvCxnSpPr>
          <p:cNvPr id="57" name="Google Shape;57;p11"/>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
        <p:nvSpPr>
          <p:cNvPr id="58" name="Google Shape;5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lt1"/>
            </a:gs>
            <a:gs pos="100000">
              <a:schemeClr val="dk2"/>
            </a:gs>
          </a:gsLst>
          <a:lin ang="5400700" scaled="0"/>
        </a:gradFill>
        <a:effectLst/>
      </p:bgPr>
    </p:bg>
    <p:spTree>
      <p:nvGrpSpPr>
        <p:cNvPr id="1" name="Shape 79"/>
        <p:cNvGrpSpPr/>
        <p:nvPr/>
      </p:nvGrpSpPr>
      <p:grpSpPr>
        <a:xfrm>
          <a:off x="0" y="0"/>
          <a:ext cx="0" cy="0"/>
          <a:chOff x="0" y="0"/>
          <a:chExt cx="0" cy="0"/>
        </a:xfrm>
      </p:grpSpPr>
      <p:pic>
        <p:nvPicPr>
          <p:cNvPr id="80" name="Google Shape;80;p15"/>
          <p:cNvPicPr preferRelativeResize="0"/>
          <p:nvPr/>
        </p:nvPicPr>
        <p:blipFill rotWithShape="1">
          <a:blip r:embed="rId2">
            <a:alphaModFix amt="10000"/>
          </a:blip>
          <a:srcRect t="15583"/>
          <a:stretch/>
        </p:blipFill>
        <p:spPr>
          <a:xfrm rot="10800000">
            <a:off x="0" y="0"/>
            <a:ext cx="9144000" cy="5143499"/>
          </a:xfrm>
          <a:prstGeom prst="rect">
            <a:avLst/>
          </a:prstGeom>
          <a:noFill/>
          <a:ln>
            <a:noFill/>
          </a:ln>
        </p:spPr>
      </p:pic>
      <p:sp>
        <p:nvSpPr>
          <p:cNvPr id="81" name="Google Shape;81;p15"/>
          <p:cNvSpPr txBox="1">
            <a:spLocks noGrp="1"/>
          </p:cNvSpPr>
          <p:nvPr>
            <p:ph type="title"/>
          </p:nvPr>
        </p:nvSpPr>
        <p:spPr>
          <a:xfrm>
            <a:off x="3722500" y="535000"/>
            <a:ext cx="4706400" cy="66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2pPr>
            <a:lvl3pPr lvl="2"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3pPr>
            <a:lvl4pPr lvl="3"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4pPr>
            <a:lvl5pPr lvl="4"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5pPr>
            <a:lvl6pPr lvl="5"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6pPr>
            <a:lvl7pPr lvl="6"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7pPr>
            <a:lvl8pPr lvl="7"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8pPr>
            <a:lvl9pPr lvl="8" rtl="0">
              <a:spcBef>
                <a:spcPts val="0"/>
              </a:spcBef>
              <a:spcAft>
                <a:spcPts val="0"/>
              </a:spcAft>
              <a:buClr>
                <a:schemeClr val="dk1"/>
              </a:buClr>
              <a:buSzPts val="3300"/>
              <a:buFont typeface="Lexend Exa"/>
              <a:buNone/>
              <a:defRPr sz="3300">
                <a:solidFill>
                  <a:schemeClr val="dk1"/>
                </a:solidFill>
                <a:latin typeface="Lexend Exa"/>
                <a:ea typeface="Lexend Exa"/>
                <a:cs typeface="Lexend Exa"/>
                <a:sym typeface="Lexend Exa"/>
              </a:defRPr>
            </a:lvl9pPr>
          </a:lstStyle>
          <a:p>
            <a:endParaRPr/>
          </a:p>
        </p:txBody>
      </p:sp>
      <p:sp>
        <p:nvSpPr>
          <p:cNvPr id="82" name="Google Shape;82;p15"/>
          <p:cNvSpPr txBox="1">
            <a:spLocks noGrp="1"/>
          </p:cNvSpPr>
          <p:nvPr>
            <p:ph type="body" idx="1"/>
          </p:nvPr>
        </p:nvSpPr>
        <p:spPr>
          <a:xfrm>
            <a:off x="3722500" y="1204300"/>
            <a:ext cx="4706400" cy="3404100"/>
          </a:xfrm>
          <a:prstGeom prst="rect">
            <a:avLst/>
          </a:prstGeom>
          <a:ln>
            <a:noFill/>
          </a:ln>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lt2"/>
              </a:buClr>
              <a:buSzPts val="1100"/>
              <a:buFont typeface="Lexend Exa"/>
              <a:buChar char="●"/>
              <a:defRPr sz="1100">
                <a:solidFill>
                  <a:schemeClr val="dk1"/>
                </a:solidFill>
                <a:latin typeface="Lexend Exa"/>
                <a:ea typeface="Lexend Exa"/>
                <a:cs typeface="Lexend Exa"/>
                <a:sym typeface="Lexend Exa"/>
              </a:defRPr>
            </a:lvl1pPr>
            <a:lvl2pPr marL="914400" lvl="1" indent="-298450" rtl="0">
              <a:lnSpc>
                <a:spcPct val="100000"/>
              </a:lnSpc>
              <a:spcBef>
                <a:spcPts val="100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2pPr>
            <a:lvl3pPr marL="1371600" lvl="2"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3pPr>
            <a:lvl4pPr marL="1828800" lvl="3"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4pPr>
            <a:lvl5pPr marL="2286000" lvl="4"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5pPr>
            <a:lvl6pPr marL="2743200" lvl="5"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6pPr>
            <a:lvl7pPr marL="3200400" lvl="6"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7pPr>
            <a:lvl8pPr marL="3657600" lvl="7"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8pPr>
            <a:lvl9pPr marL="4114800" lvl="8" indent="-298450" rtl="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9pPr>
          </a:lstStyle>
          <a:p>
            <a:endParaRPr/>
          </a:p>
        </p:txBody>
      </p:sp>
      <p:sp>
        <p:nvSpPr>
          <p:cNvPr id="83" name="Google Shape;83;p15"/>
          <p:cNvSpPr>
            <a:spLocks noGrp="1"/>
          </p:cNvSpPr>
          <p:nvPr>
            <p:ph type="pic" idx="2"/>
          </p:nvPr>
        </p:nvSpPr>
        <p:spPr>
          <a:xfrm>
            <a:off x="715100" y="535000"/>
            <a:ext cx="2855100" cy="4073400"/>
          </a:xfrm>
          <a:prstGeom prst="rect">
            <a:avLst/>
          </a:prstGeom>
          <a:noFill/>
          <a:ln>
            <a:noFill/>
          </a:ln>
        </p:spPr>
      </p:sp>
      <p:cxnSp>
        <p:nvCxnSpPr>
          <p:cNvPr id="84" name="Google Shape;84;p15"/>
          <p:cNvCxnSpPr/>
          <p:nvPr/>
        </p:nvCxnSpPr>
        <p:spPr>
          <a:xfrm>
            <a:off x="78883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chemeClr val="lt1"/>
            </a:gs>
            <a:gs pos="100000">
              <a:schemeClr val="dk2"/>
            </a:gs>
          </a:gsLst>
          <a:lin ang="5400700" scaled="0"/>
        </a:gradFill>
        <a:effectLst/>
      </p:bgPr>
    </p:bg>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2">
            <a:alphaModFix amt="10000"/>
          </a:blip>
          <a:srcRect t="7791" b="7791"/>
          <a:stretch/>
        </p:blipFill>
        <p:spPr>
          <a:xfrm rot="10800000">
            <a:off x="0" y="0"/>
            <a:ext cx="9144000" cy="5143499"/>
          </a:xfrm>
          <a:prstGeom prst="rect">
            <a:avLst/>
          </a:prstGeom>
          <a:noFill/>
          <a:ln>
            <a:noFill/>
          </a:ln>
        </p:spPr>
      </p:pic>
      <p:sp>
        <p:nvSpPr>
          <p:cNvPr id="87" name="Google Shape;87;p16"/>
          <p:cNvSpPr txBox="1">
            <a:spLocks noGrp="1"/>
          </p:cNvSpPr>
          <p:nvPr>
            <p:ph type="subTitle" idx="1"/>
          </p:nvPr>
        </p:nvSpPr>
        <p:spPr>
          <a:xfrm>
            <a:off x="715100" y="1202500"/>
            <a:ext cx="3856800" cy="3405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88" name="Google Shape;88;p16"/>
          <p:cNvSpPr txBox="1">
            <a:spLocks noGrp="1"/>
          </p:cNvSpPr>
          <p:nvPr>
            <p:ph type="title"/>
          </p:nvPr>
        </p:nvSpPr>
        <p:spPr>
          <a:xfrm>
            <a:off x="715100" y="535000"/>
            <a:ext cx="7713900" cy="66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Exa Light"/>
              <a:buNone/>
              <a:defRPr>
                <a:solidFill>
                  <a:schemeClr val="dk1"/>
                </a:solidFill>
              </a:defRPr>
            </a:lvl1pPr>
            <a:lvl2pPr lvl="1"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2pPr>
            <a:lvl3pPr lvl="2"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3pPr>
            <a:lvl4pPr lvl="3"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4pPr>
            <a:lvl5pPr lvl="4"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5pPr>
            <a:lvl6pPr lvl="5"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6pPr>
            <a:lvl7pPr lvl="6"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7pPr>
            <a:lvl8pPr lvl="7"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8pPr>
            <a:lvl9pPr lvl="8" rtl="0">
              <a:spcBef>
                <a:spcPts val="0"/>
              </a:spcBef>
              <a:spcAft>
                <a:spcPts val="0"/>
              </a:spcAft>
              <a:buClr>
                <a:schemeClr val="dk1"/>
              </a:buClr>
              <a:buSzPts val="3500"/>
              <a:buFont typeface="Lexend Exa"/>
              <a:buNone/>
              <a:defRPr sz="3500">
                <a:solidFill>
                  <a:schemeClr val="dk1"/>
                </a:solidFill>
                <a:latin typeface="Lexend Exa"/>
                <a:ea typeface="Lexend Exa"/>
                <a:cs typeface="Lexend Exa"/>
                <a:sym typeface="Lexend Exa"/>
              </a:defRPr>
            </a:lvl9pPr>
          </a:lstStyle>
          <a:p>
            <a:endParaRPr/>
          </a:p>
        </p:txBody>
      </p:sp>
      <p:sp>
        <p:nvSpPr>
          <p:cNvPr id="89" name="Google Shape;89;p16"/>
          <p:cNvSpPr txBox="1">
            <a:spLocks noGrp="1"/>
          </p:cNvSpPr>
          <p:nvPr>
            <p:ph type="subTitle" idx="2"/>
          </p:nvPr>
        </p:nvSpPr>
        <p:spPr>
          <a:xfrm>
            <a:off x="4572350" y="1202500"/>
            <a:ext cx="3856800" cy="3405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cxnSp>
        <p:nvCxnSpPr>
          <p:cNvPr id="90" name="Google Shape;90;p16"/>
          <p:cNvCxnSpPr/>
          <p:nvPr/>
        </p:nvCxnSpPr>
        <p:spPr>
          <a:xfrm>
            <a:off x="715100" y="4608500"/>
            <a:ext cx="54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1pPr>
            <a:lvl2pPr lvl="1"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2pPr>
            <a:lvl3pPr lvl="2"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3pPr>
            <a:lvl4pPr lvl="3"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4pPr>
            <a:lvl5pPr lvl="4"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5pPr>
            <a:lvl6pPr lvl="5"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6pPr>
            <a:lvl7pPr lvl="6"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7pPr>
            <a:lvl8pPr lvl="7"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8pPr>
            <a:lvl9pPr lvl="8" rtl="0">
              <a:spcBef>
                <a:spcPts val="0"/>
              </a:spcBef>
              <a:spcAft>
                <a:spcPts val="0"/>
              </a:spcAft>
              <a:buClr>
                <a:schemeClr val="dk1"/>
              </a:buClr>
              <a:buSzPts val="3200"/>
              <a:buFont typeface="Lexend Exa"/>
              <a:buNone/>
              <a:defRPr sz="3200">
                <a:solidFill>
                  <a:schemeClr val="dk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715100" y="1202500"/>
            <a:ext cx="7713900" cy="34059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1pPr>
            <a:lvl2pPr marL="914400" lvl="1"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2pPr>
            <a:lvl3pPr marL="1371600" lvl="2"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3pPr>
            <a:lvl4pPr marL="1828800" lvl="3"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4pPr>
            <a:lvl5pPr marL="2286000" lvl="4"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5pPr>
            <a:lvl6pPr marL="2743200" lvl="5"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6pPr>
            <a:lvl7pPr marL="3200400" lvl="6"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7pPr>
            <a:lvl8pPr marL="3657600" lvl="7"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8pPr>
            <a:lvl9pPr marL="4114800" lvl="8" indent="-298450">
              <a:lnSpc>
                <a:spcPct val="100000"/>
              </a:lnSpc>
              <a:spcBef>
                <a:spcPts val="0"/>
              </a:spcBef>
              <a:spcAft>
                <a:spcPts val="0"/>
              </a:spcAft>
              <a:buClr>
                <a:schemeClr val="dk1"/>
              </a:buClr>
              <a:buSzPts val="1100"/>
              <a:buFont typeface="Lexend Exa"/>
              <a:buChar char="■"/>
              <a:defRPr sz="1100">
                <a:solidFill>
                  <a:schemeClr val="dk1"/>
                </a:solidFill>
                <a:latin typeface="Lexend Exa"/>
                <a:ea typeface="Lexend Exa"/>
                <a:cs typeface="Lexend Exa"/>
                <a:sym typeface="Lexend Ex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58" r:id="rId7"/>
    <p:sldLayoutId id="2147483661" r:id="rId8"/>
    <p:sldLayoutId id="2147483662"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rot="2700012">
            <a:off x="7708151" y="2964085"/>
            <a:ext cx="3357726" cy="3103481"/>
          </a:xfrm>
          <a:prstGeom prst="rect">
            <a:avLst/>
          </a:prstGeom>
          <a:noFill/>
          <a:ln>
            <a:noFill/>
          </a:ln>
        </p:spPr>
      </p:pic>
      <p:sp>
        <p:nvSpPr>
          <p:cNvPr id="118" name="Google Shape;118;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err="1">
                <a:solidFill>
                  <a:schemeClr val="lt2"/>
                </a:solidFill>
              </a:rPr>
              <a:t>Yar</a:t>
            </a:r>
            <a:r>
              <a:rPr lang="en-US" sz="4800" dirty="0" err="1">
                <a:solidFill>
                  <a:schemeClr val="accent1"/>
                </a:solidFill>
              </a:rPr>
              <a:t>Web</a:t>
            </a:r>
            <a:endParaRPr lang="en-US" sz="4800" dirty="0">
              <a:solidFill>
                <a:schemeClr val="accent1"/>
              </a:solidFill>
            </a:endParaRPr>
          </a:p>
        </p:txBody>
      </p:sp>
      <p:sp>
        <p:nvSpPr>
          <p:cNvPr id="2" name="Subtitle 1">
            <a:extLst>
              <a:ext uri="{FF2B5EF4-FFF2-40B4-BE49-F238E27FC236}">
                <a16:creationId xmlns:a16="http://schemas.microsoft.com/office/drawing/2014/main" id="{3C069040-FD6A-E89E-A476-B2166EDBBD18}"/>
              </a:ext>
            </a:extLst>
          </p:cNvPr>
          <p:cNvSpPr>
            <a:spLocks noGrp="1"/>
          </p:cNvSpPr>
          <p:nvPr>
            <p:ph type="subTitle" idx="1"/>
          </p:nvPr>
        </p:nvSpPr>
        <p:spPr/>
        <p:txBody>
          <a:bodyPr/>
          <a:lstStyle/>
          <a:p>
            <a:r>
              <a:rPr lang="en-US" dirty="0"/>
              <a:t>Web-based generic </a:t>
            </a:r>
            <a:r>
              <a:rPr lang="en-US" dirty="0" err="1"/>
              <a:t>Yara</a:t>
            </a:r>
            <a:r>
              <a:rPr lang="en-US" dirty="0"/>
              <a:t> Rule Generator</a:t>
            </a:r>
          </a:p>
        </p:txBody>
      </p:sp>
      <p:pic>
        <p:nvPicPr>
          <p:cNvPr id="120" name="Google Shape;120;p24"/>
          <p:cNvPicPr preferRelativeResize="0"/>
          <p:nvPr/>
        </p:nvPicPr>
        <p:blipFill>
          <a:blip r:embed="rId3">
            <a:alphaModFix/>
          </a:blip>
          <a:stretch>
            <a:fillRect/>
          </a:stretch>
        </p:blipFill>
        <p:spPr>
          <a:xfrm rot="2700014">
            <a:off x="4594150" y="3122037"/>
            <a:ext cx="5537998" cy="5118666"/>
          </a:xfrm>
          <a:prstGeom prst="rect">
            <a:avLst/>
          </a:prstGeom>
          <a:noFill/>
          <a:ln>
            <a:noFill/>
          </a:ln>
        </p:spPr>
      </p:pic>
      <p:pic>
        <p:nvPicPr>
          <p:cNvPr id="7" name="Picture 6">
            <a:extLst>
              <a:ext uri="{FF2B5EF4-FFF2-40B4-BE49-F238E27FC236}">
                <a16:creationId xmlns:a16="http://schemas.microsoft.com/office/drawing/2014/main" id="{16F78909-7F05-2F9E-0EB9-98FF4D7B59A5}"/>
              </a:ext>
            </a:extLst>
          </p:cNvPr>
          <p:cNvPicPr>
            <a:picLocks noChangeAspect="1"/>
          </p:cNvPicPr>
          <p:nvPr/>
        </p:nvPicPr>
        <p:blipFill>
          <a:blip r:embed="rId4"/>
          <a:stretch>
            <a:fillRect/>
          </a:stretch>
        </p:blipFill>
        <p:spPr>
          <a:xfrm>
            <a:off x="2713037" y="198450"/>
            <a:ext cx="3452813" cy="6313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351" y="41251"/>
            <a:ext cx="5218187" cy="694431"/>
          </a:xfrm>
        </p:spPr>
        <p:txBody>
          <a:bodyPr/>
          <a:lstStyle/>
          <a:p>
            <a:r>
              <a:rPr lang="en" dirty="0"/>
              <a:t> </a:t>
            </a:r>
            <a:r>
              <a:rPr lang="en-US" b="1" dirty="0">
                <a:latin typeface="Lexend Exa" panose="020B0604020202020204" charset="0"/>
                <a:ea typeface="Times New Roman" panose="02020603050405020304" pitchFamily="18" charset="0"/>
              </a:rPr>
              <a:t>METHODOLOGY</a:t>
            </a:r>
            <a:endParaRPr lang="en-IN"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8720" t="2076" r="15311" b="2105"/>
          <a:stretch/>
        </p:blipFill>
        <p:spPr bwMode="auto">
          <a:xfrm>
            <a:off x="1278786" y="646306"/>
            <a:ext cx="6036414" cy="385088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014BC95-A973-C1A2-90C1-51B6CF02BBD9}"/>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60923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F259-3FDA-A4C5-8BF3-ABBE287CF08D}"/>
              </a:ext>
            </a:extLst>
          </p:cNvPr>
          <p:cNvSpPr>
            <a:spLocks noGrp="1"/>
          </p:cNvSpPr>
          <p:nvPr>
            <p:ph type="title"/>
          </p:nvPr>
        </p:nvSpPr>
        <p:spPr>
          <a:xfrm>
            <a:off x="720000" y="253823"/>
            <a:ext cx="7715856" cy="606587"/>
          </a:xfrm>
        </p:spPr>
        <p:txBody>
          <a:bodyPr/>
          <a:lstStyle/>
          <a:p>
            <a:r>
              <a:rPr lang="en-US" sz="2000" dirty="0">
                <a:solidFill>
                  <a:schemeClr val="accent1"/>
                </a:solidFill>
              </a:rPr>
              <a:t>Phase 1: Initialization and User Authentication</a:t>
            </a:r>
            <a:r>
              <a:rPr lang="en-US" sz="1800" dirty="0">
                <a:solidFill>
                  <a:schemeClr val="accent1"/>
                </a:solidFill>
              </a:rPr>
              <a:t/>
            </a:r>
            <a:br>
              <a:rPr lang="en-US" sz="1800" dirty="0">
                <a:solidFill>
                  <a:schemeClr val="accent1"/>
                </a:solidFill>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12B9EDA-48F4-43B2-5513-4A3270DC6E70}"/>
              </a:ext>
            </a:extLst>
          </p:cNvPr>
          <p:cNvSpPr>
            <a:spLocks noGrp="1"/>
          </p:cNvSpPr>
          <p:nvPr>
            <p:ph type="body" idx="1"/>
          </p:nvPr>
        </p:nvSpPr>
        <p:spPr>
          <a:xfrm>
            <a:off x="634320" y="860410"/>
            <a:ext cx="7875360" cy="3422680"/>
          </a:xfrm>
        </p:spPr>
        <p:txBody>
          <a:bodyPr/>
          <a:lstStyle/>
          <a:p>
            <a:pPr algn="just">
              <a:lnSpc>
                <a:spcPct val="150000"/>
              </a:lnSpc>
              <a:buClr>
                <a:srgbClr val="FFC000"/>
              </a:buClr>
              <a:buFont typeface="Arial" panose="020B0604020202020204" pitchFamily="34" charset="0"/>
              <a:buChar char="•"/>
            </a:pPr>
            <a:r>
              <a:rPr lang="en-US" dirty="0">
                <a:solidFill>
                  <a:schemeClr val="accent1"/>
                </a:solidFill>
                <a:latin typeface="Söhne"/>
              </a:rPr>
              <a:t>Start: User begins the interaction with the </a:t>
            </a:r>
            <a:r>
              <a:rPr lang="en-US" dirty="0" err="1">
                <a:solidFill>
                  <a:schemeClr val="accent1"/>
                </a:solidFill>
                <a:latin typeface="Söhne"/>
              </a:rPr>
              <a:t>YarWeb</a:t>
            </a:r>
            <a:r>
              <a:rPr lang="en-US" dirty="0">
                <a:solidFill>
                  <a:schemeClr val="accent1"/>
                </a:solidFill>
                <a:latin typeface="Söhne"/>
              </a:rPr>
              <a:t> website.</a:t>
            </a:r>
          </a:p>
          <a:p>
            <a:pPr algn="just">
              <a:lnSpc>
                <a:spcPct val="150000"/>
              </a:lnSpc>
              <a:buClr>
                <a:srgbClr val="FFC000"/>
              </a:buClr>
              <a:buFont typeface="Arial" panose="020B0604020202020204" pitchFamily="34" charset="0"/>
              <a:buChar char="•"/>
            </a:pPr>
            <a:r>
              <a:rPr lang="en-US" dirty="0">
                <a:solidFill>
                  <a:schemeClr val="accent1"/>
                </a:solidFill>
                <a:latin typeface="Söhne"/>
              </a:rPr>
              <a:t>Main page </a:t>
            </a:r>
            <a:r>
              <a:rPr lang="en-US" dirty="0" err="1">
                <a:solidFill>
                  <a:schemeClr val="accent1"/>
                </a:solidFill>
                <a:latin typeface="Söhne"/>
              </a:rPr>
              <a:t>YarWeb</a:t>
            </a:r>
            <a:r>
              <a:rPr lang="en-US" dirty="0">
                <a:solidFill>
                  <a:schemeClr val="accent1"/>
                </a:solidFill>
                <a:latin typeface="Söhne"/>
              </a:rPr>
              <a:t>: The user lands on the main page of the </a:t>
            </a:r>
            <a:r>
              <a:rPr lang="en-US" dirty="0" err="1">
                <a:solidFill>
                  <a:schemeClr val="accent1"/>
                </a:solidFill>
                <a:latin typeface="Söhne"/>
              </a:rPr>
              <a:t>YarWeb</a:t>
            </a:r>
            <a:r>
              <a:rPr lang="en-US" dirty="0">
                <a:solidFill>
                  <a:schemeClr val="accent1"/>
                </a:solidFill>
                <a:latin typeface="Söhne"/>
              </a:rPr>
              <a:t> website.</a:t>
            </a:r>
          </a:p>
          <a:p>
            <a:pPr algn="just">
              <a:lnSpc>
                <a:spcPct val="150000"/>
              </a:lnSpc>
              <a:buClr>
                <a:srgbClr val="FFC000"/>
              </a:buClr>
              <a:buFont typeface="Arial" panose="020B0604020202020204" pitchFamily="34" charset="0"/>
              <a:buChar char="•"/>
            </a:pPr>
            <a:r>
              <a:rPr lang="en-US" dirty="0">
                <a:solidFill>
                  <a:schemeClr val="accent1"/>
                </a:solidFill>
                <a:latin typeface="Söhne"/>
              </a:rPr>
              <a:t>Login/Register Process: The user is presented with the option to log in or register.</a:t>
            </a:r>
          </a:p>
          <a:p>
            <a:pPr algn="just">
              <a:lnSpc>
                <a:spcPct val="150000"/>
              </a:lnSpc>
              <a:buClr>
                <a:srgbClr val="FFC000"/>
              </a:buClr>
              <a:buFont typeface="Arial" panose="020B0604020202020204" pitchFamily="34" charset="0"/>
              <a:buChar char="•"/>
            </a:pPr>
            <a:r>
              <a:rPr lang="en-US" dirty="0">
                <a:solidFill>
                  <a:schemeClr val="accent1"/>
                </a:solidFill>
                <a:latin typeface="Söhne"/>
              </a:rPr>
              <a:t>If the user chooses to log in, they must enter their credentials. If the login is successful, the user proceeds; if not, they are prompted to try again.</a:t>
            </a:r>
          </a:p>
          <a:p>
            <a:pPr algn="just">
              <a:lnSpc>
                <a:spcPct val="150000"/>
              </a:lnSpc>
              <a:buClr>
                <a:srgbClr val="FFC000"/>
              </a:buClr>
              <a:buFont typeface="Arial" panose="020B0604020202020204" pitchFamily="34" charset="0"/>
              <a:buChar char="•"/>
            </a:pPr>
            <a:r>
              <a:rPr lang="en-US" dirty="0">
                <a:solidFill>
                  <a:schemeClr val="accent1"/>
                </a:solidFill>
                <a:latin typeface="Söhne"/>
              </a:rPr>
              <a:t>If the user needs to register, they will enter the registration process and upon successful registration, will proceed to log in..</a:t>
            </a:r>
          </a:p>
          <a:p>
            <a:pPr marL="139700" indent="0" algn="just">
              <a:buNone/>
            </a:pPr>
            <a:endParaRPr lang="en-IN" dirty="0">
              <a:solidFill>
                <a:schemeClr val="accent1"/>
              </a:solidFill>
            </a:endParaRPr>
          </a:p>
        </p:txBody>
      </p:sp>
      <p:pic>
        <p:nvPicPr>
          <p:cNvPr id="5" name="Picture 4">
            <a:extLst>
              <a:ext uri="{FF2B5EF4-FFF2-40B4-BE49-F238E27FC236}">
                <a16:creationId xmlns:a16="http://schemas.microsoft.com/office/drawing/2014/main" id="{92F40B70-7797-FB23-DC2D-E2B86F6CD615}"/>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131273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6FA2-1CB7-E208-E156-EA3046F194C7}"/>
              </a:ext>
            </a:extLst>
          </p:cNvPr>
          <p:cNvSpPr>
            <a:spLocks noGrp="1"/>
          </p:cNvSpPr>
          <p:nvPr>
            <p:ph type="title"/>
          </p:nvPr>
        </p:nvSpPr>
        <p:spPr>
          <a:xfrm>
            <a:off x="719999" y="351321"/>
            <a:ext cx="8169619" cy="704587"/>
          </a:xfrm>
        </p:spPr>
        <p:txBody>
          <a:bodyPr/>
          <a:lstStyle/>
          <a:p>
            <a:r>
              <a:rPr lang="en-US" sz="1800" b="1" dirty="0">
                <a:solidFill>
                  <a:schemeClr val="accent1"/>
                </a:solidFill>
              </a:rPr>
              <a:t>Phase 2: Detailed User Experience and Administration</a:t>
            </a:r>
          </a:p>
        </p:txBody>
      </p:sp>
      <p:sp>
        <p:nvSpPr>
          <p:cNvPr id="3" name="Text Placeholder 2">
            <a:extLst>
              <a:ext uri="{FF2B5EF4-FFF2-40B4-BE49-F238E27FC236}">
                <a16:creationId xmlns:a16="http://schemas.microsoft.com/office/drawing/2014/main" id="{7AEB426D-E037-F373-1337-0125420AB7C1}"/>
              </a:ext>
            </a:extLst>
          </p:cNvPr>
          <p:cNvSpPr>
            <a:spLocks noGrp="1"/>
          </p:cNvSpPr>
          <p:nvPr>
            <p:ph type="body" idx="1"/>
          </p:nvPr>
        </p:nvSpPr>
        <p:spPr>
          <a:xfrm>
            <a:off x="720000" y="1152811"/>
            <a:ext cx="7704000" cy="3416400"/>
          </a:xfrm>
        </p:spPr>
        <p:txBody>
          <a:bodyPr/>
          <a:lstStyle/>
          <a:p>
            <a:pPr>
              <a:lnSpc>
                <a:spcPct val="150000"/>
              </a:lnSpc>
              <a:buClr>
                <a:srgbClr val="FFC000"/>
              </a:buClr>
              <a:buFont typeface="Lexend Exa" panose="020B0604020202020204" charset="0"/>
              <a:buChar char="●"/>
            </a:pPr>
            <a:r>
              <a:rPr lang="en-US" b="1" dirty="0">
                <a:solidFill>
                  <a:schemeClr val="accent1"/>
                </a:solidFill>
                <a:latin typeface="Söhne"/>
              </a:rPr>
              <a:t>User Experience Navigation</a:t>
            </a:r>
            <a:r>
              <a:rPr lang="en-US" dirty="0">
                <a:solidFill>
                  <a:schemeClr val="accent1"/>
                </a:solidFill>
                <a:latin typeface="Söhne"/>
              </a:rPr>
              <a:t>: After successful login, the user can explore the platform. The 'About' section provides background information about </a:t>
            </a:r>
            <a:r>
              <a:rPr lang="en-US" dirty="0" err="1">
                <a:solidFill>
                  <a:schemeClr val="accent1"/>
                </a:solidFill>
                <a:latin typeface="Söhne"/>
              </a:rPr>
              <a:t>YarWeb</a:t>
            </a:r>
            <a:r>
              <a:rPr lang="en-US" dirty="0">
                <a:solidFill>
                  <a:schemeClr val="accent1"/>
                </a:solidFill>
                <a:latin typeface="Söhne"/>
              </a:rPr>
              <a:t>, and 'Get Started' guides new users on how to utilize the platform effectively.</a:t>
            </a:r>
          </a:p>
          <a:p>
            <a:pPr>
              <a:lnSpc>
                <a:spcPct val="150000"/>
              </a:lnSpc>
              <a:buClr>
                <a:srgbClr val="FFC000"/>
              </a:buClr>
              <a:buFont typeface="Lexend Exa" panose="020B0604020202020204" charset="0"/>
              <a:buChar char="●"/>
            </a:pPr>
            <a:r>
              <a:rPr lang="en-US" b="1" dirty="0">
                <a:solidFill>
                  <a:schemeClr val="accent1"/>
                </a:solidFill>
                <a:latin typeface="Söhne"/>
              </a:rPr>
              <a:t>Administration Verification</a:t>
            </a:r>
            <a:r>
              <a:rPr lang="en-US" dirty="0">
                <a:solidFill>
                  <a:schemeClr val="accent1"/>
                </a:solidFill>
                <a:latin typeface="Söhne"/>
              </a:rPr>
              <a:t>: For users with administrative privileges, a secondary authentication process ensures secure access. This step involves a rigorous check of admin credentials, granting access to advanced features and administrative tools.</a:t>
            </a:r>
          </a:p>
          <a:p>
            <a:pPr marL="139700" indent="0">
              <a:buNone/>
            </a:pPr>
            <a:endParaRPr lang="en-IN" dirty="0">
              <a:solidFill>
                <a:schemeClr val="accent1"/>
              </a:solidFill>
            </a:endParaRPr>
          </a:p>
        </p:txBody>
      </p:sp>
      <p:pic>
        <p:nvPicPr>
          <p:cNvPr id="5" name="Picture 4">
            <a:extLst>
              <a:ext uri="{FF2B5EF4-FFF2-40B4-BE49-F238E27FC236}">
                <a16:creationId xmlns:a16="http://schemas.microsoft.com/office/drawing/2014/main" id="{97D3762A-2790-FF05-2D0B-154CE0F350C9}"/>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241994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1E8F-CA45-B403-13B7-DABD1AC235DE}"/>
              </a:ext>
            </a:extLst>
          </p:cNvPr>
          <p:cNvSpPr>
            <a:spLocks noGrp="1"/>
          </p:cNvSpPr>
          <p:nvPr>
            <p:ph type="title"/>
          </p:nvPr>
        </p:nvSpPr>
        <p:spPr>
          <a:xfrm>
            <a:off x="720000" y="254957"/>
            <a:ext cx="7704000" cy="639337"/>
          </a:xfrm>
        </p:spPr>
        <p:txBody>
          <a:bodyPr/>
          <a:lstStyle/>
          <a:p>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solidFill>
                  <a:schemeClr val="accent1"/>
                </a:solidFill>
              </a:rPr>
              <a:t>Phase 3: Malware Exploration and Interaction</a:t>
            </a:r>
          </a:p>
        </p:txBody>
      </p:sp>
      <p:sp>
        <p:nvSpPr>
          <p:cNvPr id="3" name="Text Placeholder 2">
            <a:extLst>
              <a:ext uri="{FF2B5EF4-FFF2-40B4-BE49-F238E27FC236}">
                <a16:creationId xmlns:a16="http://schemas.microsoft.com/office/drawing/2014/main" id="{A94AEB5A-21C4-EA75-6A3A-7918384B1C4B}"/>
              </a:ext>
            </a:extLst>
          </p:cNvPr>
          <p:cNvSpPr>
            <a:spLocks noGrp="1"/>
          </p:cNvSpPr>
          <p:nvPr>
            <p:ph type="body" idx="1"/>
          </p:nvPr>
        </p:nvSpPr>
        <p:spPr>
          <a:xfrm>
            <a:off x="720000" y="1131554"/>
            <a:ext cx="7704000" cy="3052309"/>
          </a:xfrm>
        </p:spPr>
        <p:txBody>
          <a:bodyPr/>
          <a:lstStyle/>
          <a:p>
            <a:pPr>
              <a:lnSpc>
                <a:spcPct val="150000"/>
              </a:lnSpc>
              <a:buClr>
                <a:srgbClr val="FFC000"/>
              </a:buClr>
              <a:buFont typeface="Arial" panose="020B0604020202020204" pitchFamily="34" charset="0"/>
              <a:buChar char="•"/>
            </a:pPr>
            <a:r>
              <a:rPr lang="en-US" sz="1300" b="1" dirty="0">
                <a:solidFill>
                  <a:schemeClr val="accent1"/>
                </a:solidFill>
                <a:latin typeface="Söhne"/>
              </a:rPr>
              <a:t>Malware Cataloging</a:t>
            </a:r>
            <a:r>
              <a:rPr lang="en-US" sz="1300" dirty="0">
                <a:solidFill>
                  <a:schemeClr val="accent1"/>
                </a:solidFill>
                <a:latin typeface="Söhne"/>
              </a:rPr>
              <a:t>: The user can navigate through a categorized list of malware types. This database includes sophisticated threats such as Agent Tesla, Loki, </a:t>
            </a:r>
            <a:r>
              <a:rPr lang="en-US" sz="1300" dirty="0" err="1">
                <a:solidFill>
                  <a:schemeClr val="accent1"/>
                </a:solidFill>
                <a:latin typeface="Söhne"/>
              </a:rPr>
              <a:t>SnakeKeyLogger</a:t>
            </a:r>
            <a:r>
              <a:rPr lang="en-US" sz="1300" dirty="0">
                <a:solidFill>
                  <a:schemeClr val="accent1"/>
                </a:solidFill>
                <a:latin typeface="Söhne"/>
              </a:rPr>
              <a:t>, and </a:t>
            </a:r>
            <a:r>
              <a:rPr lang="en-US" sz="1300" dirty="0" err="1">
                <a:solidFill>
                  <a:schemeClr val="accent1"/>
                </a:solidFill>
                <a:latin typeface="Söhne"/>
              </a:rPr>
              <a:t>RedlineStealer</a:t>
            </a:r>
            <a:r>
              <a:rPr lang="en-US" sz="1300" dirty="0">
                <a:solidFill>
                  <a:schemeClr val="accent1"/>
                </a:solidFill>
                <a:latin typeface="Söhne"/>
              </a:rPr>
              <a:t>, among others.</a:t>
            </a:r>
          </a:p>
          <a:p>
            <a:pPr>
              <a:lnSpc>
                <a:spcPct val="150000"/>
              </a:lnSpc>
              <a:buClr>
                <a:srgbClr val="FFC000"/>
              </a:buClr>
              <a:buFont typeface="Arial" panose="020B0604020202020204" pitchFamily="34" charset="0"/>
              <a:buChar char="•"/>
            </a:pPr>
            <a:r>
              <a:rPr lang="en-US" sz="1300" b="1" dirty="0">
                <a:solidFill>
                  <a:schemeClr val="accent1"/>
                </a:solidFill>
                <a:latin typeface="Söhne"/>
              </a:rPr>
              <a:t>Interactive Actions</a:t>
            </a:r>
            <a:r>
              <a:rPr lang="en-US" sz="1300" dirty="0">
                <a:solidFill>
                  <a:schemeClr val="accent1"/>
                </a:solidFill>
                <a:latin typeface="Söhne"/>
              </a:rPr>
              <a:t>: Users can interact with the platform by selecting specific actions:</a:t>
            </a:r>
          </a:p>
          <a:p>
            <a:pPr lvl="1">
              <a:lnSpc>
                <a:spcPct val="150000"/>
              </a:lnSpc>
              <a:buClr>
                <a:srgbClr val="FFC000"/>
              </a:buClr>
              <a:buFont typeface="Arial" panose="020B0604020202020204" pitchFamily="34" charset="0"/>
              <a:buChar char="•"/>
            </a:pPr>
            <a:r>
              <a:rPr lang="en-US" sz="1300" b="1" dirty="0">
                <a:solidFill>
                  <a:schemeClr val="accent1"/>
                </a:solidFill>
                <a:latin typeface="Söhne"/>
              </a:rPr>
              <a:t>Testing YARA Rules</a:t>
            </a:r>
            <a:r>
              <a:rPr lang="en-US" sz="1300" dirty="0">
                <a:solidFill>
                  <a:schemeClr val="accent1"/>
                </a:solidFill>
                <a:latin typeface="Söhne"/>
              </a:rPr>
              <a:t>: Users can test the effectiveness of YARA rules against known malware signatures.</a:t>
            </a:r>
          </a:p>
          <a:p>
            <a:pPr lvl="1">
              <a:lnSpc>
                <a:spcPct val="150000"/>
              </a:lnSpc>
              <a:buClr>
                <a:srgbClr val="FFC000"/>
              </a:buClr>
              <a:buFont typeface="Arial" panose="020B0604020202020204" pitchFamily="34" charset="0"/>
              <a:buChar char="•"/>
            </a:pPr>
            <a:r>
              <a:rPr lang="en-US" sz="1300" b="1" dirty="0">
                <a:solidFill>
                  <a:schemeClr val="accent1"/>
                </a:solidFill>
                <a:latin typeface="Söhne"/>
              </a:rPr>
              <a:t>Resource Downloading</a:t>
            </a:r>
            <a:r>
              <a:rPr lang="en-US" sz="1300" dirty="0">
                <a:solidFill>
                  <a:schemeClr val="accent1"/>
                </a:solidFill>
                <a:latin typeface="Söhne"/>
              </a:rPr>
              <a:t>: The platform allows users to download resources, potentially including YARA rules, malware samples, or analytical tools, subject to user clearance level.</a:t>
            </a:r>
          </a:p>
          <a:p>
            <a:pPr marL="139700" indent="0">
              <a:buNone/>
            </a:pPr>
            <a:endParaRPr lang="en-IN" dirty="0"/>
          </a:p>
        </p:txBody>
      </p:sp>
      <p:pic>
        <p:nvPicPr>
          <p:cNvPr id="5" name="Picture 4">
            <a:extLst>
              <a:ext uri="{FF2B5EF4-FFF2-40B4-BE49-F238E27FC236}">
                <a16:creationId xmlns:a16="http://schemas.microsoft.com/office/drawing/2014/main" id="{67668420-ED96-95A0-F051-734E8F8F3139}"/>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400921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179C-4D90-54BF-17FD-B24848819A76}"/>
              </a:ext>
            </a:extLst>
          </p:cNvPr>
          <p:cNvSpPr>
            <a:spLocks noGrp="1"/>
          </p:cNvSpPr>
          <p:nvPr>
            <p:ph type="title"/>
          </p:nvPr>
        </p:nvSpPr>
        <p:spPr>
          <a:xfrm>
            <a:off x="720000" y="183337"/>
            <a:ext cx="7704000" cy="408125"/>
          </a:xfrm>
        </p:spPr>
        <p:txBody>
          <a:bodyPr/>
          <a:lstStyle/>
          <a:p>
            <a:r>
              <a:rPr lang="en-US" sz="1800" b="1" dirty="0">
                <a:solidFill>
                  <a:schemeClr val="accent1"/>
                </a:solidFill>
              </a:rPr>
              <a:t>Phase 4: YARA Rule Testing and Malware Analysis Workflow</a:t>
            </a:r>
          </a:p>
        </p:txBody>
      </p:sp>
      <p:sp>
        <p:nvSpPr>
          <p:cNvPr id="3" name="Text Placeholder 2">
            <a:extLst>
              <a:ext uri="{FF2B5EF4-FFF2-40B4-BE49-F238E27FC236}">
                <a16:creationId xmlns:a16="http://schemas.microsoft.com/office/drawing/2014/main" id="{2F5996E4-FC91-4EEA-BA81-51B5C8F39EBF}"/>
              </a:ext>
            </a:extLst>
          </p:cNvPr>
          <p:cNvSpPr>
            <a:spLocks noGrp="1"/>
          </p:cNvSpPr>
          <p:nvPr>
            <p:ph type="body" idx="1"/>
          </p:nvPr>
        </p:nvSpPr>
        <p:spPr>
          <a:xfrm>
            <a:off x="720000" y="924517"/>
            <a:ext cx="7704000" cy="3568389"/>
          </a:xfrm>
        </p:spPr>
        <p:txBody>
          <a:bodyPr/>
          <a:lstStyle/>
          <a:p>
            <a:pPr>
              <a:lnSpc>
                <a:spcPct val="150000"/>
              </a:lnSpc>
              <a:buClr>
                <a:srgbClr val="FFC000"/>
              </a:buClr>
            </a:pPr>
            <a:r>
              <a:rPr lang="en-US" b="1" dirty="0" err="1">
                <a:solidFill>
                  <a:schemeClr val="accent1"/>
                </a:solidFill>
                <a:latin typeface="Söhne"/>
              </a:rPr>
              <a:t>YarWeb</a:t>
            </a:r>
            <a:r>
              <a:rPr lang="en-US" b="1" dirty="0">
                <a:solidFill>
                  <a:schemeClr val="accent1"/>
                </a:solidFill>
                <a:latin typeface="Söhne"/>
              </a:rPr>
              <a:t> Scanning Interface</a:t>
            </a:r>
            <a:r>
              <a:rPr lang="en-US" dirty="0">
                <a:solidFill>
                  <a:schemeClr val="accent1"/>
                </a:solidFill>
                <a:latin typeface="Söhne"/>
              </a:rPr>
              <a:t>: The platform offers an interface for users to upload and test custom YARA rules. This could be a sandbox environment where users can safely test the rules against known malware signatures without risking system integrity.</a:t>
            </a:r>
          </a:p>
          <a:p>
            <a:pPr>
              <a:lnSpc>
                <a:spcPct val="150000"/>
              </a:lnSpc>
              <a:buClr>
                <a:srgbClr val="FFC000"/>
              </a:buClr>
            </a:pPr>
            <a:r>
              <a:rPr lang="en-US" b="1" dirty="0">
                <a:solidFill>
                  <a:schemeClr val="accent1"/>
                </a:solidFill>
                <a:latin typeface="Söhne"/>
              </a:rPr>
              <a:t>Malware Submission and Analysis</a:t>
            </a:r>
            <a:r>
              <a:rPr lang="en-US" dirty="0">
                <a:solidFill>
                  <a:schemeClr val="accent1"/>
                </a:solidFill>
                <a:latin typeface="Söhne"/>
              </a:rPr>
              <a:t>: Users are provided with the functionality to upload suspicious files or malware samples. These samples can be analyzed against the YARA rules database to detect known patterns or behaviors.</a:t>
            </a:r>
          </a:p>
          <a:p>
            <a:pPr>
              <a:lnSpc>
                <a:spcPct val="150000"/>
              </a:lnSpc>
              <a:buClr>
                <a:srgbClr val="FFC000"/>
              </a:buClr>
            </a:pPr>
            <a:r>
              <a:rPr lang="en-US" b="1" dirty="0">
                <a:solidFill>
                  <a:schemeClr val="accent1"/>
                </a:solidFill>
                <a:latin typeface="Söhne"/>
              </a:rPr>
              <a:t>Results and Reporting</a:t>
            </a:r>
            <a:r>
              <a:rPr lang="en-US" dirty="0">
                <a:solidFill>
                  <a:schemeClr val="accent1"/>
                </a:solidFill>
                <a:latin typeface="Söhne"/>
              </a:rPr>
              <a:t>: The outcome of the rule testing and malware analysis is compiled into a comprehensive report. This report details the matching results, providing insights into the behavior of the malware and the effectiveness of the YARA rules.</a:t>
            </a:r>
          </a:p>
          <a:p>
            <a:endParaRPr lang="en-IN" dirty="0">
              <a:solidFill>
                <a:schemeClr val="accent1"/>
              </a:solidFill>
            </a:endParaRPr>
          </a:p>
        </p:txBody>
      </p:sp>
      <p:pic>
        <p:nvPicPr>
          <p:cNvPr id="5" name="Picture 4">
            <a:extLst>
              <a:ext uri="{FF2B5EF4-FFF2-40B4-BE49-F238E27FC236}">
                <a16:creationId xmlns:a16="http://schemas.microsoft.com/office/drawing/2014/main" id="{4EADFFBE-239B-83B9-53E2-DF6F5B86308A}"/>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63527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CDF6-1BB8-C47B-2516-5FAAF1FB319F}"/>
              </a:ext>
            </a:extLst>
          </p:cNvPr>
          <p:cNvSpPr>
            <a:spLocks noGrp="1"/>
          </p:cNvSpPr>
          <p:nvPr>
            <p:ph type="title"/>
          </p:nvPr>
        </p:nvSpPr>
        <p:spPr/>
        <p:txBody>
          <a:bodyPr/>
          <a:lstStyle/>
          <a:p>
            <a:r>
              <a:rPr lang="en-US" sz="3200" b="1" dirty="0">
                <a:solidFill>
                  <a:schemeClr val="accent6">
                    <a:lumMod val="95000"/>
                  </a:schemeClr>
                </a:solidFill>
                <a:latin typeface="Lexend Exa" panose="020B0604020202020204" charset="0"/>
              </a:rPr>
              <a:t>Timeline for the project</a:t>
            </a:r>
            <a:r>
              <a:rPr lang="en-IN" sz="3200" b="1" dirty="0">
                <a:solidFill>
                  <a:schemeClr val="accent6">
                    <a:lumMod val="95000"/>
                  </a:schemeClr>
                </a:solidFill>
                <a:latin typeface="Lexend Exa" panose="020B0604020202020204" charset="0"/>
              </a:rPr>
              <a:t/>
            </a:r>
            <a:br>
              <a:rPr lang="en-IN" sz="3200" b="1" dirty="0">
                <a:solidFill>
                  <a:schemeClr val="accent6">
                    <a:lumMod val="95000"/>
                  </a:schemeClr>
                </a:solidFill>
                <a:latin typeface="Lexend Exa" panose="020B0604020202020204" charset="0"/>
              </a:rPr>
            </a:br>
            <a:endParaRPr lang="en-IN" dirty="0"/>
          </a:p>
        </p:txBody>
      </p:sp>
      <p:sp>
        <p:nvSpPr>
          <p:cNvPr id="3" name="Text Placeholder 2">
            <a:extLst>
              <a:ext uri="{FF2B5EF4-FFF2-40B4-BE49-F238E27FC236}">
                <a16:creationId xmlns:a16="http://schemas.microsoft.com/office/drawing/2014/main" id="{12E94D0A-566C-404F-AC38-4724CA95664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9E65F51-EC83-C086-1162-075C91B27DE1}"/>
              </a:ext>
            </a:extLst>
          </p:cNvPr>
          <p:cNvPicPr>
            <a:picLocks noChangeAspect="1"/>
          </p:cNvPicPr>
          <p:nvPr/>
        </p:nvPicPr>
        <p:blipFill>
          <a:blip r:embed="rId2"/>
          <a:stretch>
            <a:fillRect/>
          </a:stretch>
        </p:blipFill>
        <p:spPr>
          <a:xfrm>
            <a:off x="713004" y="1152476"/>
            <a:ext cx="7717990" cy="3416400"/>
          </a:xfrm>
          <a:prstGeom prst="rect">
            <a:avLst/>
          </a:prstGeom>
        </p:spPr>
      </p:pic>
      <p:pic>
        <p:nvPicPr>
          <p:cNvPr id="4" name="Picture 3">
            <a:extLst>
              <a:ext uri="{FF2B5EF4-FFF2-40B4-BE49-F238E27FC236}">
                <a16:creationId xmlns:a16="http://schemas.microsoft.com/office/drawing/2014/main" id="{875856F3-2CCE-330C-F9A8-DB001824DAC7}"/>
              </a:ext>
            </a:extLst>
          </p:cNvPr>
          <p:cNvPicPr>
            <a:picLocks noChangeAspect="1"/>
          </p:cNvPicPr>
          <p:nvPr/>
        </p:nvPicPr>
        <p:blipFill>
          <a:blip r:embed="rId3"/>
          <a:stretch>
            <a:fillRect/>
          </a:stretch>
        </p:blipFill>
        <p:spPr>
          <a:xfrm>
            <a:off x="3275394" y="81675"/>
            <a:ext cx="3054094" cy="457199"/>
          </a:xfrm>
          <a:prstGeom prst="rect">
            <a:avLst/>
          </a:prstGeom>
        </p:spPr>
      </p:pic>
      <p:pic>
        <p:nvPicPr>
          <p:cNvPr id="6" name="Picture 5">
            <a:extLst>
              <a:ext uri="{FF2B5EF4-FFF2-40B4-BE49-F238E27FC236}">
                <a16:creationId xmlns:a16="http://schemas.microsoft.com/office/drawing/2014/main" id="{7BA8586E-811F-7D89-195D-B5B997FDCAEE}"/>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263046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E90D-EF15-9471-67B5-45B000B81AE1}"/>
              </a:ext>
            </a:extLst>
          </p:cNvPr>
          <p:cNvSpPr>
            <a:spLocks noGrp="1"/>
          </p:cNvSpPr>
          <p:nvPr>
            <p:ph type="title"/>
          </p:nvPr>
        </p:nvSpPr>
        <p:spPr>
          <a:xfrm>
            <a:off x="720000" y="197518"/>
            <a:ext cx="7704000" cy="572700"/>
          </a:xfrm>
        </p:spPr>
        <p:txBody>
          <a:bodyPr/>
          <a:lstStyle/>
          <a:p>
            <a:r>
              <a:rPr lang="en-US" dirty="0"/>
              <a:t>ER DIAGRAM</a:t>
            </a:r>
            <a:endParaRPr lang="en-IN" dirty="0"/>
          </a:p>
        </p:txBody>
      </p:sp>
      <p:pic>
        <p:nvPicPr>
          <p:cNvPr id="5" name="Picture 4">
            <a:extLst>
              <a:ext uri="{FF2B5EF4-FFF2-40B4-BE49-F238E27FC236}">
                <a16:creationId xmlns:a16="http://schemas.microsoft.com/office/drawing/2014/main" id="{4082D33D-2022-8FEA-512E-5D9AAFA3CB2F}"/>
              </a:ext>
            </a:extLst>
          </p:cNvPr>
          <p:cNvPicPr>
            <a:picLocks noChangeAspect="1"/>
          </p:cNvPicPr>
          <p:nvPr/>
        </p:nvPicPr>
        <p:blipFill>
          <a:blip r:embed="rId2"/>
          <a:stretch>
            <a:fillRect/>
          </a:stretch>
        </p:blipFill>
        <p:spPr>
          <a:xfrm>
            <a:off x="2836979" y="917457"/>
            <a:ext cx="2374212" cy="3748657"/>
          </a:xfrm>
          <a:prstGeom prst="rect">
            <a:avLst/>
          </a:prstGeom>
        </p:spPr>
      </p:pic>
      <p:pic>
        <p:nvPicPr>
          <p:cNvPr id="3" name="Picture 2">
            <a:extLst>
              <a:ext uri="{FF2B5EF4-FFF2-40B4-BE49-F238E27FC236}">
                <a16:creationId xmlns:a16="http://schemas.microsoft.com/office/drawing/2014/main" id="{E8FEC8A5-A249-58B3-A0EE-249A9540BB8C}"/>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177549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575" y="382865"/>
            <a:ext cx="8081166" cy="899520"/>
          </a:xfrm>
        </p:spPr>
        <p:txBody>
          <a:bodyPr/>
          <a:lstStyle/>
          <a:p>
            <a:r>
              <a:rPr lang="en-US" sz="2000" dirty="0"/>
              <a:t>Graphical representation of the accuracy of the rules produced by </a:t>
            </a:r>
            <a:r>
              <a:rPr lang="en-US" sz="2000" dirty="0" err="1"/>
              <a:t>YarWeb</a:t>
            </a:r>
            <a:r>
              <a:rPr lang="en-US" sz="2000" dirty="0"/>
              <a:t> and its competitors</a:t>
            </a:r>
            <a:endParaRPr lang="en-IN" sz="2000" dirty="0"/>
          </a:p>
        </p:txBody>
      </p:sp>
      <p:pic>
        <p:nvPicPr>
          <p:cNvPr id="4" name="image1.png" descr="Points scored">
            <a:extLst>
              <a:ext uri="http://customooxmlschemas.google.com/">
                <go:docsCustomData xmlns:lc="http://schemas.openxmlformats.org/drawingml/2006/lockedCanvas" xmlns="" xmlns:o="urn:schemas-microsoft-com:office:office" xmlns:v="urn:schemas-microsoft-com:vml" xmlns:w10="urn:schemas-microsoft-com:office:word" xmlns:w="http://schemas.openxmlformats.org/wordprocessingml/2006/main" xmlns:sl="http://schemas.openxmlformats.org/schemaLibrary/2006/main" xmlns:pic="http://schemas.openxmlformats.org/drawingml/2006/picture" xmlns:c="http://schemas.openxmlformats.org/drawingml/2006/chart" xmlns:dgm="http://schemas.openxmlformats.org/drawingml/2006/diagram" xmlns:go="http://customooxmlschemas.google.com/"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cx1="http://schemas.microsoft.com/office/drawing/2015/9/8/chartex" xmlns:cx="http://schemas.microsoft.com/office/drawing/2014/chartex" xmlns:wpc="http://schemas.microsoft.com/office/word/2010/wordprocessingCanvas" roundtripId="1"/>
              </a:ext>
            </a:extLst>
          </p:cNvPr>
          <p:cNvPicPr/>
          <p:nvPr/>
        </p:nvPicPr>
        <p:blipFill rotWithShape="1">
          <a:blip r:embed="rId2"/>
          <a:srcRect r="-345"/>
          <a:stretch/>
        </p:blipFill>
        <p:spPr>
          <a:xfrm>
            <a:off x="2345472" y="1282385"/>
            <a:ext cx="4453054" cy="2738066"/>
          </a:xfrm>
          <a:prstGeom prst="rect">
            <a:avLst/>
          </a:prstGeom>
          <a:ln/>
        </p:spPr>
      </p:pic>
      <p:pic>
        <p:nvPicPr>
          <p:cNvPr id="5" name="Picture 4">
            <a:extLst>
              <a:ext uri="{FF2B5EF4-FFF2-40B4-BE49-F238E27FC236}">
                <a16:creationId xmlns:a16="http://schemas.microsoft.com/office/drawing/2014/main" id="{B7898B38-4AC5-E05E-E0C8-0BCA416FBF51}"/>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280327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997B-214D-6676-128D-4478E40106DA}"/>
              </a:ext>
            </a:extLst>
          </p:cNvPr>
          <p:cNvSpPr>
            <a:spLocks noGrp="1"/>
          </p:cNvSpPr>
          <p:nvPr>
            <p:ph type="title"/>
          </p:nvPr>
        </p:nvSpPr>
        <p:spPr>
          <a:xfrm>
            <a:off x="720000" y="191036"/>
            <a:ext cx="7704000" cy="572700"/>
          </a:xfrm>
        </p:spPr>
        <p:txBody>
          <a:bodyPr/>
          <a:lstStyle/>
          <a:p>
            <a:r>
              <a:rPr lang="en-US" dirty="0"/>
              <a:t>OUTCOMES</a:t>
            </a:r>
            <a:endParaRPr lang="en-IN" dirty="0"/>
          </a:p>
        </p:txBody>
      </p:sp>
      <p:sp>
        <p:nvSpPr>
          <p:cNvPr id="3" name="Text Placeholder 2">
            <a:extLst>
              <a:ext uri="{FF2B5EF4-FFF2-40B4-BE49-F238E27FC236}">
                <a16:creationId xmlns:a16="http://schemas.microsoft.com/office/drawing/2014/main" id="{5621EF0C-A594-35BE-E27F-0D9B2E670EE7}"/>
              </a:ext>
            </a:extLst>
          </p:cNvPr>
          <p:cNvSpPr>
            <a:spLocks noGrp="1"/>
          </p:cNvSpPr>
          <p:nvPr>
            <p:ph type="body" idx="1"/>
          </p:nvPr>
        </p:nvSpPr>
        <p:spPr>
          <a:xfrm>
            <a:off x="720000" y="863550"/>
            <a:ext cx="7704000" cy="3416400"/>
          </a:xfrm>
        </p:spPr>
        <p:txBody>
          <a:bodyPr/>
          <a:lstStyle/>
          <a:p>
            <a:pPr marL="368300" indent="-228600" algn="l">
              <a:buClr>
                <a:schemeClr val="tx1"/>
              </a:buClr>
              <a:buFont typeface="+mj-lt"/>
              <a:buAutoNum type="arabicPeriod"/>
            </a:pPr>
            <a:r>
              <a:rPr lang="en-US" sz="1100" i="0" dirty="0">
                <a:solidFill>
                  <a:schemeClr val="accent6">
                    <a:lumMod val="95000"/>
                  </a:schemeClr>
                </a:solidFill>
                <a:effectLst/>
                <a:latin typeface=" sohne"/>
              </a:rPr>
              <a:t>Efficient YARA Rule Generation</a:t>
            </a:r>
          </a:p>
          <a:p>
            <a:pPr marL="457200" lvl="1" indent="0" algn="l">
              <a:buNone/>
            </a:pPr>
            <a:r>
              <a:rPr lang="en-US" i="0" dirty="0">
                <a:solidFill>
                  <a:schemeClr val="accent6">
                    <a:lumMod val="95000"/>
                  </a:schemeClr>
                </a:solidFill>
                <a:effectLst/>
                <a:latin typeface=" sohne"/>
              </a:rPr>
              <a:t>Quick generation of YARA rules from predefined malware signatures.</a:t>
            </a:r>
          </a:p>
          <a:p>
            <a:pPr marL="457200" lvl="1" indent="0" algn="l">
              <a:buNone/>
            </a:pPr>
            <a:r>
              <a:rPr lang="en-US" i="0" dirty="0">
                <a:solidFill>
                  <a:schemeClr val="accent6">
                    <a:lumMod val="95000"/>
                  </a:schemeClr>
                </a:solidFill>
                <a:effectLst/>
                <a:latin typeface=" sohne"/>
              </a:rPr>
              <a:t>Simplifies and speeds up the rule creation process.</a:t>
            </a:r>
          </a:p>
          <a:p>
            <a:pPr marL="368300" indent="-228600" algn="l">
              <a:buClr>
                <a:schemeClr val="tx1"/>
              </a:buClr>
              <a:buFont typeface="+mj-lt"/>
              <a:buAutoNum type="arabicPeriod" startAt="2"/>
            </a:pPr>
            <a:r>
              <a:rPr lang="en-US" sz="1100" i="0" dirty="0">
                <a:solidFill>
                  <a:schemeClr val="accent6">
                    <a:lumMod val="95000"/>
                  </a:schemeClr>
                </a:solidFill>
                <a:effectLst/>
                <a:latin typeface=" sohne"/>
              </a:rPr>
              <a:t>Enhanced Malware Analysis Capabilities</a:t>
            </a:r>
          </a:p>
          <a:p>
            <a:pPr marL="457200" lvl="1" indent="0" algn="l">
              <a:buNone/>
            </a:pPr>
            <a:r>
              <a:rPr lang="en-US" i="0" dirty="0">
                <a:solidFill>
                  <a:schemeClr val="accent6">
                    <a:lumMod val="95000"/>
                  </a:schemeClr>
                </a:solidFill>
                <a:effectLst/>
                <a:latin typeface=" sohne"/>
              </a:rPr>
              <a:t>User-friendly platform for creating and testing YARA rules.</a:t>
            </a:r>
          </a:p>
          <a:p>
            <a:pPr marL="457200" lvl="1" indent="0" algn="l">
              <a:buNone/>
            </a:pPr>
            <a:r>
              <a:rPr lang="en-US" i="0" dirty="0">
                <a:solidFill>
                  <a:schemeClr val="accent6">
                    <a:lumMod val="95000"/>
                  </a:schemeClr>
                </a:solidFill>
                <a:effectLst/>
                <a:latin typeface=" sohne"/>
              </a:rPr>
              <a:t>Immediate rule validation against .exe files improves malware detection.</a:t>
            </a:r>
          </a:p>
          <a:p>
            <a:pPr marL="368300" indent="-228600" algn="l">
              <a:buClr>
                <a:schemeClr val="tx1"/>
              </a:buClr>
              <a:buFont typeface="+mj-lt"/>
              <a:buAutoNum type="arabicPeriod" startAt="3"/>
            </a:pPr>
            <a:r>
              <a:rPr lang="en-US" sz="1100" i="0" dirty="0">
                <a:solidFill>
                  <a:schemeClr val="accent6">
                    <a:lumMod val="95000"/>
                  </a:schemeClr>
                </a:solidFill>
                <a:effectLst/>
                <a:latin typeface=" sohne"/>
              </a:rPr>
              <a:t>Improved Accuracy and Reliability</a:t>
            </a:r>
          </a:p>
          <a:p>
            <a:pPr marL="457200" lvl="1" indent="0" algn="l">
              <a:buNone/>
            </a:pPr>
            <a:r>
              <a:rPr lang="en-US" i="0" dirty="0">
                <a:solidFill>
                  <a:schemeClr val="accent6">
                    <a:lumMod val="95000"/>
                  </a:schemeClr>
                </a:solidFill>
                <a:effectLst/>
                <a:latin typeface=" sohne"/>
              </a:rPr>
              <a:t>Automated rule generation reduces human error.</a:t>
            </a:r>
          </a:p>
          <a:p>
            <a:pPr marL="457200" lvl="1" indent="0" algn="l">
              <a:buNone/>
            </a:pPr>
            <a:r>
              <a:rPr lang="en-US" i="0" dirty="0">
                <a:solidFill>
                  <a:schemeClr val="accent6">
                    <a:lumMod val="95000"/>
                  </a:schemeClr>
                </a:solidFill>
                <a:effectLst/>
                <a:latin typeface=" sohne"/>
              </a:rPr>
              <a:t>Ensures syntactical correctness and effectiveness in malware pattern identification.</a:t>
            </a:r>
          </a:p>
          <a:p>
            <a:pPr marL="368300" indent="-228600" algn="l">
              <a:buClr>
                <a:schemeClr val="tx1"/>
              </a:buClr>
              <a:buFont typeface="+mj-lt"/>
              <a:buAutoNum type="arabicPeriod" startAt="4"/>
            </a:pPr>
            <a:r>
              <a:rPr lang="en-US" sz="1100" i="0" dirty="0">
                <a:solidFill>
                  <a:schemeClr val="accent6">
                    <a:lumMod val="95000"/>
                  </a:schemeClr>
                </a:solidFill>
                <a:effectLst/>
                <a:latin typeface=" sohne"/>
              </a:rPr>
              <a:t>User Empowerment</a:t>
            </a:r>
          </a:p>
          <a:p>
            <a:pPr marL="457200" lvl="1" indent="0" algn="l">
              <a:buNone/>
            </a:pPr>
            <a:r>
              <a:rPr lang="en-US" i="0" dirty="0">
                <a:solidFill>
                  <a:schemeClr val="accent6">
                    <a:lumMod val="95000"/>
                  </a:schemeClr>
                </a:solidFill>
                <a:effectLst/>
                <a:latin typeface=" sohne"/>
              </a:rPr>
              <a:t>Enables users of all skill levels in YARA and malware analysis.</a:t>
            </a:r>
          </a:p>
          <a:p>
            <a:pPr marL="457200" lvl="1" indent="0" algn="l">
              <a:buNone/>
            </a:pPr>
            <a:r>
              <a:rPr lang="en-US" i="0" dirty="0">
                <a:solidFill>
                  <a:schemeClr val="accent6">
                    <a:lumMod val="95000"/>
                  </a:schemeClr>
                </a:solidFill>
                <a:effectLst/>
                <a:latin typeface=" sohne"/>
              </a:rPr>
              <a:t>Acts as an educational tool for learning about malware signatures.</a:t>
            </a:r>
          </a:p>
          <a:p>
            <a:pPr marL="368300" indent="-228600" algn="l">
              <a:buClr>
                <a:schemeClr val="tx1"/>
              </a:buClr>
              <a:buFont typeface="+mj-lt"/>
              <a:buAutoNum type="arabicPeriod" startAt="5"/>
            </a:pPr>
            <a:r>
              <a:rPr lang="en-US" sz="1100" i="0" dirty="0">
                <a:solidFill>
                  <a:schemeClr val="accent6">
                    <a:lumMod val="95000"/>
                  </a:schemeClr>
                </a:solidFill>
                <a:effectLst/>
                <a:latin typeface=" sohne"/>
              </a:rPr>
              <a:t>Scalability and Extensibility</a:t>
            </a:r>
          </a:p>
          <a:p>
            <a:pPr marL="457200" lvl="1" indent="0" algn="l">
              <a:buNone/>
            </a:pPr>
            <a:r>
              <a:rPr lang="en-US" i="0" dirty="0">
                <a:solidFill>
                  <a:schemeClr val="accent6">
                    <a:lumMod val="95000"/>
                  </a:schemeClr>
                </a:solidFill>
                <a:effectLst/>
                <a:latin typeface=" sohne"/>
              </a:rPr>
              <a:t>Easily updated to keep pace with evolving malware threats.</a:t>
            </a:r>
          </a:p>
          <a:p>
            <a:pPr marL="457200" lvl="1" indent="0" algn="l">
              <a:buNone/>
            </a:pPr>
            <a:r>
              <a:rPr lang="en-US" i="0" dirty="0">
                <a:solidFill>
                  <a:schemeClr val="accent6">
                    <a:lumMod val="95000"/>
                  </a:schemeClr>
                </a:solidFill>
                <a:effectLst/>
                <a:latin typeface=" sohne"/>
              </a:rPr>
              <a:t>Modular design for future enhancements and integration.</a:t>
            </a:r>
          </a:p>
          <a:p>
            <a:pPr marL="368300" indent="-228600" algn="l">
              <a:buClr>
                <a:schemeClr val="tx1"/>
              </a:buClr>
              <a:buFont typeface="+mj-lt"/>
              <a:buAutoNum type="arabicPeriod" startAt="6"/>
            </a:pPr>
            <a:r>
              <a:rPr lang="en-US" sz="1100" i="0" dirty="0">
                <a:solidFill>
                  <a:schemeClr val="accent6">
                    <a:lumMod val="95000"/>
                  </a:schemeClr>
                </a:solidFill>
                <a:effectLst/>
                <a:latin typeface=" sohne"/>
              </a:rPr>
              <a:t>Community Contribution</a:t>
            </a:r>
          </a:p>
          <a:p>
            <a:pPr marL="457200" lvl="1" indent="0" algn="l">
              <a:buNone/>
            </a:pPr>
            <a:r>
              <a:rPr lang="en-US" i="0" dirty="0">
                <a:solidFill>
                  <a:schemeClr val="accent6">
                    <a:lumMod val="95000"/>
                  </a:schemeClr>
                </a:solidFill>
                <a:effectLst/>
                <a:latin typeface=" sohne"/>
              </a:rPr>
              <a:t>Open platform for collaborative YARA rule generation and testing.</a:t>
            </a:r>
          </a:p>
          <a:p>
            <a:pPr marL="457200" lvl="1" indent="0" algn="l">
              <a:buNone/>
            </a:pPr>
            <a:r>
              <a:rPr lang="en-US" i="0" dirty="0">
                <a:solidFill>
                  <a:schemeClr val="accent6">
                    <a:lumMod val="95000"/>
                  </a:schemeClr>
                </a:solidFill>
                <a:effectLst/>
                <a:latin typeface=" sohne"/>
              </a:rPr>
              <a:t>Supports shared efforts in malware analysis and threat intelligence.</a:t>
            </a:r>
          </a:p>
          <a:p>
            <a:endParaRPr lang="en-IN" dirty="0"/>
          </a:p>
        </p:txBody>
      </p:sp>
      <p:pic>
        <p:nvPicPr>
          <p:cNvPr id="5" name="Picture 4">
            <a:extLst>
              <a:ext uri="{FF2B5EF4-FFF2-40B4-BE49-F238E27FC236}">
                <a16:creationId xmlns:a16="http://schemas.microsoft.com/office/drawing/2014/main" id="{7700C239-1594-8FE8-5517-5D821A22943C}"/>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31658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3890" y="349706"/>
            <a:ext cx="7704000" cy="572700"/>
          </a:xfrm>
        </p:spPr>
        <p:txBody>
          <a:bodyPr/>
          <a:lstStyle/>
          <a:p>
            <a:pPr algn="ctr"/>
            <a:r>
              <a:rPr lang="en-US" dirty="0" smtClean="0"/>
              <a:t>OUTPUT</a:t>
            </a:r>
            <a:endParaRPr lang="en-IN"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6087" t="28590" r="16508" b="18609"/>
          <a:stretch/>
        </p:blipFill>
        <p:spPr bwMode="auto">
          <a:xfrm>
            <a:off x="1747021" y="996357"/>
            <a:ext cx="5237737" cy="2690979"/>
          </a:xfrm>
          <a:prstGeom prst="rect">
            <a:avLst/>
          </a:prstGeom>
          <a:ln>
            <a:noFill/>
          </a:ln>
          <a:extLst>
            <a:ext uri="{53640926-AAD7-44D8-BBD7-CCE9431645EC}">
              <a14:shadowObscured xmlns:a14="http://schemas.microsoft.com/office/drawing/2010/main"/>
            </a:ext>
          </a:extLst>
        </p:spPr>
      </p:pic>
      <p:sp>
        <p:nvSpPr>
          <p:cNvPr id="6" name="Text Placeholder 5"/>
          <p:cNvSpPr>
            <a:spLocks noGrp="1"/>
          </p:cNvSpPr>
          <p:nvPr>
            <p:ph type="body" idx="1"/>
          </p:nvPr>
        </p:nvSpPr>
        <p:spPr>
          <a:xfrm>
            <a:off x="550127" y="1084692"/>
            <a:ext cx="8022555" cy="3687154"/>
          </a:xfrm>
        </p:spPr>
        <p:txBody>
          <a:bodyPr/>
          <a:lstStyle/>
          <a:p>
            <a:pPr marL="139700" indent="0">
              <a:buNone/>
            </a:pPr>
            <a:r>
              <a:rPr lang="en-IN" dirty="0" smtClean="0">
                <a:solidFill>
                  <a:schemeClr val="accent1"/>
                </a:solidFill>
              </a:rPr>
              <a:t>        </a:t>
            </a: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US" dirty="0" smtClean="0">
              <a:solidFill>
                <a:schemeClr val="accent1"/>
              </a:solidFill>
            </a:endParaRPr>
          </a:p>
          <a:p>
            <a:pPr marL="139700" indent="0">
              <a:buNone/>
            </a:pPr>
            <a:endParaRPr lang="en-US" dirty="0">
              <a:solidFill>
                <a:schemeClr val="accent1"/>
              </a:solidFill>
            </a:endParaRPr>
          </a:p>
          <a:p>
            <a:pPr marL="139700" indent="0">
              <a:buNone/>
            </a:pPr>
            <a:endParaRPr lang="en-IN" dirty="0">
              <a:solidFill>
                <a:schemeClr val="accent1"/>
              </a:solidFill>
            </a:endParaRPr>
          </a:p>
        </p:txBody>
      </p:sp>
      <p:sp>
        <p:nvSpPr>
          <p:cNvPr id="7" name="Rectangle 6"/>
          <p:cNvSpPr/>
          <p:nvPr/>
        </p:nvSpPr>
        <p:spPr>
          <a:xfrm>
            <a:off x="3501710" y="3715059"/>
            <a:ext cx="1728358" cy="307777"/>
          </a:xfrm>
          <a:prstGeom prst="rect">
            <a:avLst/>
          </a:prstGeom>
        </p:spPr>
        <p:txBody>
          <a:bodyPr wrap="none">
            <a:spAutoFit/>
          </a:bodyPr>
          <a:lstStyle/>
          <a:p>
            <a:pPr marL="139700" indent="0">
              <a:buNone/>
            </a:pPr>
            <a:r>
              <a:rPr lang="en-IN" dirty="0">
                <a:solidFill>
                  <a:schemeClr val="accent1"/>
                </a:solidFill>
              </a:rPr>
              <a:t>Admin dashboard</a:t>
            </a:r>
          </a:p>
        </p:txBody>
      </p:sp>
      <p:pic>
        <p:nvPicPr>
          <p:cNvPr id="9" name="Picture 8">
            <a:extLst>
              <a:ext uri="{FF2B5EF4-FFF2-40B4-BE49-F238E27FC236}">
                <a16:creationId xmlns:a16="http://schemas.microsoft.com/office/drawing/2014/main" id="{7700C239-1594-8FE8-5517-5D821A22943C}"/>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63387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06" y="81776"/>
            <a:ext cx="9077094" cy="5061724"/>
          </a:xfrm>
        </p:spPr>
        <p:txBody>
          <a:bodyPr/>
          <a:lstStyle/>
          <a:p>
            <a:r>
              <a:rPr lang="en-US" dirty="0" smtClean="0"/>
              <a:t>             TEAM MEMBERS</a:t>
            </a:r>
            <a:br>
              <a:rPr lang="en-US" dirty="0" smtClean="0"/>
            </a:br>
            <a:r>
              <a:rPr lang="en-US" dirty="0" smtClean="0"/>
              <a:t/>
            </a:r>
            <a:br>
              <a:rPr lang="en-US" dirty="0" smtClean="0"/>
            </a:br>
            <a:r>
              <a:rPr lang="en-US" sz="1400" dirty="0" smtClean="0"/>
              <a:t>                              </a:t>
            </a:r>
            <a:r>
              <a:rPr lang="en-IN" sz="1400" dirty="0" smtClean="0"/>
              <a:t>Mr. SHREYAS BIJU                 20201CCS0108 </a:t>
            </a:r>
            <a:br>
              <a:rPr lang="en-IN" sz="1400" dirty="0" smtClean="0"/>
            </a:br>
            <a:r>
              <a:rPr lang="en-IN" sz="1400" dirty="0" smtClean="0"/>
              <a:t>                              Mr. KAILAS M K                      20201CCS0118 </a:t>
            </a:r>
            <a:br>
              <a:rPr lang="en-IN" sz="1400" dirty="0" smtClean="0"/>
            </a:br>
            <a:r>
              <a:rPr lang="en-IN" sz="1400" dirty="0" smtClean="0"/>
              <a:t>                              Mr. LAALAS TADAVARTHY      20201CCS0119 </a:t>
            </a:r>
            <a:br>
              <a:rPr lang="en-IN" sz="1400" dirty="0" smtClean="0"/>
            </a:br>
            <a:r>
              <a:rPr lang="en-IN" sz="1400" dirty="0" smtClean="0"/>
              <a:t>                              Mr. GOWRISHANKAR T O       20201CCS0121 </a:t>
            </a:r>
            <a:br>
              <a:rPr lang="en-IN" sz="1400" dirty="0" smtClean="0"/>
            </a:br>
            <a:r>
              <a:rPr lang="en-IN" sz="1400" dirty="0"/>
              <a:t> </a:t>
            </a:r>
            <a:r>
              <a:rPr lang="en-IN" sz="1400" dirty="0" smtClean="0"/>
              <a:t/>
            </a:r>
            <a:br>
              <a:rPr lang="en-IN" sz="1400" dirty="0" smtClean="0"/>
            </a:br>
            <a:r>
              <a:rPr lang="en-IN" sz="1100" dirty="0"/>
              <a:t/>
            </a:r>
            <a:br>
              <a:rPr lang="en-IN" sz="1100" dirty="0"/>
            </a:br>
            <a:r>
              <a:rPr lang="en-IN" sz="1100" dirty="0" smtClean="0"/>
              <a:t/>
            </a:r>
            <a:br>
              <a:rPr lang="en-IN" sz="1100" dirty="0" smtClean="0"/>
            </a:br>
            <a:r>
              <a:rPr lang="en-IN" sz="1100" dirty="0" smtClean="0"/>
              <a:t>                                                            </a:t>
            </a:r>
            <a:r>
              <a:rPr lang="en-IN" dirty="0" smtClean="0"/>
              <a:t>GUIDE</a:t>
            </a:r>
            <a:br>
              <a:rPr lang="en-IN" dirty="0" smtClean="0"/>
            </a:br>
            <a:r>
              <a:rPr lang="en-IN" sz="1400" dirty="0"/>
              <a:t> </a:t>
            </a:r>
            <a:r>
              <a:rPr lang="en-IN" sz="1400" dirty="0" smtClean="0"/>
              <a:t>                      </a:t>
            </a:r>
            <a:br>
              <a:rPr lang="en-IN" sz="1400" dirty="0" smtClean="0"/>
            </a:br>
            <a:r>
              <a:rPr lang="en-IN" sz="1400" dirty="0"/>
              <a:t> </a:t>
            </a:r>
            <a:r>
              <a:rPr lang="en-IN" sz="1400" dirty="0" smtClean="0"/>
              <a:t>                                               Ms</a:t>
            </a:r>
            <a:r>
              <a:rPr lang="en-IN" sz="1400" dirty="0"/>
              <a:t>. SRIDEVI S</a:t>
            </a:r>
            <a:r>
              <a:rPr lang="en-US" sz="1400" dirty="0" smtClean="0"/>
              <a:t/>
            </a:r>
            <a:br>
              <a:rPr lang="en-US" sz="1400" dirty="0" smtClean="0"/>
            </a:br>
            <a:r>
              <a:rPr lang="en-US" sz="1100" dirty="0" smtClean="0"/>
              <a:t/>
            </a:r>
            <a:br>
              <a:rPr lang="en-US" sz="1100" dirty="0" smtClean="0"/>
            </a:br>
            <a:r>
              <a:rPr lang="en-US" sz="1000" dirty="0" smtClean="0"/>
              <a:t/>
            </a:r>
            <a:br>
              <a:rPr lang="en-US" sz="1000" dirty="0" smtClean="0"/>
            </a:br>
            <a:r>
              <a:rPr lang="en-US" dirty="0" smtClean="0"/>
              <a:t/>
            </a:r>
            <a:br>
              <a:rPr lang="en-US" dirty="0" smtClean="0"/>
            </a:br>
            <a:endParaRPr lang="en-IN" dirty="0"/>
          </a:p>
        </p:txBody>
      </p:sp>
      <p:pic>
        <p:nvPicPr>
          <p:cNvPr id="5" name="Picture 4">
            <a:extLst>
              <a:ext uri="{FF2B5EF4-FFF2-40B4-BE49-F238E27FC236}">
                <a16:creationId xmlns:a16="http://schemas.microsoft.com/office/drawing/2014/main" id="{DB2B625B-70D7-568C-BFEE-C2299AE234FD}"/>
              </a:ext>
            </a:extLst>
          </p:cNvPr>
          <p:cNvPicPr>
            <a:picLocks noChangeAspect="1"/>
          </p:cNvPicPr>
          <p:nvPr/>
        </p:nvPicPr>
        <p:blipFill>
          <a:blip r:embed="rId2"/>
          <a:stretch>
            <a:fillRect/>
          </a:stretch>
        </p:blipFill>
        <p:spPr>
          <a:xfrm>
            <a:off x="66906" y="4518359"/>
            <a:ext cx="2206935" cy="477386"/>
          </a:xfrm>
          <a:prstGeom prst="rect">
            <a:avLst/>
          </a:prstGeom>
        </p:spPr>
      </p:pic>
    </p:spTree>
    <p:extLst>
      <p:ext uri="{BB962C8B-B14F-4D97-AF65-F5344CB8AC3E}">
        <p14:creationId xmlns:p14="http://schemas.microsoft.com/office/powerpoint/2010/main" val="161532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944" y="636368"/>
            <a:ext cx="7665717" cy="3813717"/>
          </a:xfrm>
        </p:spPr>
        <p:txBody>
          <a:bodyPr/>
          <a:lstStyle/>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pPr marL="139700" indent="0">
              <a:buNone/>
            </a:pPr>
            <a:r>
              <a:rPr lang="en-IN" dirty="0" smtClean="0">
                <a:solidFill>
                  <a:schemeClr val="accent1"/>
                </a:solidFill>
              </a:rPr>
              <a:t>                                           Types </a:t>
            </a:r>
            <a:r>
              <a:rPr lang="en-IN" dirty="0">
                <a:solidFill>
                  <a:schemeClr val="accent1"/>
                </a:solidFill>
              </a:rPr>
              <a:t>of malwares</a:t>
            </a:r>
            <a:endParaRPr lang="en-US" dirty="0">
              <a:solidFill>
                <a:schemeClr val="accent1"/>
              </a:solidFill>
            </a:endParaRPr>
          </a:p>
          <a:p>
            <a:pPr marL="139700" indent="0">
              <a:buNone/>
            </a:pPr>
            <a:r>
              <a:rPr lang="en-US" dirty="0" smtClean="0">
                <a:solidFill>
                  <a:schemeClr val="accent1"/>
                </a:solidFill>
              </a:rPr>
              <a:t>                                              </a:t>
            </a:r>
            <a:endParaRPr lang="en-IN" dirty="0">
              <a:solidFill>
                <a:schemeClr val="accent1"/>
              </a:solidFill>
            </a:endParaRPr>
          </a:p>
        </p:txBody>
      </p:sp>
      <p:pic>
        <p:nvPicPr>
          <p:cNvPr id="5" name="Picture 4"/>
          <p:cNvPicPr/>
          <p:nvPr/>
        </p:nvPicPr>
        <p:blipFill rotWithShape="1">
          <a:blip r:embed="rId2"/>
          <a:srcRect l="2659" t="9454" r="2946" b="17038"/>
          <a:stretch/>
        </p:blipFill>
        <p:spPr bwMode="auto">
          <a:xfrm>
            <a:off x="1621920" y="728545"/>
            <a:ext cx="5366177" cy="315951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00C239-1594-8FE8-5517-5D821A22943C}"/>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172465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220" y="0"/>
            <a:ext cx="7940780" cy="3647041"/>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139700" indent="0">
              <a:buNone/>
            </a:pPr>
            <a:r>
              <a:rPr lang="en-US" dirty="0" smtClean="0"/>
              <a:t>                                              </a:t>
            </a:r>
          </a:p>
          <a:p>
            <a:pPr marL="139700" indent="0">
              <a:buNone/>
            </a:pPr>
            <a:endParaRPr lang="en-US" dirty="0">
              <a:solidFill>
                <a:schemeClr val="accent1"/>
              </a:solidFill>
            </a:endParaRPr>
          </a:p>
          <a:p>
            <a:pPr marL="139700" indent="0">
              <a:buNone/>
            </a:pPr>
            <a:r>
              <a:rPr lang="en-US" dirty="0" smtClean="0">
                <a:solidFill>
                  <a:schemeClr val="accent1"/>
                </a:solidFill>
              </a:rPr>
              <a:t>                                                </a:t>
            </a:r>
            <a:r>
              <a:rPr lang="en-IN" dirty="0" smtClean="0">
                <a:solidFill>
                  <a:schemeClr val="accent1"/>
                </a:solidFill>
              </a:rPr>
              <a:t>Upload </a:t>
            </a:r>
            <a:r>
              <a:rPr lang="en-IN" dirty="0">
                <a:solidFill>
                  <a:schemeClr val="accent1"/>
                </a:solidFill>
              </a:rPr>
              <a:t>a file</a:t>
            </a:r>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531" t="8902" r="43137"/>
          <a:stretch/>
        </p:blipFill>
        <p:spPr bwMode="auto">
          <a:xfrm>
            <a:off x="2198090" y="571105"/>
            <a:ext cx="4511040" cy="331533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00C239-1594-8FE8-5517-5D821A22943C}"/>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1667785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2956" y="-379142"/>
            <a:ext cx="7704000" cy="454969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39700" indent="0">
              <a:buNone/>
            </a:pPr>
            <a:r>
              <a:rPr lang="en-US" dirty="0"/>
              <a:t> </a:t>
            </a:r>
            <a:r>
              <a:rPr lang="en-US" dirty="0" smtClean="0"/>
              <a:t>                                </a:t>
            </a:r>
            <a:r>
              <a:rPr lang="en-IN" dirty="0">
                <a:solidFill>
                  <a:schemeClr val="accent1"/>
                </a:solidFill>
              </a:rPr>
              <a:t>Scanned Results</a:t>
            </a:r>
            <a:endParaRPr lang="en-US" dirty="0">
              <a:solidFill>
                <a:schemeClr val="accent1"/>
              </a:solidFill>
            </a:endParaRPr>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529" t="8032" r="51921" b="1101"/>
          <a:stretch/>
        </p:blipFill>
        <p:spPr bwMode="auto">
          <a:xfrm>
            <a:off x="1992351" y="388394"/>
            <a:ext cx="5159297" cy="339558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00C239-1594-8FE8-5517-5D821A22943C}"/>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2715085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subTitle" idx="1"/>
          </p:nvPr>
        </p:nvSpPr>
        <p:spPr>
          <a:xfrm>
            <a:off x="715542" y="947318"/>
            <a:ext cx="3856800" cy="34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rgbClr val="ECECF1"/>
                </a:solidFill>
                <a:effectLst/>
                <a:latin typeface="Söhne"/>
              </a:rPr>
              <a:t>In the summary the development of the YARA search engine project represents a pivotal advancement in the field of cybersecurity and malware detection.</a:t>
            </a:r>
          </a:p>
          <a:p>
            <a:pPr algn="l">
              <a:buFont typeface="+mj-lt"/>
              <a:buAutoNum type="arabicPeriod"/>
            </a:pPr>
            <a:r>
              <a:rPr lang="en-IN" sz="1200" b="1" i="0" dirty="0">
                <a:effectLst/>
                <a:latin typeface="Söhne"/>
              </a:rPr>
              <a:t>Enhanced User Experience</a:t>
            </a:r>
            <a:endParaRPr lang="en-IN" sz="1200" b="0" i="0" dirty="0">
              <a:effectLst/>
              <a:latin typeface="Söhne"/>
            </a:endParaRPr>
          </a:p>
          <a:p>
            <a:pPr marL="628650" lvl="1" indent="-171450" algn="l">
              <a:buFont typeface="Arial" panose="020B0604020202020204" pitchFamily="34" charset="0"/>
              <a:buChar char="•"/>
            </a:pPr>
            <a:r>
              <a:rPr lang="en-IN" sz="1200" b="0" i="0" dirty="0">
                <a:effectLst/>
                <a:latin typeface="Söhne"/>
              </a:rPr>
              <a:t>User-friendly web interface for effortless interaction.</a:t>
            </a:r>
          </a:p>
          <a:p>
            <a:pPr marL="628650" lvl="1" indent="-171450" algn="l">
              <a:buFont typeface="Arial" panose="020B0604020202020204" pitchFamily="34" charset="0"/>
              <a:buChar char="•"/>
            </a:pPr>
            <a:r>
              <a:rPr lang="en-IN" sz="1200" b="0" i="0" dirty="0">
                <a:effectLst/>
                <a:latin typeface="Söhne"/>
              </a:rPr>
              <a:t>Simplified process for querying YARA rules based on malware specifics.</a:t>
            </a:r>
          </a:p>
          <a:p>
            <a:pPr algn="l">
              <a:buFont typeface="+mj-lt"/>
              <a:buAutoNum type="arabicPeriod"/>
            </a:pPr>
            <a:r>
              <a:rPr lang="en-IN" sz="1200" b="1" i="0" dirty="0">
                <a:effectLst/>
                <a:latin typeface="Söhne"/>
              </a:rPr>
              <a:t>Efficient Malware Detection</a:t>
            </a:r>
            <a:endParaRPr lang="en-IN" sz="1200" b="0" i="0" dirty="0">
              <a:effectLst/>
              <a:latin typeface="Söhne"/>
            </a:endParaRPr>
          </a:p>
          <a:p>
            <a:pPr marL="628650" lvl="1" indent="-171450" algn="l">
              <a:buFont typeface="Arial" panose="020B0604020202020204" pitchFamily="34" charset="0"/>
              <a:buChar char="•"/>
            </a:pPr>
            <a:r>
              <a:rPr lang="en-IN" sz="1200" b="0" i="0" dirty="0">
                <a:effectLst/>
                <a:latin typeface="Söhne"/>
              </a:rPr>
              <a:t>Automated YARA rule generation for optimized accuracy.</a:t>
            </a:r>
          </a:p>
          <a:p>
            <a:pPr marL="628650" lvl="1" indent="-171450" algn="l">
              <a:buFont typeface="Arial" panose="020B0604020202020204" pitchFamily="34" charset="0"/>
              <a:buChar char="•"/>
            </a:pPr>
            <a:r>
              <a:rPr lang="en-IN" sz="1200" b="0" i="0" dirty="0">
                <a:effectLst/>
                <a:latin typeface="Söhne"/>
              </a:rPr>
              <a:t>Categorized rules based on malware characteristics to enhance detection.</a:t>
            </a:r>
          </a:p>
          <a:p>
            <a:pPr algn="l">
              <a:buFont typeface="+mj-lt"/>
              <a:buAutoNum type="arabicPeriod"/>
            </a:pPr>
            <a:r>
              <a:rPr lang="en-US" sz="1200" b="1" i="0" dirty="0">
                <a:solidFill>
                  <a:srgbClr val="ECECF1"/>
                </a:solidFill>
                <a:effectLst/>
                <a:latin typeface="Söhne"/>
              </a:rPr>
              <a:t>Real-Time Feedback Mechanism</a:t>
            </a:r>
            <a:r>
              <a:rPr lang="en-US" sz="1200" b="1" dirty="0">
                <a:solidFill>
                  <a:srgbClr val="ECECF1"/>
                </a:solidFill>
                <a:latin typeface="Söhne"/>
              </a:rPr>
              <a:t>  </a:t>
            </a:r>
            <a:r>
              <a:rPr lang="en-US" sz="1200" b="0" i="0" dirty="0">
                <a:solidFill>
                  <a:srgbClr val="ECECF1"/>
                </a:solidFill>
                <a:effectLst/>
                <a:latin typeface="Söhne"/>
              </a:rPr>
              <a:t>.</a:t>
            </a:r>
            <a:endParaRPr lang="en-US" sz="1200" dirty="0">
              <a:solidFill>
                <a:srgbClr val="ECECF1"/>
              </a:solidFill>
              <a:latin typeface="Söhne"/>
            </a:endParaRPr>
          </a:p>
          <a:p>
            <a:pPr marL="628650" lvl="1" indent="-171450" algn="l">
              <a:buFont typeface="Arial" panose="020B0604020202020204" pitchFamily="34" charset="0"/>
              <a:buChar char="•"/>
            </a:pPr>
            <a:r>
              <a:rPr lang="en-US" sz="1200" b="0" i="0" dirty="0">
                <a:solidFill>
                  <a:srgbClr val="ECECF1"/>
                </a:solidFill>
                <a:effectLst/>
                <a:latin typeface="Söhne"/>
              </a:rPr>
              <a:t>Integrated with YARA tool for instant rule testing and validation.</a:t>
            </a:r>
            <a:r>
              <a:rPr lang="en-IN" sz="1200" b="0" i="0" dirty="0">
                <a:effectLst/>
                <a:latin typeface="Söhne"/>
              </a:rPr>
              <a:t>.</a:t>
            </a:r>
          </a:p>
          <a:p>
            <a:pPr marL="628650" lvl="1" indent="-171450" algn="l">
              <a:buFont typeface="Arial" panose="020B0604020202020204" pitchFamily="34" charset="0"/>
              <a:buChar char="•"/>
            </a:pPr>
            <a:r>
              <a:rPr lang="en-US" sz="1200" b="0" i="0" dirty="0">
                <a:solidFill>
                  <a:srgbClr val="ECECF1"/>
                </a:solidFill>
                <a:effectLst/>
                <a:latin typeface="Söhne"/>
              </a:rPr>
              <a:t>Immediate feedback on rule matches improves malware identification accuracy.</a:t>
            </a:r>
          </a:p>
          <a:p>
            <a:pPr marL="457200" lvl="1" indent="0" algn="l"/>
            <a:endParaRPr lang="en-IN" b="0" i="0" dirty="0">
              <a:effectLst/>
              <a:latin typeface="Söhne"/>
            </a:endParaRPr>
          </a:p>
          <a:p>
            <a:pPr marL="742950" lvl="1" indent="-285750" algn="l">
              <a:buFont typeface="+mj-lt"/>
              <a:buAutoNum type="arabicPeriod"/>
            </a:pPr>
            <a:endParaRPr lang="en-IN" b="0" i="0" dirty="0">
              <a:effectLst/>
              <a:latin typeface="Söhne"/>
            </a:endParaRPr>
          </a:p>
          <a:p>
            <a:pPr marL="0" lvl="0" indent="0" algn="l" rtl="0">
              <a:spcBef>
                <a:spcPts val="0"/>
              </a:spcBef>
              <a:spcAft>
                <a:spcPts val="0"/>
              </a:spcAft>
              <a:buNone/>
            </a:pPr>
            <a:endParaRPr dirty="0"/>
          </a:p>
        </p:txBody>
      </p:sp>
      <p:sp>
        <p:nvSpPr>
          <p:cNvPr id="223" name="Google Shape;223;p34"/>
          <p:cNvSpPr txBox="1">
            <a:spLocks noGrp="1"/>
          </p:cNvSpPr>
          <p:nvPr>
            <p:ph type="title"/>
          </p:nvPr>
        </p:nvSpPr>
        <p:spPr>
          <a:xfrm>
            <a:off x="714950" y="201350"/>
            <a:ext cx="77139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24" name="Google Shape;224;p34"/>
          <p:cNvSpPr txBox="1">
            <a:spLocks noGrp="1"/>
          </p:cNvSpPr>
          <p:nvPr>
            <p:ph type="subTitle" idx="2"/>
          </p:nvPr>
        </p:nvSpPr>
        <p:spPr>
          <a:xfrm>
            <a:off x="4571658" y="947318"/>
            <a:ext cx="3856800" cy="3405900"/>
          </a:xfrm>
          <a:prstGeom prst="rect">
            <a:avLst/>
          </a:prstGeom>
        </p:spPr>
        <p:txBody>
          <a:bodyPr spcFirstLastPara="1" wrap="square" lIns="91425" tIns="91425" rIns="91425" bIns="91425" anchor="t" anchorCtr="0">
            <a:noAutofit/>
          </a:bodyPr>
          <a:lstStyle/>
          <a:p>
            <a:pPr marL="387350" indent="-228600" algn="l">
              <a:buFont typeface="+mj-lt"/>
              <a:buAutoNum type="arabicPeriod" startAt="4"/>
            </a:pPr>
            <a:r>
              <a:rPr lang="en-US" sz="1200" b="1" i="0" dirty="0">
                <a:effectLst/>
                <a:latin typeface="Söhne"/>
              </a:rPr>
              <a:t>Technical Requirements</a:t>
            </a:r>
            <a:endParaRPr lang="en-US" sz="1200" b="0" i="0" dirty="0">
              <a:effectLst/>
              <a:latin typeface="Söhne"/>
            </a:endParaRPr>
          </a:p>
          <a:p>
            <a:pPr marL="628650" lvl="1" indent="-171450" algn="l">
              <a:buFont typeface="Arial" panose="020B0604020202020204" pitchFamily="34" charset="0"/>
              <a:buChar char="•"/>
            </a:pPr>
            <a:r>
              <a:rPr lang="en-US" sz="1200" b="0" i="0" dirty="0">
                <a:effectLst/>
                <a:latin typeface="Söhne"/>
              </a:rPr>
              <a:t>High-performance server infrastructure: CPU, RAM, storage.</a:t>
            </a:r>
          </a:p>
          <a:p>
            <a:pPr marL="628650" lvl="1" indent="-171450" algn="l">
              <a:buFont typeface="Arial" panose="020B0604020202020204" pitchFamily="34" charset="0"/>
              <a:buChar char="•"/>
            </a:pPr>
            <a:r>
              <a:rPr lang="en-US" sz="1200" b="0" i="0" dirty="0">
                <a:effectLst/>
                <a:latin typeface="Söhne"/>
              </a:rPr>
              <a:t>Backend development using Python.</a:t>
            </a:r>
          </a:p>
          <a:p>
            <a:pPr marL="387350" indent="-228600" algn="l">
              <a:buFont typeface="+mj-lt"/>
              <a:buAutoNum type="arabicPeriod" startAt="5"/>
            </a:pPr>
            <a:r>
              <a:rPr lang="en-US" sz="1200" b="1" i="0" dirty="0">
                <a:effectLst/>
                <a:latin typeface="Söhne"/>
              </a:rPr>
              <a:t>Usability and Accessibility</a:t>
            </a:r>
            <a:endParaRPr lang="en-US" sz="1200" b="0" i="0" dirty="0">
              <a:effectLst/>
              <a:latin typeface="Söhne"/>
            </a:endParaRPr>
          </a:p>
          <a:p>
            <a:pPr marL="628650" lvl="1" indent="-171450" algn="l">
              <a:buFont typeface="Arial" panose="020B0604020202020204" pitchFamily="34" charset="0"/>
              <a:buChar char="•"/>
            </a:pPr>
            <a:r>
              <a:rPr lang="en-US" sz="1200" b="0" i="0" dirty="0">
                <a:effectLst/>
                <a:latin typeface="Söhne"/>
              </a:rPr>
              <a:t>Emphasis on ease of use for the user interface.</a:t>
            </a:r>
          </a:p>
          <a:p>
            <a:pPr marL="628650" lvl="1" indent="-171450" algn="l">
              <a:buFont typeface="Arial" panose="020B0604020202020204" pitchFamily="34" charset="0"/>
              <a:buChar char="•"/>
            </a:pPr>
            <a:r>
              <a:rPr lang="en-US" sz="1200" b="0" i="0" dirty="0">
                <a:effectLst/>
                <a:latin typeface="Söhne"/>
              </a:rPr>
              <a:t>Comprehensive documentation for smooth user engagement.</a:t>
            </a:r>
          </a:p>
          <a:p>
            <a:pPr marL="457200" lvl="1" indent="0" algn="l"/>
            <a:r>
              <a:rPr lang="en-US" sz="1200" b="0" i="0" dirty="0">
                <a:solidFill>
                  <a:srgbClr val="ECECF1"/>
                </a:solidFill>
                <a:effectLst/>
                <a:latin typeface="Söhne"/>
              </a:rPr>
              <a:t>The YARA search engine project represents a significant breakthrough in cybersecurity, providing a comprehensive and efficient solution for malware detection. With its focus on enhanced user experience, efficient detection, real-time feedback, and robust technical infrastructure, the project sets a new standard in the field, ensuring usability and accessibility for a wide range of users.</a:t>
            </a:r>
            <a:endParaRPr lang="en-US" sz="1200" b="0" i="0" dirty="0">
              <a:effectLst/>
              <a:latin typeface="Söhne"/>
            </a:endParaRPr>
          </a:p>
          <a:p>
            <a:pPr marL="0" lvl="0" indent="0" algn="l" rtl="0">
              <a:spcBef>
                <a:spcPts val="0"/>
              </a:spcBef>
              <a:spcAft>
                <a:spcPts val="0"/>
              </a:spcAft>
              <a:buNone/>
            </a:pPr>
            <a:endParaRPr dirty="0"/>
          </a:p>
        </p:txBody>
      </p:sp>
      <p:pic>
        <p:nvPicPr>
          <p:cNvPr id="225" name="Google Shape;225;p34"/>
          <p:cNvPicPr preferRelativeResize="0"/>
          <p:nvPr/>
        </p:nvPicPr>
        <p:blipFill>
          <a:blip r:embed="rId3">
            <a:alphaModFix/>
          </a:blip>
          <a:stretch>
            <a:fillRect/>
          </a:stretch>
        </p:blipFill>
        <p:spPr>
          <a:xfrm rot="2700014">
            <a:off x="6548075" y="-3593094"/>
            <a:ext cx="5537998" cy="5118666"/>
          </a:xfrm>
          <a:prstGeom prst="rect">
            <a:avLst/>
          </a:prstGeom>
          <a:noFill/>
          <a:ln>
            <a:noFill/>
          </a:ln>
        </p:spPr>
      </p:pic>
      <p:pic>
        <p:nvPicPr>
          <p:cNvPr id="226" name="Google Shape;226;p34"/>
          <p:cNvPicPr preferRelativeResize="0"/>
          <p:nvPr/>
        </p:nvPicPr>
        <p:blipFill>
          <a:blip r:embed="rId3">
            <a:alphaModFix/>
          </a:blip>
          <a:stretch>
            <a:fillRect/>
          </a:stretch>
        </p:blipFill>
        <p:spPr>
          <a:xfrm rot="2700012">
            <a:off x="6154876" y="-2279740"/>
            <a:ext cx="3357726" cy="3103481"/>
          </a:xfrm>
          <a:prstGeom prst="rect">
            <a:avLst/>
          </a:prstGeom>
          <a:noFill/>
          <a:ln>
            <a:noFill/>
          </a:ln>
        </p:spPr>
      </p:pic>
      <p:pic>
        <p:nvPicPr>
          <p:cNvPr id="3" name="Picture 2">
            <a:extLst>
              <a:ext uri="{FF2B5EF4-FFF2-40B4-BE49-F238E27FC236}">
                <a16:creationId xmlns:a16="http://schemas.microsoft.com/office/drawing/2014/main" id="{69FE0726-5223-5647-2EC6-88B44C488904}"/>
              </a:ext>
            </a:extLst>
          </p:cNvPr>
          <p:cNvPicPr>
            <a:picLocks noChangeAspect="1"/>
          </p:cNvPicPr>
          <p:nvPr/>
        </p:nvPicPr>
        <p:blipFill>
          <a:blip r:embed="rId4"/>
          <a:stretch>
            <a:fillRect/>
          </a:stretch>
        </p:blipFill>
        <p:spPr>
          <a:xfrm>
            <a:off x="-1" y="4666114"/>
            <a:ext cx="2206935" cy="4773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5C7D-10D5-D803-87E1-3E2DD73C2285}"/>
              </a:ext>
            </a:extLst>
          </p:cNvPr>
          <p:cNvSpPr>
            <a:spLocks noGrp="1"/>
          </p:cNvSpPr>
          <p:nvPr>
            <p:ph type="title"/>
          </p:nvPr>
        </p:nvSpPr>
        <p:spPr>
          <a:xfrm>
            <a:off x="720000" y="183768"/>
            <a:ext cx="7704000" cy="572700"/>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76893136-5D07-88B5-11F2-CC02D817DD44}"/>
              </a:ext>
            </a:extLst>
          </p:cNvPr>
          <p:cNvSpPr>
            <a:spLocks noGrp="1"/>
          </p:cNvSpPr>
          <p:nvPr>
            <p:ph type="body" idx="1"/>
          </p:nvPr>
        </p:nvSpPr>
        <p:spPr>
          <a:xfrm>
            <a:off x="720000" y="863550"/>
            <a:ext cx="7704000" cy="3416400"/>
          </a:xfrm>
        </p:spPr>
        <p:txBody>
          <a:bodyPr/>
          <a:lstStyle/>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[1] David Bernal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Michelena</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“Detecting Malicious Files with YARA Rules as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TheyTraverse</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the Network using”:</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[2] Michael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Brenge</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Christian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Rossow</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YARIX: Scalable YARA-based Malware Intelligence” CISPA Helmholtz Centre for Information Security:</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[3] Naik, N., Jenkins, P., Cooke, R., Gillett, J., &amp; Jin, Y. (2020). Evaluating Automatically Generated YARA Rules and Enhancing Their Effectiveness. 2020 IEEE Symposium Series on Computational Intelligence (SSCI). doi:10.1109/ssci47803.2020.930817</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[4]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Regeciova</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D., Kolar, D., &amp;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Milkovic</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M. (2021). Pattern Matching in YARA: Improved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Aho-Corasick</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Algorithm. IEEE Access, 9, 62857–62866. doi:10.1109/access.2021.3074801 </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[5] Naik, N., Jenkins, P., Savage, N., Yang, L., Naik, K., &amp; Song, J. (2019). Augmented YARA Rules Fused With Fuzzy Hashing in Ransomware Triaging. 2019 IEEE Symposium Series on Computational Intelligence (SSCI). doi:10.1109/ssci44817.2019.900277</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[6] Zhdanov, A. (2019). Generation of Static YARA-Signatures Using Genetic Algorithm. 2019 IEEE European Symposium on Security and Privacy Workshops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EuroS&amp;PW</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doi:10.1109/eurospw.2019.00031</a:t>
            </a:r>
          </a:p>
          <a:p>
            <a:pPr marL="139700" indent="0">
              <a:lnSpc>
                <a:spcPct val="107000"/>
              </a:lnSpc>
              <a:spcAft>
                <a:spcPts val="800"/>
              </a:spcAft>
              <a:buNone/>
            </a:pP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[7] Khalid, M., Ismail, M., Hussain, M., &amp; Hanif </a:t>
            </a:r>
            <a:r>
              <a:rPr lang="en-IN" sz="1200" kern="100" dirty="0" err="1">
                <a:solidFill>
                  <a:schemeClr val="accent6">
                    <a:lumMod val="95000"/>
                  </a:schemeClr>
                </a:solidFill>
                <a:effectLst/>
                <a:latin typeface=" sohne"/>
                <a:ea typeface="Calibri" panose="020F0502020204030204" pitchFamily="34" charset="0"/>
                <a:cs typeface="Times New Roman" panose="02020603050405020304" pitchFamily="18" charset="0"/>
              </a:rPr>
              <a:t>Durad</a:t>
            </a:r>
            <a:r>
              <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rPr>
              <a:t>, M. (2020). Automatic YARA Rule Generation. 2020 International Conference on Cyber Warfare and Security (ICCWS). doi:10.1109/iccws48432.2020.92923</a:t>
            </a:r>
          </a:p>
          <a:p>
            <a:pPr marL="139700" indent="0">
              <a:lnSpc>
                <a:spcPct val="107000"/>
              </a:lnSpc>
              <a:spcAft>
                <a:spcPts val="800"/>
              </a:spcAft>
              <a:buNone/>
            </a:pPr>
            <a:endParaRPr lang="en-IN" sz="1200" kern="100" dirty="0">
              <a:solidFill>
                <a:schemeClr val="accent6">
                  <a:lumMod val="95000"/>
                </a:schemeClr>
              </a:solidFill>
              <a:effectLst/>
              <a:latin typeface=" sohne"/>
              <a:ea typeface="Calibri" panose="020F0502020204030204" pitchFamily="34" charset="0"/>
              <a:cs typeface="Times New Roman" panose="02020603050405020304" pitchFamily="18" charset="0"/>
            </a:endParaRPr>
          </a:p>
          <a:p>
            <a:pPr marL="1397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15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B54552C-F5D1-F01A-FCAA-31D9389EEAB2}"/>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322588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58AB-FB8D-3E5C-59C0-5A70BE6C8CDE}"/>
              </a:ext>
            </a:extLst>
          </p:cNvPr>
          <p:cNvSpPr>
            <a:spLocks noGrp="1"/>
          </p:cNvSpPr>
          <p:nvPr>
            <p:ph type="title"/>
          </p:nvPr>
        </p:nvSpPr>
        <p:spPr>
          <a:xfrm>
            <a:off x="715100" y="264977"/>
            <a:ext cx="3396263" cy="551168"/>
          </a:xfrm>
        </p:spPr>
        <p:txBody>
          <a:bodyPr/>
          <a:lstStyle/>
          <a:p>
            <a:r>
              <a:rPr lang="en" dirty="0"/>
              <a:t>CONTENTS</a:t>
            </a:r>
            <a:endParaRPr lang="en-IN" dirty="0"/>
          </a:p>
        </p:txBody>
      </p:sp>
      <p:graphicFrame>
        <p:nvGraphicFramePr>
          <p:cNvPr id="3" name="Table 2">
            <a:extLst>
              <a:ext uri="{FF2B5EF4-FFF2-40B4-BE49-F238E27FC236}">
                <a16:creationId xmlns:a16="http://schemas.microsoft.com/office/drawing/2014/main" id="{E9956940-FAF0-86B8-B7FC-144025E4EB5E}"/>
              </a:ext>
            </a:extLst>
          </p:cNvPr>
          <p:cNvGraphicFramePr>
            <a:graphicFrameLocks noGrp="1"/>
          </p:cNvGraphicFramePr>
          <p:nvPr>
            <p:extLst>
              <p:ext uri="{D42A27DB-BD31-4B8C-83A1-F6EECF244321}">
                <p14:modId xmlns:p14="http://schemas.microsoft.com/office/powerpoint/2010/main" val="4137747194"/>
              </p:ext>
            </p:extLst>
          </p:nvPr>
        </p:nvGraphicFramePr>
        <p:xfrm>
          <a:off x="857442" y="984879"/>
          <a:ext cx="7429116" cy="2992126"/>
        </p:xfrm>
        <a:graphic>
          <a:graphicData uri="http://schemas.openxmlformats.org/drawingml/2006/table">
            <a:tbl>
              <a:tblPr firstRow="1" bandRow="1">
                <a:tableStyleId>{20DAC983-F3B5-47CE-969A-582F4B8B8921}</a:tableStyleId>
              </a:tblPr>
              <a:tblGrid>
                <a:gridCol w="1819307">
                  <a:extLst>
                    <a:ext uri="{9D8B030D-6E8A-4147-A177-3AD203B41FA5}">
                      <a16:colId xmlns:a16="http://schemas.microsoft.com/office/drawing/2014/main" val="3434351941"/>
                    </a:ext>
                  </a:extLst>
                </a:gridCol>
                <a:gridCol w="5609809">
                  <a:extLst>
                    <a:ext uri="{9D8B030D-6E8A-4147-A177-3AD203B41FA5}">
                      <a16:colId xmlns:a16="http://schemas.microsoft.com/office/drawing/2014/main" val="1852768950"/>
                    </a:ext>
                  </a:extLst>
                </a:gridCol>
              </a:tblGrid>
              <a:tr h="428570">
                <a:tc>
                  <a:txBody>
                    <a:bodyPr/>
                    <a:lstStyle/>
                    <a:p>
                      <a:r>
                        <a:rPr lang="en-US" sz="1000" b="1" dirty="0">
                          <a:solidFill>
                            <a:schemeClr val="accent6">
                              <a:lumMod val="95000"/>
                            </a:schemeClr>
                          </a:solidFill>
                          <a:latin typeface="Lexend Exa" panose="020B0604020202020204" charset="0"/>
                        </a:rPr>
                        <a:t>Introduction</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Project overview, goals, and significance.</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2768098874"/>
                  </a:ext>
                </a:extLst>
              </a:tr>
              <a:tr h="428570">
                <a:tc>
                  <a:txBody>
                    <a:bodyPr/>
                    <a:lstStyle/>
                    <a:p>
                      <a:r>
                        <a:rPr lang="en-US" sz="1000" b="1" dirty="0">
                          <a:solidFill>
                            <a:schemeClr val="accent6">
                              <a:lumMod val="95000"/>
                            </a:schemeClr>
                          </a:solidFill>
                          <a:latin typeface="Lexend Exa" panose="020B0604020202020204" charset="0"/>
                        </a:rPr>
                        <a:t>Literature review</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Reviewing relevant research in malware detection.</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1105198220"/>
                  </a:ext>
                </a:extLst>
              </a:tr>
              <a:tr h="428570">
                <a:tc>
                  <a:txBody>
                    <a:bodyPr/>
                    <a:lstStyle/>
                    <a:p>
                      <a:r>
                        <a:rPr lang="en-US" sz="1000" b="1" dirty="0">
                          <a:solidFill>
                            <a:schemeClr val="accent6">
                              <a:lumMod val="95000"/>
                            </a:schemeClr>
                          </a:solidFill>
                          <a:latin typeface="Lexend Exa" panose="020B0604020202020204" charset="0"/>
                        </a:rPr>
                        <a:t>Objectives</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Clear project objectives for focused execution</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2174737701"/>
                  </a:ext>
                </a:extLst>
              </a:tr>
              <a:tr h="428570">
                <a:tc>
                  <a:txBody>
                    <a:bodyPr/>
                    <a:lstStyle/>
                    <a:p>
                      <a:r>
                        <a:rPr lang="en-US" sz="1000" b="1" dirty="0">
                          <a:solidFill>
                            <a:schemeClr val="accent6">
                              <a:lumMod val="95000"/>
                            </a:schemeClr>
                          </a:solidFill>
                          <a:latin typeface="Lexend Exa" panose="020B0604020202020204" charset="0"/>
                        </a:rPr>
                        <a:t>Methodology</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Technical approach, requirements, and workflow details</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571261817"/>
                  </a:ext>
                </a:extLst>
              </a:tr>
              <a:tr h="457924">
                <a:tc>
                  <a:txBody>
                    <a:bodyPr/>
                    <a:lstStyle/>
                    <a:p>
                      <a:r>
                        <a:rPr lang="en-US" sz="1000" b="1" dirty="0">
                          <a:solidFill>
                            <a:schemeClr val="accent6">
                              <a:lumMod val="95000"/>
                            </a:schemeClr>
                          </a:solidFill>
                          <a:latin typeface="Lexend Exa" panose="020B0604020202020204" charset="0"/>
                        </a:rPr>
                        <a:t>Timeline for the project</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Key milestones and deadlines for execution</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382482602"/>
                  </a:ext>
                </a:extLst>
              </a:tr>
              <a:tr h="391352">
                <a:tc>
                  <a:txBody>
                    <a:bodyPr/>
                    <a:lstStyle/>
                    <a:p>
                      <a:r>
                        <a:rPr lang="en-US" sz="1000" b="1" dirty="0">
                          <a:solidFill>
                            <a:schemeClr val="accent6">
                              <a:lumMod val="95000"/>
                            </a:schemeClr>
                          </a:solidFill>
                          <a:latin typeface="Lexend Exa" panose="020B0604020202020204" charset="0"/>
                        </a:rPr>
                        <a:t>Expected Outcomes</a:t>
                      </a:r>
                      <a:endParaRPr lang="en-IN" sz="1000" b="1" dirty="0">
                        <a:solidFill>
                          <a:schemeClr val="accent6">
                            <a:lumMod val="95000"/>
                          </a:schemeClr>
                        </a:solidFill>
                        <a:latin typeface="Lexend Exa" panose="020B0604020202020204" charset="0"/>
                      </a:endParaRPr>
                    </a:p>
                  </a:txBody>
                  <a:tcPr/>
                </a:tc>
                <a:tc>
                  <a:txBody>
                    <a:bodyPr/>
                    <a:lstStyle/>
                    <a:p>
                      <a:r>
                        <a:rPr lang="en-US" sz="1000" b="1" i="0" u="none" strike="noStrike" cap="none" dirty="0">
                          <a:solidFill>
                            <a:schemeClr val="accent6">
                              <a:lumMod val="95000"/>
                            </a:schemeClr>
                          </a:solidFill>
                          <a:effectLst/>
                          <a:latin typeface="Lexend Exa" panose="020B0604020202020204" charset="0"/>
                          <a:ea typeface="Arial"/>
                          <a:cs typeface="Arial"/>
                          <a:sym typeface="Arial"/>
                        </a:rPr>
                        <a:t>Anticipated results: Improved malware detection</a:t>
                      </a:r>
                      <a:endParaRPr lang="en-IN" sz="1000" b="1" dirty="0">
                        <a:solidFill>
                          <a:schemeClr val="accent6">
                            <a:lumMod val="95000"/>
                          </a:schemeClr>
                        </a:solidFill>
                        <a:latin typeface="Lexend Exa" panose="020B0604020202020204" charset="0"/>
                      </a:endParaRPr>
                    </a:p>
                  </a:txBody>
                  <a:tcPr/>
                </a:tc>
                <a:extLst>
                  <a:ext uri="{0D108BD9-81ED-4DB2-BD59-A6C34878D82A}">
                    <a16:rowId xmlns:a16="http://schemas.microsoft.com/office/drawing/2014/main" val="3087521730"/>
                  </a:ext>
                </a:extLst>
              </a:tr>
              <a:tr h="428570">
                <a:tc>
                  <a:txBody>
                    <a:bodyPr/>
                    <a:lstStyle/>
                    <a:p>
                      <a:r>
                        <a:rPr lang="en-IN" sz="1000" b="1" dirty="0">
                          <a:solidFill>
                            <a:schemeClr val="accent6">
                              <a:lumMod val="95000"/>
                            </a:schemeClr>
                          </a:solidFill>
                          <a:latin typeface="Lexend Exa" panose="020B0604020202020204" charset="0"/>
                        </a:rPr>
                        <a:t>Efficiency</a:t>
                      </a:r>
                    </a:p>
                  </a:txBody>
                  <a:tcPr/>
                </a:tc>
                <a:tc>
                  <a:txBody>
                    <a:bodyPr/>
                    <a:lstStyle/>
                    <a:p>
                      <a:r>
                        <a:rPr lang="en-US" sz="1050" b="1" dirty="0">
                          <a:solidFill>
                            <a:schemeClr val="accent1"/>
                          </a:solidFill>
                          <a:latin typeface="Lexend Exa" panose="020B0604020202020204" charset="0"/>
                        </a:rPr>
                        <a:t>Graphical representation of the accuracy of the rules produced by </a:t>
                      </a:r>
                      <a:r>
                        <a:rPr lang="en-US" sz="1050" b="1" dirty="0" err="1">
                          <a:solidFill>
                            <a:schemeClr val="accent1"/>
                          </a:solidFill>
                          <a:latin typeface="Lexend Exa" panose="020B0604020202020204" charset="0"/>
                        </a:rPr>
                        <a:t>YarWeb</a:t>
                      </a:r>
                      <a:r>
                        <a:rPr lang="en-US" sz="1050" b="1" dirty="0">
                          <a:solidFill>
                            <a:schemeClr val="accent1"/>
                          </a:solidFill>
                          <a:latin typeface="Lexend Exa" panose="020B0604020202020204" charset="0"/>
                        </a:rPr>
                        <a:t> and its competitors</a:t>
                      </a:r>
                      <a:endParaRPr lang="en-IN" sz="1050" b="1" dirty="0">
                        <a:solidFill>
                          <a:schemeClr val="accent1"/>
                        </a:solidFill>
                        <a:latin typeface="Lexend Exa" panose="020B0604020202020204" charset="0"/>
                      </a:endParaRPr>
                    </a:p>
                  </a:txBody>
                  <a:tcPr/>
                </a:tc>
                <a:extLst>
                  <a:ext uri="{0D108BD9-81ED-4DB2-BD59-A6C34878D82A}">
                    <a16:rowId xmlns:a16="http://schemas.microsoft.com/office/drawing/2014/main" val="282678900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4948375"/>
              </p:ext>
            </p:extLst>
          </p:nvPr>
        </p:nvGraphicFramePr>
        <p:xfrm>
          <a:off x="857442" y="3977005"/>
          <a:ext cx="7429116" cy="457200"/>
        </p:xfrm>
        <a:graphic>
          <a:graphicData uri="http://schemas.openxmlformats.org/drawingml/2006/table">
            <a:tbl>
              <a:tblPr firstRow="1" bandRow="1">
                <a:tableStyleId>{20DAC983-F3B5-47CE-969A-582F4B8B8921}</a:tableStyleId>
              </a:tblPr>
              <a:tblGrid>
                <a:gridCol w="1815360">
                  <a:extLst>
                    <a:ext uri="{9D8B030D-6E8A-4147-A177-3AD203B41FA5}">
                      <a16:colId xmlns:a16="http://schemas.microsoft.com/office/drawing/2014/main" val="2977294345"/>
                    </a:ext>
                  </a:extLst>
                </a:gridCol>
                <a:gridCol w="5613756">
                  <a:extLst>
                    <a:ext uri="{9D8B030D-6E8A-4147-A177-3AD203B41FA5}">
                      <a16:colId xmlns:a16="http://schemas.microsoft.com/office/drawing/2014/main" val="1545752061"/>
                    </a:ext>
                  </a:extLst>
                </a:gridCol>
              </a:tblGrid>
              <a:tr h="4056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chemeClr val="accent6">
                              <a:lumMod val="95000"/>
                            </a:schemeClr>
                          </a:solidFill>
                          <a:latin typeface="Lexend Exa" panose="020B0604020202020204" charset="0"/>
                        </a:rPr>
                        <a:t>Conclusion</a:t>
                      </a:r>
                      <a:endParaRPr lang="en-IN" sz="1000" b="1" dirty="0">
                        <a:solidFill>
                          <a:schemeClr val="accent6">
                            <a:lumMod val="95000"/>
                          </a:schemeClr>
                        </a:solidFill>
                        <a:latin typeface="Lexend Exa" panose="020B060402020202020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i="0" u="none" strike="noStrike" cap="none" dirty="0">
                          <a:solidFill>
                            <a:schemeClr val="accent6">
                              <a:lumMod val="95000"/>
                            </a:schemeClr>
                          </a:solidFill>
                          <a:effectLst/>
                          <a:latin typeface="Lexend Exa" panose="020B0604020202020204" charset="0"/>
                          <a:ea typeface="Arial"/>
                          <a:cs typeface="Arial"/>
                          <a:sym typeface="Arial"/>
                        </a:rPr>
                        <a:t>Summarizing key points and project significance</a:t>
                      </a:r>
                      <a:endParaRPr lang="en-IN" sz="1000" b="1" dirty="0">
                        <a:solidFill>
                          <a:schemeClr val="accent6">
                            <a:lumMod val="95000"/>
                          </a:schemeClr>
                        </a:solidFill>
                        <a:latin typeface="Lexend Exa" panose="020B0604020202020204" charset="0"/>
                      </a:endParaRPr>
                    </a:p>
                    <a:p>
                      <a:endParaRPr lang="en-IN" dirty="0"/>
                    </a:p>
                  </a:txBody>
                  <a:tcPr/>
                </a:tc>
                <a:extLst>
                  <a:ext uri="{0D108BD9-81ED-4DB2-BD59-A6C34878D82A}">
                    <a16:rowId xmlns:a16="http://schemas.microsoft.com/office/drawing/2014/main" val="2415019967"/>
                  </a:ext>
                </a:extLst>
              </a:tr>
            </a:tbl>
          </a:graphicData>
        </a:graphic>
      </p:graphicFrame>
      <p:pic>
        <p:nvPicPr>
          <p:cNvPr id="5" name="Picture 4">
            <a:extLst>
              <a:ext uri="{FF2B5EF4-FFF2-40B4-BE49-F238E27FC236}">
                <a16:creationId xmlns:a16="http://schemas.microsoft.com/office/drawing/2014/main" id="{DB2B625B-70D7-568C-BFEE-C2299AE234FD}"/>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166508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58" name="Google Shape;158;p28"/>
          <p:cNvSpPr txBox="1">
            <a:spLocks noGrp="1"/>
          </p:cNvSpPr>
          <p:nvPr>
            <p:ph type="title"/>
          </p:nvPr>
        </p:nvSpPr>
        <p:spPr>
          <a:xfrm>
            <a:off x="715100" y="282135"/>
            <a:ext cx="47064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800" dirty="0"/>
              <a:t>INTRODUCTION</a:t>
            </a:r>
            <a:endParaRPr sz="2800" dirty="0"/>
          </a:p>
        </p:txBody>
      </p:sp>
      <p:sp>
        <p:nvSpPr>
          <p:cNvPr id="159" name="Google Shape;159;p28"/>
          <p:cNvSpPr txBox="1">
            <a:spLocks noGrp="1"/>
          </p:cNvSpPr>
          <p:nvPr>
            <p:ph type="body" idx="1"/>
          </p:nvPr>
        </p:nvSpPr>
        <p:spPr>
          <a:xfrm>
            <a:off x="715100" y="1053045"/>
            <a:ext cx="4706400" cy="3208951"/>
          </a:xfrm>
          <a:prstGeom prst="rect">
            <a:avLst/>
          </a:prstGeom>
        </p:spPr>
        <p:txBody>
          <a:bodyPr spcFirstLastPara="1" wrap="square" lIns="91425" tIns="91425" rIns="91425" bIns="91425" anchor="t" anchorCtr="0">
            <a:noAutofit/>
          </a:bodyPr>
          <a:lstStyle/>
          <a:p>
            <a:pPr marL="158750" indent="0" algn="just">
              <a:buNone/>
            </a:pPr>
            <a:r>
              <a:rPr lang="en-US" sz="1200" b="0" i="0" dirty="0">
                <a:solidFill>
                  <a:srgbClr val="ECECF1"/>
                </a:solidFill>
                <a:effectLst/>
                <a:latin typeface="Söhne"/>
              </a:rPr>
              <a:t>Introducing a groundbreaking cybersecurity tool, this project leverages YARA rules through a user-friendly web-based GUI, revolutionizing malware analysis. It democratizes advanced cybersecurity and automates YARA rule generation, optimizing detection with rule string deduplication. The robust backend ensures efficient rule management. This innovative tool benefits experts and institutions, streamlining malware detection, and saving analysis time.</a:t>
            </a:r>
          </a:p>
          <a:p>
            <a:pPr marL="158750" indent="0" algn="l">
              <a:buNone/>
            </a:pPr>
            <a:endParaRPr lang="en-US" sz="1200" dirty="0">
              <a:solidFill>
                <a:srgbClr val="ECECF1"/>
              </a:solidFill>
              <a:latin typeface="Söhne"/>
            </a:endParaRPr>
          </a:p>
          <a:p>
            <a:pPr marL="158750" indent="0" algn="just">
              <a:buNone/>
            </a:pPr>
            <a:r>
              <a:rPr lang="en-US" sz="1200" b="0" i="0" dirty="0">
                <a:solidFill>
                  <a:srgbClr val="ECECF1"/>
                </a:solidFill>
                <a:effectLst/>
                <a:latin typeface="Söhne"/>
              </a:rPr>
              <a:t>Crucial for evolving digital threats, this project empowers businesses to safeguard assets and democratizes cybersecurity. By reducing complexity and improving efficiency, it promises a substantial impact on threat mitigation. Offering a reliable resource for threat identification, it sets a new cybersecurity standard. In an ever-changing digital landscape, this project provides an efficient solution for combating sophisticated malware threats.</a:t>
            </a:r>
            <a:endParaRPr lang="en-US" sz="1200" dirty="0">
              <a:solidFill>
                <a:srgbClr val="ECECF1"/>
              </a:solidFill>
              <a:latin typeface="Söhne"/>
            </a:endParaRPr>
          </a:p>
          <a:p>
            <a:pPr marL="158750" indent="0" algn="l">
              <a:buNone/>
            </a:pPr>
            <a:endParaRPr lang="en-US" sz="1200" b="0" i="0" dirty="0">
              <a:effectLst/>
              <a:latin typeface="Söhne"/>
            </a:endParaRPr>
          </a:p>
        </p:txBody>
      </p:sp>
      <p:pic>
        <p:nvPicPr>
          <p:cNvPr id="9" name="Picture Placeholder 8">
            <a:extLst>
              <a:ext uri="{FF2B5EF4-FFF2-40B4-BE49-F238E27FC236}">
                <a16:creationId xmlns:a16="http://schemas.microsoft.com/office/drawing/2014/main" id="{FBCFF294-FDC9-AD2E-EBBA-88588408D6BC}"/>
              </a:ext>
            </a:extLst>
          </p:cNvPr>
          <p:cNvPicPr>
            <a:picLocks noGrp="1" noChangeAspect="1"/>
          </p:cNvPicPr>
          <p:nvPr>
            <p:ph type="pic" idx="2"/>
          </p:nvPr>
        </p:nvPicPr>
        <p:blipFill>
          <a:blip r:embed="rId3"/>
          <a:srcRect l="14945" r="14945"/>
          <a:stretch>
            <a:fillRect/>
          </a:stretch>
        </p:blipFill>
        <p:spPr/>
      </p:pic>
      <p:pic>
        <p:nvPicPr>
          <p:cNvPr id="6" name="Picture 5">
            <a:extLst>
              <a:ext uri="{FF2B5EF4-FFF2-40B4-BE49-F238E27FC236}">
                <a16:creationId xmlns:a16="http://schemas.microsoft.com/office/drawing/2014/main" id="{0F9B77CE-88BB-216E-377A-14FC58BF9548}"/>
              </a:ext>
            </a:extLst>
          </p:cNvPr>
          <p:cNvPicPr>
            <a:picLocks noChangeAspect="1"/>
          </p:cNvPicPr>
          <p:nvPr/>
        </p:nvPicPr>
        <p:blipFill>
          <a:blip r:embed="rId4"/>
          <a:stretch>
            <a:fillRect/>
          </a:stretch>
        </p:blipFill>
        <p:spPr>
          <a:xfrm>
            <a:off x="-1" y="4666114"/>
            <a:ext cx="2206935" cy="4773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6" y="394400"/>
            <a:ext cx="7423283" cy="542693"/>
          </a:xfrm>
        </p:spPr>
        <p:txBody>
          <a:bodyPr/>
          <a:lstStyle/>
          <a:p>
            <a:r>
              <a:rPr lang="en-US" dirty="0"/>
              <a:t>YARA RULE EXAMPLE</a:t>
            </a:r>
            <a:endParaRPr lang="en-IN" dirty="0"/>
          </a:p>
        </p:txBody>
      </p:sp>
      <p:sp>
        <p:nvSpPr>
          <p:cNvPr id="3" name="Text Placeholder 2"/>
          <p:cNvSpPr>
            <a:spLocks noGrp="1"/>
          </p:cNvSpPr>
          <p:nvPr>
            <p:ph type="body" idx="1"/>
          </p:nvPr>
        </p:nvSpPr>
        <p:spPr>
          <a:xfrm>
            <a:off x="679936" y="1148668"/>
            <a:ext cx="5485914" cy="3142015"/>
          </a:xfrm>
        </p:spPr>
        <p:txBody>
          <a:bodyPr/>
          <a:lstStyle/>
          <a:p>
            <a:pPr algn="just"/>
            <a:r>
              <a:rPr lang="en-US" sz="1200" dirty="0">
                <a:latin typeface="Söhne"/>
              </a:rPr>
              <a:t>Rule Declaration: The `rule </a:t>
            </a:r>
            <a:r>
              <a:rPr lang="en-US" sz="1200" dirty="0" err="1">
                <a:latin typeface="Söhne"/>
              </a:rPr>
              <a:t>silent_banker</a:t>
            </a:r>
            <a:r>
              <a:rPr lang="en-US" sz="1200" dirty="0">
                <a:latin typeface="Söhne"/>
              </a:rPr>
              <a:t> : banker` line defines a new YARA rule named '</a:t>
            </a:r>
            <a:r>
              <a:rPr lang="en-US" sz="1200" dirty="0" err="1">
                <a:latin typeface="Söhne"/>
              </a:rPr>
              <a:t>silent_banker</a:t>
            </a:r>
            <a:r>
              <a:rPr lang="en-US" sz="1200" dirty="0">
                <a:latin typeface="Söhne"/>
              </a:rPr>
              <a:t>' and classifies it as related to 'banker' malware.</a:t>
            </a:r>
          </a:p>
          <a:p>
            <a:pPr marL="158750" indent="0" algn="just">
              <a:buNone/>
            </a:pPr>
            <a:endParaRPr lang="en-US" sz="1200" dirty="0">
              <a:latin typeface="Söhne"/>
            </a:endParaRPr>
          </a:p>
          <a:p>
            <a:pPr algn="just"/>
            <a:r>
              <a:rPr lang="en-US" sz="1200" dirty="0">
                <a:latin typeface="Söhne"/>
              </a:rPr>
              <a:t>Metadata Section: The `meta` block contains descriptive details about the rule, including a brief description, a threat level indicator set to 3, and a </a:t>
            </a:r>
            <a:r>
              <a:rPr lang="en-US" sz="1200" dirty="0" err="1">
                <a:latin typeface="Söhne"/>
              </a:rPr>
              <a:t>boolean</a:t>
            </a:r>
            <a:r>
              <a:rPr lang="en-US" sz="1200" dirty="0">
                <a:latin typeface="Söhne"/>
              </a:rPr>
              <a:t> flag `</a:t>
            </a:r>
            <a:r>
              <a:rPr lang="en-US" sz="1200" dirty="0" err="1">
                <a:latin typeface="Söhne"/>
              </a:rPr>
              <a:t>in_the_wild</a:t>
            </a:r>
            <a:r>
              <a:rPr lang="en-US" sz="1200" dirty="0">
                <a:latin typeface="Söhne"/>
              </a:rPr>
              <a:t>` signaling that the malware is actively circulating.</a:t>
            </a:r>
          </a:p>
          <a:p>
            <a:pPr algn="just"/>
            <a:endParaRPr lang="en-US" sz="1200" dirty="0">
              <a:latin typeface="Söhne"/>
            </a:endParaRPr>
          </a:p>
          <a:p>
            <a:pPr algn="just"/>
            <a:r>
              <a:rPr lang="en-US" sz="1200" dirty="0">
                <a:latin typeface="Söhne"/>
              </a:rPr>
              <a:t> String Definitions: The `strings` block lists patterns to be matched in the scanned files, with `$a`, `$b`, and `$c` representing different byte sequences or text strings to be searched for.</a:t>
            </a:r>
          </a:p>
          <a:p>
            <a:pPr marL="158750" indent="0" algn="just">
              <a:buNone/>
            </a:pPr>
            <a:endParaRPr lang="en-US" sz="1200" dirty="0">
              <a:latin typeface="Söhne"/>
            </a:endParaRPr>
          </a:p>
          <a:p>
            <a:pPr algn="just"/>
            <a:r>
              <a:rPr lang="en-US" sz="1200" dirty="0">
                <a:latin typeface="Söhne"/>
              </a:rPr>
              <a:t> Condition Logic: The `condition` block specifies when the rule should be considered a match, in this case, if any one of the strings (`$a`, `$b`, or `$c`) is found in the scanned content</a:t>
            </a:r>
            <a:endParaRPr lang="en-IN" sz="1200" dirty="0">
              <a:latin typeface="Söhne"/>
            </a:endParaRPr>
          </a:p>
        </p:txBody>
      </p:sp>
      <p:pic>
        <p:nvPicPr>
          <p:cNvPr id="9" name="Picture Placeholder 8"/>
          <p:cNvPicPr>
            <a:picLocks noGrp="1" noChangeAspect="1"/>
          </p:cNvPicPr>
          <p:nvPr>
            <p:ph type="pic" idx="2"/>
          </p:nvPr>
        </p:nvPicPr>
        <p:blipFill rotWithShape="1">
          <a:blip r:embed="rId2">
            <a:extLst>
              <a:ext uri="{28A0092B-C50C-407E-A947-70E740481C1C}">
                <a14:useLocalDpi xmlns:a14="http://schemas.microsoft.com/office/drawing/2010/main" val="0"/>
              </a:ext>
            </a:extLst>
          </a:blip>
          <a:srcRect l="2903" t="915" r="4609" b="4718"/>
          <a:stretch/>
        </p:blipFill>
        <p:spPr>
          <a:xfrm>
            <a:off x="6282412" y="1148668"/>
            <a:ext cx="2795239" cy="3568390"/>
          </a:xfrm>
        </p:spPr>
      </p:pic>
      <p:pic>
        <p:nvPicPr>
          <p:cNvPr id="4" name="Picture 3">
            <a:extLst>
              <a:ext uri="{FF2B5EF4-FFF2-40B4-BE49-F238E27FC236}">
                <a16:creationId xmlns:a16="http://schemas.microsoft.com/office/drawing/2014/main" id="{4CFEBDC7-60B7-7E40-9DEE-361874C08A0E}"/>
              </a:ext>
            </a:extLst>
          </p:cNvPr>
          <p:cNvPicPr>
            <a:picLocks noChangeAspect="1"/>
          </p:cNvPicPr>
          <p:nvPr/>
        </p:nvPicPr>
        <p:blipFill>
          <a:blip r:embed="rId3"/>
          <a:stretch>
            <a:fillRect/>
          </a:stretch>
        </p:blipFill>
        <p:spPr>
          <a:xfrm>
            <a:off x="-1" y="4666114"/>
            <a:ext cx="2206935" cy="477386"/>
          </a:xfrm>
          <a:prstGeom prst="rect">
            <a:avLst/>
          </a:prstGeom>
        </p:spPr>
      </p:pic>
    </p:spTree>
    <p:extLst>
      <p:ext uri="{BB962C8B-B14F-4D97-AF65-F5344CB8AC3E}">
        <p14:creationId xmlns:p14="http://schemas.microsoft.com/office/powerpoint/2010/main" val="121185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C79B-6F0F-19D0-09AD-96E22D6F3DF1}"/>
              </a:ext>
            </a:extLst>
          </p:cNvPr>
          <p:cNvSpPr>
            <a:spLocks noGrp="1"/>
          </p:cNvSpPr>
          <p:nvPr>
            <p:ph type="title"/>
          </p:nvPr>
        </p:nvSpPr>
        <p:spPr>
          <a:xfrm>
            <a:off x="532221" y="344818"/>
            <a:ext cx="7704000" cy="5727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62DE3DFB-A8FB-94C7-F73C-562073F8A951}"/>
              </a:ext>
            </a:extLst>
          </p:cNvPr>
          <p:cNvSpPr>
            <a:spLocks noGrp="1"/>
          </p:cNvSpPr>
          <p:nvPr>
            <p:ph type="body" idx="1"/>
          </p:nvPr>
        </p:nvSpPr>
        <p:spPr>
          <a:xfrm>
            <a:off x="532221" y="1083616"/>
            <a:ext cx="7704000" cy="3416400"/>
          </a:xfrm>
        </p:spPr>
        <p:txBody>
          <a:bodyPr>
            <a:normAutofit fontScale="92500"/>
          </a:bodyPr>
          <a:lstStyle/>
          <a:p>
            <a:pPr algn="just">
              <a:buClr>
                <a:schemeClr val="accent2"/>
              </a:buClr>
              <a:buFont typeface="Arial" panose="020B0604020202020204" pitchFamily="34" charset="0"/>
              <a:buChar char="•"/>
            </a:pPr>
            <a:r>
              <a:rPr lang="en-IN" sz="1300" b="1" i="0" dirty="0">
                <a:solidFill>
                  <a:schemeClr val="accent6">
                    <a:lumMod val="95000"/>
                  </a:schemeClr>
                </a:solidFill>
                <a:effectLst/>
                <a:latin typeface="Söhne"/>
              </a:rPr>
              <a:t>David Bernal </a:t>
            </a:r>
            <a:r>
              <a:rPr lang="en-IN" sz="1300" b="1" i="0" dirty="0" err="1">
                <a:solidFill>
                  <a:schemeClr val="accent6">
                    <a:lumMod val="95000"/>
                  </a:schemeClr>
                </a:solidFill>
                <a:effectLst/>
                <a:latin typeface="Söhne"/>
              </a:rPr>
              <a:t>Michelena</a:t>
            </a:r>
            <a:r>
              <a:rPr lang="en-IN" sz="1300" b="1" i="0" dirty="0">
                <a:solidFill>
                  <a:schemeClr val="accent6">
                    <a:lumMod val="95000"/>
                  </a:schemeClr>
                </a:solidFill>
                <a:effectLst/>
                <a:latin typeface="Söhne"/>
              </a:rPr>
              <a:t> on Detecting Malicious Files with YARA Rules</a:t>
            </a:r>
            <a:r>
              <a:rPr lang="en-IN" sz="1300" b="0" i="0" dirty="0">
                <a:solidFill>
                  <a:schemeClr val="accent6">
                    <a:lumMod val="95000"/>
                  </a:schemeClr>
                </a:solidFill>
                <a:effectLst/>
                <a:latin typeface="Söhne"/>
              </a:rPr>
              <a:t>:</a:t>
            </a:r>
          </a:p>
          <a:p>
            <a:pPr algn="just">
              <a:buFont typeface="Arial" panose="020B0604020202020204" pitchFamily="34" charset="0"/>
              <a:buChar char="•"/>
            </a:pPr>
            <a:r>
              <a:rPr lang="en-IN" sz="1300" b="0" i="0" dirty="0">
                <a:solidFill>
                  <a:srgbClr val="ECECF1"/>
                </a:solidFill>
                <a:effectLst/>
                <a:latin typeface="Söhne"/>
              </a:rPr>
              <a:t>Focuses on using YARA for detecting suspicious files in network traffic.</a:t>
            </a:r>
          </a:p>
          <a:p>
            <a:pPr algn="just">
              <a:buFont typeface="Arial" panose="020B0604020202020204" pitchFamily="34" charset="0"/>
              <a:buChar char="•"/>
            </a:pPr>
            <a:r>
              <a:rPr lang="en-IN" sz="1300" b="0" i="0" dirty="0">
                <a:solidFill>
                  <a:srgbClr val="ECECF1"/>
                </a:solidFill>
                <a:effectLst/>
                <a:latin typeface="Söhne"/>
              </a:rPr>
              <a:t>Utilizes open-source </a:t>
            </a:r>
            <a:r>
              <a:rPr lang="en-IN" sz="1300" b="0" i="0" dirty="0" err="1">
                <a:solidFill>
                  <a:srgbClr val="ECECF1"/>
                </a:solidFill>
                <a:effectLst/>
                <a:latin typeface="Söhne"/>
              </a:rPr>
              <a:t>Zeek</a:t>
            </a:r>
            <a:r>
              <a:rPr lang="en-IN" sz="1300" b="0" i="0" dirty="0">
                <a:solidFill>
                  <a:srgbClr val="ECECF1"/>
                </a:solidFill>
                <a:effectLst/>
                <a:latin typeface="Söhne"/>
              </a:rPr>
              <a:t> IDS and a custom script for file extraction.</a:t>
            </a:r>
          </a:p>
          <a:p>
            <a:pPr algn="just">
              <a:buFont typeface="Arial" panose="020B0604020202020204" pitchFamily="34" charset="0"/>
              <a:buChar char="•"/>
            </a:pPr>
            <a:r>
              <a:rPr lang="en-IN" sz="1300" b="0" i="0" dirty="0">
                <a:solidFill>
                  <a:srgbClr val="ECECF1"/>
                </a:solidFill>
                <a:effectLst/>
                <a:latin typeface="Söhne"/>
              </a:rPr>
              <a:t>Highlights the challenge of minimizing false positives in YARA rules.</a:t>
            </a:r>
          </a:p>
          <a:p>
            <a:pPr algn="just">
              <a:buFont typeface="Arial" panose="020B0604020202020204" pitchFamily="34" charset="0"/>
              <a:buChar char="•"/>
            </a:pPr>
            <a:r>
              <a:rPr lang="en-IN" sz="1300" dirty="0">
                <a:solidFill>
                  <a:srgbClr val="ECECF1"/>
                </a:solidFill>
                <a:latin typeface="Söhne"/>
              </a:rPr>
              <a:t>       </a:t>
            </a:r>
            <a:r>
              <a:rPr lang="en-IN" sz="1300" b="0" i="0" dirty="0">
                <a:solidFill>
                  <a:srgbClr val="ECECF1"/>
                </a:solidFill>
                <a:effectLst/>
                <a:latin typeface="Söhne"/>
              </a:rPr>
              <a:t>Discusses future steps like sandbox integration and adapting to encrypted protocols.</a:t>
            </a:r>
          </a:p>
          <a:p>
            <a:pPr algn="just">
              <a:buFont typeface="Arial" panose="020B0604020202020204" pitchFamily="34" charset="0"/>
              <a:buChar char="•"/>
            </a:pPr>
            <a:endParaRPr lang="en-IN" sz="1300" b="0" i="0" dirty="0">
              <a:solidFill>
                <a:srgbClr val="ECECF1"/>
              </a:solidFill>
              <a:effectLst/>
              <a:latin typeface="Söhne"/>
            </a:endParaRPr>
          </a:p>
          <a:p>
            <a:pPr algn="just">
              <a:buClr>
                <a:schemeClr val="tx1"/>
              </a:buClr>
              <a:buFont typeface="Arial" panose="020B0604020202020204" pitchFamily="34" charset="0"/>
              <a:buChar char="•"/>
            </a:pPr>
            <a:r>
              <a:rPr lang="en-IN" sz="1300" b="1" i="0" dirty="0">
                <a:solidFill>
                  <a:srgbClr val="ECECF1"/>
                </a:solidFill>
                <a:effectLst/>
                <a:latin typeface="Söhne"/>
              </a:rPr>
              <a:t>Automatic YARA Rule Generation by Khalid, Ismail, Hussain, and </a:t>
            </a:r>
            <a:r>
              <a:rPr lang="en-IN" sz="1300" b="1" i="0" dirty="0" err="1">
                <a:solidFill>
                  <a:srgbClr val="ECECF1"/>
                </a:solidFill>
                <a:effectLst/>
                <a:latin typeface="Söhne"/>
              </a:rPr>
              <a:t>Durad</a:t>
            </a:r>
            <a:r>
              <a:rPr lang="en-IN" sz="1300" b="0" i="0" dirty="0">
                <a:solidFill>
                  <a:srgbClr val="ECECF1"/>
                </a:solidFill>
                <a:effectLst/>
                <a:latin typeface="Söhne"/>
              </a:rPr>
              <a:t>:</a:t>
            </a:r>
          </a:p>
          <a:p>
            <a:pPr algn="just">
              <a:buFont typeface="Arial" panose="020B0604020202020204" pitchFamily="34" charset="0"/>
              <a:buChar char="•"/>
            </a:pPr>
            <a:r>
              <a:rPr lang="en-IN" sz="1300" b="0" i="0" dirty="0">
                <a:solidFill>
                  <a:srgbClr val="ECECF1"/>
                </a:solidFill>
                <a:effectLst/>
                <a:latin typeface="Söhne"/>
              </a:rPr>
              <a:t>        Presents an automated framework for YARA rule-based malware signatures.</a:t>
            </a:r>
          </a:p>
          <a:p>
            <a:pPr algn="just">
              <a:buFont typeface="Arial" panose="020B0604020202020204" pitchFamily="34" charset="0"/>
              <a:buChar char="•"/>
            </a:pPr>
            <a:r>
              <a:rPr lang="en-IN" sz="1300" b="0" i="0" dirty="0">
                <a:solidFill>
                  <a:srgbClr val="ECECF1"/>
                </a:solidFill>
                <a:effectLst/>
                <a:latin typeface="Söhne"/>
              </a:rPr>
              <a:t>        Utilizes a modular approach with a pre-trained Naïve Bayes model.</a:t>
            </a:r>
          </a:p>
          <a:p>
            <a:pPr algn="just">
              <a:buFont typeface="Arial" panose="020B0604020202020204" pitchFamily="34" charset="0"/>
              <a:buChar char="•"/>
            </a:pPr>
            <a:r>
              <a:rPr lang="en-IN" sz="1300" b="0" i="0" dirty="0">
                <a:solidFill>
                  <a:srgbClr val="ECECF1"/>
                </a:solidFill>
                <a:effectLst/>
                <a:latin typeface="Söhne"/>
              </a:rPr>
              <a:t>        Highlights the dependency on training data quality for rule accuracy.</a:t>
            </a:r>
          </a:p>
          <a:p>
            <a:pPr algn="just">
              <a:buFont typeface="Arial" panose="020B0604020202020204" pitchFamily="34" charset="0"/>
              <a:buChar char="•"/>
            </a:pPr>
            <a:endParaRPr lang="en-IN" sz="1300" b="0" i="0" dirty="0">
              <a:solidFill>
                <a:srgbClr val="ECECF1"/>
              </a:solidFill>
              <a:effectLst/>
              <a:latin typeface="Söhne"/>
            </a:endParaRPr>
          </a:p>
          <a:p>
            <a:pPr>
              <a:buClr>
                <a:schemeClr val="tx1"/>
              </a:buClr>
              <a:buFont typeface="Arial" panose="020B0604020202020204" pitchFamily="34" charset="0"/>
              <a:buChar char="•"/>
            </a:pPr>
            <a:r>
              <a:rPr lang="en-IN" sz="1300" b="1" i="0" dirty="0">
                <a:solidFill>
                  <a:srgbClr val="ECECF1"/>
                </a:solidFill>
                <a:effectLst/>
                <a:latin typeface="Söhne"/>
              </a:rPr>
              <a:t>Michael </a:t>
            </a:r>
            <a:r>
              <a:rPr lang="en-IN" sz="1300" b="1" i="0" dirty="0" err="1">
                <a:solidFill>
                  <a:srgbClr val="ECECF1"/>
                </a:solidFill>
                <a:effectLst/>
                <a:latin typeface="Söhne"/>
              </a:rPr>
              <a:t>Brenge</a:t>
            </a:r>
            <a:r>
              <a:rPr lang="en-IN" sz="1300" b="1" i="0" dirty="0">
                <a:solidFill>
                  <a:srgbClr val="ECECF1"/>
                </a:solidFill>
                <a:effectLst/>
                <a:latin typeface="Söhne"/>
              </a:rPr>
              <a:t> &amp; Christian </a:t>
            </a:r>
            <a:r>
              <a:rPr lang="en-IN" sz="1300" b="1" i="0" dirty="0" err="1">
                <a:solidFill>
                  <a:srgbClr val="ECECF1"/>
                </a:solidFill>
                <a:effectLst/>
                <a:latin typeface="Söhne"/>
              </a:rPr>
              <a:t>Rossow</a:t>
            </a:r>
            <a:r>
              <a:rPr lang="en-IN" sz="1300" b="1" i="0" dirty="0">
                <a:solidFill>
                  <a:srgbClr val="ECECF1"/>
                </a:solidFill>
                <a:effectLst/>
                <a:latin typeface="Söhne"/>
              </a:rPr>
              <a:t> on YARIX: Scalable YARA-based Malware Intelligence</a:t>
            </a:r>
            <a:r>
              <a:rPr lang="en-IN" sz="1300" b="0" i="0" dirty="0">
                <a:solidFill>
                  <a:srgbClr val="ECECF1"/>
                </a:solidFill>
                <a:effectLst/>
                <a:latin typeface="Söhne"/>
              </a:rPr>
              <a:t>:</a:t>
            </a:r>
          </a:p>
          <a:p>
            <a:pPr>
              <a:buFont typeface="Arial" panose="020B0604020202020204" pitchFamily="34" charset="0"/>
              <a:buChar char="•"/>
            </a:pPr>
            <a:r>
              <a:rPr lang="en-IN" sz="1300" b="0" i="0" dirty="0">
                <a:solidFill>
                  <a:srgbClr val="ECECF1"/>
                </a:solidFill>
                <a:effectLst/>
                <a:latin typeface="Söhne"/>
              </a:rPr>
              <a:t>        Proposes a methodology for efficient detection of malware using YARA rules.</a:t>
            </a:r>
          </a:p>
          <a:p>
            <a:pPr>
              <a:buFont typeface="Arial" panose="020B0604020202020204" pitchFamily="34" charset="0"/>
              <a:buChar char="•"/>
            </a:pPr>
            <a:r>
              <a:rPr lang="en-IN" sz="1300" b="0" i="0" dirty="0">
                <a:solidFill>
                  <a:srgbClr val="ECECF1"/>
                </a:solidFill>
                <a:effectLst/>
                <a:latin typeface="Söhne"/>
              </a:rPr>
              <a:t>        YARIX optimizes search performance and reduces storage requirements.</a:t>
            </a:r>
          </a:p>
          <a:p>
            <a:pPr>
              <a:buFont typeface="Arial" panose="020B0604020202020204" pitchFamily="34" charset="0"/>
              <a:buChar char="•"/>
            </a:pPr>
            <a:r>
              <a:rPr lang="en-IN" sz="1300" b="0" i="0" dirty="0">
                <a:solidFill>
                  <a:srgbClr val="ECECF1"/>
                </a:solidFill>
                <a:effectLst/>
                <a:latin typeface="Söhne"/>
              </a:rPr>
              <a:t>        Demonstrates scalability in malware sample storage and YARA rule searches.</a:t>
            </a:r>
          </a:p>
          <a:p>
            <a:pPr algn="l">
              <a:buClr>
                <a:schemeClr val="tx1"/>
              </a:buClr>
              <a:buFont typeface="Wingdings" panose="05000000000000000000" pitchFamily="2" charset="2"/>
              <a:buChar char="Ø"/>
            </a:pPr>
            <a:endParaRPr lang="en-IN" b="0" i="0" dirty="0">
              <a:solidFill>
                <a:srgbClr val="ECECF1"/>
              </a:solidFill>
              <a:effectLst/>
              <a:latin typeface="Söhne"/>
            </a:endParaRPr>
          </a:p>
          <a:p>
            <a:pPr>
              <a:buClr>
                <a:schemeClr val="tx1"/>
              </a:buClr>
              <a:buFont typeface="Wingdings" panose="05000000000000000000" pitchFamily="2" charset="2"/>
              <a:buChar char="Ø"/>
            </a:pPr>
            <a:endParaRPr lang="en-IN" b="0" i="0" dirty="0">
              <a:solidFill>
                <a:srgbClr val="ECECF1"/>
              </a:solidFill>
              <a:effectLst/>
              <a:latin typeface="Söhne"/>
            </a:endParaRPr>
          </a:p>
          <a:p>
            <a:pPr marL="139700" indent="0">
              <a:buNone/>
            </a:pPr>
            <a:endParaRPr lang="en-US" dirty="0"/>
          </a:p>
        </p:txBody>
      </p:sp>
      <p:pic>
        <p:nvPicPr>
          <p:cNvPr id="5" name="Picture 4">
            <a:extLst>
              <a:ext uri="{FF2B5EF4-FFF2-40B4-BE49-F238E27FC236}">
                <a16:creationId xmlns:a16="http://schemas.microsoft.com/office/drawing/2014/main" id="{0A594C83-0EC7-E30C-F2F7-A33103D40B77}"/>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67059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06E-65EC-238C-6017-E346443A307F}"/>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F50BB780-9D78-EEA3-49C6-32B7F5C68BF5}"/>
              </a:ext>
            </a:extLst>
          </p:cNvPr>
          <p:cNvSpPr>
            <a:spLocks noGrp="1"/>
          </p:cNvSpPr>
          <p:nvPr>
            <p:ph type="body" idx="1"/>
          </p:nvPr>
        </p:nvSpPr>
        <p:spPr/>
        <p:txBody>
          <a:bodyPr/>
          <a:lstStyle/>
          <a:p>
            <a:pPr algn="l">
              <a:buClr>
                <a:schemeClr val="tx1"/>
              </a:buClr>
              <a:buFont typeface="Arial" panose="020B0604020202020204" pitchFamily="34" charset="0"/>
              <a:buChar char="•"/>
            </a:pPr>
            <a:r>
              <a:rPr lang="en-IN" sz="1300" b="1" i="0" dirty="0">
                <a:solidFill>
                  <a:srgbClr val="ECECF1"/>
                </a:solidFill>
                <a:effectLst/>
                <a:latin typeface="Söhne"/>
              </a:rPr>
              <a:t>Nitin Naik et al. on Evaluating Automatically Generated YARA Rules</a:t>
            </a:r>
            <a:r>
              <a:rPr lang="en-IN" sz="1300" b="0" i="0" dirty="0">
                <a:solidFill>
                  <a:srgbClr val="ECECF1"/>
                </a:solidFill>
                <a:effectLst/>
                <a:latin typeface="Söhne"/>
              </a:rPr>
              <a:t>:</a:t>
            </a:r>
          </a:p>
          <a:p>
            <a:pPr algn="l">
              <a:buFont typeface="Arial" panose="020B0604020202020204" pitchFamily="34" charset="0"/>
              <a:buChar char="•"/>
            </a:pPr>
            <a:r>
              <a:rPr lang="en-IN" sz="1300" b="0" i="0" dirty="0">
                <a:solidFill>
                  <a:srgbClr val="ECECF1"/>
                </a:solidFill>
                <a:effectLst/>
                <a:latin typeface="Söhne"/>
              </a:rPr>
              <a:t>Assesses and enhances YARA rules' effectiveness in malware analysis.</a:t>
            </a:r>
          </a:p>
          <a:p>
            <a:pPr algn="l">
              <a:buFont typeface="Arial" panose="020B0604020202020204" pitchFamily="34" charset="0"/>
              <a:buChar char="•"/>
            </a:pPr>
            <a:r>
              <a:rPr lang="en-IN" sz="1300" b="0" i="0" dirty="0">
                <a:solidFill>
                  <a:srgbClr val="ECECF1"/>
                </a:solidFill>
                <a:effectLst/>
                <a:latin typeface="Söhne"/>
              </a:rPr>
              <a:t>Integrates YARA rules with fuzzy hashing techniques.</a:t>
            </a:r>
          </a:p>
          <a:p>
            <a:pPr algn="l">
              <a:buFont typeface="Arial" panose="020B0604020202020204" pitchFamily="34" charset="0"/>
              <a:buChar char="•"/>
            </a:pPr>
            <a:r>
              <a:rPr lang="en-IN" sz="1300" b="0" i="0" dirty="0">
                <a:solidFill>
                  <a:srgbClr val="ECECF1"/>
                </a:solidFill>
                <a:effectLst/>
                <a:latin typeface="Söhne"/>
              </a:rPr>
              <a:t>Addresses limitations like manipulation of IoC strings by attackers.</a:t>
            </a:r>
          </a:p>
          <a:p>
            <a:pPr algn="l">
              <a:buFont typeface="Arial" panose="020B0604020202020204" pitchFamily="34" charset="0"/>
              <a:buChar char="•"/>
            </a:pPr>
            <a:endParaRPr lang="en-IN" sz="1300" dirty="0">
              <a:solidFill>
                <a:srgbClr val="ECECF1"/>
              </a:solidFill>
              <a:latin typeface="Söhne"/>
            </a:endParaRPr>
          </a:p>
          <a:p>
            <a:pPr algn="l">
              <a:buClr>
                <a:schemeClr val="tx1"/>
              </a:buClr>
              <a:buFont typeface="Arial" panose="020B0604020202020204" pitchFamily="34" charset="0"/>
              <a:buChar char="•"/>
            </a:pPr>
            <a:r>
              <a:rPr lang="en-IN" sz="1300" b="1" i="0" dirty="0">
                <a:solidFill>
                  <a:srgbClr val="ECECF1"/>
                </a:solidFill>
                <a:effectLst/>
                <a:latin typeface="Söhne"/>
              </a:rPr>
              <a:t>Generation of Static YARA-Signatures Using Genetic Algorithm by </a:t>
            </a:r>
            <a:r>
              <a:rPr lang="en-IN" sz="1300" b="1" i="0" dirty="0" err="1">
                <a:solidFill>
                  <a:srgbClr val="ECECF1"/>
                </a:solidFill>
                <a:effectLst/>
                <a:latin typeface="Söhne"/>
              </a:rPr>
              <a:t>Regeciova</a:t>
            </a:r>
            <a:r>
              <a:rPr lang="en-IN" sz="1300" b="1" i="0" dirty="0">
                <a:solidFill>
                  <a:srgbClr val="ECECF1"/>
                </a:solidFill>
                <a:effectLst/>
                <a:latin typeface="Söhne"/>
              </a:rPr>
              <a:t>, Kolar, and </a:t>
            </a:r>
            <a:r>
              <a:rPr lang="en-IN" sz="1300" b="1" i="0" dirty="0" err="1">
                <a:solidFill>
                  <a:srgbClr val="ECECF1"/>
                </a:solidFill>
                <a:effectLst/>
                <a:latin typeface="Söhne"/>
              </a:rPr>
              <a:t>Milkovic</a:t>
            </a:r>
            <a:r>
              <a:rPr lang="en-IN" sz="1300" b="0" i="0" dirty="0">
                <a:solidFill>
                  <a:srgbClr val="ECECF1"/>
                </a:solidFill>
                <a:effectLst/>
                <a:latin typeface="Söhne"/>
              </a:rPr>
              <a:t>:</a:t>
            </a:r>
          </a:p>
          <a:p>
            <a:pPr algn="l">
              <a:buFont typeface="Arial" panose="020B0604020202020204" pitchFamily="34" charset="0"/>
              <a:buChar char="•"/>
            </a:pPr>
            <a:r>
              <a:rPr lang="en-IN" sz="1300" b="0" i="0" dirty="0">
                <a:solidFill>
                  <a:srgbClr val="ECECF1"/>
                </a:solidFill>
                <a:effectLst/>
                <a:latin typeface="Söhne"/>
              </a:rPr>
              <a:t>Introduces a Genetic Algorithm for generating static YARA-signatures.</a:t>
            </a:r>
          </a:p>
          <a:p>
            <a:pPr algn="l">
              <a:buFont typeface="Arial" panose="020B0604020202020204" pitchFamily="34" charset="0"/>
              <a:buChar char="•"/>
            </a:pPr>
            <a:r>
              <a:rPr lang="en-IN" sz="1300" b="0" i="0" dirty="0">
                <a:solidFill>
                  <a:srgbClr val="ECECF1"/>
                </a:solidFill>
                <a:effectLst/>
                <a:latin typeface="Söhne"/>
              </a:rPr>
              <a:t>Compares algorithms for rule generation, noting GA's superior detection scores.</a:t>
            </a:r>
          </a:p>
          <a:p>
            <a:pPr algn="l">
              <a:buFont typeface="Arial" panose="020B0604020202020204" pitchFamily="34" charset="0"/>
              <a:buChar char="•"/>
            </a:pPr>
            <a:r>
              <a:rPr lang="en-IN" sz="1300" b="0" i="0" dirty="0">
                <a:solidFill>
                  <a:srgbClr val="ECECF1"/>
                </a:solidFill>
                <a:effectLst/>
                <a:latin typeface="Söhne"/>
              </a:rPr>
              <a:t>Discusses the high computational complexity of GA as a limitation.</a:t>
            </a:r>
          </a:p>
          <a:p>
            <a:pPr algn="l">
              <a:buClr>
                <a:schemeClr val="tx1"/>
              </a:buClr>
              <a:buFont typeface="Wingdings" panose="05000000000000000000" pitchFamily="2" charset="2"/>
              <a:buChar char="Ø"/>
            </a:pPr>
            <a:endParaRPr lang="en-IN" b="0" i="0" dirty="0">
              <a:solidFill>
                <a:srgbClr val="ECECF1"/>
              </a:solidFill>
              <a:effectLst/>
              <a:latin typeface="Söhne"/>
            </a:endParaRPr>
          </a:p>
          <a:p>
            <a:endParaRPr lang="en-IN" dirty="0"/>
          </a:p>
        </p:txBody>
      </p:sp>
      <p:pic>
        <p:nvPicPr>
          <p:cNvPr id="5" name="Picture 4">
            <a:extLst>
              <a:ext uri="{FF2B5EF4-FFF2-40B4-BE49-F238E27FC236}">
                <a16:creationId xmlns:a16="http://schemas.microsoft.com/office/drawing/2014/main" id="{EBF42913-1F33-382F-4CA7-6213C725102B}"/>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161054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722500" y="535000"/>
            <a:ext cx="47064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88" name="Google Shape;188;p31"/>
          <p:cNvSpPr txBox="1">
            <a:spLocks noGrp="1"/>
          </p:cNvSpPr>
          <p:nvPr>
            <p:ph type="body" idx="1"/>
          </p:nvPr>
        </p:nvSpPr>
        <p:spPr>
          <a:xfrm>
            <a:off x="3722500" y="1204300"/>
            <a:ext cx="4706400" cy="3404100"/>
          </a:xfrm>
          <a:prstGeom prst="rect">
            <a:avLst/>
          </a:prstGeom>
        </p:spPr>
        <p:txBody>
          <a:bodyPr spcFirstLastPara="1" wrap="square" lIns="91425" tIns="91425" rIns="91425" bIns="91425" anchor="t" anchorCtr="0">
            <a:noAutofit/>
          </a:bodyPr>
          <a:lstStyle/>
          <a:p>
            <a:pPr algn="just">
              <a:buFont typeface="Courier New" panose="02070309020205020404" pitchFamily="49" charset="0"/>
              <a:buChar char="o"/>
            </a:pPr>
            <a:r>
              <a:rPr lang="en-US" b="1" i="0" dirty="0">
                <a:effectLst/>
                <a:latin typeface="Söhne"/>
              </a:rPr>
              <a:t>Efficient Malware Detection</a:t>
            </a:r>
            <a:r>
              <a:rPr lang="en-US" b="0" i="0" dirty="0">
                <a:effectLst/>
                <a:latin typeface="Söhne"/>
              </a:rPr>
              <a:t>: The project aims to create advanced YARA rules for a wide range of malware detection, enhancing cybersecurity by providing timely threat identification and response capabilities.</a:t>
            </a:r>
          </a:p>
          <a:p>
            <a:pPr algn="just">
              <a:buFont typeface="Courier New" panose="02070309020205020404" pitchFamily="49" charset="0"/>
              <a:buChar char="o"/>
            </a:pPr>
            <a:r>
              <a:rPr lang="en-US" b="1" i="0" dirty="0">
                <a:effectLst/>
                <a:latin typeface="Söhne"/>
              </a:rPr>
              <a:t>Automated Rule Generation</a:t>
            </a:r>
            <a:r>
              <a:rPr lang="en-US" b="0" i="0" dirty="0">
                <a:effectLst/>
                <a:latin typeface="Söhne"/>
              </a:rPr>
              <a:t>: It focuses on automating YARA rule creation, speeding up responses to emerging malware and keeping defenses up-to-date against rapidly evolving threats.</a:t>
            </a:r>
          </a:p>
          <a:p>
            <a:pPr algn="just">
              <a:buFont typeface="Courier New" panose="02070309020205020404" pitchFamily="49" charset="0"/>
              <a:buChar char="o"/>
            </a:pPr>
            <a:r>
              <a:rPr lang="en-US" b="1" i="0" dirty="0">
                <a:effectLst/>
                <a:latin typeface="Söhne"/>
              </a:rPr>
              <a:t>Optimized Signature Selection</a:t>
            </a:r>
            <a:r>
              <a:rPr lang="en-US" b="0" i="0" dirty="0">
                <a:effectLst/>
                <a:latin typeface="Söhne"/>
              </a:rPr>
              <a:t>: A specialized search engine is integrated for selecting the most effective YARA signatures, improving malware detection efficiency and ensuring the application of the most suitable rules.</a:t>
            </a:r>
          </a:p>
          <a:p>
            <a:pPr algn="just">
              <a:buFont typeface="Courier New" panose="02070309020205020404" pitchFamily="49" charset="0"/>
              <a:buChar char="o"/>
            </a:pPr>
            <a:r>
              <a:rPr lang="en-US" b="1" i="0" dirty="0">
                <a:effectLst/>
                <a:latin typeface="Söhne"/>
              </a:rPr>
              <a:t>Scalability in Data Processing</a:t>
            </a:r>
            <a:r>
              <a:rPr lang="en-US" b="0" i="0" dirty="0">
                <a:effectLst/>
                <a:latin typeface="Söhne"/>
              </a:rPr>
              <a:t>: The project is designed to process large datasets efficiently, maintaining effective malware detection without slowing down, even with increasing data volumes.</a:t>
            </a:r>
          </a:p>
          <a:p>
            <a:pPr algn="just">
              <a:buFont typeface="Courier New" panose="02070309020205020404" pitchFamily="49" charset="0"/>
              <a:buChar char="o"/>
            </a:pPr>
            <a:r>
              <a:rPr lang="en-US" b="1" i="0" dirty="0">
                <a:effectLst/>
                <a:latin typeface="Söhne"/>
              </a:rPr>
              <a:t>Generality of YARA Rules</a:t>
            </a:r>
            <a:r>
              <a:rPr lang="en-US" b="0" i="0" dirty="0">
                <a:effectLst/>
                <a:latin typeface="Söhne"/>
              </a:rPr>
              <a:t>: The generated YARA rules are broadly applicable, making the tool resource-efficient and simplifying rule management across various malware types.</a:t>
            </a:r>
          </a:p>
          <a:p>
            <a:pPr marL="158750" lvl="0" indent="0" algn="just" rtl="0">
              <a:spcBef>
                <a:spcPts val="0"/>
              </a:spcBef>
              <a:spcAft>
                <a:spcPts val="0"/>
              </a:spcAft>
              <a:buSzPts val="1100"/>
              <a:buNone/>
            </a:pPr>
            <a:endParaRPr dirty="0"/>
          </a:p>
        </p:txBody>
      </p:sp>
      <p:pic>
        <p:nvPicPr>
          <p:cNvPr id="13" name="Picture Placeholder 12">
            <a:extLst>
              <a:ext uri="{FF2B5EF4-FFF2-40B4-BE49-F238E27FC236}">
                <a16:creationId xmlns:a16="http://schemas.microsoft.com/office/drawing/2014/main" id="{904EC554-A68E-BA5B-9506-45597B21BFCD}"/>
              </a:ext>
            </a:extLst>
          </p:cNvPr>
          <p:cNvPicPr>
            <a:picLocks noGrp="1" noChangeAspect="1"/>
          </p:cNvPicPr>
          <p:nvPr>
            <p:ph type="pic" idx="2"/>
          </p:nvPr>
        </p:nvPicPr>
        <p:blipFill>
          <a:blip r:embed="rId3"/>
          <a:srcRect l="14945" r="14945"/>
          <a:stretch>
            <a:fillRect/>
          </a:stretch>
        </p:blipFill>
        <p:spPr/>
      </p:pic>
      <p:pic>
        <p:nvPicPr>
          <p:cNvPr id="3" name="Picture 2">
            <a:extLst>
              <a:ext uri="{FF2B5EF4-FFF2-40B4-BE49-F238E27FC236}">
                <a16:creationId xmlns:a16="http://schemas.microsoft.com/office/drawing/2014/main" id="{6ECC8C40-859E-5C51-1A8D-2C3C52AD79BA}"/>
              </a:ext>
            </a:extLst>
          </p:cNvPr>
          <p:cNvPicPr>
            <a:picLocks noChangeAspect="1"/>
          </p:cNvPicPr>
          <p:nvPr/>
        </p:nvPicPr>
        <p:blipFill>
          <a:blip r:embed="rId4"/>
          <a:stretch>
            <a:fillRect/>
          </a:stretch>
        </p:blipFill>
        <p:spPr>
          <a:xfrm>
            <a:off x="6937065" y="4666114"/>
            <a:ext cx="2206935" cy="4773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8D00-6AFE-E363-0460-4ACB5A724019}"/>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746E40A3-4A27-C176-8C51-4B8C54369AAD}"/>
              </a:ext>
            </a:extLst>
          </p:cNvPr>
          <p:cNvSpPr>
            <a:spLocks noGrp="1"/>
          </p:cNvSpPr>
          <p:nvPr>
            <p:ph type="body" idx="1"/>
          </p:nvPr>
        </p:nvSpPr>
        <p:spPr/>
        <p:txBody>
          <a:bodyPr/>
          <a:lstStyle/>
          <a:p>
            <a:pPr algn="just">
              <a:buClr>
                <a:srgbClr val="FC7CDA"/>
              </a:buClr>
              <a:buFont typeface="Courier New" panose="02070309020205020404" pitchFamily="49" charset="0"/>
              <a:buChar char="o"/>
            </a:pPr>
            <a:r>
              <a:rPr lang="en-US" sz="1300" b="1" i="0" dirty="0">
                <a:solidFill>
                  <a:schemeClr val="accent6">
                    <a:lumMod val="95000"/>
                  </a:schemeClr>
                </a:solidFill>
                <a:effectLst/>
                <a:latin typeface="Söhne"/>
              </a:rPr>
              <a:t>Reduced False Positives and Negatives</a:t>
            </a:r>
            <a:r>
              <a:rPr lang="en-US" sz="1300" b="0" i="0" dirty="0">
                <a:solidFill>
                  <a:schemeClr val="accent6">
                    <a:lumMod val="95000"/>
                  </a:schemeClr>
                </a:solidFill>
                <a:effectLst/>
                <a:latin typeface="Söhne"/>
              </a:rPr>
              <a:t>: The project emphasizes refining YARA rules to minimize false alerts, ensuring high accuracy in distinguishing between benign files and actual malware.</a:t>
            </a:r>
          </a:p>
          <a:p>
            <a:pPr algn="just">
              <a:buClr>
                <a:schemeClr val="tx2"/>
              </a:buClr>
              <a:buFont typeface="Courier New" panose="02070309020205020404" pitchFamily="49" charset="0"/>
              <a:buChar char="o"/>
            </a:pPr>
            <a:r>
              <a:rPr lang="en-US" sz="1300" b="1" i="0" dirty="0">
                <a:solidFill>
                  <a:schemeClr val="accent6">
                    <a:lumMod val="95000"/>
                  </a:schemeClr>
                </a:solidFill>
                <a:effectLst/>
                <a:latin typeface="Söhne"/>
              </a:rPr>
              <a:t>User-Friendly Interface</a:t>
            </a:r>
            <a:r>
              <a:rPr lang="en-US" sz="1300" b="0" i="0" dirty="0">
                <a:solidFill>
                  <a:schemeClr val="accent6">
                    <a:lumMod val="95000"/>
                  </a:schemeClr>
                </a:solidFill>
                <a:effectLst/>
                <a:latin typeface="Söhne"/>
              </a:rPr>
              <a:t>: It includes an accessible interface for the search engine, making advanced cybersecurity tools usable for a wider audience, including non-experts.</a:t>
            </a:r>
          </a:p>
          <a:p>
            <a:pPr algn="just">
              <a:buClr>
                <a:schemeClr val="tx2">
                  <a:lumMod val="90000"/>
                </a:schemeClr>
              </a:buClr>
              <a:buFont typeface="Courier New" panose="02070309020205020404" pitchFamily="49" charset="0"/>
              <a:buChar char="o"/>
            </a:pPr>
            <a:r>
              <a:rPr lang="en-US" sz="1300" b="1" i="0" dirty="0">
                <a:solidFill>
                  <a:schemeClr val="accent6">
                    <a:lumMod val="95000"/>
                  </a:schemeClr>
                </a:solidFill>
                <a:effectLst/>
                <a:latin typeface="Söhne"/>
              </a:rPr>
              <a:t>Documentation and Knowledge Base</a:t>
            </a:r>
            <a:r>
              <a:rPr lang="en-US" sz="1300" b="0" i="0" dirty="0">
                <a:solidFill>
                  <a:schemeClr val="accent6">
                    <a:lumMod val="95000"/>
                  </a:schemeClr>
                </a:solidFill>
                <a:effectLst/>
                <a:latin typeface="Söhne"/>
              </a:rPr>
              <a:t>: The project contributes to YARA rule creation knowledge through comprehensive documentation and practical examples, aiding future developments in the field.</a:t>
            </a:r>
          </a:p>
          <a:p>
            <a:pPr algn="just">
              <a:buClr>
                <a:schemeClr val="tx2">
                  <a:lumMod val="90000"/>
                </a:schemeClr>
              </a:buClr>
              <a:buFont typeface="Courier New" panose="02070309020205020404" pitchFamily="49" charset="0"/>
              <a:buChar char="o"/>
            </a:pPr>
            <a:r>
              <a:rPr lang="en-US" sz="1300" b="1" i="0" dirty="0">
                <a:solidFill>
                  <a:schemeClr val="accent6">
                    <a:lumMod val="95000"/>
                  </a:schemeClr>
                </a:solidFill>
                <a:effectLst/>
                <a:latin typeface="Söhne"/>
              </a:rPr>
              <a:t>Community Engagement and Feedback</a:t>
            </a:r>
            <a:r>
              <a:rPr lang="en-US" sz="1300" b="0" i="0" dirty="0">
                <a:solidFill>
                  <a:schemeClr val="accent6">
                    <a:lumMod val="95000"/>
                  </a:schemeClr>
                </a:solidFill>
                <a:effectLst/>
                <a:latin typeface="Söhne"/>
              </a:rPr>
              <a:t>: Aims to build a community around YARA rule development and malware analysis, encouraging collaboration and feedback to continually enhance the tool's effectiveness.</a:t>
            </a:r>
          </a:p>
          <a:p>
            <a:pPr algn="just"/>
            <a:endParaRPr lang="en-IN" dirty="0"/>
          </a:p>
        </p:txBody>
      </p:sp>
      <p:pic>
        <p:nvPicPr>
          <p:cNvPr id="5" name="Picture 4">
            <a:extLst>
              <a:ext uri="{FF2B5EF4-FFF2-40B4-BE49-F238E27FC236}">
                <a16:creationId xmlns:a16="http://schemas.microsoft.com/office/drawing/2014/main" id="{C9C4FAE5-A964-6618-E665-E586226D0F30}"/>
              </a:ext>
            </a:extLst>
          </p:cNvPr>
          <p:cNvPicPr>
            <a:picLocks noChangeAspect="1"/>
          </p:cNvPicPr>
          <p:nvPr/>
        </p:nvPicPr>
        <p:blipFill>
          <a:blip r:embed="rId2"/>
          <a:stretch>
            <a:fillRect/>
          </a:stretch>
        </p:blipFill>
        <p:spPr>
          <a:xfrm>
            <a:off x="-1" y="4666114"/>
            <a:ext cx="2206935" cy="477386"/>
          </a:xfrm>
          <a:prstGeom prst="rect">
            <a:avLst/>
          </a:prstGeom>
        </p:spPr>
      </p:pic>
    </p:spTree>
    <p:extLst>
      <p:ext uri="{BB962C8B-B14F-4D97-AF65-F5344CB8AC3E}">
        <p14:creationId xmlns:p14="http://schemas.microsoft.com/office/powerpoint/2010/main" val="2536521420"/>
      </p:ext>
    </p:extLst>
  </p:cSld>
  <p:clrMapOvr>
    <a:masterClrMapping/>
  </p:clrMapOvr>
</p:sld>
</file>

<file path=ppt/theme/theme1.xml><?xml version="1.0" encoding="utf-8"?>
<a:theme xmlns:a="http://schemas.openxmlformats.org/drawingml/2006/main" name="Elegant Simple Chrome - Project Proposal Basic Template by Slidesgo">
  <a:themeElements>
    <a:clrScheme name="Simple Light">
      <a:dk1>
        <a:srgbClr val="FFFFFF"/>
      </a:dk1>
      <a:lt1>
        <a:srgbClr val="424242"/>
      </a:lt1>
      <a:dk2>
        <a:srgbClr val="010101"/>
      </a:dk2>
      <a:lt2>
        <a:srgbClr val="F6C0C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1984</Words>
  <Application>Microsoft Office PowerPoint</Application>
  <PresentationFormat>On-screen Show (16:9)</PresentationFormat>
  <Paragraphs>207</Paragraphs>
  <Slides>24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Calibri</vt:lpstr>
      <vt:lpstr>Söhne</vt:lpstr>
      <vt:lpstr>Arial</vt:lpstr>
      <vt:lpstr>Wingdings</vt:lpstr>
      <vt:lpstr>Courier New</vt:lpstr>
      <vt:lpstr>Times New Roman</vt:lpstr>
      <vt:lpstr>Lexend Exa</vt:lpstr>
      <vt:lpstr>Lexend Exa Light</vt:lpstr>
      <vt:lpstr> sohne</vt:lpstr>
      <vt:lpstr>Elegant Simple Chrome - Project Proposal Basic Template by Slidesgo</vt:lpstr>
      <vt:lpstr>YarWeb</vt:lpstr>
      <vt:lpstr>             TEAM MEMBERS                                Mr. SHREYAS BIJU                 20201CCS0108                                Mr. KAILAS M K                      20201CCS0118                                Mr. LAALAS TADAVARTHY      20201CCS0119                                Mr. GOWRISHANKAR T O       20201CCS0121                                                                  GUIDE                                                                         Ms. SRIDEVI S    </vt:lpstr>
      <vt:lpstr>CONTENTS</vt:lpstr>
      <vt:lpstr> INTRODUCTION</vt:lpstr>
      <vt:lpstr>YARA RULE EXAMPLE</vt:lpstr>
      <vt:lpstr>LITERATURE REVIEW</vt:lpstr>
      <vt:lpstr>LITERATURE REVIEW</vt:lpstr>
      <vt:lpstr>OBJECTIVES</vt:lpstr>
      <vt:lpstr>OBJECTIVES</vt:lpstr>
      <vt:lpstr> METHODOLOGY</vt:lpstr>
      <vt:lpstr>Phase 1: Initialization and User Authentication  </vt:lpstr>
      <vt:lpstr>Phase 2: Detailed User Experience and Administration</vt:lpstr>
      <vt:lpstr>  Phase 3: Malware Exploration and Interaction</vt:lpstr>
      <vt:lpstr>Phase 4: YARA Rule Testing and Malware Analysis Workflow</vt:lpstr>
      <vt:lpstr>Timeline for the project </vt:lpstr>
      <vt:lpstr>ER DIAGRAM</vt:lpstr>
      <vt:lpstr>Graphical representation of the accuracy of the rules produced by YarWeb and its competitors</vt:lpstr>
      <vt:lpstr>OUTCOMES</vt:lpstr>
      <vt:lpstr>OUTPUT</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 WEB</dc:title>
  <dc:creator>kailas</dc:creator>
  <cp:lastModifiedBy>Gowrishankar T O</cp:lastModifiedBy>
  <cp:revision>23</cp:revision>
  <dcterms:modified xsi:type="dcterms:W3CDTF">2024-01-10T11:56:26Z</dcterms:modified>
</cp:coreProperties>
</file>