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4" r:id="rId7"/>
    <p:sldId id="265" r:id="rId8"/>
    <p:sldId id="261" r:id="rId9"/>
    <p:sldId id="266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005" autoAdjust="0"/>
  </p:normalViewPr>
  <p:slideViewPr>
    <p:cSldViewPr snapToGrid="0">
      <p:cViewPr varScale="1">
        <p:scale>
          <a:sx n="70" d="100"/>
          <a:sy n="70" d="100"/>
        </p:scale>
        <p:origin x="7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B7B8F-6F1A-48D4-A859-90379254B7E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A1951-20AE-4A7A-A1A7-B39E4EC74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1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A1951-20AE-4A7A-A1A7-B39E4EC74AB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37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</a:t>
            </a:r>
            <a:r>
              <a:rPr lang="en-US" altLang="ko-KR" dirty="0"/>
              <a:t>19</a:t>
            </a:r>
            <a:r>
              <a:rPr lang="ko-KR" altLang="en-US" dirty="0"/>
              <a:t>로 인하여 외식이 제한되어 배달음식으로 끼니를 해결하는 사람과 오프라인 매장 방문이 부담되어 온라인 물품 구매 서비스를 이용하는 소비자가 증가하였습니다</a:t>
            </a:r>
            <a:r>
              <a:rPr lang="en-US" altLang="ko-KR" dirty="0"/>
              <a:t>. </a:t>
            </a:r>
            <a:r>
              <a:rPr lang="ko-KR" altLang="en-US" dirty="0"/>
              <a:t>이에 따른 결과로 생활 속 쓰레기가 증가하였고</a:t>
            </a:r>
            <a:r>
              <a:rPr lang="en-US" altLang="ko-KR" dirty="0"/>
              <a:t>, “</a:t>
            </a:r>
            <a:r>
              <a:rPr lang="ko-KR" altLang="en-US" dirty="0"/>
              <a:t>코로나 </a:t>
            </a:r>
            <a:r>
              <a:rPr lang="ko-KR" altLang="en-US" dirty="0" err="1"/>
              <a:t>트래쉬</a:t>
            </a:r>
            <a:r>
              <a:rPr lang="en-US" altLang="ko-KR" dirty="0"/>
              <a:t>” </a:t>
            </a:r>
            <a:r>
              <a:rPr lang="ko-KR" altLang="en-US" dirty="0"/>
              <a:t>라는 신조어까지 생기며 쓰레기 문제가 화두에 오르게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A1951-20AE-4A7A-A1A7-B39E4EC74A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22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배출하는 플라스틱 중 재활용되지 못하고 버려지는 비율은 </a:t>
            </a:r>
            <a:r>
              <a:rPr lang="en-US" altLang="ko-KR" dirty="0"/>
              <a:t>3</a:t>
            </a:r>
            <a:r>
              <a:rPr lang="ko-KR" altLang="en-US" dirty="0"/>
              <a:t>할 정도로 적지 않은 수치를 보여주며 환경오염 문제로도 골머리를 앓고 있는 실정입니다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A1951-20AE-4A7A-A1A7-B39E4EC74A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708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생활속</a:t>
            </a:r>
            <a:r>
              <a:rPr lang="ko-KR" altLang="en-US" dirty="0"/>
              <a:t> 쓰레기의 증가로 쓰레기통이 자주 가득차는 상황도 연출되었습니다</a:t>
            </a:r>
            <a:r>
              <a:rPr lang="en-US" altLang="ko-KR" dirty="0"/>
              <a:t>. </a:t>
            </a:r>
            <a:r>
              <a:rPr lang="ko-KR" altLang="en-US" dirty="0"/>
              <a:t>이렇게 넘쳐나는 쓰레기통을 방치하면 사용하기 불편하며 미관상으로 좋지 않습니다</a:t>
            </a:r>
            <a:r>
              <a:rPr lang="en-US" altLang="ko-KR" dirty="0"/>
              <a:t>. </a:t>
            </a:r>
            <a:r>
              <a:rPr lang="ko-KR" altLang="en-US" dirty="0"/>
              <a:t>따라서 저희는 사용 및 관리가 편한 쓰레기통을 만들어 이 같은 문제를 </a:t>
            </a:r>
            <a:r>
              <a:rPr lang="ko-KR" altLang="en-US"/>
              <a:t>조금이라도 해결하고자 스마트 쓰레기통이라는 주제를 </a:t>
            </a:r>
            <a:r>
              <a:rPr lang="ko-KR" altLang="en-US" dirty="0"/>
              <a:t>선정하게 되었습니다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A1951-20AE-4A7A-A1A7-B39E4EC74A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9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스마트 쓰레기통에 </a:t>
            </a:r>
            <a:r>
              <a:rPr lang="ko-KR" altLang="en-US" dirty="0" err="1"/>
              <a:t>아두이노를</a:t>
            </a:r>
            <a:r>
              <a:rPr lang="ko-KR" altLang="en-US" dirty="0"/>
              <a:t> 연결하여 </a:t>
            </a:r>
            <a:r>
              <a:rPr lang="en-US" altLang="ko-KR" dirty="0"/>
              <a:t>AWS IoT</a:t>
            </a:r>
            <a:r>
              <a:rPr lang="ko-KR" altLang="en-US" dirty="0"/>
              <a:t>코어에 업데이트하게 되면 설정된 규칙에 의해 람다 함수를 실행하여 꽉 찼다는 </a:t>
            </a:r>
            <a:r>
              <a:rPr lang="en-US" altLang="ko-KR" dirty="0"/>
              <a:t>SNS</a:t>
            </a:r>
            <a:r>
              <a:rPr lang="ko-KR" altLang="en-US" dirty="0"/>
              <a:t>메시지가 </a:t>
            </a:r>
            <a:endParaRPr lang="en-US" altLang="ko-KR" dirty="0"/>
          </a:p>
          <a:p>
            <a:r>
              <a:rPr lang="ko-KR" altLang="en-US" dirty="0"/>
              <a:t>메일로 오게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이러한 데이터를 람다 함수를 통해 </a:t>
            </a:r>
            <a:r>
              <a:rPr lang="en-US" altLang="ko-KR" dirty="0"/>
              <a:t>DB</a:t>
            </a:r>
            <a:r>
              <a:rPr lang="ko-KR" altLang="en-US" dirty="0"/>
              <a:t>에 저장하게 된다</a:t>
            </a:r>
            <a:r>
              <a:rPr lang="en-US" altLang="ko-KR" dirty="0"/>
              <a:t>. </a:t>
            </a:r>
            <a:r>
              <a:rPr lang="ko-KR" altLang="en-US" dirty="0"/>
              <a:t>이러한 데이터들을 웹에서 볼 수 있는데 어느 시간때와 어느 장소에 쓰레기가 많이 </a:t>
            </a:r>
            <a:endParaRPr lang="en-US" altLang="ko-KR" dirty="0"/>
          </a:p>
          <a:p>
            <a:r>
              <a:rPr lang="ko-KR" altLang="en-US" dirty="0"/>
              <a:t>쌓여 대비가 필요한지 데이터를 조회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A1951-20AE-4A7A-A1A7-B39E4EC74A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914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초음파 센서</a:t>
            </a:r>
            <a:r>
              <a:rPr lang="en-US" altLang="ko-KR" dirty="0"/>
              <a:t>, </a:t>
            </a:r>
            <a:r>
              <a:rPr lang="ko-KR" altLang="en-US" dirty="0"/>
              <a:t>인체 감지 센서</a:t>
            </a:r>
            <a:r>
              <a:rPr lang="en-US" altLang="ko-KR" dirty="0"/>
              <a:t>, </a:t>
            </a:r>
            <a:r>
              <a:rPr lang="ko-KR" altLang="en-US" dirty="0" err="1"/>
              <a:t>서보</a:t>
            </a:r>
            <a:r>
              <a:rPr lang="ko-KR" altLang="en-US" dirty="0"/>
              <a:t> 모터를 기존 쓰레기통에 부착하여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사람을 감지 하였을 때 </a:t>
            </a:r>
            <a:r>
              <a:rPr lang="ko-KR" altLang="en-US" dirty="0" err="1"/>
              <a:t>서보</a:t>
            </a:r>
            <a:r>
              <a:rPr lang="ko-KR" altLang="en-US" dirty="0"/>
              <a:t> 모터가 돌아가서 자동으로 쓰레기통이 열리고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초음파 센서는 쓰레기통 내부 윗부분에 반대벽을 바라보게 설치 거리를 파악해서 만약 쓰레기가 가득 차게 되어 파악한 거리 미만으로 내려가면 경고 메시지를 송신하게 제작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A1951-20AE-4A7A-A1A7-B39E4EC74A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81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A1951-20AE-4A7A-A1A7-B39E4EC74A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1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외형 구축 공통적 나머지 쓰여진 역할 분담하여 진행할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A1951-20AE-4A7A-A1A7-B39E4EC74A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9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9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3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1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2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5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6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7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50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sg02/Iot-cloud-platform-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1F4381-ECC1-467E-9196-F560213AF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빈 플라스틱 병을 쓰레기통에 던지기">
            <a:extLst>
              <a:ext uri="{FF2B5EF4-FFF2-40B4-BE49-F238E27FC236}">
                <a16:creationId xmlns:a16="http://schemas.microsoft.com/office/drawing/2014/main" id="{961CF918-1EFF-271D-6AE6-3CD8E9CEEB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2"/>
          <a:stretch/>
        </p:blipFill>
        <p:spPr>
          <a:xfrm>
            <a:off x="1" y="152"/>
            <a:ext cx="12192000" cy="68578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FA40BB6-AB0A-3B4D-96D8-A7ADA28AA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5525" y="1371600"/>
            <a:ext cx="7461752" cy="2696866"/>
          </a:xfrm>
        </p:spPr>
        <p:txBody>
          <a:bodyPr anchor="t">
            <a:normAutofit/>
          </a:bodyPr>
          <a:lstStyle/>
          <a:p>
            <a:pPr algn="r"/>
            <a:r>
              <a:rPr lang="ko-KR" altLang="en-US" b="1" dirty="0">
                <a:solidFill>
                  <a:srgbClr val="FFFFFF"/>
                </a:solidFill>
              </a:rPr>
              <a:t>스마트 쓰레기통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45F384-D3D8-C5C6-134A-AAD708BBD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8649" y="4584879"/>
            <a:ext cx="5758628" cy="1287887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dirty="0">
                <a:solidFill>
                  <a:srgbClr val="FFFFFF"/>
                </a:solidFill>
              </a:rPr>
              <a:t>1771050 </a:t>
            </a:r>
            <a:r>
              <a:rPr lang="ko-KR" altLang="en-US" dirty="0">
                <a:solidFill>
                  <a:srgbClr val="FFFFFF"/>
                </a:solidFill>
              </a:rPr>
              <a:t>김용주</a:t>
            </a:r>
            <a:r>
              <a:rPr lang="en-US" altLang="ko-KR" dirty="0">
                <a:solidFill>
                  <a:srgbClr val="FFFFFF"/>
                </a:solidFill>
              </a:rPr>
              <a:t>, 1971133 </a:t>
            </a:r>
            <a:r>
              <a:rPr lang="ko-KR" altLang="en-US" dirty="0">
                <a:solidFill>
                  <a:srgbClr val="FFFFFF"/>
                </a:solidFill>
              </a:rPr>
              <a:t>안필립</a:t>
            </a:r>
            <a:endParaRPr lang="en-US" altLang="ko-KR" dirty="0">
              <a:solidFill>
                <a:srgbClr val="FFFFFF"/>
              </a:solidFill>
            </a:endParaRPr>
          </a:p>
          <a:p>
            <a:pPr algn="r"/>
            <a:endParaRPr lang="ko-KR" alt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50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5FFEE8D-2433-5345-EE2B-62B7F9BA8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" r="836" b="1291"/>
          <a:stretch/>
        </p:blipFill>
        <p:spPr>
          <a:xfrm>
            <a:off x="-38986" y="0"/>
            <a:ext cx="12269972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61D08FE-0702-1C44-B1C1-45796347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684" y="2771778"/>
            <a:ext cx="10363200" cy="1314443"/>
          </a:xfrm>
        </p:spPr>
        <p:txBody>
          <a:bodyPr/>
          <a:lstStyle/>
          <a:p>
            <a:pPr algn="ctr"/>
            <a:r>
              <a:rPr lang="en-US" altLang="ko-KR" b="1" dirty="0"/>
              <a:t>Thank you!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9918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00DA6F-2D5E-5651-857C-3C8BAA51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0"/>
            <a:ext cx="3538074" cy="76510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o-KR" altLang="en-US" b="1" dirty="0"/>
              <a:t>주제 선정 배경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A51492-27E4-1014-82E3-EFC6802C4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163" y="681229"/>
            <a:ext cx="5399370" cy="54955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86D8C8-461B-B8B1-83B2-354A787D7DE3}"/>
              </a:ext>
            </a:extLst>
          </p:cNvPr>
          <p:cNvSpPr txBox="1"/>
          <p:nvPr/>
        </p:nvSpPr>
        <p:spPr>
          <a:xfrm>
            <a:off x="959179" y="3143137"/>
            <a:ext cx="423080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포장</a:t>
            </a:r>
            <a:r>
              <a:rPr lang="en-US" altLang="ko-KR" sz="3200" b="1" dirty="0"/>
              <a:t>,</a:t>
            </a:r>
            <a:r>
              <a:rPr lang="ko-KR" altLang="en-US" sz="3200" b="1" dirty="0"/>
              <a:t> 일회용품</a:t>
            </a:r>
            <a:endParaRPr lang="en-US" altLang="ko-KR" sz="3200" b="1" dirty="0"/>
          </a:p>
          <a:p>
            <a:endParaRPr lang="en-US" altLang="ko-KR" sz="3200" b="1" dirty="0"/>
          </a:p>
          <a:p>
            <a:r>
              <a:rPr lang="ko-KR" altLang="en-US" sz="3200" b="1" dirty="0"/>
              <a:t>플라스틱 </a:t>
            </a:r>
            <a:r>
              <a:rPr lang="ko-KR" altLang="en-US" sz="3200" b="1" dirty="0" err="1"/>
              <a:t>이용량</a:t>
            </a:r>
            <a:r>
              <a:rPr lang="ko-KR" altLang="en-US" sz="3200" b="1" dirty="0"/>
              <a:t> 증가</a:t>
            </a:r>
            <a:endParaRPr lang="en-US" altLang="ko-KR" sz="3200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6697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18AED9C2-B839-3E77-77FA-E630389D1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24" y="2400271"/>
            <a:ext cx="4079988" cy="308846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소각 </a:t>
            </a:r>
            <a:r>
              <a:rPr lang="en-US" altLang="ko-KR" sz="3200" b="1" dirty="0"/>
              <a:t>24.7%</a:t>
            </a:r>
          </a:p>
          <a:p>
            <a:endParaRPr lang="en-US" sz="3200" b="1" dirty="0"/>
          </a:p>
          <a:p>
            <a:r>
              <a:rPr lang="ko-KR" altLang="en-US" sz="3200" b="1" dirty="0"/>
              <a:t>매립 </a:t>
            </a:r>
            <a:r>
              <a:rPr lang="en-US" altLang="ko-KR" sz="3200" b="1" dirty="0"/>
              <a:t>6.9%</a:t>
            </a:r>
            <a:endParaRPr lang="en-US" sz="3200" b="1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F0507D7-D3A1-4BF6-3111-D712CEAA32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"/>
          <a:stretch/>
        </p:blipFill>
        <p:spPr>
          <a:xfrm>
            <a:off x="6003325" y="643467"/>
            <a:ext cx="5290451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7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6EF433-DBCC-5215-1315-F35632899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291" y="2400271"/>
            <a:ext cx="4079988" cy="308846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가득 찬 쓰레기통</a:t>
            </a:r>
            <a:endParaRPr lang="en-US" altLang="ko-KR" sz="3200" b="1" dirty="0"/>
          </a:p>
          <a:p>
            <a:endParaRPr lang="en-US" altLang="ko-KR" sz="3200" b="1" dirty="0"/>
          </a:p>
          <a:p>
            <a:r>
              <a:rPr lang="ko-KR" altLang="en-US" sz="3200" b="1" dirty="0"/>
              <a:t>비우는 주기 불안정</a:t>
            </a:r>
            <a:endParaRPr lang="en-US" altLang="ko-KR" sz="3200" b="1" dirty="0"/>
          </a:p>
          <a:p>
            <a:endParaRPr lang="en-US" sz="2800" b="1" dirty="0"/>
          </a:p>
          <a:p>
            <a:endParaRPr lang="en-US" sz="2800" b="1" dirty="0"/>
          </a:p>
        </p:txBody>
      </p:sp>
      <p:pic>
        <p:nvPicPr>
          <p:cNvPr id="5" name="내용 개체 틀 4" descr="텍스트, 실외이(가) 표시된 사진&#10;&#10;자동 생성된 설명">
            <a:extLst>
              <a:ext uri="{FF2B5EF4-FFF2-40B4-BE49-F238E27FC236}">
                <a16:creationId xmlns:a16="http://schemas.microsoft.com/office/drawing/2014/main" id="{736127E1-7EDB-FC0C-DCBC-47D82A4CC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569" y="1442512"/>
            <a:ext cx="5799963" cy="397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3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D08FE-0702-1C44-B1C1-45796347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주요기능 및 시스템 구조</a:t>
            </a:r>
            <a:r>
              <a:rPr lang="en-US" altLang="ko-KR" b="1" dirty="0"/>
              <a:t> </a:t>
            </a:r>
            <a:r>
              <a:rPr lang="ko-KR" altLang="en-US" b="1" dirty="0"/>
              <a:t>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23DA84-A099-06A3-8AF0-D1FC26E2B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76" y="2256121"/>
            <a:ext cx="1080000" cy="1080000"/>
          </a:xfrm>
          <a:prstGeom prst="rect">
            <a:avLst/>
          </a:prstGeom>
        </p:spPr>
      </p:pic>
      <p:pic>
        <p:nvPicPr>
          <p:cNvPr id="1028" name="Picture 4" descr="50+ Free Arduino &amp; Microcontroller Images - Pixabay">
            <a:extLst>
              <a:ext uri="{FF2B5EF4-FFF2-40B4-BE49-F238E27FC236}">
                <a16:creationId xmlns:a16="http://schemas.microsoft.com/office/drawing/2014/main" id="{8797360D-77DB-326B-5B0C-F71389447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76" y="3336121"/>
            <a:ext cx="1526400" cy="108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WS IoT 1-Click - Google Play 앱">
            <a:extLst>
              <a:ext uri="{FF2B5EF4-FFF2-40B4-BE49-F238E27FC236}">
                <a16:creationId xmlns:a16="http://schemas.microsoft.com/office/drawing/2014/main" id="{C74E7051-545B-1947-ACED-8EA203573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223" y="3336121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WS Api Gateway Authorization(Access Control) with IAM, Cognito or Lambda  Authorizer | Jun711 blog">
            <a:extLst>
              <a:ext uri="{FF2B5EF4-FFF2-40B4-BE49-F238E27FC236}">
                <a16:creationId xmlns:a16="http://schemas.microsoft.com/office/drawing/2014/main" id="{6CC75D99-F060-45BE-9666-D6591C98C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972" y="3253877"/>
            <a:ext cx="8726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ay Connected with Application Integration Unit | Salesforce">
            <a:extLst>
              <a:ext uri="{FF2B5EF4-FFF2-40B4-BE49-F238E27FC236}">
                <a16:creationId xmlns:a16="http://schemas.microsoft.com/office/drawing/2014/main" id="{33A664D9-7594-0F05-5A59-C2991E9AB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55" y="5296213"/>
            <a:ext cx="107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ingle Table Design — AWS DynamoDB | by Arun Rajeevan | till | Medium">
            <a:extLst>
              <a:ext uri="{FF2B5EF4-FFF2-40B4-BE49-F238E27FC236}">
                <a16:creationId xmlns:a16="http://schemas.microsoft.com/office/drawing/2014/main" id="{10A6D413-B48B-FF25-B69C-5790AA8D2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7" r="16604"/>
          <a:stretch/>
        </p:blipFill>
        <p:spPr bwMode="auto">
          <a:xfrm>
            <a:off x="7925718" y="5224355"/>
            <a:ext cx="114929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EBA8342-6A9F-0FAE-B2EB-45D760B38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635" y="3336121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WS IoT Rule | AWS Internet of Things">
            <a:extLst>
              <a:ext uri="{FF2B5EF4-FFF2-40B4-BE49-F238E27FC236}">
                <a16:creationId xmlns:a16="http://schemas.microsoft.com/office/drawing/2014/main" id="{FDE87D21-6FF6-7D0A-63C9-790E629D0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037" y="3253877"/>
            <a:ext cx="6730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0C37F3B-196B-77D3-4FF2-92136BD64A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37600" y="3253877"/>
            <a:ext cx="1080000" cy="108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A18A264-FCC0-8773-4499-6A6DAA433960}"/>
              </a:ext>
            </a:extLst>
          </p:cNvPr>
          <p:cNvSpPr txBox="1"/>
          <p:nvPr/>
        </p:nvSpPr>
        <p:spPr>
          <a:xfrm>
            <a:off x="2264589" y="3364734"/>
            <a:ext cx="11897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데이터 전송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5D8AA6-EAF8-E0DB-DC96-06EF80703C89}"/>
              </a:ext>
            </a:extLst>
          </p:cNvPr>
          <p:cNvSpPr txBox="1"/>
          <p:nvPr/>
        </p:nvSpPr>
        <p:spPr>
          <a:xfrm>
            <a:off x="4374737" y="3480830"/>
            <a:ext cx="9973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규칙 제어</a:t>
            </a:r>
            <a:endParaRPr lang="en-US" altLang="ko-KR" sz="15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A78764-E4E1-D31B-A40A-B363B632BB6F}"/>
              </a:ext>
            </a:extLst>
          </p:cNvPr>
          <p:cNvSpPr txBox="1"/>
          <p:nvPr/>
        </p:nvSpPr>
        <p:spPr>
          <a:xfrm>
            <a:off x="6023635" y="3450193"/>
            <a:ext cx="9973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함수 실행</a:t>
            </a:r>
            <a:endParaRPr lang="en-US" altLang="ko-KR" sz="15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CBAC23-7513-7E8A-A693-8E7C2AFD98E8}"/>
              </a:ext>
            </a:extLst>
          </p:cNvPr>
          <p:cNvSpPr txBox="1"/>
          <p:nvPr/>
        </p:nvSpPr>
        <p:spPr>
          <a:xfrm>
            <a:off x="8202375" y="4637988"/>
            <a:ext cx="16482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데이터 </a:t>
            </a:r>
            <a:r>
              <a:rPr lang="en-US" altLang="ko-KR" sz="1500" b="1" dirty="0"/>
              <a:t>DB</a:t>
            </a:r>
            <a:r>
              <a:rPr lang="ko-KR" altLang="en-US" sz="1500" b="1" dirty="0"/>
              <a:t>에 저장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8F3262-E6C9-10B3-73B7-27875324DDE4}"/>
              </a:ext>
            </a:extLst>
          </p:cNvPr>
          <p:cNvSpPr txBox="1"/>
          <p:nvPr/>
        </p:nvSpPr>
        <p:spPr>
          <a:xfrm>
            <a:off x="6096938" y="4704918"/>
            <a:ext cx="9220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SNS </a:t>
            </a:r>
            <a:r>
              <a:rPr lang="ko-KR" altLang="en-US" sz="1500" b="1" dirty="0"/>
              <a:t>전송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A37940-6CC8-6822-F0B6-4CD790D02701}"/>
              </a:ext>
            </a:extLst>
          </p:cNvPr>
          <p:cNvSpPr txBox="1"/>
          <p:nvPr/>
        </p:nvSpPr>
        <p:spPr>
          <a:xfrm>
            <a:off x="9699400" y="3442878"/>
            <a:ext cx="11144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변경 </a:t>
            </a:r>
            <a:r>
              <a:rPr lang="en-US" altLang="ko-KR" sz="1500" b="1" dirty="0"/>
              <a:t>/ </a:t>
            </a:r>
            <a:r>
              <a:rPr lang="ko-KR" altLang="en-US" sz="1500" b="1" dirty="0"/>
              <a:t>조회</a:t>
            </a:r>
            <a:endParaRPr lang="en-US" altLang="ko-KR" sz="1500" b="1" dirty="0"/>
          </a:p>
        </p:txBody>
      </p:sp>
      <p:sp>
        <p:nvSpPr>
          <p:cNvPr id="36" name="화살표: 왼쪽/오른쪽 35">
            <a:extLst>
              <a:ext uri="{FF2B5EF4-FFF2-40B4-BE49-F238E27FC236}">
                <a16:creationId xmlns:a16="http://schemas.microsoft.com/office/drawing/2014/main" id="{52F7D1E4-76D2-1401-25F0-C93A8E3B4FB4}"/>
              </a:ext>
            </a:extLst>
          </p:cNvPr>
          <p:cNvSpPr/>
          <p:nvPr/>
        </p:nvSpPr>
        <p:spPr>
          <a:xfrm>
            <a:off x="2355655" y="3687899"/>
            <a:ext cx="999217" cy="3620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7" name="화살표: 왼쪽/오른쪽 36">
            <a:extLst>
              <a:ext uri="{FF2B5EF4-FFF2-40B4-BE49-F238E27FC236}">
                <a16:creationId xmlns:a16="http://schemas.microsoft.com/office/drawing/2014/main" id="{D7B5C97B-1020-E2CF-618C-D9B5628B96E3}"/>
              </a:ext>
            </a:extLst>
          </p:cNvPr>
          <p:cNvSpPr/>
          <p:nvPr/>
        </p:nvSpPr>
        <p:spPr>
          <a:xfrm>
            <a:off x="4386408" y="3707319"/>
            <a:ext cx="927445" cy="3231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8" name="화살표: 왼쪽/오른쪽 37">
            <a:extLst>
              <a:ext uri="{FF2B5EF4-FFF2-40B4-BE49-F238E27FC236}">
                <a16:creationId xmlns:a16="http://schemas.microsoft.com/office/drawing/2014/main" id="{F93DA108-F563-CAC8-C911-95C42A417034}"/>
              </a:ext>
            </a:extLst>
          </p:cNvPr>
          <p:cNvSpPr/>
          <p:nvPr/>
        </p:nvSpPr>
        <p:spPr>
          <a:xfrm>
            <a:off x="5958743" y="3709236"/>
            <a:ext cx="1144892" cy="4146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9" name="화살표: 왼쪽/오른쪽 38">
            <a:extLst>
              <a:ext uri="{FF2B5EF4-FFF2-40B4-BE49-F238E27FC236}">
                <a16:creationId xmlns:a16="http://schemas.microsoft.com/office/drawing/2014/main" id="{5B1B4D1F-5052-D0DF-57FE-C67941C9A18F}"/>
              </a:ext>
            </a:extLst>
          </p:cNvPr>
          <p:cNvSpPr/>
          <p:nvPr/>
        </p:nvSpPr>
        <p:spPr>
          <a:xfrm>
            <a:off x="8198514" y="3650827"/>
            <a:ext cx="802852" cy="3231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0" name="화살표: 왼쪽/오른쪽 39">
            <a:extLst>
              <a:ext uri="{FF2B5EF4-FFF2-40B4-BE49-F238E27FC236}">
                <a16:creationId xmlns:a16="http://schemas.microsoft.com/office/drawing/2014/main" id="{4ECFBC1C-823C-6CC7-2115-EE121E7E8FDD}"/>
              </a:ext>
            </a:extLst>
          </p:cNvPr>
          <p:cNvSpPr/>
          <p:nvPr/>
        </p:nvSpPr>
        <p:spPr>
          <a:xfrm>
            <a:off x="9749702" y="3763889"/>
            <a:ext cx="987897" cy="3231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1" name="화살표: 왼쪽/오른쪽 40">
            <a:extLst>
              <a:ext uri="{FF2B5EF4-FFF2-40B4-BE49-F238E27FC236}">
                <a16:creationId xmlns:a16="http://schemas.microsoft.com/office/drawing/2014/main" id="{54C596B2-17F4-D65A-D685-C39FF714AEE6}"/>
              </a:ext>
            </a:extLst>
          </p:cNvPr>
          <p:cNvSpPr/>
          <p:nvPr/>
        </p:nvSpPr>
        <p:spPr>
          <a:xfrm rot="17905401">
            <a:off x="6894085" y="4686673"/>
            <a:ext cx="938674" cy="3389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2" name="화살표: 왼쪽/오른쪽 41">
            <a:extLst>
              <a:ext uri="{FF2B5EF4-FFF2-40B4-BE49-F238E27FC236}">
                <a16:creationId xmlns:a16="http://schemas.microsoft.com/office/drawing/2014/main" id="{F956AA64-D6F3-7B72-0514-A951B4D7B46F}"/>
              </a:ext>
            </a:extLst>
          </p:cNvPr>
          <p:cNvSpPr/>
          <p:nvPr/>
        </p:nvSpPr>
        <p:spPr>
          <a:xfrm rot="3317758">
            <a:off x="7653251" y="4678415"/>
            <a:ext cx="938674" cy="3389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19303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아두이노용 서보모터의 종류와 사용방법">
            <a:extLst>
              <a:ext uri="{FF2B5EF4-FFF2-40B4-BE49-F238E27FC236}">
                <a16:creationId xmlns:a16="http://schemas.microsoft.com/office/drawing/2014/main" id="{29AAD1E6-FEF9-2C3F-A5C0-D521F3305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97540">
            <a:off x="7474593" y="4862185"/>
            <a:ext cx="2151117" cy="150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9) 대한민국특허청(KR) (12) 공개특허공보(A)">
            <a:extLst>
              <a:ext uri="{FF2B5EF4-FFF2-40B4-BE49-F238E27FC236}">
                <a16:creationId xmlns:a16="http://schemas.microsoft.com/office/drawing/2014/main" id="{D926FDA7-7BFE-7429-5C3F-BC5CE2673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099" y="178905"/>
            <a:ext cx="4428531" cy="667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아두이노 중급] 16. 초음파 센서(거리 측정 센서) : 네이버 블로그">
            <a:extLst>
              <a:ext uri="{FF2B5EF4-FFF2-40B4-BE49-F238E27FC236}">
                <a16:creationId xmlns:a16="http://schemas.microsoft.com/office/drawing/2014/main" id="{3DEA8F30-7FBB-2FDA-4602-DEC5A5162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36158">
            <a:off x="5223595" y="2910910"/>
            <a:ext cx="1192761" cy="71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인체감지센서(HC-SR501) 사양 및 사용방법">
            <a:extLst>
              <a:ext uri="{FF2B5EF4-FFF2-40B4-BE49-F238E27FC236}">
                <a16:creationId xmlns:a16="http://schemas.microsoft.com/office/drawing/2014/main" id="{3ACD743E-CEB9-461F-0A6F-3E741259C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17830" y="3877953"/>
            <a:ext cx="1126925" cy="97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41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5776-01E3-FCCD-0CE9-F240CC0A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511BD-D11D-34EC-1B65-91E127273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67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D08FE-0702-1C44-B1C1-45796347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팀 구성원 및 역할 분담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436386-8ED8-AFDB-2F7E-7128DB913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406400"/>
            <a:ext cx="1080000" cy="10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F0A0D0-DF0E-9C14-6A58-5D3A8B65E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34864"/>
            <a:ext cx="1080000" cy="108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A68E3D-0E3D-A2C6-1B82-AB4F7FFB6634}"/>
              </a:ext>
            </a:extLst>
          </p:cNvPr>
          <p:cNvSpPr txBox="1"/>
          <p:nvPr/>
        </p:nvSpPr>
        <p:spPr>
          <a:xfrm>
            <a:off x="579801" y="382799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1971133 </a:t>
            </a:r>
            <a:r>
              <a:rPr lang="ko-KR" altLang="en-US" b="1" dirty="0"/>
              <a:t>안필립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78654-E2BA-DDF5-0287-E0CD6A595480}"/>
              </a:ext>
            </a:extLst>
          </p:cNvPr>
          <p:cNvSpPr txBox="1"/>
          <p:nvPr/>
        </p:nvSpPr>
        <p:spPr>
          <a:xfrm>
            <a:off x="579801" y="569547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1771050 </a:t>
            </a:r>
            <a:r>
              <a:rPr lang="ko-KR" altLang="en-US" b="1" dirty="0"/>
              <a:t>김용주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8F6A89-C5A8-DD78-2618-E10B94EE70D5}"/>
              </a:ext>
            </a:extLst>
          </p:cNvPr>
          <p:cNvSpPr txBox="1"/>
          <p:nvPr/>
        </p:nvSpPr>
        <p:spPr>
          <a:xfrm>
            <a:off x="2955851" y="3090198"/>
            <a:ext cx="900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프로젝트 외형 구축</a:t>
            </a:r>
            <a:r>
              <a:rPr lang="en-US" altLang="ko-KR" b="1" dirty="0"/>
              <a:t>, </a:t>
            </a:r>
            <a:r>
              <a:rPr lang="ko-KR" altLang="en-US" b="1" dirty="0" err="1"/>
              <a:t>아두이노</a:t>
            </a:r>
            <a:r>
              <a:rPr lang="ko-KR" altLang="en-US" b="1" dirty="0"/>
              <a:t> 실행  코드 작성</a:t>
            </a:r>
            <a:r>
              <a:rPr lang="en-US" altLang="ko-KR" b="1" dirty="0"/>
              <a:t>, </a:t>
            </a:r>
            <a:r>
              <a:rPr lang="ko-KR" altLang="en-US" b="1" dirty="0"/>
              <a:t>규칙 설정 </a:t>
            </a:r>
            <a:r>
              <a:rPr lang="en-US" altLang="ko-KR" b="1" dirty="0"/>
              <a:t>SNS</a:t>
            </a:r>
            <a:r>
              <a:rPr lang="ko-KR" altLang="en-US" b="1" dirty="0"/>
              <a:t>구독</a:t>
            </a:r>
            <a:r>
              <a:rPr lang="en-US" altLang="ko-KR" b="1" dirty="0"/>
              <a:t>/</a:t>
            </a:r>
            <a:r>
              <a:rPr lang="ko-KR" altLang="en-US" b="1" dirty="0"/>
              <a:t>게시 람다 함수 업로드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C8B54-D5BF-B61D-41DA-28C10614D058}"/>
              </a:ext>
            </a:extLst>
          </p:cNvPr>
          <p:cNvSpPr txBox="1"/>
          <p:nvPr/>
        </p:nvSpPr>
        <p:spPr>
          <a:xfrm>
            <a:off x="2955851" y="4761734"/>
            <a:ext cx="891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프로젝트 외형 구축</a:t>
            </a:r>
            <a:r>
              <a:rPr lang="en-US" altLang="ko-KR" b="1" dirty="0"/>
              <a:t>, DynamoDB </a:t>
            </a:r>
            <a:r>
              <a:rPr lang="ko-KR" altLang="en-US" b="1" dirty="0"/>
              <a:t>규칙 설정 람다 함수 업로드</a:t>
            </a:r>
            <a:r>
              <a:rPr lang="en-US" altLang="ko-KR" b="1" dirty="0"/>
              <a:t>, </a:t>
            </a:r>
            <a:r>
              <a:rPr lang="ko-KR" altLang="en-US" b="1" dirty="0"/>
              <a:t>웹 자바스크립트 코드 작성</a:t>
            </a:r>
          </a:p>
        </p:txBody>
      </p:sp>
    </p:spTree>
    <p:extLst>
      <p:ext uri="{BB962C8B-B14F-4D97-AF65-F5344CB8AC3E}">
        <p14:creationId xmlns:p14="http://schemas.microsoft.com/office/powerpoint/2010/main" val="2977932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02D5F-9AEE-82A1-C806-0CA674D9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Github</a:t>
            </a:r>
            <a:r>
              <a:rPr lang="en-US" altLang="ko-KR" b="1" dirty="0"/>
              <a:t> </a:t>
            </a:r>
            <a:r>
              <a:rPr lang="ko-KR" altLang="en-US" b="1" dirty="0"/>
              <a:t>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A886CF-E245-DA00-9154-0430039C6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hlinkClick r:id="rId2"/>
              </a:rPr>
              <a:t>https://github.com/issg02/Iot-cloud-platform-project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612899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LeftStep">
      <a:dk1>
        <a:srgbClr val="000000"/>
      </a:dk1>
      <a:lt1>
        <a:srgbClr val="FFFFFF"/>
      </a:lt1>
      <a:dk2>
        <a:srgbClr val="273B21"/>
      </a:dk2>
      <a:lt2>
        <a:srgbClr val="E8E5E2"/>
      </a:lt2>
      <a:accent1>
        <a:srgbClr val="8EA6C2"/>
      </a:accent1>
      <a:accent2>
        <a:srgbClr val="79AAB1"/>
      </a:accent2>
      <a:accent3>
        <a:srgbClr val="80AA9E"/>
      </a:accent3>
      <a:accent4>
        <a:srgbClr val="77AF88"/>
      </a:accent4>
      <a:accent5>
        <a:srgbClr val="86AB81"/>
      </a:accent5>
      <a:accent6>
        <a:srgbClr val="90A974"/>
      </a:accent6>
      <a:hlink>
        <a:srgbClr val="997E5D"/>
      </a:hlink>
      <a:folHlink>
        <a:srgbClr val="7F7F7F"/>
      </a:folHlink>
    </a:clrScheme>
    <a:fontScheme name="샌즈">
      <a:majorFont>
        <a:latin typeface="Noto Sans CJK KR Black"/>
        <a:ea typeface="Noto Sans CJK KR Black"/>
        <a:cs typeface=""/>
      </a:majorFont>
      <a:minorFont>
        <a:latin typeface="Noto Sans CJK KR Bold"/>
        <a:ea typeface="Noto Sans CJK KR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325</Words>
  <Application>Microsoft Office PowerPoint</Application>
  <PresentationFormat>와이드스크린</PresentationFormat>
  <Paragraphs>48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CJK KR Black</vt:lpstr>
      <vt:lpstr>맑은 고딕</vt:lpstr>
      <vt:lpstr>Noto Sans CJK KR Bold</vt:lpstr>
      <vt:lpstr>Arial</vt:lpstr>
      <vt:lpstr>DashVTI</vt:lpstr>
      <vt:lpstr>스마트 쓰레기통</vt:lpstr>
      <vt:lpstr>주제 선정 배경</vt:lpstr>
      <vt:lpstr>PowerPoint 프레젠테이션</vt:lpstr>
      <vt:lpstr>PowerPoint 프레젠테이션</vt:lpstr>
      <vt:lpstr>주요기능 및 시스템 구조 설명</vt:lpstr>
      <vt:lpstr>PowerPoint 프레젠테이션</vt:lpstr>
      <vt:lpstr>PowerPoint 프레젠테이션</vt:lpstr>
      <vt:lpstr>팀 구성원 및 역할 분담</vt:lpstr>
      <vt:lpstr>Github 링크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쓰레기통</dc:title>
  <dc:creator>1971133@hansung.edu</dc:creator>
  <cp:lastModifiedBy>안필립</cp:lastModifiedBy>
  <cp:revision>29</cp:revision>
  <dcterms:created xsi:type="dcterms:W3CDTF">2022-11-21T02:42:12Z</dcterms:created>
  <dcterms:modified xsi:type="dcterms:W3CDTF">2022-12-05T10:43:33Z</dcterms:modified>
</cp:coreProperties>
</file>