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327660" y="3481070"/>
            <a:ext cx="11580495" cy="194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55905" y="3750310"/>
            <a:ext cx="403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0x0</a:t>
            </a:r>
            <a:endParaRPr lang="en-US" altLang="zh-CN" sz="1200"/>
          </a:p>
        </p:txBody>
      </p:sp>
      <p:cxnSp>
        <p:nvCxnSpPr>
          <p:cNvPr id="24" name="直接连接符 23"/>
          <p:cNvCxnSpPr/>
          <p:nvPr/>
        </p:nvCxnSpPr>
        <p:spPr>
          <a:xfrm>
            <a:off x="1256030" y="3481070"/>
            <a:ext cx="3175" cy="1955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41400" y="3731260"/>
            <a:ext cx="4152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900</a:t>
            </a:r>
            <a:endParaRPr lang="en-US" altLang="zh-CN" sz="1200"/>
          </a:p>
        </p:txBody>
      </p:sp>
      <p:cxnSp>
        <p:nvCxnSpPr>
          <p:cNvPr id="29" name="直接连接符 28"/>
          <p:cNvCxnSpPr/>
          <p:nvPr/>
        </p:nvCxnSpPr>
        <p:spPr>
          <a:xfrm>
            <a:off x="5137785" y="3479800"/>
            <a:ext cx="3175" cy="1955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081905" y="3481070"/>
            <a:ext cx="3175" cy="1955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094865" y="3479800"/>
            <a:ext cx="3175" cy="1955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771650" y="3481070"/>
            <a:ext cx="3175" cy="1955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522730" y="3731260"/>
            <a:ext cx="421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B00</a:t>
            </a:r>
            <a:endParaRPr lang="en-US" altLang="zh-CN" sz="1200"/>
          </a:p>
        </p:txBody>
      </p:sp>
      <p:sp>
        <p:nvSpPr>
          <p:cNvPr id="34" name="文本框 33"/>
          <p:cNvSpPr txBox="1"/>
          <p:nvPr/>
        </p:nvSpPr>
        <p:spPr>
          <a:xfrm>
            <a:off x="5026025" y="3916045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100004</a:t>
            </a:r>
            <a:endParaRPr lang="en-US" altLang="zh-CN" sz="1200"/>
          </a:p>
        </p:txBody>
      </p:sp>
      <p:sp>
        <p:nvSpPr>
          <p:cNvPr id="35" name="文本框 34"/>
          <p:cNvSpPr txBox="1"/>
          <p:nvPr/>
        </p:nvSpPr>
        <p:spPr>
          <a:xfrm>
            <a:off x="1885950" y="3731260"/>
            <a:ext cx="4191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C00</a:t>
            </a:r>
            <a:endParaRPr lang="en-US" altLang="zh-CN" sz="1200"/>
          </a:p>
        </p:txBody>
      </p:sp>
      <p:sp>
        <p:nvSpPr>
          <p:cNvPr id="36" name="文本框 35"/>
          <p:cNvSpPr txBox="1"/>
          <p:nvPr/>
        </p:nvSpPr>
        <p:spPr>
          <a:xfrm>
            <a:off x="6918960" y="3731260"/>
            <a:ext cx="634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100FFC</a:t>
            </a:r>
            <a:endParaRPr lang="en-US" altLang="zh-CN" sz="1200"/>
          </a:p>
        </p:txBody>
      </p:sp>
      <p:sp>
        <p:nvSpPr>
          <p:cNvPr id="37" name="文本框 36"/>
          <p:cNvSpPr txBox="1"/>
          <p:nvPr/>
        </p:nvSpPr>
        <p:spPr>
          <a:xfrm>
            <a:off x="4638675" y="2091690"/>
            <a:ext cx="2327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这</a:t>
            </a:r>
            <a:r>
              <a:rPr lang="en-US" altLang="zh-CN" sz="1200"/>
              <a:t>2</a:t>
            </a:r>
            <a:r>
              <a:rPr lang="zh-CN" altLang="en-US" sz="1200"/>
              <a:t>个</a:t>
            </a:r>
            <a:r>
              <a:rPr lang="en-US" altLang="zh-CN" sz="1200"/>
              <a:t>4B</a:t>
            </a:r>
            <a:r>
              <a:rPr lang="zh-CN" altLang="en-US" sz="1200"/>
              <a:t>指向第</a:t>
            </a:r>
            <a:r>
              <a:rPr lang="en-US" altLang="zh-CN" sz="1200"/>
              <a:t>1</a:t>
            </a:r>
            <a:r>
              <a:rPr lang="zh-CN" altLang="en-US" sz="1200"/>
              <a:t>个页表起始地址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4544060" y="3731260"/>
            <a:ext cx="647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100000</a:t>
            </a:r>
            <a:endParaRPr lang="en-US" altLang="zh-CN" sz="1200"/>
          </a:p>
          <a:p>
            <a:r>
              <a:rPr lang="en-US" altLang="zh-CN" sz="1200"/>
              <a:t>1MB</a:t>
            </a:r>
            <a:endParaRPr lang="en-US" altLang="zh-CN" sz="1200"/>
          </a:p>
        </p:txBody>
      </p:sp>
      <p:cxnSp>
        <p:nvCxnSpPr>
          <p:cNvPr id="39" name="直接连接符 38"/>
          <p:cNvCxnSpPr/>
          <p:nvPr/>
        </p:nvCxnSpPr>
        <p:spPr>
          <a:xfrm>
            <a:off x="7466965" y="3481070"/>
            <a:ext cx="3175" cy="1955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411085" y="3479800"/>
            <a:ext cx="3175" cy="1955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609080" y="3481070"/>
            <a:ext cx="3175" cy="1955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555740" y="3479800"/>
            <a:ext cx="3175" cy="1955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260590" y="3916045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101000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6122035" y="3731260"/>
            <a:ext cx="6515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100C00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6483985" y="3916045"/>
            <a:ext cx="6515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100C04</a:t>
            </a:r>
            <a:endParaRPr lang="en-US" altLang="zh-CN" sz="1200"/>
          </a:p>
        </p:txBody>
      </p:sp>
      <p:sp>
        <p:nvSpPr>
          <p:cNvPr id="46" name="左大括号 45"/>
          <p:cNvSpPr/>
          <p:nvPr/>
        </p:nvSpPr>
        <p:spPr>
          <a:xfrm rot="5400000">
            <a:off x="6214110" y="2063115"/>
            <a:ext cx="13081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412740" y="3455035"/>
            <a:ext cx="8337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用户</a:t>
            </a:r>
            <a:r>
              <a:rPr lang="en-US" altLang="zh-CN" sz="1000"/>
              <a:t>(</a:t>
            </a:r>
            <a:r>
              <a:rPr lang="zh-CN" altLang="en-US" sz="1000"/>
              <a:t>剩</a:t>
            </a:r>
            <a:r>
              <a:rPr lang="en-US" altLang="zh-CN" sz="1000"/>
              <a:t>767)</a:t>
            </a:r>
            <a:endParaRPr lang="en-US" altLang="zh-CN" sz="1000"/>
          </a:p>
        </p:txBody>
      </p:sp>
      <p:sp>
        <p:nvSpPr>
          <p:cNvPr id="49" name="文本框 48"/>
          <p:cNvSpPr txBox="1"/>
          <p:nvPr/>
        </p:nvSpPr>
        <p:spPr>
          <a:xfrm>
            <a:off x="5298440" y="2843530"/>
            <a:ext cx="19621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页目录表</a:t>
            </a:r>
            <a:r>
              <a:rPr lang="en-US" altLang="zh-CN" sz="1200"/>
              <a:t>-1024</a:t>
            </a:r>
            <a:r>
              <a:rPr lang="zh-CN" altLang="en-US" sz="1200"/>
              <a:t>项</a:t>
            </a:r>
            <a:r>
              <a:rPr lang="en-US" altLang="zh-CN" sz="1200"/>
              <a:t>-4096</a:t>
            </a:r>
            <a:r>
              <a:rPr lang="zh-CN" altLang="en-US" sz="1200"/>
              <a:t>字节</a:t>
            </a:r>
            <a:endParaRPr lang="zh-CN" altLang="en-US" sz="1200"/>
          </a:p>
        </p:txBody>
      </p:sp>
      <p:cxnSp>
        <p:nvCxnSpPr>
          <p:cNvPr id="50" name="直接连接符 49"/>
          <p:cNvCxnSpPr/>
          <p:nvPr/>
        </p:nvCxnSpPr>
        <p:spPr>
          <a:xfrm>
            <a:off x="1936750" y="343535"/>
            <a:ext cx="3175" cy="1955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868660" y="3475990"/>
            <a:ext cx="3175" cy="1955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937500" y="3481070"/>
            <a:ext cx="3175" cy="1955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848215" y="3479800"/>
            <a:ext cx="3175" cy="1955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7614920" y="3715385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101400</a:t>
            </a:r>
            <a:endParaRPr lang="en-US" altLang="zh-CN" sz="1200"/>
          </a:p>
        </p:txBody>
      </p:sp>
      <p:sp>
        <p:nvSpPr>
          <p:cNvPr id="55" name="左大括号 54"/>
          <p:cNvSpPr/>
          <p:nvPr/>
        </p:nvSpPr>
        <p:spPr>
          <a:xfrm rot="16200000">
            <a:off x="7653655" y="4039235"/>
            <a:ext cx="102870" cy="4705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201535" y="4410075"/>
            <a:ext cx="10071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256</a:t>
            </a:r>
            <a:r>
              <a:rPr lang="zh-CN" altLang="en-US" sz="1200"/>
              <a:t>项</a:t>
            </a:r>
            <a:r>
              <a:rPr lang="en-US" altLang="zh-CN" sz="1200"/>
              <a:t>-1024B</a:t>
            </a:r>
            <a:endParaRPr lang="en-US" altLang="zh-CN" sz="1200"/>
          </a:p>
        </p:txBody>
      </p:sp>
      <p:sp>
        <p:nvSpPr>
          <p:cNvPr id="58" name="文本框 57"/>
          <p:cNvSpPr txBox="1"/>
          <p:nvPr/>
        </p:nvSpPr>
        <p:spPr>
          <a:xfrm>
            <a:off x="1259205" y="3439795"/>
            <a:ext cx="583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512B</a:t>
            </a:r>
            <a:endParaRPr lang="en-US" altLang="zh-CN" sz="1200"/>
          </a:p>
        </p:txBody>
      </p:sp>
      <p:sp>
        <p:nvSpPr>
          <p:cNvPr id="59" name="文本框 58"/>
          <p:cNvSpPr txBox="1"/>
          <p:nvPr/>
        </p:nvSpPr>
        <p:spPr>
          <a:xfrm>
            <a:off x="1721485" y="3439795"/>
            <a:ext cx="4337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256</a:t>
            </a:r>
            <a:endParaRPr lang="en-US" altLang="zh-CN" sz="1200"/>
          </a:p>
        </p:txBody>
      </p:sp>
      <p:sp>
        <p:nvSpPr>
          <p:cNvPr id="60" name="左大括号 59"/>
          <p:cNvSpPr/>
          <p:nvPr/>
        </p:nvSpPr>
        <p:spPr>
          <a:xfrm rot="16200000">
            <a:off x="2660650" y="1922780"/>
            <a:ext cx="120650" cy="4721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2310130" y="4410075"/>
            <a:ext cx="8216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1M-256</a:t>
            </a:r>
            <a:r>
              <a:rPr lang="zh-CN" altLang="en-US" sz="1200"/>
              <a:t>页</a:t>
            </a:r>
            <a:endParaRPr lang="zh-CN" altLang="en-US" sz="1200"/>
          </a:p>
        </p:txBody>
      </p:sp>
      <p:sp>
        <p:nvSpPr>
          <p:cNvPr id="63" name="左大括号 62"/>
          <p:cNvSpPr/>
          <p:nvPr/>
        </p:nvSpPr>
        <p:spPr>
          <a:xfrm rot="5400000">
            <a:off x="8595360" y="2063115"/>
            <a:ext cx="13081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9525635" y="3715385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102000</a:t>
            </a:r>
            <a:endParaRPr lang="en-US" altLang="zh-CN" sz="1200"/>
          </a:p>
        </p:txBody>
      </p:sp>
      <p:sp>
        <p:nvSpPr>
          <p:cNvPr id="65" name="文本框 64"/>
          <p:cNvSpPr txBox="1"/>
          <p:nvPr/>
        </p:nvSpPr>
        <p:spPr>
          <a:xfrm>
            <a:off x="7640955" y="2843530"/>
            <a:ext cx="203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第</a:t>
            </a:r>
            <a:r>
              <a:rPr lang="en-US" altLang="zh-CN" sz="1200"/>
              <a:t>1</a:t>
            </a:r>
            <a:r>
              <a:rPr lang="zh-CN" altLang="en-US" sz="1200"/>
              <a:t>个页表</a:t>
            </a:r>
            <a:r>
              <a:rPr lang="en-US" altLang="zh-CN" sz="1200"/>
              <a:t>-1024</a:t>
            </a:r>
            <a:r>
              <a:rPr lang="zh-CN" altLang="en-US" sz="1200"/>
              <a:t>项</a:t>
            </a:r>
            <a:r>
              <a:rPr lang="en-US" altLang="zh-CN" sz="1200"/>
              <a:t>-4096</a:t>
            </a:r>
            <a:r>
              <a:rPr lang="zh-CN" altLang="en-US" sz="1200"/>
              <a:t>字节</a:t>
            </a:r>
            <a:endParaRPr lang="zh-CN" altLang="en-US" sz="1200"/>
          </a:p>
        </p:txBody>
      </p:sp>
      <p:sp>
        <p:nvSpPr>
          <p:cNvPr id="66" name="文本框 65"/>
          <p:cNvSpPr txBox="1"/>
          <p:nvPr/>
        </p:nvSpPr>
        <p:spPr>
          <a:xfrm>
            <a:off x="11474450" y="3723640"/>
            <a:ext cx="4337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......</a:t>
            </a:r>
            <a:endParaRPr lang="en-US" altLang="zh-CN" sz="1200"/>
          </a:p>
        </p:txBody>
      </p:sp>
      <p:cxnSp>
        <p:nvCxnSpPr>
          <p:cNvPr id="67" name="直接箭头连接符 66"/>
          <p:cNvCxnSpPr>
            <a:stCxn id="57" idx="1"/>
            <a:endCxn id="62" idx="3"/>
          </p:cNvCxnSpPr>
          <p:nvPr/>
        </p:nvCxnSpPr>
        <p:spPr>
          <a:xfrm flipH="1">
            <a:off x="3131820" y="4547870"/>
            <a:ext cx="406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453255" y="4410075"/>
            <a:ext cx="22504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256</a:t>
            </a:r>
            <a:r>
              <a:rPr lang="zh-CN" altLang="en-US" sz="1200"/>
              <a:t>项页表项</a:t>
            </a:r>
            <a:r>
              <a:rPr lang="zh-CN" altLang="en-US" sz="1200"/>
              <a:t>映射这</a:t>
            </a:r>
            <a:r>
              <a:rPr lang="en-US" altLang="zh-CN" sz="1200"/>
              <a:t>1MB(256</a:t>
            </a:r>
            <a:r>
              <a:rPr lang="zh-CN" altLang="en-US" sz="1200"/>
              <a:t>页</a:t>
            </a:r>
            <a:r>
              <a:rPr lang="en-US" altLang="zh-CN" sz="1200"/>
              <a:t>)</a:t>
            </a:r>
            <a:endParaRPr lang="en-US" altLang="zh-CN" sz="1200"/>
          </a:p>
        </p:txBody>
      </p:sp>
      <p:sp>
        <p:nvSpPr>
          <p:cNvPr id="70" name="左大括号 69"/>
          <p:cNvSpPr/>
          <p:nvPr/>
        </p:nvSpPr>
        <p:spPr>
          <a:xfrm rot="5400000">
            <a:off x="5027295" y="2686685"/>
            <a:ext cx="111760" cy="7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左大括号 70"/>
          <p:cNvSpPr/>
          <p:nvPr/>
        </p:nvSpPr>
        <p:spPr>
          <a:xfrm rot="5400000">
            <a:off x="6537960" y="2686685"/>
            <a:ext cx="111760" cy="7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37" idx="2"/>
            <a:endCxn id="70" idx="1"/>
          </p:cNvCxnSpPr>
          <p:nvPr/>
        </p:nvCxnSpPr>
        <p:spPr>
          <a:xfrm flipH="1">
            <a:off x="5083175" y="2367280"/>
            <a:ext cx="719455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7" idx="2"/>
            <a:endCxn id="71" idx="1"/>
          </p:cNvCxnSpPr>
          <p:nvPr/>
        </p:nvCxnSpPr>
        <p:spPr>
          <a:xfrm>
            <a:off x="5802630" y="2367280"/>
            <a:ext cx="791210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左大括号 76"/>
          <p:cNvSpPr/>
          <p:nvPr/>
        </p:nvSpPr>
        <p:spPr>
          <a:xfrm rot="5400000">
            <a:off x="7393305" y="2686685"/>
            <a:ext cx="111760" cy="7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2959735" y="303530"/>
            <a:ext cx="421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B00</a:t>
            </a:r>
            <a:endParaRPr lang="en-US" altLang="zh-CN" sz="1200"/>
          </a:p>
        </p:txBody>
      </p:sp>
      <p:sp>
        <p:nvSpPr>
          <p:cNvPr id="80" name="文本框 79"/>
          <p:cNvSpPr txBox="1"/>
          <p:nvPr/>
        </p:nvSpPr>
        <p:spPr>
          <a:xfrm>
            <a:off x="6439535" y="1816100"/>
            <a:ext cx="2019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这</a:t>
            </a:r>
            <a:r>
              <a:rPr lang="en-US" altLang="zh-CN" sz="1200"/>
              <a:t>4B</a:t>
            </a:r>
            <a:r>
              <a:rPr lang="zh-CN" altLang="en-US" sz="1200"/>
              <a:t>指向页目录表起始地址</a:t>
            </a:r>
            <a:endParaRPr lang="zh-CN" altLang="en-US" sz="1200"/>
          </a:p>
        </p:txBody>
      </p:sp>
      <p:cxnSp>
        <p:nvCxnSpPr>
          <p:cNvPr id="81" name="直接箭头连接符 80"/>
          <p:cNvCxnSpPr>
            <a:stCxn id="80" idx="2"/>
            <a:endCxn id="77" idx="1"/>
          </p:cNvCxnSpPr>
          <p:nvPr/>
        </p:nvCxnSpPr>
        <p:spPr>
          <a:xfrm flipH="1">
            <a:off x="7449185" y="2091690"/>
            <a:ext cx="635" cy="57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任意多边形 90"/>
          <p:cNvSpPr/>
          <p:nvPr/>
        </p:nvSpPr>
        <p:spPr>
          <a:xfrm>
            <a:off x="5106670" y="3248025"/>
            <a:ext cx="2358390" cy="227965"/>
          </a:xfrm>
          <a:custGeom>
            <a:avLst/>
            <a:gdLst>
              <a:gd name="connisteX0" fmla="*/ 0 w 2358390"/>
              <a:gd name="connsiteY0" fmla="*/ 218455 h 227980"/>
              <a:gd name="connisteX1" fmla="*/ 1160145 w 2358390"/>
              <a:gd name="connsiteY1" fmla="*/ 15 h 227980"/>
              <a:gd name="connisteX2" fmla="*/ 2358390 w 2358390"/>
              <a:gd name="connsiteY2" fmla="*/ 227980 h 2279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358390" h="227981">
                <a:moveTo>
                  <a:pt x="0" y="218456"/>
                </a:moveTo>
                <a:cubicBezTo>
                  <a:pt x="208280" y="170196"/>
                  <a:pt x="688340" y="-1889"/>
                  <a:pt x="1160145" y="16"/>
                </a:cubicBezTo>
                <a:cubicBezTo>
                  <a:pt x="1631950" y="1921"/>
                  <a:pt x="2141855" y="177816"/>
                  <a:pt x="2358390" y="2279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6580505" y="3257550"/>
            <a:ext cx="875030" cy="218440"/>
          </a:xfrm>
          <a:custGeom>
            <a:avLst/>
            <a:gdLst>
              <a:gd name="connisteX0" fmla="*/ 0 w 875030"/>
              <a:gd name="connsiteY0" fmla="*/ 218456 h 218456"/>
              <a:gd name="connisteX1" fmla="*/ 447040 w 875030"/>
              <a:gd name="connsiteY1" fmla="*/ 16 h 218456"/>
              <a:gd name="connisteX2" fmla="*/ 875030 w 875030"/>
              <a:gd name="connsiteY2" fmla="*/ 208931 h 21845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5030" h="218456">
                <a:moveTo>
                  <a:pt x="0" y="218456"/>
                </a:moveTo>
                <a:cubicBezTo>
                  <a:pt x="80645" y="170831"/>
                  <a:pt x="271780" y="1921"/>
                  <a:pt x="447040" y="16"/>
                </a:cubicBezTo>
                <a:cubicBezTo>
                  <a:pt x="622300" y="-1889"/>
                  <a:pt x="798195" y="162576"/>
                  <a:pt x="875030" y="2089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/>
        </p:nvSpPr>
        <p:spPr>
          <a:xfrm>
            <a:off x="5078095" y="3666490"/>
            <a:ext cx="2358390" cy="256540"/>
          </a:xfrm>
          <a:custGeom>
            <a:avLst/>
            <a:gdLst>
              <a:gd name="connisteX0" fmla="*/ 2358390 w 2358390"/>
              <a:gd name="connsiteY0" fmla="*/ 0 h 256540"/>
              <a:gd name="connisteX1" fmla="*/ 1188720 w 2358390"/>
              <a:gd name="connsiteY1" fmla="*/ 256540 h 256540"/>
              <a:gd name="connisteX2" fmla="*/ 0 w 2358390"/>
              <a:gd name="connsiteY2" fmla="*/ 0 h 2565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358390" h="256540">
                <a:moveTo>
                  <a:pt x="2358390" y="0"/>
                </a:moveTo>
                <a:cubicBezTo>
                  <a:pt x="2148205" y="56515"/>
                  <a:pt x="1660525" y="256540"/>
                  <a:pt x="1188720" y="256540"/>
                </a:cubicBezTo>
                <a:cubicBezTo>
                  <a:pt x="716915" y="256540"/>
                  <a:pt x="214630" y="56515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/>
          <p:nvPr/>
        </p:nvCxnSpPr>
        <p:spPr>
          <a:xfrm>
            <a:off x="7354570" y="3409315"/>
            <a:ext cx="132715" cy="6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 flipV="1">
            <a:off x="5088890" y="3666490"/>
            <a:ext cx="170180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6580505" y="3456305"/>
            <a:ext cx="8337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内核</a:t>
            </a:r>
            <a:r>
              <a:rPr lang="en-US" altLang="zh-CN" sz="1000"/>
              <a:t>(</a:t>
            </a:r>
            <a:r>
              <a:rPr lang="zh-CN" altLang="en-US" sz="1000"/>
              <a:t>剩</a:t>
            </a:r>
            <a:r>
              <a:rPr lang="en-US" altLang="zh-CN" sz="1000"/>
              <a:t>254)</a:t>
            </a:r>
            <a:endParaRPr lang="en-US" altLang="zh-CN" sz="1000"/>
          </a:p>
        </p:txBody>
      </p:sp>
      <p:sp>
        <p:nvSpPr>
          <p:cNvPr id="98" name="文本框 97"/>
          <p:cNvSpPr txBox="1"/>
          <p:nvPr/>
        </p:nvSpPr>
        <p:spPr>
          <a:xfrm>
            <a:off x="6430010" y="5014595"/>
            <a:ext cx="11772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254</a:t>
            </a:r>
            <a:r>
              <a:rPr lang="zh-CN" altLang="en-US" sz="1200"/>
              <a:t>项页</a:t>
            </a:r>
            <a:r>
              <a:rPr lang="zh-CN" altLang="en-US" sz="1200"/>
              <a:t>目录表</a:t>
            </a:r>
            <a:endParaRPr lang="zh-CN" altLang="en-US" sz="1200"/>
          </a:p>
        </p:txBody>
      </p:sp>
      <p:sp>
        <p:nvSpPr>
          <p:cNvPr id="99" name="文本框 98"/>
          <p:cNvSpPr txBox="1"/>
          <p:nvPr/>
        </p:nvSpPr>
        <p:spPr>
          <a:xfrm>
            <a:off x="10546715" y="3723640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103000</a:t>
            </a:r>
            <a:endParaRPr lang="en-US" altLang="zh-CN" sz="1200"/>
          </a:p>
        </p:txBody>
      </p:sp>
      <p:sp>
        <p:nvSpPr>
          <p:cNvPr id="100" name="左大括号 99"/>
          <p:cNvSpPr/>
          <p:nvPr/>
        </p:nvSpPr>
        <p:spPr>
          <a:xfrm rot="16200000">
            <a:off x="6952615" y="4436110"/>
            <a:ext cx="130810" cy="8020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左大括号 100"/>
          <p:cNvSpPr/>
          <p:nvPr/>
        </p:nvSpPr>
        <p:spPr>
          <a:xfrm rot="16200000">
            <a:off x="10814685" y="3809365"/>
            <a:ext cx="130810" cy="20567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10204450" y="5014595"/>
            <a:ext cx="1351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254</a:t>
            </a:r>
            <a:r>
              <a:rPr lang="zh-CN" altLang="en-US" sz="1200"/>
              <a:t>个页表</a:t>
            </a:r>
            <a:r>
              <a:rPr lang="en-US" altLang="zh-CN" sz="1200"/>
              <a:t>(</a:t>
            </a:r>
            <a:r>
              <a:rPr lang="en-US" altLang="zh-CN" sz="1200"/>
              <a:t>1</a:t>
            </a:r>
            <a:r>
              <a:rPr lang="zh-CN" altLang="en-US" sz="1200"/>
              <a:t>个</a:t>
            </a:r>
            <a:r>
              <a:rPr lang="en-US" altLang="zh-CN" sz="1200"/>
              <a:t>4K)</a:t>
            </a:r>
            <a:endParaRPr lang="en-US" altLang="zh-CN" sz="1200"/>
          </a:p>
        </p:txBody>
      </p:sp>
      <p:cxnSp>
        <p:nvCxnSpPr>
          <p:cNvPr id="103" name="直接箭头连接符 102"/>
          <p:cNvCxnSpPr>
            <a:stCxn id="98" idx="3"/>
            <a:endCxn id="102" idx="1"/>
          </p:cNvCxnSpPr>
          <p:nvPr/>
        </p:nvCxnSpPr>
        <p:spPr>
          <a:xfrm>
            <a:off x="7607300" y="5152390"/>
            <a:ext cx="2597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8662035" y="501459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映射</a:t>
            </a:r>
            <a:endParaRPr lang="zh-CN" altLang="en-US" sz="1200"/>
          </a:p>
        </p:txBody>
      </p:sp>
      <p:sp>
        <p:nvSpPr>
          <p:cNvPr id="105" name="文本框 104"/>
          <p:cNvSpPr txBox="1"/>
          <p:nvPr/>
        </p:nvSpPr>
        <p:spPr>
          <a:xfrm>
            <a:off x="601345" y="2912745"/>
            <a:ext cx="13423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loader</a:t>
            </a:r>
            <a:r>
              <a:rPr lang="zh-CN" altLang="en-US" sz="1200"/>
              <a:t>的起始地址</a:t>
            </a:r>
            <a:endParaRPr lang="zh-CN" altLang="en-US" sz="1200"/>
          </a:p>
        </p:txBody>
      </p:sp>
      <p:cxnSp>
        <p:nvCxnSpPr>
          <p:cNvPr id="107" name="直接箭头连接符 106"/>
          <p:cNvCxnSpPr>
            <a:stCxn id="105" idx="2"/>
          </p:cNvCxnSpPr>
          <p:nvPr/>
        </p:nvCxnSpPr>
        <p:spPr>
          <a:xfrm flipH="1">
            <a:off x="1269365" y="3188335"/>
            <a:ext cx="3175" cy="220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左大括号 107"/>
          <p:cNvSpPr/>
          <p:nvPr/>
        </p:nvSpPr>
        <p:spPr>
          <a:xfrm rot="5400000">
            <a:off x="1475740" y="2461895"/>
            <a:ext cx="102870" cy="5162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2959735" y="655955"/>
            <a:ext cx="421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B00</a:t>
            </a:r>
            <a:endParaRPr lang="en-US" altLang="zh-CN" sz="1200"/>
          </a:p>
        </p:txBody>
      </p:sp>
      <p:sp>
        <p:nvSpPr>
          <p:cNvPr id="110" name="文本框 109"/>
          <p:cNvSpPr txBox="1"/>
          <p:nvPr/>
        </p:nvSpPr>
        <p:spPr>
          <a:xfrm>
            <a:off x="667385" y="2299335"/>
            <a:ext cx="17678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64</a:t>
            </a:r>
            <a:r>
              <a:rPr lang="zh-CN" altLang="en-US" sz="1200"/>
              <a:t>个</a:t>
            </a:r>
            <a:r>
              <a:rPr lang="en-US" altLang="zh-CN" sz="1200"/>
              <a:t>GDT</a:t>
            </a:r>
            <a:r>
              <a:rPr lang="zh-CN" altLang="en-US" sz="1200"/>
              <a:t>描述符</a:t>
            </a:r>
            <a:r>
              <a:rPr lang="en-US" altLang="zh-CN" sz="1200"/>
              <a:t>(</a:t>
            </a:r>
            <a:r>
              <a:rPr lang="zh-CN" altLang="en-US" sz="1200"/>
              <a:t>每个</a:t>
            </a:r>
            <a:r>
              <a:rPr lang="en-US" altLang="zh-CN" sz="1200"/>
              <a:t>8B</a:t>
            </a:r>
            <a:r>
              <a:rPr lang="en-US" altLang="zh-CN" sz="1200"/>
              <a:t>)</a:t>
            </a:r>
            <a:endParaRPr lang="en-US" altLang="zh-CN" sz="1200"/>
          </a:p>
        </p:txBody>
      </p:sp>
      <p:cxnSp>
        <p:nvCxnSpPr>
          <p:cNvPr id="111" name="直接连接符 110"/>
          <p:cNvCxnSpPr/>
          <p:nvPr/>
        </p:nvCxnSpPr>
        <p:spPr>
          <a:xfrm>
            <a:off x="2063750" y="470535"/>
            <a:ext cx="3175" cy="1955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WPS 演示</Application>
  <PresentationFormat>宽屏</PresentationFormat>
  <Paragraphs>65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isshe</dc:creator>
  <cp:lastModifiedBy>isshe</cp:lastModifiedBy>
  <cp:revision>127</cp:revision>
  <dcterms:created xsi:type="dcterms:W3CDTF">2017-08-03T09:01:00Z</dcterms:created>
  <dcterms:modified xsi:type="dcterms:W3CDTF">2018-04-20T06:32:21Z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