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91" r:id="rId5"/>
    <p:sldId id="261" r:id="rId6"/>
    <p:sldId id="292" r:id="rId7"/>
    <p:sldId id="289" r:id="rId8"/>
    <p:sldId id="294" r:id="rId9"/>
    <p:sldId id="266" r:id="rId10"/>
    <p:sldId id="275" r:id="rId11"/>
    <p:sldId id="285" r:id="rId12"/>
    <p:sldId id="268" r:id="rId13"/>
    <p:sldId id="276" r:id="rId14"/>
    <p:sldId id="267" r:id="rId15"/>
    <p:sldId id="263" r:id="rId16"/>
    <p:sldId id="262" r:id="rId17"/>
    <p:sldId id="264" r:id="rId18"/>
    <p:sldId id="265" r:id="rId19"/>
    <p:sldId id="269" r:id="rId20"/>
    <p:sldId id="277" r:id="rId21"/>
    <p:sldId id="270" r:id="rId22"/>
    <p:sldId id="278" r:id="rId23"/>
    <p:sldId id="271" r:id="rId24"/>
    <p:sldId id="279" r:id="rId25"/>
    <p:sldId id="272" r:id="rId26"/>
    <p:sldId id="280" r:id="rId27"/>
    <p:sldId id="273" r:id="rId28"/>
    <p:sldId id="281" r:id="rId29"/>
    <p:sldId id="288" r:id="rId30"/>
    <p:sldId id="274" r:id="rId31"/>
    <p:sldId id="282" r:id="rId32"/>
    <p:sldId id="257" r:id="rId33"/>
    <p:sldId id="259" r:id="rId34"/>
    <p:sldId id="260" r:id="rId35"/>
    <p:sldId id="284" r:id="rId36"/>
    <p:sldId id="293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EA9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24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3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86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6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6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3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05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8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54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91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FC3A-8470-406D-9A13-8819D027CBA3}" type="datetimeFigureOut">
              <a:rPr kumimoji="1" lang="ja-JP" altLang="en-US" smtClean="0"/>
              <a:t>2020/11/18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CA03-43C2-4666-AAC9-D5CC31D2D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4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Pos</a:t>
            </a:r>
            <a:r>
              <a:rPr lang="ja-JP" altLang="en-US" dirty="0" smtClean="0"/>
              <a:t>データ分析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1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15711" y="150637"/>
            <a:ext cx="5167489" cy="797630"/>
          </a:xfrm>
          <a:prstGeom prst="rect">
            <a:avLst/>
          </a:prstGeom>
          <a:solidFill>
            <a:srgbClr val="EA9D8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エリア１（</a:t>
            </a:r>
            <a:r>
              <a:rPr lang="en-US" altLang="ja-JP" smtClean="0"/>
              <a:t>A</a:t>
            </a:r>
            <a:r>
              <a:rPr lang="ja-JP" altLang="en-US" smtClean="0"/>
              <a:t>地区）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1" y="1478905"/>
            <a:ext cx="6301295" cy="48104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20" y="1295401"/>
            <a:ext cx="623848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6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EA9D8E"/>
          </a:solidFill>
        </p:spPr>
        <p:txBody>
          <a:bodyPr/>
          <a:lstStyle/>
          <a:p>
            <a:r>
              <a:rPr kumimoji="1" lang="ja-JP" altLang="en-US" dirty="0" smtClean="0"/>
              <a:t>エリア１（</a:t>
            </a:r>
            <a:r>
              <a:rPr lang="en-US" altLang="ja-JP" dirty="0"/>
              <a:t>A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5" y="1253066"/>
            <a:ext cx="6685760" cy="528743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366000" y="2095500"/>
            <a:ext cx="31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他の曜日も同じ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46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kumimoji="1" lang="ja-JP" altLang="en-US" dirty="0" smtClean="0"/>
              <a:t>エリア２（</a:t>
            </a:r>
            <a:r>
              <a:rPr lang="en-US" altLang="ja-JP" dirty="0" smtClean="0"/>
              <a:t>B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50" y="1429038"/>
            <a:ext cx="10057143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kumimoji="1" lang="ja-JP" altLang="en-US" dirty="0" smtClean="0"/>
              <a:t>エリア２（</a:t>
            </a:r>
            <a:r>
              <a:rPr lang="en-US" altLang="ja-JP" dirty="0" smtClean="0"/>
              <a:t>B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5" y="1508060"/>
            <a:ext cx="5304762" cy="46095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19" y="313684"/>
            <a:ext cx="6679281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3548" r="839" b="52536"/>
          <a:stretch/>
        </p:blipFill>
        <p:spPr>
          <a:xfrm>
            <a:off x="5255280" y="405114"/>
            <a:ext cx="6782392" cy="1770926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1844" y="82904"/>
            <a:ext cx="5167489" cy="79763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kumimoji="1" lang="ja-JP" altLang="en-US" dirty="0" smtClean="0"/>
              <a:t>エリア３（</a:t>
            </a:r>
            <a:r>
              <a:rPr lang="en-US" altLang="ja-JP" dirty="0"/>
              <a:t>C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5" y="2946399"/>
            <a:ext cx="5123875" cy="39116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163" y="2176040"/>
            <a:ext cx="6083609" cy="464426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/>
          <a:srcRect t="11571" r="593" b="51998"/>
          <a:stretch/>
        </p:blipFill>
        <p:spPr>
          <a:xfrm>
            <a:off x="289241" y="1278165"/>
            <a:ext cx="4963065" cy="13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0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2" y="977481"/>
            <a:ext cx="5720533" cy="5732377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1844" y="82904"/>
            <a:ext cx="5167489" cy="79763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kumimoji="1" lang="ja-JP" altLang="en-US" dirty="0" smtClean="0"/>
              <a:t>エリア３（</a:t>
            </a:r>
            <a:r>
              <a:rPr lang="en-US" altLang="ja-JP" dirty="0"/>
              <a:t>C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00" y="0"/>
            <a:ext cx="4600000" cy="460952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542844" y="57022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892800" y="446308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Coefficients:</a:t>
            </a:r>
          </a:p>
          <a:p>
            <a:r>
              <a:rPr lang="en-US" altLang="ja-JP" sz="1400" dirty="0" smtClean="0"/>
              <a:t>              Estimate Std. Error t value </a:t>
            </a:r>
            <a:r>
              <a:rPr lang="en-US" altLang="ja-JP" sz="1400" dirty="0" err="1" smtClean="0"/>
              <a:t>Pr</a:t>
            </a:r>
            <a:r>
              <a:rPr lang="en-US" altLang="ja-JP" sz="1400" dirty="0" smtClean="0"/>
              <a:t>(&gt;|t|)    </a:t>
            </a:r>
          </a:p>
          <a:p>
            <a:r>
              <a:rPr lang="en-US" altLang="ja-JP" sz="1400" dirty="0" smtClean="0"/>
              <a:t>(Intercept)  2.141e+04  3.894e+02  54.987   &lt;2e-16 ***</a:t>
            </a:r>
          </a:p>
          <a:p>
            <a:r>
              <a:rPr lang="en-US" altLang="ja-JP" sz="1400" dirty="0" err="1" smtClean="0"/>
              <a:t>x$serial</a:t>
            </a:r>
            <a:r>
              <a:rPr lang="en-US" altLang="ja-JP" sz="1400" dirty="0" smtClean="0"/>
              <a:t>    -7.257e-03  6.014e-02  -0.121    0.904    </a:t>
            </a:r>
          </a:p>
          <a:p>
            <a:r>
              <a:rPr lang="en-US" altLang="ja-JP" sz="1400" dirty="0" smtClean="0"/>
              <a:t>---</a:t>
            </a:r>
          </a:p>
          <a:p>
            <a:r>
              <a:rPr lang="en-US" altLang="ja-JP" sz="1400" dirty="0" err="1" smtClean="0"/>
              <a:t>Signif</a:t>
            </a:r>
            <a:r>
              <a:rPr lang="en-US" altLang="ja-JP" sz="1400" dirty="0" smtClean="0"/>
              <a:t>. codes:  0 ‘***’ 0.001 ‘**’ 0.01 ‘*’ 0.05 ‘.’ 0.1 ‘ ’ 1</a:t>
            </a:r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Residual standard error: 5362 on 754 degrees of freedom</a:t>
            </a:r>
          </a:p>
          <a:p>
            <a:r>
              <a:rPr lang="en-US" altLang="ja-JP" sz="1400" dirty="0" smtClean="0"/>
              <a:t>Multiple R-squared:  1.932e-05,	Adjusted R-squared:  -0.001307 </a:t>
            </a:r>
          </a:p>
          <a:p>
            <a:r>
              <a:rPr lang="en-US" altLang="ja-JP" sz="1400" dirty="0" smtClean="0"/>
              <a:t>F-statistic: 0.01456 on 1 and 754 DF,  p-value: 0.904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79458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844" y="82904"/>
            <a:ext cx="5167489" cy="79763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dirty="0" smtClean="0"/>
              <a:t>エリア４（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476"/>
            <a:ext cx="6038095" cy="460952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152" y="2248476"/>
            <a:ext cx="6038095" cy="460952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10977" r="585" b="52000"/>
          <a:stretch/>
        </p:blipFill>
        <p:spPr>
          <a:xfrm>
            <a:off x="428327" y="1095022"/>
            <a:ext cx="4963499" cy="14111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/>
          <a:srcRect t="63308" r="-2208" b="3103"/>
          <a:stretch/>
        </p:blipFill>
        <p:spPr>
          <a:xfrm>
            <a:off x="5249333" y="387309"/>
            <a:ext cx="6990737" cy="17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6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" y="880534"/>
            <a:ext cx="5652800" cy="566450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01" y="82904"/>
            <a:ext cx="4600000" cy="460952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983111" y="461123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400" dirty="0" smtClean="0"/>
              <a:t>Coefficients:</a:t>
            </a:r>
          </a:p>
          <a:p>
            <a:r>
              <a:rPr lang="ja-JP" altLang="en-US" sz="1400" dirty="0" smtClean="0"/>
              <a:t>             Estimate Std. Error t value Pr(&gt;|t|)    </a:t>
            </a:r>
          </a:p>
          <a:p>
            <a:r>
              <a:rPr lang="ja-JP" altLang="en-US" sz="1400" dirty="0" smtClean="0"/>
              <a:t>(Intercept) 1.068e+04  2.278e+02  46.880   &lt;2e-16 ***</a:t>
            </a:r>
          </a:p>
          <a:p>
            <a:r>
              <a:rPr lang="ja-JP" altLang="en-US" sz="1400" dirty="0" smtClean="0"/>
              <a:t>x$serial    3.134e-01  3.518e-02   8.908   &lt;2e-16 ***</a:t>
            </a:r>
          </a:p>
          <a:p>
            <a:r>
              <a:rPr lang="ja-JP" altLang="en-US" sz="1400" dirty="0" smtClean="0"/>
              <a:t>---</a:t>
            </a:r>
          </a:p>
          <a:p>
            <a:r>
              <a:rPr lang="ja-JP" altLang="en-US" sz="1400" dirty="0" smtClean="0"/>
              <a:t>Signif. codes:  0 ‘***’ 0.001 ‘**’ 0.01 ‘*’ 0.05 ‘.’ 0.1 ‘ ’ 1</a:t>
            </a:r>
          </a:p>
          <a:p>
            <a:endParaRPr lang="ja-JP" altLang="en-US" sz="1400" dirty="0" smtClean="0"/>
          </a:p>
          <a:p>
            <a:r>
              <a:rPr lang="ja-JP" altLang="en-US" sz="1400" dirty="0" smtClean="0"/>
              <a:t>Residual standard error: 3136 on 754 degrees of freedom</a:t>
            </a:r>
          </a:p>
          <a:p>
            <a:r>
              <a:rPr lang="ja-JP" altLang="en-US" sz="1400" dirty="0" smtClean="0"/>
              <a:t>Multiple R-squared:  0.09522,	Adjusted R-squared:  0.09402 </a:t>
            </a:r>
          </a:p>
          <a:p>
            <a:r>
              <a:rPr lang="ja-JP" altLang="en-US" sz="1400" dirty="0" smtClean="0"/>
              <a:t>F-statistic: 79.35 on 1 and 754 DF,  p-value: &lt; 2.2e-16</a:t>
            </a:r>
            <a:endParaRPr lang="ja-JP" altLang="en-US" sz="1400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1844" y="82904"/>
            <a:ext cx="5167489" cy="797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エリア４（</a:t>
            </a:r>
            <a:r>
              <a:rPr lang="en-US" altLang="ja-JP" smtClean="0"/>
              <a:t>D</a:t>
            </a:r>
            <a:r>
              <a:rPr lang="ja-JP" altLang="en-US" smtClean="0"/>
              <a:t>地区）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84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134" y="0"/>
            <a:ext cx="4600000" cy="460952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2" y="960016"/>
            <a:ext cx="3685711" cy="369334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1844" y="4653358"/>
            <a:ext cx="61111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Coefficients:</a:t>
            </a:r>
          </a:p>
          <a:p>
            <a:r>
              <a:rPr lang="ja-JP" altLang="en-US" sz="1400" dirty="0" smtClean="0"/>
              <a:t>             Estimate Std. Error t value Pr(&gt;|t|)    </a:t>
            </a:r>
          </a:p>
          <a:p>
            <a:r>
              <a:rPr lang="ja-JP" altLang="en-US" sz="1400" dirty="0" smtClean="0"/>
              <a:t>(Intercept) 1.068e+04  2.278e+02  46.880   &lt;2e-16 ***</a:t>
            </a:r>
          </a:p>
          <a:p>
            <a:r>
              <a:rPr lang="ja-JP" altLang="en-US" sz="1400" dirty="0" smtClean="0"/>
              <a:t>x$serial    3.134e-01  3.518e-02   8.908   &lt;2e-16 ***</a:t>
            </a:r>
          </a:p>
          <a:p>
            <a:r>
              <a:rPr lang="ja-JP" altLang="en-US" sz="1400" dirty="0" smtClean="0"/>
              <a:t>---</a:t>
            </a:r>
          </a:p>
          <a:p>
            <a:r>
              <a:rPr lang="ja-JP" altLang="en-US" sz="1400" dirty="0" smtClean="0"/>
              <a:t>Signif. codes:  0 ‘***’ 0.001 ‘**’ 0.01 ‘*’ 0.05 ‘.’ 0.1 ‘ ’ 1</a:t>
            </a:r>
          </a:p>
          <a:p>
            <a:endParaRPr lang="ja-JP" altLang="en-US" sz="1400" dirty="0" smtClean="0"/>
          </a:p>
          <a:p>
            <a:r>
              <a:rPr lang="ja-JP" altLang="en-US" sz="1400" dirty="0" smtClean="0"/>
              <a:t>Residual standard error: 3136 on 754 degrees of freedom</a:t>
            </a:r>
          </a:p>
          <a:p>
            <a:r>
              <a:rPr lang="ja-JP" altLang="en-US" sz="1400" dirty="0" smtClean="0"/>
              <a:t>Multiple R-squared:  0.09522,	Adjusted R-squared:  0.09402 </a:t>
            </a:r>
          </a:p>
          <a:p>
            <a:r>
              <a:rPr lang="ja-JP" altLang="en-US" sz="1400" dirty="0" smtClean="0"/>
              <a:t>F-statistic: 79.35 on 1 and 754 DF,  p-value: &lt; 2.2e-16</a:t>
            </a:r>
            <a:endParaRPr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5678311" y="460952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Coefficients:</a:t>
            </a:r>
          </a:p>
          <a:p>
            <a:r>
              <a:rPr lang="en-US" altLang="ja-JP" sz="1400" dirty="0" smtClean="0"/>
              <a:t>             Estimate Std. Error t value </a:t>
            </a:r>
            <a:r>
              <a:rPr lang="en-US" altLang="ja-JP" sz="1400" dirty="0" err="1" smtClean="0"/>
              <a:t>Pr</a:t>
            </a:r>
            <a:r>
              <a:rPr lang="en-US" altLang="ja-JP" sz="1400" dirty="0" smtClean="0"/>
              <a:t>(&gt;|t|)    </a:t>
            </a:r>
          </a:p>
          <a:p>
            <a:r>
              <a:rPr lang="en-US" altLang="ja-JP" sz="1400" dirty="0" smtClean="0"/>
              <a:t>(Intercept) 7.156e+03  2.633e+01  271.80   &lt;2e-16 ***</a:t>
            </a:r>
          </a:p>
          <a:p>
            <a:r>
              <a:rPr lang="en-US" altLang="ja-JP" sz="1400" dirty="0" err="1" smtClean="0"/>
              <a:t>x$serial</a:t>
            </a:r>
            <a:r>
              <a:rPr lang="en-US" altLang="ja-JP" sz="1400" dirty="0" smtClean="0"/>
              <a:t>    2.120e-01  4.048e-03   52.35   &lt;2e-16 ***</a:t>
            </a:r>
          </a:p>
          <a:p>
            <a:r>
              <a:rPr lang="en-US" altLang="ja-JP" sz="1400" dirty="0" smtClean="0"/>
              <a:t>---</a:t>
            </a:r>
          </a:p>
          <a:p>
            <a:r>
              <a:rPr lang="en-US" altLang="ja-JP" sz="1400" dirty="0" err="1" smtClean="0"/>
              <a:t>Signif</a:t>
            </a:r>
            <a:r>
              <a:rPr lang="en-US" altLang="ja-JP" sz="1400" dirty="0" smtClean="0"/>
              <a:t>. codes:  0 ‘***’ 0.001 ‘**’ 0.01 ‘*’ 0.05 ‘.’ 0.1 ‘ ’ 1</a:t>
            </a:r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Residual standard error: 160.9 on 150 degrees of freedom</a:t>
            </a:r>
          </a:p>
          <a:p>
            <a:r>
              <a:rPr lang="en-US" altLang="ja-JP" sz="1400" dirty="0" smtClean="0"/>
              <a:t>Multiple R-squared:  0.9481,	Adjusted R-squared:  0.9478 </a:t>
            </a:r>
          </a:p>
          <a:p>
            <a:r>
              <a:rPr lang="en-US" altLang="ja-JP" sz="1400" dirty="0" smtClean="0"/>
              <a:t>F-statistic:  2741 on 1 and 150 DF,  p-value: &lt; 2.2e-16</a:t>
            </a:r>
            <a:endParaRPr lang="en-US" altLang="ja-JP" sz="1400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81844" y="82904"/>
            <a:ext cx="5167489" cy="7976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エリア４（</a:t>
            </a:r>
            <a:r>
              <a:rPr lang="en-US" altLang="ja-JP" smtClean="0"/>
              <a:t>D</a:t>
            </a:r>
            <a:r>
              <a:rPr lang="ja-JP" altLang="en-US" smtClean="0"/>
              <a:t>地区）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03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B07BD7"/>
          </a:solidFill>
        </p:spPr>
        <p:txBody>
          <a:bodyPr/>
          <a:lstStyle/>
          <a:p>
            <a:r>
              <a:rPr kumimoji="1" lang="ja-JP" altLang="en-US" dirty="0" smtClean="0"/>
              <a:t>エリア５（</a:t>
            </a:r>
            <a:r>
              <a:rPr lang="en-US" altLang="ja-JP" dirty="0" smtClean="0"/>
              <a:t>E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11" y="1620949"/>
            <a:ext cx="10200000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126"/>
            <a:ext cx="6038095" cy="460952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25563" y="5102706"/>
            <a:ext cx="561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弁当の種類ごと・エリアごとの一日の平均売上額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863" y="890709"/>
            <a:ext cx="6038095" cy="460952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16089" y="340259"/>
            <a:ext cx="222391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エリアごと</a:t>
            </a:r>
            <a:endParaRPr kumimoji="1" lang="ja-JP" altLang="en-US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33449" y="6205648"/>
            <a:ext cx="846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弁当の売上パターンはこの二つ</a:t>
            </a:r>
            <a:endParaRPr kumimoji="1" lang="en-US" altLang="ja-JP" dirty="0" smtClean="0"/>
          </a:p>
          <a:p>
            <a:r>
              <a:rPr lang="ja-JP" altLang="en-US" dirty="0" smtClean="0"/>
              <a:t>→トータルの売上予測式を立て、この割合によって後から弁当ごとの売上を算出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1167979" y="4788040"/>
            <a:ext cx="2533918" cy="155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1626331" y="4695707"/>
            <a:ext cx="2075566" cy="164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693697" y="4782485"/>
            <a:ext cx="801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area</a:t>
            </a:r>
            <a:endParaRPr kumimoji="1" lang="en-US" altLang="ja-JP" sz="14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 rot="16200000">
            <a:off x="-616984" y="2598474"/>
            <a:ext cx="157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</a:t>
            </a:r>
            <a:r>
              <a:rPr lang="en-US" altLang="ja-JP" sz="1400" dirty="0" smtClean="0"/>
              <a:t>otal sales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47993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41" y="948267"/>
            <a:ext cx="6579659" cy="5119864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B07BD7"/>
          </a:solidFill>
        </p:spPr>
        <p:txBody>
          <a:bodyPr/>
          <a:lstStyle/>
          <a:p>
            <a:r>
              <a:rPr kumimoji="1" lang="ja-JP" altLang="en-US" dirty="0" smtClean="0"/>
              <a:t>エリア５（</a:t>
            </a:r>
            <a:r>
              <a:rPr lang="en-US" altLang="ja-JP" dirty="0" smtClean="0"/>
              <a:t>E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9349"/>
            <a:ext cx="592380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C00000"/>
          </a:solidFill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エリア６（</a:t>
            </a:r>
            <a:r>
              <a:rPr lang="en-US" altLang="ja-JP" dirty="0" smtClean="0">
                <a:solidFill>
                  <a:schemeClr val="bg1"/>
                </a:solidFill>
              </a:rPr>
              <a:t>F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64" y="1564505"/>
            <a:ext cx="10171428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C00000"/>
          </a:solidFill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エリア６（</a:t>
            </a:r>
            <a:r>
              <a:rPr lang="en-US" altLang="ja-JP" dirty="0" smtClean="0">
                <a:solidFill>
                  <a:schemeClr val="bg1"/>
                </a:solidFill>
              </a:rPr>
              <a:t>F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8" y="1440326"/>
            <a:ext cx="5180952" cy="46095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549452"/>
            <a:ext cx="6630520" cy="58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エリア７（</a:t>
            </a:r>
            <a:r>
              <a:rPr lang="en-US" altLang="ja-JP" dirty="0">
                <a:solidFill>
                  <a:schemeClr val="bg1"/>
                </a:solidFill>
              </a:rPr>
              <a:t>G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1" y="1541927"/>
            <a:ext cx="10219048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5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エリア７（</a:t>
            </a:r>
            <a:r>
              <a:rPr lang="en-US" altLang="ja-JP" dirty="0">
                <a:solidFill>
                  <a:schemeClr val="bg1"/>
                </a:solidFill>
              </a:rPr>
              <a:t>G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5" y="1575794"/>
            <a:ext cx="4761905" cy="46095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653" y="1052270"/>
            <a:ext cx="5630299" cy="54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エリア８（</a:t>
            </a:r>
            <a:r>
              <a:rPr lang="en-US" altLang="ja-JP" dirty="0">
                <a:solidFill>
                  <a:schemeClr val="bg1"/>
                </a:solidFill>
              </a:rPr>
              <a:t>H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61" y="1282282"/>
            <a:ext cx="9857143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7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エリア８（</a:t>
            </a:r>
            <a:r>
              <a:rPr lang="en-US" altLang="ja-JP" dirty="0">
                <a:solidFill>
                  <a:schemeClr val="bg1"/>
                </a:solidFill>
              </a:rPr>
              <a:t>H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2" y="1350015"/>
            <a:ext cx="5473354" cy="508465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6" y="525923"/>
            <a:ext cx="6360444" cy="59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4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エリア９（</a:t>
            </a:r>
            <a:r>
              <a:rPr lang="en-US" altLang="ja-JP" dirty="0">
                <a:solidFill>
                  <a:schemeClr val="bg1"/>
                </a:solidFill>
              </a:rPr>
              <a:t>I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3" y="948267"/>
            <a:ext cx="10028571" cy="4609524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562780" y="5557791"/>
            <a:ext cx="421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月のみ他と挙動が異なる</a:t>
            </a:r>
            <a:endParaRPr kumimoji="1" lang="en-US" altLang="ja-JP" dirty="0" smtClean="0"/>
          </a:p>
          <a:p>
            <a:r>
              <a:rPr lang="ja-JP" altLang="en-US" dirty="0" smtClean="0"/>
              <a:t>（何か特別なイベントがあった？）</a:t>
            </a:r>
            <a:endParaRPr lang="en-US" altLang="ja-JP" dirty="0" smtClean="0"/>
          </a:p>
          <a:p>
            <a:r>
              <a:rPr kumimoji="1" lang="ja-JP" altLang="en-US" dirty="0" smtClean="0"/>
              <a:t>→モデルの変数から</a:t>
            </a:r>
            <a:r>
              <a:rPr lang="en-US" altLang="ja-JP" dirty="0"/>
              <a:t>2017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 smtClean="0"/>
              <a:t>月を</a:t>
            </a:r>
            <a:r>
              <a:rPr kumimoji="1" lang="ja-JP" altLang="en-US" dirty="0" smtClean="0"/>
              <a:t>除去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6897511" y="3623733"/>
            <a:ext cx="1636889" cy="179493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67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エリア９（</a:t>
            </a:r>
            <a:r>
              <a:rPr lang="en-US" altLang="ja-JP" dirty="0">
                <a:solidFill>
                  <a:schemeClr val="bg1"/>
                </a:solidFill>
              </a:rPr>
              <a:t>I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3" y="1338727"/>
            <a:ext cx="5561220" cy="49661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4" y="667090"/>
            <a:ext cx="6313342" cy="56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43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948267"/>
            <a:ext cx="7094399" cy="5610604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エリア９（</a:t>
            </a:r>
            <a:r>
              <a:rPr lang="en-US" altLang="ja-JP" dirty="0">
                <a:solidFill>
                  <a:schemeClr val="bg1"/>
                </a:solidFill>
              </a:rPr>
              <a:t>I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4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dirty="0" smtClean="0"/>
              <a:t>エリア１（</a:t>
            </a:r>
            <a:r>
              <a:rPr lang="en-US" altLang="ja-JP" dirty="0"/>
              <a:t>A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55" y="1669733"/>
            <a:ext cx="5828571" cy="460952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946399" y="1109500"/>
            <a:ext cx="595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曜日によって弁当の割合に違いなし</a:t>
            </a:r>
            <a:endParaRPr kumimoji="1" lang="en-US" altLang="ja-JP" dirty="0" smtClean="0"/>
          </a:p>
          <a:p>
            <a:r>
              <a:rPr lang="ja-JP" altLang="en-US" dirty="0" smtClean="0"/>
              <a:t>→毎日同じように同じメニューを販売している</a:t>
            </a:r>
            <a:endParaRPr lang="en-US" altLang="ja-JP" dirty="0" smtClean="0"/>
          </a:p>
          <a:p>
            <a:r>
              <a:rPr kumimoji="1" lang="ja-JP" altLang="en-US" dirty="0" smtClean="0"/>
              <a:t>これは他のエリアも同様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637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エリア１０（</a:t>
            </a:r>
            <a:r>
              <a:rPr lang="en-US" altLang="ja-JP" dirty="0">
                <a:solidFill>
                  <a:schemeClr val="bg1"/>
                </a:solidFill>
              </a:rPr>
              <a:t>J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14" y="1340138"/>
            <a:ext cx="10028571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8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エリア１０（</a:t>
            </a:r>
            <a:r>
              <a:rPr lang="en-US" altLang="ja-JP" dirty="0">
                <a:solidFill>
                  <a:schemeClr val="bg1"/>
                </a:solidFill>
              </a:rPr>
              <a:t>J</a:t>
            </a:r>
            <a:r>
              <a:rPr kumimoji="1" lang="ja-JP" altLang="en-US" dirty="0" smtClean="0">
                <a:solidFill>
                  <a:schemeClr val="bg1"/>
                </a:solidFill>
              </a:rPr>
              <a:t>地区）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8" y="1556038"/>
            <a:ext cx="5482424" cy="499716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28" y="948266"/>
            <a:ext cx="6344279" cy="5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63" y="796861"/>
            <a:ext cx="6038095" cy="460952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981930" y="1654817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地区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81930" y="3957750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ja-JP" altLang="en-US" dirty="0" smtClean="0"/>
              <a:t>地区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4780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7" y="229823"/>
            <a:ext cx="4199466" cy="32059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16200000">
            <a:off x="-654107" y="1479925"/>
            <a:ext cx="22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エリア１（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地区）</a:t>
            </a:r>
            <a:endParaRPr kumimoji="1"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771" y="667466"/>
            <a:ext cx="7252381" cy="553651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50" y="3296371"/>
            <a:ext cx="4132073" cy="315445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16200000">
            <a:off x="-677026" y="4688932"/>
            <a:ext cx="22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エリア３（</a:t>
            </a:r>
            <a:r>
              <a:rPr lang="en-US" altLang="ja-JP" dirty="0"/>
              <a:t>C</a:t>
            </a:r>
            <a:r>
              <a:rPr kumimoji="1" lang="ja-JP" altLang="en-US" dirty="0" smtClean="0"/>
              <a:t>地区）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66890" y="6311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全体売上数と弁当毎の売上数の関係を確認</a:t>
            </a:r>
            <a:endParaRPr lang="en-US" altLang="ja-JP" dirty="0" smtClean="0"/>
          </a:p>
          <a:p>
            <a:r>
              <a:rPr lang="ja-JP" altLang="en-US" dirty="0" smtClean="0"/>
              <a:t>⇒以降の解析は全体の売上数のみを扱う根拠とする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397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6" y="255851"/>
            <a:ext cx="4334714" cy="330915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16200000">
            <a:off x="-884801" y="1875036"/>
            <a:ext cx="22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エリア１（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地区）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 rot="16200000">
            <a:off x="-884801" y="4862552"/>
            <a:ext cx="22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エリア３（</a:t>
            </a:r>
            <a:r>
              <a:rPr lang="en-US" altLang="ja-JP" dirty="0"/>
              <a:t>C</a:t>
            </a:r>
            <a:r>
              <a:rPr kumimoji="1" lang="ja-JP" altLang="en-US" dirty="0" smtClean="0"/>
              <a:t>地区）</a:t>
            </a:r>
            <a:endParaRPr kumimoji="1"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6" y="3654509"/>
            <a:ext cx="4196309" cy="320349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76" y="255851"/>
            <a:ext cx="4347687" cy="33190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976" y="3485146"/>
            <a:ext cx="4418160" cy="33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0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6089" y="340259"/>
            <a:ext cx="32060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日ごとお弁当</a:t>
            </a:r>
            <a:r>
              <a:rPr kumimoji="1" lang="ja-JP" altLang="en-US" sz="2800" dirty="0" smtClean="0"/>
              <a:t>ごと</a:t>
            </a:r>
            <a:endParaRPr kumimoji="1" lang="en-US" altLang="ja-JP" sz="2800" dirty="0" smtClean="0"/>
          </a:p>
          <a:p>
            <a:r>
              <a:rPr lang="ja-JP" altLang="en-US" sz="2800" dirty="0"/>
              <a:t>月曜日</a:t>
            </a:r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22" y="457200"/>
            <a:ext cx="7895781" cy="624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40267" y="2109044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/>
              <a:t>Coefficients:</a:t>
            </a:r>
          </a:p>
          <a:p>
            <a:r>
              <a:rPr lang="en-US" altLang="ja-JP" sz="1600" dirty="0"/>
              <a:t>                  Estimate Std. Error t value </a:t>
            </a:r>
            <a:r>
              <a:rPr lang="en-US" altLang="ja-JP" sz="1600" dirty="0" err="1"/>
              <a:t>Pr</a:t>
            </a:r>
            <a:r>
              <a:rPr lang="en-US" altLang="ja-JP" sz="1600" dirty="0"/>
              <a:t>(&gt;|t|)    </a:t>
            </a:r>
          </a:p>
          <a:p>
            <a:r>
              <a:rPr lang="en-US" altLang="ja-JP" sz="1600" dirty="0"/>
              <a:t>(Intercept)      2.038e+04  1.508e+02 135.103  &lt; 2e-16 ***</a:t>
            </a:r>
          </a:p>
          <a:p>
            <a:r>
              <a:rPr lang="en-US" altLang="ja-JP" sz="1600" dirty="0" err="1"/>
              <a:t>x$serial</a:t>
            </a:r>
            <a:r>
              <a:rPr lang="en-US" altLang="ja-JP" sz="1600" dirty="0"/>
              <a:t>         2.073e-01  6.762e-03  30.651  &lt; 2e-16 ***</a:t>
            </a:r>
          </a:p>
          <a:p>
            <a:r>
              <a:rPr lang="en-US" altLang="ja-JP" sz="1600" dirty="0" err="1"/>
              <a:t>x$precipitation</a:t>
            </a:r>
            <a:r>
              <a:rPr lang="en-US" altLang="ja-JP" sz="1600" dirty="0"/>
              <a:t> -2.351e+01  3.780e+00  -6.219 1.16e-09 ***</a:t>
            </a:r>
          </a:p>
          <a:p>
            <a:r>
              <a:rPr lang="en-US" altLang="ja-JP" sz="1600" dirty="0" err="1"/>
              <a:t>x$snowfall</a:t>
            </a:r>
            <a:r>
              <a:rPr lang="en-US" altLang="ja-JP" sz="1600" dirty="0"/>
              <a:t>       1.382e+01  6.175e+00   2.238   0.0257 *  </a:t>
            </a:r>
          </a:p>
          <a:p>
            <a:r>
              <a:rPr lang="en-US" altLang="ja-JP" sz="1600" dirty="0" err="1"/>
              <a:t>x$humidity</a:t>
            </a:r>
            <a:r>
              <a:rPr lang="en-US" altLang="ja-JP" sz="1600" dirty="0"/>
              <a:t>       1.878e+01  2.316e+00   8.109 5.01e-15 ***</a:t>
            </a:r>
          </a:p>
          <a:p>
            <a:r>
              <a:rPr lang="en-US" altLang="ja-JP" sz="1600" dirty="0"/>
              <a:t>---</a:t>
            </a:r>
          </a:p>
          <a:p>
            <a:r>
              <a:rPr lang="en-US" altLang="ja-JP" sz="1600" dirty="0" err="1"/>
              <a:t>Signif</a:t>
            </a:r>
            <a:r>
              <a:rPr lang="en-US" altLang="ja-JP" sz="1600" dirty="0"/>
              <a:t>. codes:  0 ‘***’ 0.001 ‘**’ 0.01 ‘*’ 0.05 ‘.’ 0.1 ‘ ’ 1</a:t>
            </a:r>
          </a:p>
          <a:p>
            <a:endParaRPr lang="en-US" altLang="ja-JP" sz="1600" dirty="0"/>
          </a:p>
          <a:p>
            <a:r>
              <a:rPr lang="en-US" altLang="ja-JP" sz="1600" dirty="0"/>
              <a:t>Residual standard error: 459.5 on 444 degrees of freedom</a:t>
            </a:r>
          </a:p>
          <a:p>
            <a:r>
              <a:rPr lang="en-US" altLang="ja-JP" sz="1600" dirty="0"/>
              <a:t>Multiple R-squared:  0.717,	Adjusted R-squared:  0.7144 </a:t>
            </a:r>
          </a:p>
          <a:p>
            <a:r>
              <a:rPr lang="en-US" altLang="ja-JP" sz="1600" dirty="0"/>
              <a:t>F-statistic: 281.2 on 4 and 444 DF,  p-value: &lt; 2.2e-16</a:t>
            </a:r>
            <a:endParaRPr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6254045" y="2109044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/>
              <a:t>Coefficients:</a:t>
            </a:r>
          </a:p>
          <a:p>
            <a:r>
              <a:rPr lang="en-US" altLang="ja-JP" sz="1600" dirty="0"/>
              <a:t>                  Estimate Std. Error t value </a:t>
            </a:r>
            <a:r>
              <a:rPr lang="en-US" altLang="ja-JP" sz="1600" dirty="0" err="1"/>
              <a:t>Pr</a:t>
            </a:r>
            <a:r>
              <a:rPr lang="en-US" altLang="ja-JP" sz="1600" dirty="0"/>
              <a:t>(&gt;|t|)    </a:t>
            </a:r>
          </a:p>
          <a:p>
            <a:r>
              <a:rPr lang="en-US" altLang="ja-JP" sz="1600" dirty="0"/>
              <a:t>(Intercept)      2.039e+04  1.531e+02 133.188  &lt; 2e-16 ***</a:t>
            </a:r>
          </a:p>
          <a:p>
            <a:r>
              <a:rPr lang="en-US" altLang="ja-JP" sz="1600" dirty="0" err="1"/>
              <a:t>x$serial</a:t>
            </a:r>
            <a:r>
              <a:rPr lang="en-US" altLang="ja-JP" sz="1600" dirty="0"/>
              <a:t>         2.074e-01  6.794e-03  30.521  &lt; 2e-16 ***</a:t>
            </a:r>
          </a:p>
          <a:p>
            <a:r>
              <a:rPr lang="en-US" altLang="ja-JP" sz="1600" dirty="0" err="1"/>
              <a:t>x$precipitation</a:t>
            </a:r>
            <a:r>
              <a:rPr lang="en-US" altLang="ja-JP" sz="1600" dirty="0"/>
              <a:t> -2.326e+01  3.803e+00  -6.115 2.16e-09 ***</a:t>
            </a:r>
          </a:p>
          <a:p>
            <a:r>
              <a:rPr lang="en-US" altLang="ja-JP" sz="1600" dirty="0" err="1"/>
              <a:t>x$snowfall</a:t>
            </a:r>
            <a:r>
              <a:rPr lang="en-US" altLang="ja-JP" sz="1600" dirty="0"/>
              <a:t>       1.188e+01  6.295e+00   1.887   0.0599 .  </a:t>
            </a:r>
          </a:p>
          <a:p>
            <a:r>
              <a:rPr lang="en-US" altLang="ja-JP" sz="1600" dirty="0" err="1"/>
              <a:t>x$humidity</a:t>
            </a:r>
            <a:r>
              <a:rPr lang="en-US" altLang="ja-JP" sz="1600" dirty="0"/>
              <a:t>       1.863e+01  2.350e+00   7.927 1.92e-14 ***</a:t>
            </a:r>
          </a:p>
          <a:p>
            <a:r>
              <a:rPr lang="en-US" altLang="ja-JP" sz="1600" dirty="0"/>
              <a:t>---</a:t>
            </a:r>
          </a:p>
          <a:p>
            <a:r>
              <a:rPr lang="en-US" altLang="ja-JP" sz="1600" dirty="0" err="1"/>
              <a:t>Signif</a:t>
            </a:r>
            <a:r>
              <a:rPr lang="en-US" altLang="ja-JP" sz="1600" dirty="0"/>
              <a:t>. codes:  0 ‘***’ 0.001 ‘**’ 0.01 ‘*’ 0.05 ‘.’ 0.1 ‘ ’ 1</a:t>
            </a:r>
          </a:p>
          <a:p>
            <a:endParaRPr lang="en-US" altLang="ja-JP" sz="1600" dirty="0"/>
          </a:p>
          <a:p>
            <a:r>
              <a:rPr lang="en-US" altLang="ja-JP" sz="1600" dirty="0"/>
              <a:t>Residual standard error: 461.2 on 433 degrees of freedom</a:t>
            </a:r>
          </a:p>
          <a:p>
            <a:r>
              <a:rPr lang="en-US" altLang="ja-JP" sz="1600" dirty="0"/>
              <a:t>Multiple R-squared:  0.7195,	Adjusted R-squared:  0.7169 </a:t>
            </a:r>
          </a:p>
          <a:p>
            <a:r>
              <a:rPr lang="en-US" altLang="ja-JP" sz="1600" dirty="0"/>
              <a:t>F-statistic: 277.6 on 4 and 433 DF,  p-value: &lt; 2.2e-16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64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211"/>
            <a:ext cx="5937813" cy="453296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731078" y="1006935"/>
            <a:ext cx="22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エリア１（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地区）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97130" y="1006935"/>
            <a:ext cx="22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エリア３（</a:t>
            </a:r>
            <a:r>
              <a:rPr lang="en-US" altLang="ja-JP" dirty="0"/>
              <a:t>C</a:t>
            </a:r>
            <a:r>
              <a:rPr kumimoji="1" lang="ja-JP" altLang="en-US" dirty="0" smtClean="0"/>
              <a:t>地区）</a:t>
            </a:r>
            <a:endParaRPr kumimoji="1"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411" y="1520581"/>
            <a:ext cx="5955668" cy="4546598"/>
          </a:xfrm>
          <a:prstGeom prst="rect">
            <a:avLst/>
          </a:prstGeom>
        </p:spPr>
      </p:pic>
      <p:sp>
        <p:nvSpPr>
          <p:cNvPr id="2" name="楕円 1"/>
          <p:cNvSpPr/>
          <p:nvPr/>
        </p:nvSpPr>
        <p:spPr>
          <a:xfrm>
            <a:off x="266218" y="3333509"/>
            <a:ext cx="1643605" cy="17246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6308202" y="3333509"/>
            <a:ext cx="1643605" cy="17246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12267" y="6202368"/>
            <a:ext cx="38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曜日によって総売り上げが異なる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5508978" y="4651023"/>
            <a:ext cx="799224" cy="155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4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4" y="1636171"/>
            <a:ext cx="4992666" cy="381143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16200000">
            <a:off x="-654107" y="1479925"/>
            <a:ext cx="22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（</a:t>
            </a:r>
            <a:r>
              <a:rPr lang="en-US" altLang="ja-JP" dirty="0"/>
              <a:t>C</a:t>
            </a:r>
            <a:r>
              <a:rPr kumimoji="1" lang="ja-JP" altLang="en-US" dirty="0" smtClean="0"/>
              <a:t>地区）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-677026" y="4688932"/>
            <a:ext cx="22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エリア４（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地区）</a:t>
            </a:r>
            <a:endParaRPr kumimoji="1"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47" y="1051932"/>
            <a:ext cx="6839793" cy="522154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45067" y="143442"/>
            <a:ext cx="176106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経時</a:t>
            </a:r>
            <a:r>
              <a:rPr lang="ja-JP" altLang="en-US" sz="2800" dirty="0" smtClean="0"/>
              <a:t>変化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273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10" y="1372593"/>
            <a:ext cx="10200000" cy="46095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80622" y="154731"/>
            <a:ext cx="176106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経時</a:t>
            </a:r>
            <a:r>
              <a:rPr lang="ja-JP" altLang="en-US" sz="2800" dirty="0" smtClean="0"/>
              <a:t>変化</a:t>
            </a:r>
            <a:endParaRPr lang="en-US" altLang="ja-JP" sz="28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 rot="16200000">
            <a:off x="-584429" y="3334694"/>
            <a:ext cx="221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エリア５（</a:t>
            </a:r>
            <a:r>
              <a:rPr lang="en-US" altLang="ja-JP" dirty="0"/>
              <a:t>E</a:t>
            </a:r>
            <a:r>
              <a:rPr kumimoji="1" lang="ja-JP" altLang="en-US" dirty="0" smtClean="0"/>
              <a:t>地区）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0107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75" y="108238"/>
            <a:ext cx="8534821" cy="67497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6089" y="340259"/>
            <a:ext cx="348826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店</a:t>
            </a:r>
            <a:r>
              <a:rPr lang="ja-JP" altLang="en-US" sz="2800" dirty="0"/>
              <a:t>同士</a:t>
            </a:r>
            <a:r>
              <a:rPr lang="ja-JP" altLang="en-US" sz="2800" dirty="0" smtClean="0"/>
              <a:t>の売上の相関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931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93156" y="2935111"/>
            <a:ext cx="6276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エリアごとに分析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0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5711" y="150637"/>
            <a:ext cx="5167489" cy="797630"/>
          </a:xfrm>
          <a:solidFill>
            <a:srgbClr val="EA9D8E"/>
          </a:solidFill>
        </p:spPr>
        <p:txBody>
          <a:bodyPr/>
          <a:lstStyle/>
          <a:p>
            <a:r>
              <a:rPr kumimoji="1" lang="ja-JP" altLang="en-US" dirty="0" smtClean="0"/>
              <a:t>エリア１（</a:t>
            </a:r>
            <a:r>
              <a:rPr lang="en-US" altLang="ja-JP" dirty="0"/>
              <a:t>A</a:t>
            </a:r>
            <a:r>
              <a:rPr kumimoji="1" lang="ja-JP" altLang="en-US" dirty="0" smtClean="0"/>
              <a:t>地区）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65" y="1451615"/>
            <a:ext cx="10219048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844</Words>
  <Application>Microsoft Office PowerPoint</Application>
  <PresentationFormat>ワイド画面</PresentationFormat>
  <Paragraphs>125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0" baseType="lpstr">
      <vt:lpstr>游ゴシック</vt:lpstr>
      <vt:lpstr>游ゴシック Light</vt:lpstr>
      <vt:lpstr>Arial</vt:lpstr>
      <vt:lpstr>Office テーマ</vt:lpstr>
      <vt:lpstr>Posデータ分析</vt:lpstr>
      <vt:lpstr>PowerPoint プレゼンテーション</vt:lpstr>
      <vt:lpstr>エリア１（A地区）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エリア１（A地区）</vt:lpstr>
      <vt:lpstr>PowerPoint プレゼンテーション</vt:lpstr>
      <vt:lpstr>エリア１（A地区）</vt:lpstr>
      <vt:lpstr>エリア２（B地区）</vt:lpstr>
      <vt:lpstr>エリア２（B地区）</vt:lpstr>
      <vt:lpstr>エリア３（C地区）</vt:lpstr>
      <vt:lpstr>エリア３（C地区）</vt:lpstr>
      <vt:lpstr>エリア４（D地区）</vt:lpstr>
      <vt:lpstr>PowerPoint プレゼンテーション</vt:lpstr>
      <vt:lpstr>PowerPoint プレゼンテーション</vt:lpstr>
      <vt:lpstr>エリア５（E地区）</vt:lpstr>
      <vt:lpstr>エリア５（E地区）</vt:lpstr>
      <vt:lpstr>エリア６（F地区）</vt:lpstr>
      <vt:lpstr>エリア６（F地区）</vt:lpstr>
      <vt:lpstr>エリア７（G地区）</vt:lpstr>
      <vt:lpstr>エリア７（G地区）</vt:lpstr>
      <vt:lpstr>エリア８（H地区）</vt:lpstr>
      <vt:lpstr>エリア８（H地区）</vt:lpstr>
      <vt:lpstr>エリア９（I地区）</vt:lpstr>
      <vt:lpstr>エリア９（I地区）</vt:lpstr>
      <vt:lpstr>エリア９（I地区）</vt:lpstr>
      <vt:lpstr>エリア１０（J地区）</vt:lpstr>
      <vt:lpstr>エリア１０（J地区）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Posデータ分析</dc:title>
  <dc:creator>實山一心</dc:creator>
  <cp:lastModifiedBy>實山一心</cp:lastModifiedBy>
  <cp:revision>45</cp:revision>
  <dcterms:created xsi:type="dcterms:W3CDTF">2020-09-17T01:50:25Z</dcterms:created>
  <dcterms:modified xsi:type="dcterms:W3CDTF">2020-11-18T09:32:09Z</dcterms:modified>
</cp:coreProperties>
</file>