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4"/>
  </p:notesMasterIdLst>
  <p:sldIdLst>
    <p:sldId id="257" r:id="rId3"/>
    <p:sldId id="259" r:id="rId4"/>
    <p:sldId id="264" r:id="rId5"/>
    <p:sldId id="263" r:id="rId6"/>
    <p:sldId id="267" r:id="rId7"/>
    <p:sldId id="270" r:id="rId8"/>
    <p:sldId id="269" r:id="rId9"/>
    <p:sldId id="265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408E-DA3C-4435-9171-444E7EB4B776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1DD56-7087-4E06-8F26-4E1A6487A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6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ー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CB772-E318-45EC-9B31-66075E79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5D52F8-7CCA-4B9C-AF75-B1B5794DB6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CB328A-BB1F-4690-A82E-A1C85F676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498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540F8-E077-49F4-A3DD-8F375C07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453118B-2B2E-41A4-B9FB-9673957BC3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1557" y="3734885"/>
            <a:ext cx="4668885" cy="230675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発表者・日付など</a:t>
            </a:r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81D1EA-3102-41B1-8F07-BFA39ABE64D7}"/>
              </a:ext>
            </a:extLst>
          </p:cNvPr>
          <p:cNvSpPr/>
          <p:nvPr userDrawn="1"/>
        </p:nvSpPr>
        <p:spPr>
          <a:xfrm>
            <a:off x="0" y="3662520"/>
            <a:ext cx="12192000" cy="723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8878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CB772-E318-45EC-9B31-66075E79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5D52F8-7CCA-4B9C-AF75-B1B5794DB6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CB328A-BB1F-4690-A82E-A1C85F676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C167EF78-E83F-4876-AA14-10C584A84C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9434" y="1226798"/>
            <a:ext cx="10315575" cy="487014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31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CB772-E318-45EC-9B31-66075E79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5D52F8-7CCA-4B9C-AF75-B1B5794DB6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CB328A-BB1F-4690-A82E-A1C85F676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86010DB-A0C5-4023-8B1F-0F087DC042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9819" y="1267598"/>
            <a:ext cx="3158643" cy="190228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図プレースホルダー 5">
            <a:extLst>
              <a:ext uri="{FF2B5EF4-FFF2-40B4-BE49-F238E27FC236}">
                <a16:creationId xmlns:a16="http://schemas.microsoft.com/office/drawing/2014/main" id="{3333A55C-5A49-4DEA-8166-F7BFBEFD5F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47851" y="1267598"/>
            <a:ext cx="3158643" cy="190228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図プレースホルダー 5">
            <a:extLst>
              <a:ext uri="{FF2B5EF4-FFF2-40B4-BE49-F238E27FC236}">
                <a16:creationId xmlns:a16="http://schemas.microsoft.com/office/drawing/2014/main" id="{565CADA9-4EE5-4AC0-859C-A8FB78DD90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5884" y="1267598"/>
            <a:ext cx="3158643" cy="190228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id="{E67D4FD0-69C2-4820-AFB2-2B5DF015EC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9819" y="3811974"/>
            <a:ext cx="3158643" cy="190228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5">
            <a:extLst>
              <a:ext uri="{FF2B5EF4-FFF2-40B4-BE49-F238E27FC236}">
                <a16:creationId xmlns:a16="http://schemas.microsoft.com/office/drawing/2014/main" id="{6A8A61D4-0420-4C12-B5A6-EDAF7A1E77B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7851" y="3811974"/>
            <a:ext cx="3158643" cy="190228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5">
            <a:extLst>
              <a:ext uri="{FF2B5EF4-FFF2-40B4-BE49-F238E27FC236}">
                <a16:creationId xmlns:a16="http://schemas.microsoft.com/office/drawing/2014/main" id="{7D396BC0-8E61-4132-8505-2383739B69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5884" y="3811974"/>
            <a:ext cx="3158643" cy="190228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79E8692F-4E95-4DB8-B874-42AACDD04B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88677" y="5714255"/>
            <a:ext cx="2320925" cy="280357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kumimoji="1" lang="ja-JP" altLang="en-US" dirty="0"/>
              <a:t>図のタイトル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5E28A562-7154-47C4-A013-FE9C2FF347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6710" y="3170198"/>
            <a:ext cx="2320925" cy="280357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kumimoji="1" lang="ja-JP" altLang="en-US" dirty="0"/>
              <a:t>図のタイトル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4DF8F154-EE05-4D2D-A72C-E8F09A4235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44742" y="3170198"/>
            <a:ext cx="2320925" cy="280357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kumimoji="1" lang="ja-JP" altLang="en-US" dirty="0"/>
              <a:t>図のタイトル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855B2DEF-2334-4BD7-BCC7-992CC803AC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8677" y="3170198"/>
            <a:ext cx="2320925" cy="280357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kumimoji="1" lang="ja-JP" altLang="en-US" dirty="0"/>
              <a:t>図のタイトル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475FA405-5AC3-47AC-B395-B9C1B6A964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709" y="5714255"/>
            <a:ext cx="2320925" cy="280357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kumimoji="1" lang="ja-JP" altLang="en-US" dirty="0"/>
              <a:t>図のタイトル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CE05FA2C-81FB-409A-A582-F9FF416476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44742" y="5714255"/>
            <a:ext cx="2320925" cy="280357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kumimoji="1" lang="ja-JP" altLang="en-US" dirty="0"/>
              <a:t>図のタイトル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55899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92945-A028-4B3D-B471-C29BC786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E61B09-8D8B-4561-859A-DA1F492193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330133-0AD6-49CF-9269-329DBE483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D6633ED-88E5-4D45-B2F3-53AF858C2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5182" y="1382187"/>
            <a:ext cx="10349345" cy="4468779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8ECB9FF4-2249-4EFD-9F3D-0FAB913FD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9310" y="1915065"/>
            <a:ext cx="9885217" cy="393590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508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と見出し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92945-A028-4B3D-B471-C29BC786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E61B09-8D8B-4561-859A-DA1F492193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330133-0AD6-49CF-9269-329DBE483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D6633ED-88E5-4D45-B2F3-53AF858C2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725" y="1949032"/>
            <a:ext cx="5119639" cy="3600569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8ECB9FF4-2249-4EFD-9F3D-0FAB913FD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646" y="2462225"/>
            <a:ext cx="4647717" cy="308737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E4B1C8C4-FB44-4A20-AC13-1103041DBE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8282" y="1792156"/>
            <a:ext cx="4647717" cy="3914321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81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92945-A028-4B3D-B471-C29BC786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E61B09-8D8B-4561-859A-DA1F492193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330133-0AD6-49CF-9269-329DBE483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D6633ED-88E5-4D45-B2F3-53AF858C2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4010" y="1366816"/>
            <a:ext cx="10383981" cy="2060584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5">
            <a:extLst>
              <a:ext uri="{FF2B5EF4-FFF2-40B4-BE49-F238E27FC236}">
                <a16:creationId xmlns:a16="http://schemas.microsoft.com/office/drawing/2014/main" id="{0B615D61-DAFB-4EEE-A0ED-6B30C88527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0036" y="1943400"/>
            <a:ext cx="9957954" cy="148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0" name="テキスト プレースホルダー 5">
            <a:extLst>
              <a:ext uri="{FF2B5EF4-FFF2-40B4-BE49-F238E27FC236}">
                <a16:creationId xmlns:a16="http://schemas.microsoft.com/office/drawing/2014/main" id="{17FA37AF-0C27-44A6-8B4E-1913B2D6F0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010" y="3915872"/>
            <a:ext cx="10383981" cy="2060584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A87FDE5D-4A46-4419-88E7-E41B367A0D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0036" y="4492456"/>
            <a:ext cx="9957954" cy="148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93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と見出しとテキスト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92945-A028-4B3D-B471-C29BC786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E61B09-8D8B-4561-859A-DA1F492193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330133-0AD6-49CF-9269-329DBE483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D6633ED-88E5-4D45-B2F3-53AF858C2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40923" y="1258238"/>
            <a:ext cx="6243604" cy="2060584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5">
            <a:extLst>
              <a:ext uri="{FF2B5EF4-FFF2-40B4-BE49-F238E27FC236}">
                <a16:creationId xmlns:a16="http://schemas.microsoft.com/office/drawing/2014/main" id="{0B615D61-DAFB-4EEE-A0ED-6B30C88527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59625" y="1775734"/>
            <a:ext cx="5824902" cy="154308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0" name="図プレースホルダー 9">
            <a:extLst>
              <a:ext uri="{FF2B5EF4-FFF2-40B4-BE49-F238E27FC236}">
                <a16:creationId xmlns:a16="http://schemas.microsoft.com/office/drawing/2014/main" id="{BB12877D-AEEB-4ECA-BFD9-7CD0E9E659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7620" y="1115656"/>
            <a:ext cx="3262746" cy="220316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9">
            <a:extLst>
              <a:ext uri="{FF2B5EF4-FFF2-40B4-BE49-F238E27FC236}">
                <a16:creationId xmlns:a16="http://schemas.microsoft.com/office/drawing/2014/main" id="{8D48089C-A812-4C6F-A974-7BF4DA0FFE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98494" y="3818087"/>
            <a:ext cx="3211872" cy="211257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テキスト プレースホルダー 5">
            <a:extLst>
              <a:ext uri="{FF2B5EF4-FFF2-40B4-BE49-F238E27FC236}">
                <a16:creationId xmlns:a16="http://schemas.microsoft.com/office/drawing/2014/main" id="{38E1349A-7762-4452-9BD0-073AB5854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40923" y="3870077"/>
            <a:ext cx="6243604" cy="2060584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テキスト プレースホルダー 5">
            <a:extLst>
              <a:ext uri="{FF2B5EF4-FFF2-40B4-BE49-F238E27FC236}">
                <a16:creationId xmlns:a16="http://schemas.microsoft.com/office/drawing/2014/main" id="{AEC16444-8244-414C-99C6-26C6E6178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59625" y="4387573"/>
            <a:ext cx="5824902" cy="154308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3031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92945-A028-4B3D-B471-C29BC786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E61B09-8D8B-4561-859A-DA1F492193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330133-0AD6-49CF-9269-329DBE483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D6633ED-88E5-4D45-B2F3-53AF858C2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3673" y="1249127"/>
            <a:ext cx="10300855" cy="1566574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8ECB9FF4-2249-4EFD-9F3D-0FAB913FD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4727" y="1819586"/>
            <a:ext cx="9829800" cy="101820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8" name="テキスト プレースホルダー 5">
            <a:extLst>
              <a:ext uri="{FF2B5EF4-FFF2-40B4-BE49-F238E27FC236}">
                <a16:creationId xmlns:a16="http://schemas.microsoft.com/office/drawing/2014/main" id="{A12CA32A-BBD0-4318-9BD3-7F75F634DB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3673" y="2945854"/>
            <a:ext cx="10300855" cy="1566574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5">
            <a:extLst>
              <a:ext uri="{FF2B5EF4-FFF2-40B4-BE49-F238E27FC236}">
                <a16:creationId xmlns:a16="http://schemas.microsoft.com/office/drawing/2014/main" id="{2D453B35-BDB7-4F10-A4D7-8FDCDBA37B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3673" y="4679656"/>
            <a:ext cx="10300855" cy="1566574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0" name="テキスト プレースホルダー 5">
            <a:extLst>
              <a:ext uri="{FF2B5EF4-FFF2-40B4-BE49-F238E27FC236}">
                <a16:creationId xmlns:a16="http://schemas.microsoft.com/office/drawing/2014/main" id="{6E9E2B1B-C4B8-4C32-A4B4-CFEFE636E6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54727" y="5250116"/>
            <a:ext cx="9829800" cy="101820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D3F7B6AB-23EF-41CF-844F-97C34220FD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54727" y="3494221"/>
            <a:ext cx="9829800" cy="101820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2203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と見出しとテキスト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92945-A028-4B3D-B471-C29BC786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E61B09-8D8B-4561-859A-DA1F492193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330133-0AD6-49CF-9269-329DBE483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D6633ED-88E5-4D45-B2F3-53AF858C2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1600" y="1273998"/>
            <a:ext cx="6109758" cy="1566574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8ECB9FF4-2249-4EFD-9F3D-0FAB913FD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2135" y="1823470"/>
            <a:ext cx="5719223" cy="101710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8" name="テキスト プレースホルダー 5">
            <a:extLst>
              <a:ext uri="{FF2B5EF4-FFF2-40B4-BE49-F238E27FC236}">
                <a16:creationId xmlns:a16="http://schemas.microsoft.com/office/drawing/2014/main" id="{A12CA32A-BBD0-4318-9BD3-7F75F634DB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2970725"/>
            <a:ext cx="6109758" cy="1566574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5">
            <a:extLst>
              <a:ext uri="{FF2B5EF4-FFF2-40B4-BE49-F238E27FC236}">
                <a16:creationId xmlns:a16="http://schemas.microsoft.com/office/drawing/2014/main" id="{2D453B35-BDB7-4F10-A4D7-8FDCDBA37B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1600" y="4704528"/>
            <a:ext cx="6109758" cy="1566574"/>
          </a:xfrm>
        </p:spPr>
        <p:txBody>
          <a:bodyPr>
            <a:normAutofit/>
          </a:bodyPr>
          <a:lstStyle>
            <a:lvl1pPr>
              <a:defRPr sz="2933">
                <a:solidFill>
                  <a:schemeClr val="accent1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0" name="テキスト プレースホルダー 5">
            <a:extLst>
              <a:ext uri="{FF2B5EF4-FFF2-40B4-BE49-F238E27FC236}">
                <a16:creationId xmlns:a16="http://schemas.microsoft.com/office/drawing/2014/main" id="{6E9E2B1B-C4B8-4C32-A4B4-CFEFE636E6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72135" y="5254000"/>
            <a:ext cx="5719223" cy="101710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D3F7B6AB-23EF-41CF-844F-97C34220FD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72135" y="3502158"/>
            <a:ext cx="5719223" cy="104518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2" name="図プレースホルダー 11">
            <a:extLst>
              <a:ext uri="{FF2B5EF4-FFF2-40B4-BE49-F238E27FC236}">
                <a16:creationId xmlns:a16="http://schemas.microsoft.com/office/drawing/2014/main" id="{D60D545E-E597-4A58-B234-0BC28EC90D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79497" y="1150586"/>
            <a:ext cx="3013075" cy="166501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3" name="図プレースホルダー 11">
            <a:extLst>
              <a:ext uri="{FF2B5EF4-FFF2-40B4-BE49-F238E27FC236}">
                <a16:creationId xmlns:a16="http://schemas.microsoft.com/office/drawing/2014/main" id="{9C5D90CF-2026-473A-ACA4-E4E90DB3EC8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86328" y="2857458"/>
            <a:ext cx="3013075" cy="166501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11">
            <a:extLst>
              <a:ext uri="{FF2B5EF4-FFF2-40B4-BE49-F238E27FC236}">
                <a16:creationId xmlns:a16="http://schemas.microsoft.com/office/drawing/2014/main" id="{C6FE6FD8-3113-4D07-8B07-125B8FAAD5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79497" y="4606088"/>
            <a:ext cx="3013075" cy="1665015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05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296" y="375152"/>
            <a:ext cx="11343409" cy="61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96" y="1302528"/>
            <a:ext cx="11343409" cy="487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5345" y="6356350"/>
            <a:ext cx="2459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5363" y="6246230"/>
            <a:ext cx="581892" cy="6117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89A2363B-9D26-4B1A-8673-043A0CE631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F87BDE6-27E0-45C2-871F-BBB0C63C75F8}"/>
              </a:ext>
            </a:extLst>
          </p:cNvPr>
          <p:cNvSpPr/>
          <p:nvPr userDrawn="1"/>
        </p:nvSpPr>
        <p:spPr>
          <a:xfrm>
            <a:off x="424296" y="986923"/>
            <a:ext cx="11767704" cy="69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9346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indent="0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296" y="3123115"/>
            <a:ext cx="11343409" cy="61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ctr" defTabSz="914324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ctr" defTabSz="91432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indent="0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D1EF0-583A-4554-804A-A49ADE4D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Real time </a:t>
            </a:r>
            <a:r>
              <a:rPr lang="en-US" altLang="ja-JP" dirty="0"/>
              <a:t>e</a:t>
            </a:r>
            <a:r>
              <a:rPr kumimoji="1" lang="en-US" altLang="ja-JP" dirty="0"/>
              <a:t>volution group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076BB1-8469-405D-8702-1B4EE4C109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Harada Yuki</a:t>
            </a:r>
          </a:p>
          <a:p>
            <a:r>
              <a:rPr lang="en-US" altLang="ja-JP" dirty="0"/>
              <a:t>Noda Masashi</a:t>
            </a:r>
          </a:p>
          <a:p>
            <a:r>
              <a:rPr kumimoji="1" lang="en-US" altLang="ja-JP" dirty="0" err="1"/>
              <a:t>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Mizuki</a:t>
            </a:r>
            <a:endParaRPr kumimoji="1" lang="en-US" altLang="ja-JP" dirty="0"/>
          </a:p>
          <a:p>
            <a:r>
              <a:rPr lang="en-US" altLang="ja-JP" dirty="0" err="1"/>
              <a:t>Uemoto</a:t>
            </a:r>
            <a:r>
              <a:rPr lang="en-US" altLang="ja-JP" dirty="0"/>
              <a:t> </a:t>
            </a:r>
            <a:r>
              <a:rPr lang="en-US" altLang="ja-JP" dirty="0" err="1"/>
              <a:t>Mitsuharu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35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EF5BD-DDE9-4755-B6DE-6A22082D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Solving the SE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927004-3FEA-4081-807B-FF12E6EDA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774B05-BE07-496B-BCAF-9842A37A6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3ADB6E-9574-4091-991F-8D54858431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1327" y="1492306"/>
            <a:ext cx="10349345" cy="4468779"/>
          </a:xfrm>
        </p:spPr>
        <p:txBody>
          <a:bodyPr/>
          <a:lstStyle/>
          <a:p>
            <a:r>
              <a:rPr kumimoji="1" lang="en-US" altLang="ja-JP" dirty="0"/>
              <a:t>Transformation </a:t>
            </a:r>
            <a:r>
              <a:rPr lang="en-US" altLang="ja-JP" dirty="0"/>
              <a:t>into </a:t>
            </a:r>
            <a:r>
              <a:rPr lang="en-US" altLang="ja-JP" dirty="0" err="1"/>
              <a:t>fourier</a:t>
            </a:r>
            <a:r>
              <a:rPr lang="en-US" altLang="ja-JP" dirty="0"/>
              <a:t> space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プレースホルダー 5">
                <a:extLst>
                  <a:ext uri="{FF2B5EF4-FFF2-40B4-BE49-F238E27FC236}">
                    <a16:creationId xmlns:a16="http://schemas.microsoft.com/office/drawing/2014/main" id="{B886D2B5-E6C1-4CCE-BD9D-CF18A88E8C9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Wavefunction </a:t>
                </a:r>
                <a14:m>
                  <m:oMath xmlns:m="http://schemas.openxmlformats.org/officeDocument/2006/math">
                    <m: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en-US" altLang="ja-JP" dirty="0"/>
                  <a:t>  </a:t>
                </a:r>
                <a:r>
                  <a:rPr kumimoji="1" lang="ja-JP" altLang="en-US" dirty="0"/>
                  <a:t>⇒ </a:t>
                </a:r>
                <a:r>
                  <a:rPr kumimoji="1" lang="en-US" altLang="ja-JP" dirty="0"/>
                  <a:t>FFT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TDSE</a:t>
                </a:r>
                <a:r>
                  <a:rPr kumimoji="1" lang="en-US" altLang="ja-JP" dirty="0"/>
                  <a:t> changes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FFT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IFFT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Eigenvalue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FFT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IFFT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プレースホルダー 5">
                <a:extLst>
                  <a:ext uri="{FF2B5EF4-FFF2-40B4-BE49-F238E27FC236}">
                    <a16:creationId xmlns:a16="http://schemas.microsoft.com/office/drawing/2014/main" id="{B886D2B5-E6C1-4CCE-BD9D-CF18A88E8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40" t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843334FC-9F76-4D06-ADA0-FB2FDE0E10D0}"/>
              </a:ext>
            </a:extLst>
          </p:cNvPr>
          <p:cNvSpPr/>
          <p:nvPr/>
        </p:nvSpPr>
        <p:spPr>
          <a:xfrm>
            <a:off x="5853684" y="3883015"/>
            <a:ext cx="484632" cy="978408"/>
          </a:xfrm>
          <a:prstGeom prst="downArrow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09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D16E1-A732-425F-B794-ECE43A45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7892F3-EBCF-4086-9A7B-10AE02D17D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3415BB-276A-491D-8358-0EEF4CB72F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066CDD-A293-45F7-B551-2D3D372E5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B91F1DB-2D9D-4500-86EC-A05E5AB69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1FB40FBB-AAA6-4D3F-868E-B30B87756C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7467A320-8E0D-4756-A80E-049A68D141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B5251248-DA4A-481A-9054-A614758656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3CBF9D7-76C7-40D1-8B39-0640B2611B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9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DD6FE-7E39-4C28-9D6A-1E2FB10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Target system : electron in 1D potential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D9256F-8BC5-4B49-B0E3-D65309BD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FA5A7B-FA2A-4E2C-ABD2-6EA47D340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CA402A-D2F1-4343-BDCC-28C42867B8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7784" y="1792156"/>
            <a:ext cx="5119639" cy="3600569"/>
          </a:xfrm>
        </p:spPr>
        <p:txBody>
          <a:bodyPr/>
          <a:lstStyle/>
          <a:p>
            <a:r>
              <a:rPr lang="en-US" altLang="ja-JP" dirty="0"/>
              <a:t>Single electron dynamics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プレースホルダー 5">
                <a:extLst>
                  <a:ext uri="{FF2B5EF4-FFF2-40B4-BE49-F238E27FC236}">
                    <a16:creationId xmlns:a16="http://schemas.microsoft.com/office/drawing/2014/main" id="{71196ABD-58B2-473D-AC78-3ED3FB98DBE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899706" y="2254658"/>
                <a:ext cx="4647717" cy="308737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𝜀𝜓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プレースホルダー 5">
                <a:extLst>
                  <a:ext uri="{FF2B5EF4-FFF2-40B4-BE49-F238E27FC236}">
                    <a16:creationId xmlns:a16="http://schemas.microsoft.com/office/drawing/2014/main" id="{71196ABD-58B2-473D-AC78-3ED3FB98D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899706" y="2254658"/>
                <a:ext cx="4647717" cy="3087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図プレースホルダー 104">
            <a:extLst>
              <a:ext uri="{FF2B5EF4-FFF2-40B4-BE49-F238E27FC236}">
                <a16:creationId xmlns:a16="http://schemas.microsoft.com/office/drawing/2014/main" id="{0117A31E-B3E6-4F3A-8263-9BE6A8C2F3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" b="212"/>
          <a:stretch>
            <a:fillRect/>
          </a:stretch>
        </p:blipFill>
        <p:spPr>
          <a:xfrm>
            <a:off x="0" y="1792288"/>
            <a:ext cx="6096000" cy="4454525"/>
          </a:xfrm>
        </p:spPr>
      </p:pic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4EF9A301-3AC0-4315-8409-C1BEA5DEC6FA}"/>
              </a:ext>
            </a:extLst>
          </p:cNvPr>
          <p:cNvCxnSpPr>
            <a:cxnSpLocks/>
          </p:cNvCxnSpPr>
          <p:nvPr/>
        </p:nvCxnSpPr>
        <p:spPr>
          <a:xfrm>
            <a:off x="1192823" y="1671299"/>
            <a:ext cx="4903177" cy="0"/>
          </a:xfrm>
          <a:prstGeom prst="straightConnector1">
            <a:avLst/>
          </a:prstGeom>
          <a:ln w="2222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58E88B9-3798-4E09-82AA-7613770CFD14}"/>
              </a:ext>
            </a:extLst>
          </p:cNvPr>
          <p:cNvSpPr txBox="1"/>
          <p:nvPr/>
        </p:nvSpPr>
        <p:spPr>
          <a:xfrm>
            <a:off x="1812884" y="1209634"/>
            <a:ext cx="366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Simulation box in real space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51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35902-E7F0-4EC3-BE19-5F5C018A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Solving the SE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CE2911E-018B-4CBD-9BD9-E5851A5E3C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559012-6BAA-4F37-86BC-77A26AAAA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71A92B-D53A-4C52-AF4D-4505D70DC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Transformation into </a:t>
            </a:r>
            <a:r>
              <a:rPr lang="en-US" altLang="ja-JP" dirty="0" err="1"/>
              <a:t>fourier</a:t>
            </a:r>
            <a:r>
              <a:rPr lang="en-US" altLang="ja-JP" dirty="0"/>
              <a:t> space</a:t>
            </a:r>
            <a:endParaRPr lang="ja-JP" altLang="en-US" dirty="0"/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プレースホルダー 5">
                <a:extLst>
                  <a:ext uri="{FF2B5EF4-FFF2-40B4-BE49-F238E27FC236}">
                    <a16:creationId xmlns:a16="http://schemas.microsoft.com/office/drawing/2014/main" id="{A958DDF2-447A-479C-A679-78F7684AB356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1330036" y="1943400"/>
                <a:ext cx="9954491" cy="197247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/>
                  <a:t>(Wavefunction) </a:t>
                </a:r>
                <a14:m>
                  <m:oMath xmlns:m="http://schemas.openxmlformats.org/officeDocument/2006/math">
                    <m: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ja-JP" dirty="0"/>
                  <a:t>  </a:t>
                </a:r>
                <a:r>
                  <a:rPr lang="ja-JP" altLang="en-US" dirty="0"/>
                  <a:t>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FFT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ja-JP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(TDSE changes )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FFT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IFFT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(Eigenvalue equation)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FFT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IFFT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プレースホルダー 5">
                <a:extLst>
                  <a:ext uri="{FF2B5EF4-FFF2-40B4-BE49-F238E27FC236}">
                    <a16:creationId xmlns:a16="http://schemas.microsoft.com/office/drawing/2014/main" id="{A958DDF2-447A-479C-A679-78F7684AB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1330036" y="1943400"/>
                <a:ext cx="9954491" cy="1972472"/>
              </a:xfrm>
              <a:blipFill>
                <a:blip r:embed="rId2"/>
                <a:stretch>
                  <a:fillRect l="-735" t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25A61B9-06D4-4E76-B1EA-942BB5D38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Real time evolution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プレースホルダー 7">
                <a:extLst>
                  <a:ext uri="{FF2B5EF4-FFF2-40B4-BE49-F238E27FC236}">
                    <a16:creationId xmlns:a16="http://schemas.microsoft.com/office/drawing/2014/main" id="{DBBE4541-D779-4A34-AF1D-FA9AF571AB0A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𝑖𝐻𝑡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𝑖𝐻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プレースホルダー 7">
                <a:extLst>
                  <a:ext uri="{FF2B5EF4-FFF2-40B4-BE49-F238E27FC236}">
                    <a16:creationId xmlns:a16="http://schemas.microsoft.com/office/drawing/2014/main" id="{DBBE4541-D779-4A34-AF1D-FA9AF571A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7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8CDD6-1F08-4F2B-8C07-83CED572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Matrix representation</a:t>
            </a:r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BD8AF7-44CF-4CC2-9DF5-2307390C20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3478CD-67EB-4312-BC17-0E0ABA9F2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389A0C-EE71-4B6D-9BD3-640C6CBED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85F9254-A5D3-4177-A7BA-FB8D9E42B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C4A0D42-1B15-4B1D-A03A-53CB3A2B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05" y="2497684"/>
            <a:ext cx="5732404" cy="27706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5DD2215-62D5-413D-B09A-F1DDDF4F0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25" y="2034986"/>
            <a:ext cx="2467295" cy="14205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5EDE60B-EFBB-4461-906C-003BA125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825" y="4345653"/>
            <a:ext cx="3598139" cy="14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619C9-19C2-4CCC-83AB-017F8E75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Directory structure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3347F3-0CB9-4734-BBE4-565026D9CF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A1C4EB-B467-4087-8232-72118598A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94CC0-9812-4921-925A-0B2B3C8DCE8B}"/>
              </a:ext>
            </a:extLst>
          </p:cNvPr>
          <p:cNvSpPr txBox="1">
            <a:spLocks/>
          </p:cNvSpPr>
          <p:nvPr/>
        </p:nvSpPr>
        <p:spPr>
          <a:xfrm>
            <a:off x="-888957" y="1153810"/>
            <a:ext cx="7785058" cy="3745850"/>
          </a:xfrm>
          <a:prstGeom prst="rect">
            <a:avLst/>
          </a:prstGeom>
        </p:spPr>
        <p:txBody>
          <a:bodyPr/>
          <a:lstStyle>
            <a:lvl1pPr marL="0" indent="0" algn="l" defTabSz="91432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213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/>
            <a:r>
              <a:rPr lang="en-US" sz="1800" dirty="0">
                <a:latin typeface="Courier"/>
              </a:rPr>
              <a:t>https://github.com/mn2007/iccms-te.git
├── readme_command_memo_01.txt
├── readme_command_memo_02.txt
├── readme_command_memo_02B.txt
├── EIGEN_EK.F90
├── EIGEN_LAPACK.F90
├── GS.F90
├── HPHI.F90
├── MAIN.F90
├── README.md
├── RT.F90
├── SETV.F90
└── </a:t>
            </a:r>
            <a:r>
              <a:rPr lang="en-US" sz="1800" dirty="0" err="1">
                <a:latin typeface="Courier"/>
              </a:rPr>
              <a:t>Makefile</a:t>
            </a:r>
            <a:endParaRPr lang="en-US" sz="1800" dirty="0">
              <a:latin typeface="Courier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3304FD-993D-4CA0-8A1C-54820965FC8F}"/>
              </a:ext>
            </a:extLst>
          </p:cNvPr>
          <p:cNvSpPr txBox="1">
            <a:spLocks/>
          </p:cNvSpPr>
          <p:nvPr/>
        </p:nvSpPr>
        <p:spPr>
          <a:xfrm>
            <a:off x="4269782" y="2829878"/>
            <a:ext cx="8989017" cy="3311842"/>
          </a:xfrm>
          <a:prstGeom prst="rect">
            <a:avLst/>
          </a:prstGeom>
        </p:spPr>
        <p:txBody>
          <a:bodyPr/>
          <a:lstStyle>
            <a:lvl1pPr marL="0" indent="0" algn="l" defTabSz="91432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213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z="1800">
                <a:latin typeface="Courier"/>
              </a:rPr>
              <a:t>EIGEN_EK.F90</a:t>
            </a:r>
            <a:r>
              <a:rPr lang="en-US" altLang="ja-JP"/>
              <a:t>, </a:t>
            </a:r>
            <a:r>
              <a:rPr lang="en-US" altLang="ja-JP" sz="1800">
                <a:latin typeface="Courier"/>
              </a:rPr>
              <a:t>EIGEN_LAPACK.F90</a:t>
            </a:r>
          </a:p>
          <a:p>
            <a:pPr lvl="2"/>
            <a:r>
              <a:rPr lang="ja-JP" altLang="en-US"/>
              <a:t>固有値計算用サブルーチン</a:t>
            </a:r>
            <a:r>
              <a:rPr lang="en-US" altLang="ja-JP"/>
              <a:t>(Eigenkernel</a:t>
            </a:r>
            <a:r>
              <a:rPr lang="ja-JP" altLang="en-US"/>
              <a:t>使用・</a:t>
            </a:r>
            <a:r>
              <a:rPr lang="en-US" altLang="ja-JP"/>
              <a:t>LAPACK</a:t>
            </a:r>
            <a:r>
              <a:rPr lang="ja-JP" altLang="en-US"/>
              <a:t>使用</a:t>
            </a:r>
            <a:r>
              <a:rPr lang="en-US" altLang="ja-JP"/>
              <a:t>)</a:t>
            </a:r>
          </a:p>
          <a:p>
            <a:pPr lvl="1"/>
            <a:r>
              <a:rPr lang="en-US" altLang="ja-JP" sz="1800">
                <a:latin typeface="Courier"/>
              </a:rPr>
              <a:t>HPSI.F90</a:t>
            </a:r>
          </a:p>
          <a:p>
            <a:pPr lvl="2"/>
            <a:r>
              <a:rPr lang="ja-JP" altLang="en-US"/>
              <a:t>ハミルトニアン計算サブルーチン</a:t>
            </a:r>
          </a:p>
          <a:p>
            <a:pPr lvl="1"/>
            <a:r>
              <a:rPr lang="en-US" altLang="ja-JP" sz="1800">
                <a:latin typeface="Courier"/>
              </a:rPr>
              <a:t>GS.F90</a:t>
            </a:r>
          </a:p>
          <a:p>
            <a:pPr lvl="2"/>
            <a:r>
              <a:rPr lang="ja-JP" altLang="en-US"/>
              <a:t>初期状態（基底状態）計算用サブルーチン</a:t>
            </a:r>
          </a:p>
          <a:p>
            <a:pPr lvl="1"/>
            <a:r>
              <a:rPr lang="en-US" altLang="ja-JP" sz="1800">
                <a:latin typeface="Courier"/>
              </a:rPr>
              <a:t>RT.F90</a:t>
            </a:r>
          </a:p>
          <a:p>
            <a:pPr lvl="2"/>
            <a:r>
              <a:rPr lang="ja-JP" altLang="en-US"/>
              <a:t>時間発展サブルーチン</a:t>
            </a:r>
          </a:p>
          <a:p>
            <a:pPr lvl="1"/>
            <a:r>
              <a:rPr lang="en-US" altLang="ja-JP" sz="1800">
                <a:latin typeface="Courier"/>
              </a:rPr>
              <a:t>SETV.F90</a:t>
            </a:r>
          </a:p>
          <a:p>
            <a:pPr lvl="2"/>
            <a:r>
              <a:rPr lang="ja-JP" altLang="en-US"/>
              <a:t>ポテンシャル関数系設定ルーチン</a:t>
            </a:r>
          </a:p>
          <a:p>
            <a:pPr lvl="1"/>
            <a:r>
              <a:rPr lang="en-US" altLang="ja-JP" sz="1800">
                <a:latin typeface="Courier"/>
              </a:rPr>
              <a:t>MAIN.F90</a:t>
            </a:r>
          </a:p>
          <a:p>
            <a:pPr lvl="2"/>
            <a:r>
              <a:rPr lang="ja-JP" altLang="en-US"/>
              <a:t>メインルーチン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94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5E28F-6CF7-4961-99CD-A40E13A9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6340A1-297C-47FE-92DE-B3A98BF41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CED274-E57F-4832-93F0-DFB33C977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F56A9C-E6DB-43D3-879C-4B16DD450A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W</a:t>
            </a:r>
            <a:r>
              <a:rPr kumimoji="1" lang="en-US" altLang="ja-JP" dirty="0"/>
              <a:t>avefunction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2A96BB7-AA7D-418B-A42E-B7D035E5A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Could not see transition…</a:t>
            </a:r>
          </a:p>
          <a:p>
            <a:r>
              <a:rPr lang="en-US" altLang="ja-JP" dirty="0"/>
              <a:t>Trapped in the bottom of potential</a:t>
            </a:r>
            <a:endParaRPr kumimoji="1" lang="ja-JP" altLang="en-US" dirty="0"/>
          </a:p>
        </p:txBody>
      </p:sp>
      <p:pic>
        <p:nvPicPr>
          <p:cNvPr id="13" name="図プレースホルダー 12">
            <a:extLst>
              <a:ext uri="{FF2B5EF4-FFF2-40B4-BE49-F238E27FC236}">
                <a16:creationId xmlns:a16="http://schemas.microsoft.com/office/drawing/2014/main" id="{E477BBDC-F813-4668-9FAC-D1DE67F264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" r="55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624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C71D0-157D-4B9D-88E3-45F6C6AC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MateriApps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09891F-AA16-407D-AB2D-3DAB253A8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A54B92-69B3-4785-94DF-7ED02D0AD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428871-5224-4A08-9786-6D4341FB7E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Eigenkernel,k</a:t>
            </a:r>
            <a:r>
              <a:rPr kumimoji="1" lang="en-US" altLang="ja-JP" dirty="0"/>
              <a:t>-ep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AA5B354-3819-4CA5-BB12-CF42C97EFE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Eigenkernel</a:t>
            </a:r>
            <a:r>
              <a:rPr lang="ja-JP" altLang="en-US" dirty="0"/>
              <a:t>⇒</a:t>
            </a:r>
            <a:r>
              <a:rPr lang="en-US" altLang="ja-JP" dirty="0"/>
              <a:t>completed build?(unverified)</a:t>
            </a:r>
          </a:p>
          <a:p>
            <a:r>
              <a:rPr kumimoji="1" lang="en-US" altLang="ja-JP" dirty="0"/>
              <a:t>                                                                                                      </a:t>
            </a:r>
            <a:r>
              <a:rPr lang="en-US" altLang="ja-JP" dirty="0"/>
              <a:t>after all, we used LAPACK</a:t>
            </a:r>
            <a:endParaRPr kumimoji="1" lang="en-US" altLang="ja-JP" dirty="0"/>
          </a:p>
          <a:p>
            <a:r>
              <a:rPr kumimoji="1" lang="en-US" altLang="ja-JP" dirty="0"/>
              <a:t>K-ep</a:t>
            </a:r>
            <a:r>
              <a:rPr kumimoji="1" lang="ja-JP" altLang="en-US" dirty="0"/>
              <a:t>⇒</a:t>
            </a:r>
            <a:r>
              <a:rPr kumimoji="1" lang="en-US" altLang="ja-JP" dirty="0"/>
              <a:t>error when using</a:t>
            </a:r>
            <a:r>
              <a:rPr lang="en-US" altLang="ja-JP" dirty="0"/>
              <a:t> MUMPS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60328E0-B38B-4E63-BA42-C8E067BC6E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OpenFFT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4FFEEAEA-D97E-46D9-AFE9-D0B5BCB2B1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OpenFFT</a:t>
            </a:r>
            <a:r>
              <a:rPr lang="en-US" altLang="ja-JP" dirty="0"/>
              <a:t> uses FFTW3</a:t>
            </a:r>
          </a:p>
          <a:p>
            <a:r>
              <a:rPr lang="ja-JP" altLang="en-US" dirty="0"/>
              <a:t>＆                                                                                        </a:t>
            </a:r>
            <a:r>
              <a:rPr lang="en-US" altLang="ja-JP" dirty="0"/>
              <a:t>after all, we used FFTW3</a:t>
            </a:r>
          </a:p>
          <a:p>
            <a:r>
              <a:rPr lang="en-US" altLang="ja-JP" dirty="0"/>
              <a:t>Our target is 1D problem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3CB4946-6252-4896-A19C-56D3A0B1D676}"/>
              </a:ext>
            </a:extLst>
          </p:cNvPr>
          <p:cNvSpPr/>
          <p:nvPr/>
        </p:nvSpPr>
        <p:spPr>
          <a:xfrm>
            <a:off x="5430520" y="4587240"/>
            <a:ext cx="1305560" cy="1280160"/>
          </a:xfrm>
          <a:prstGeom prst="rightArrow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A582CCB-9A45-40A6-81CA-09ED34011805}"/>
              </a:ext>
            </a:extLst>
          </p:cNvPr>
          <p:cNvSpPr/>
          <p:nvPr/>
        </p:nvSpPr>
        <p:spPr>
          <a:xfrm>
            <a:off x="6611620" y="2256450"/>
            <a:ext cx="1305560" cy="857900"/>
          </a:xfrm>
          <a:prstGeom prst="rightArrow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02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1B669-626D-4F23-AD19-F120479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おわり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3C9BE7-8C3A-4733-96CA-7B654A47A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23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EF5BD-DDE9-4755-B6DE-6A22082D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algorithm  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927004-3FEA-4081-807B-FF12E6EDA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2ndICCMS</a:t>
            </a:r>
            <a:r>
              <a:rPr kumimoji="1" lang="ja-JP" altLang="en-US"/>
              <a:t>　</a:t>
            </a:r>
            <a:r>
              <a:rPr kumimoji="1" lang="en-US" altLang="ja-JP"/>
              <a:t>2018/10/02~2018/10/04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774B05-BE07-496B-BCAF-9842A37A6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2363B-9D26-4B1A-8673-043A0CE6313F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3ADB6E-9574-4091-991F-8D54858431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Solve the TDSE </a:t>
            </a:r>
            <a:r>
              <a:rPr lang="en-US" altLang="ja-JP" dirty="0"/>
              <a:t>in reciprocal lattice space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プレースホルダー 5">
                <a:extLst>
                  <a:ext uri="{FF2B5EF4-FFF2-40B4-BE49-F238E27FC236}">
                    <a16:creationId xmlns:a16="http://schemas.microsoft.com/office/drawing/2014/main" id="{B886D2B5-E6C1-4CCE-BD9D-CF18A88E8C9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kumimoji="1" lang="en-US" altLang="ja-JP" b="0" dirty="0"/>
                  <a:t>IDFT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𝑖𝐺𝑥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en-US" altLang="ja-JP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𝑖𝑘𝑥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𝑖𝐺𝑥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DFT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en-US" altLang="ja-JP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ja-JP" dirty="0"/>
              </a:p>
              <a:p>
                <a:r>
                  <a:rPr kumimoji="1" lang="en-US" altLang="ja-JP" dirty="0"/>
                  <a:t>Hamiltonian changes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SE : 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プレースホルダー 5">
                <a:extLst>
                  <a:ext uri="{FF2B5EF4-FFF2-40B4-BE49-F238E27FC236}">
                    <a16:creationId xmlns:a16="http://schemas.microsoft.com/office/drawing/2014/main" id="{B886D2B5-E6C1-4CCE-BD9D-CF18A88E8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40" t="-113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074849"/>
      </p:ext>
    </p:extLst>
  </p:cSld>
  <p:clrMapOvr>
    <a:masterClrMapping/>
  </p:clrMapOvr>
</p:sld>
</file>

<file path=ppt/theme/theme1.xml><?xml version="1.0" encoding="utf-8"?>
<a:theme xmlns:a="http://schemas.openxmlformats.org/drawingml/2006/main" name="中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Loboto Light"/>
        <a:ea typeface="小塚ゴシック Pro R"/>
        <a:cs typeface=""/>
      </a:majorFont>
      <a:minorFont>
        <a:latin typeface="Loboto"/>
        <a:ea typeface="小塚ゴシック Pro 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タイト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Loboto Light"/>
        <a:ea typeface="小塚ゴシック Pro R"/>
        <a:cs typeface=""/>
      </a:majorFont>
      <a:minorFont>
        <a:latin typeface="Loboto"/>
        <a:ea typeface="小塚ゴシック Pro 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354</Words>
  <Application>Microsoft Office PowerPoint</Application>
  <PresentationFormat>ワイド画面</PresentationFormat>
  <Paragraphs>83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22" baseType="lpstr">
      <vt:lpstr>Courier</vt:lpstr>
      <vt:lpstr>Loboto</vt:lpstr>
      <vt:lpstr>Loboto Light</vt:lpstr>
      <vt:lpstr>小塚ゴシック Pro L</vt:lpstr>
      <vt:lpstr>小塚ゴシック Pro M</vt:lpstr>
      <vt:lpstr>小塚ゴシック Pro R</vt:lpstr>
      <vt:lpstr>游ゴシック</vt:lpstr>
      <vt:lpstr>Arial</vt:lpstr>
      <vt:lpstr>Cambria Math</vt:lpstr>
      <vt:lpstr>中身</vt:lpstr>
      <vt:lpstr>タイトル</vt:lpstr>
      <vt:lpstr>Real time evolution group</vt:lpstr>
      <vt:lpstr>Target system : electron in 1D potential</vt:lpstr>
      <vt:lpstr>Solving the SE</vt:lpstr>
      <vt:lpstr>Matrix representation</vt:lpstr>
      <vt:lpstr>Directory structure</vt:lpstr>
      <vt:lpstr>result</vt:lpstr>
      <vt:lpstr>MateriApps</vt:lpstr>
      <vt:lpstr>おわり</vt:lpstr>
      <vt:lpstr>algorithm  </vt:lpstr>
      <vt:lpstr>Solving the SE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谷水城</dc:creator>
  <cp:lastModifiedBy>谷水城</cp:lastModifiedBy>
  <cp:revision>38</cp:revision>
  <dcterms:created xsi:type="dcterms:W3CDTF">2018-10-03T05:19:26Z</dcterms:created>
  <dcterms:modified xsi:type="dcterms:W3CDTF">2018-10-04T04:02:04Z</dcterms:modified>
</cp:coreProperties>
</file>