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autoCompressPictures="0">
  <p:sldMasterIdLst>
    <p:sldMasterId id="2147483658" r:id="rId1"/>
  </p:sldMasterIdLst>
  <p:notesMasterIdLst>
    <p:notesMasterId r:id="rId8"/>
  </p:notesMasterIdLst>
  <p:sldIdLst>
    <p:sldId id="256" r:id="rId2"/>
    <p:sldId id="284" r:id="rId3"/>
    <p:sldId id="311" r:id="rId4"/>
    <p:sldId id="312" r:id="rId5"/>
    <p:sldId id="313" r:id="rId6"/>
    <p:sldId id="314" r:id="rId7"/>
  </p:sldIdLst>
  <p:sldSz cx="9144000" cy="6858000" type="screen4x3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anose="020B05030301010600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14964-8DCD-4C2B-8515-721F68944F7F}">
  <a:tblStyle styleId="{B3814964-8DCD-4C2B-8515-721F68944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2"/>
    <p:restoredTop sz="84292"/>
  </p:normalViewPr>
  <p:slideViewPr>
    <p:cSldViewPr snapToGrid="0" snapToObjects="1">
      <p:cViewPr>
        <p:scale>
          <a:sx n="113" d="100"/>
          <a:sy n="113" d="100"/>
        </p:scale>
        <p:origin x="944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8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0" y="3785246"/>
            <a:ext cx="9144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ja-JP" sz="3200" dirty="0"/>
              <a:t>Using software team</a:t>
            </a:r>
            <a:br>
              <a:rPr lang="en-US" altLang="ja-JP" sz="3200" dirty="0"/>
            </a:br>
            <a:r>
              <a:rPr lang="en-US" altLang="ja-JP" sz="2800" dirty="0"/>
              <a:t>〜Applications of ALPS to J1-J2 Heisenberg model〜</a:t>
            </a:r>
            <a:endParaRPr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3D33E8-5C81-7A46-B35C-77F35A9B6745}"/>
              </a:ext>
            </a:extLst>
          </p:cNvPr>
          <p:cNvSpPr txBox="1"/>
          <p:nvPr/>
        </p:nvSpPr>
        <p:spPr>
          <a:xfrm>
            <a:off x="6410528" y="87548"/>
            <a:ext cx="2733472" cy="428017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kumimoji="1" lang="en-US" altLang="ja-JP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2018/10/3 @</a:t>
            </a:r>
            <a:r>
              <a:rPr kumimoji="1" lang="ja-JP" altLang="en-US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米子</a:t>
            </a:r>
            <a:endParaRPr kumimoji="1" lang="ja-JP" altLang="en-US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A07CC8-009A-7347-9C3A-9897F444F957}"/>
              </a:ext>
            </a:extLst>
          </p:cNvPr>
          <p:cNvSpPr txBox="1"/>
          <p:nvPr/>
        </p:nvSpPr>
        <p:spPr>
          <a:xfrm>
            <a:off x="2879387" y="5476671"/>
            <a:ext cx="2928025" cy="77821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kumimoji="1" lang="en-US" altLang="ja-JP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Kota Ido, Katsuhiro Morita, </a:t>
            </a:r>
            <a:r>
              <a:rPr kumimoji="1" lang="en-US" altLang="ja-JP" sz="2400" b="1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Pohle</a:t>
            </a:r>
            <a:r>
              <a:rPr kumimoji="1" lang="en-US" altLang="ja-JP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Rico, Yasushi Shinohara</a:t>
            </a:r>
            <a:endParaRPr kumimoji="1" lang="ja-JP" altLang="en-US" sz="24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C720C208-2535-3841-9E96-AAF1B421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21" y="571500"/>
            <a:ext cx="2540000" cy="2540000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Introduction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88303A5-613E-C343-937F-389F72A0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94619"/>
            <a:ext cx="8764620" cy="5568828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ALPS (</a:t>
            </a:r>
            <a:r>
              <a:rPr lang="en-US" altLang="ja-JP" dirty="0" err="1">
                <a:solidFill>
                  <a:schemeClr val="tx1"/>
                </a:solidFill>
              </a:rPr>
              <a:t>MateriApps</a:t>
            </a:r>
            <a:r>
              <a:rPr lang="en-US" altLang="ja-JP" dirty="0">
                <a:solidFill>
                  <a:schemeClr val="tx1"/>
                </a:solidFill>
              </a:rPr>
              <a:t> LIVE!)</a:t>
            </a:r>
          </a:p>
          <a:p>
            <a:pPr lvl="1"/>
            <a:r>
              <a:rPr lang="en-US" altLang="ja-JP" dirty="0" err="1">
                <a:solidFill>
                  <a:schemeClr val="tx1"/>
                </a:solidFill>
              </a:rPr>
              <a:t>Qunatum</a:t>
            </a:r>
            <a:r>
              <a:rPr lang="en-US" altLang="ja-JP" dirty="0">
                <a:solidFill>
                  <a:schemeClr val="tx1"/>
                </a:solidFill>
              </a:rPr>
              <a:t> Monte Carlo (QMC)</a:t>
            </a:r>
          </a:p>
          <a:p>
            <a:pPr lvl="2"/>
            <a:r>
              <a:rPr lang="en-US" altLang="ja-JP" dirty="0">
                <a:solidFill>
                  <a:schemeClr val="tx1"/>
                </a:solidFill>
              </a:rPr>
              <a:t>Negative sign problem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DMRG </a:t>
            </a:r>
          </a:p>
          <a:p>
            <a:pPr lvl="2"/>
            <a:r>
              <a:rPr lang="en-US" altLang="ja-JP" dirty="0">
                <a:solidFill>
                  <a:schemeClr val="tx1"/>
                </a:solidFill>
              </a:rPr>
              <a:t>Variational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Exact diagonalization</a:t>
            </a:r>
          </a:p>
          <a:p>
            <a:pPr lvl="2"/>
            <a:r>
              <a:rPr lang="en-US" altLang="ja-JP" dirty="0">
                <a:solidFill>
                  <a:schemeClr val="tx1"/>
                </a:solidFill>
              </a:rPr>
              <a:t>Only small system size</a:t>
            </a:r>
            <a:br>
              <a:rPr lang="en-US" altLang="ja-JP" dirty="0">
                <a:solidFill>
                  <a:schemeClr val="tx1"/>
                </a:solidFill>
              </a:rPr>
            </a:b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Target system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J</a:t>
            </a:r>
            <a:r>
              <a:rPr lang="en-US" altLang="ja-JP" baseline="-25000" dirty="0">
                <a:solidFill>
                  <a:schemeClr val="tx1"/>
                </a:solidFill>
              </a:rPr>
              <a:t>1</a:t>
            </a:r>
            <a:r>
              <a:rPr lang="en-US" altLang="ja-JP" dirty="0">
                <a:solidFill>
                  <a:schemeClr val="tx1"/>
                </a:solidFill>
              </a:rPr>
              <a:t>-J</a:t>
            </a:r>
            <a:r>
              <a:rPr lang="en-US" altLang="ja-JP" baseline="-25000" dirty="0">
                <a:solidFill>
                  <a:schemeClr val="tx1"/>
                </a:solidFill>
              </a:rPr>
              <a:t>2</a:t>
            </a:r>
            <a:r>
              <a:rPr lang="en-US" altLang="ja-JP" dirty="0">
                <a:solidFill>
                  <a:schemeClr val="tx1"/>
                </a:solidFill>
              </a:rPr>
              <a:t> Heisenberg model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Frustration 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7019FE-665D-394A-A8AE-C2A645E1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948" y="2658579"/>
            <a:ext cx="2540000" cy="109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D3599A6-843A-544B-9D25-9AFBD930C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28" y="5258636"/>
            <a:ext cx="3745787" cy="583583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8E07C73-EB22-BA41-8F70-35503AAE39B3}"/>
              </a:ext>
            </a:extLst>
          </p:cNvPr>
          <p:cNvGrpSpPr/>
          <p:nvPr/>
        </p:nvGrpSpPr>
        <p:grpSpPr>
          <a:xfrm>
            <a:off x="5820242" y="4235710"/>
            <a:ext cx="2888602" cy="2158058"/>
            <a:chOff x="5218808" y="3609253"/>
            <a:chExt cx="3687518" cy="2754924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2E81965-2634-344B-BFE4-5E953AA01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2308" y="3649845"/>
              <a:ext cx="2834640" cy="26631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F0F64493-069A-A44B-98E9-49A6E9D66C9B}"/>
                </a:ext>
              </a:extLst>
            </p:cNvPr>
            <p:cNvCxnSpPr>
              <a:cxnSpLocks/>
            </p:cNvCxnSpPr>
            <p:nvPr/>
          </p:nvCxnSpPr>
          <p:spPr>
            <a:xfrm>
              <a:off x="6016588" y="3649844"/>
              <a:ext cx="2868813" cy="27143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E01D2DD6-5022-8246-B38E-1F72005324E8}"/>
                </a:ext>
              </a:extLst>
            </p:cNvPr>
            <p:cNvCxnSpPr>
              <a:cxnSpLocks/>
            </p:cNvCxnSpPr>
            <p:nvPr/>
          </p:nvCxnSpPr>
          <p:spPr>
            <a:xfrm>
              <a:off x="6045896" y="5789747"/>
              <a:ext cx="28604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03E21CF-87DC-AA44-A6E8-C27A671E475D}"/>
                </a:ext>
              </a:extLst>
            </p:cNvPr>
            <p:cNvCxnSpPr>
              <a:cxnSpLocks/>
            </p:cNvCxnSpPr>
            <p:nvPr/>
          </p:nvCxnSpPr>
          <p:spPr>
            <a:xfrm>
              <a:off x="6008880" y="4218854"/>
              <a:ext cx="28604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0BBC987-FEAD-E84E-BAE6-6BB3E5E044F1}"/>
                </a:ext>
              </a:extLst>
            </p:cNvPr>
            <p:cNvCxnSpPr>
              <a:cxnSpLocks/>
            </p:cNvCxnSpPr>
            <p:nvPr/>
          </p:nvCxnSpPr>
          <p:spPr>
            <a:xfrm>
              <a:off x="6620328" y="3620978"/>
              <a:ext cx="0" cy="2743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2549BDF-CEAA-AF40-8089-E74202DFFA91}"/>
                </a:ext>
              </a:extLst>
            </p:cNvPr>
            <p:cNvCxnSpPr>
              <a:cxnSpLocks/>
            </p:cNvCxnSpPr>
            <p:nvPr/>
          </p:nvCxnSpPr>
          <p:spPr>
            <a:xfrm>
              <a:off x="8285004" y="3609253"/>
              <a:ext cx="0" cy="2743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E35AF2C9-0F9C-FA4F-8EC0-96DAC98E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3964" y="3743852"/>
              <a:ext cx="1303368" cy="355464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EF4601D-F8DC-F740-BCB1-E243B4A97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5218808" y="5263385"/>
              <a:ext cx="1475320" cy="402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8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02ED721-1D8F-B946-8168-7A0FD171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274" y="2956559"/>
            <a:ext cx="4572000" cy="3429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203914-1E88-E049-A434-AB0DDB08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0"/>
            <a:ext cx="7898608" cy="1143000"/>
          </a:xfrm>
        </p:spPr>
        <p:txBody>
          <a:bodyPr/>
          <a:lstStyle/>
          <a:p>
            <a:r>
              <a:rPr kumimoji="1" lang="en-US" altLang="ja-JP" dirty="0"/>
              <a:t>Heisenberg model w/o frustration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62A0F7-B4D7-D447-A06D-7A8CBAAA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95619"/>
            <a:ext cx="9029275" cy="166565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Energy (J</a:t>
            </a:r>
            <a:r>
              <a:rPr kumimoji="1" lang="en-US" altLang="ja-JP" sz="32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ja-JP" dirty="0">
                <a:solidFill>
                  <a:schemeClr val="tx1"/>
                </a:solidFill>
              </a:rPr>
              <a:t>/J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0</a:t>
            </a:r>
            <a:r>
              <a:rPr kumimoji="1" lang="en-US" altLang="ja-JP" dirty="0">
                <a:solidFill>
                  <a:schemeClr val="tx1"/>
                </a:solidFill>
              </a:rPr>
              <a:t>=0.0)</a:t>
            </a:r>
          </a:p>
          <a:p>
            <a:pPr lvl="1"/>
            <a:r>
              <a:rPr kumimoji="1" lang="en-US" altLang="ja-JP" dirty="0">
                <a:solidFill>
                  <a:schemeClr val="tx1"/>
                </a:solidFill>
              </a:rPr>
              <a:t>QMC:﻿-11.234(3) (T/J</a:t>
            </a:r>
            <a:r>
              <a:rPr kumimoji="1" lang="en-US" altLang="ja-JP" sz="2000" baseline="-25000" dirty="0">
                <a:solidFill>
                  <a:schemeClr val="tx1"/>
                </a:solidFill>
              </a:rPr>
              <a:t>0</a:t>
            </a:r>
            <a:r>
              <a:rPr kumimoji="1" lang="en-US" altLang="ja-JP" dirty="0">
                <a:solidFill>
                  <a:schemeClr val="tx1"/>
                </a:solidFill>
              </a:rPr>
              <a:t>=0.01)</a:t>
            </a:r>
          </a:p>
          <a:p>
            <a:pPr lvl="1"/>
            <a:r>
              <a:rPr kumimoji="1" lang="en-US" altLang="ja-JP" dirty="0">
                <a:solidFill>
                  <a:schemeClr val="tx1"/>
                </a:solidFill>
              </a:rPr>
              <a:t>DMRG:-11.228 (truncation error=9×10</a:t>
            </a:r>
            <a:r>
              <a:rPr kumimoji="1" lang="en-US" altLang="ja-JP" baseline="30000" dirty="0">
                <a:solidFill>
                  <a:schemeClr val="tx1"/>
                </a:solidFill>
              </a:rPr>
              <a:t>-5</a:t>
            </a:r>
            <a:r>
              <a:rPr kumimoji="1" lang="en-US" altLang="ja-JP" dirty="0">
                <a:solidFill>
                  <a:schemeClr val="tx1"/>
                </a:solidFill>
              </a:rPr>
              <a:t>, α=200, T/J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0</a:t>
            </a:r>
            <a:r>
              <a:rPr kumimoji="1" lang="en-US" altLang="ja-JP" dirty="0">
                <a:solidFill>
                  <a:schemeClr val="tx1"/>
                </a:solidFill>
              </a:rPr>
              <a:t>=0)</a:t>
            </a:r>
          </a:p>
          <a:p>
            <a:pPr lvl="1"/>
            <a:r>
              <a:rPr kumimoji="1" lang="en-US" altLang="ja-JP" dirty="0">
                <a:solidFill>
                  <a:schemeClr val="tx1"/>
                </a:solidFill>
              </a:rPr>
              <a:t>Exact diagonalization:</a:t>
            </a:r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E0E585-6024-8D44-8BDF-D537D897B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4CA177-061F-1046-882C-29BD0B91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7" y="2963874"/>
            <a:ext cx="4546616" cy="340996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4FB4B2-416A-914C-A249-B6710B66EC24}"/>
              </a:ext>
            </a:extLst>
          </p:cNvPr>
          <p:cNvSpPr txBox="1"/>
          <p:nvPr/>
        </p:nvSpPr>
        <p:spPr>
          <a:xfrm>
            <a:off x="3142109" y="3469326"/>
            <a:ext cx="1055077" cy="49236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kumimoji="1" lang="en-US" altLang="ja-JP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DMRG</a:t>
            </a:r>
            <a:endParaRPr kumimoji="1" lang="ja-JP" altLang="en-US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C60215-DA80-234E-BA26-531591AB63E1}"/>
              </a:ext>
            </a:extLst>
          </p:cNvPr>
          <p:cNvSpPr txBox="1"/>
          <p:nvPr/>
        </p:nvSpPr>
        <p:spPr>
          <a:xfrm>
            <a:off x="5076233" y="3563160"/>
            <a:ext cx="1055077" cy="49236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rtlCol="0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kumimoji="1" lang="en-US" altLang="ja-JP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QMC</a:t>
            </a:r>
            <a:endParaRPr kumimoji="1" lang="ja-JP" altLang="en-US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599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F0DB9BD-DCAF-784C-8B1D-945417D3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46" y="1235654"/>
            <a:ext cx="7335900" cy="55019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C2FCBD-F386-234F-8619-0B1C988B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87081"/>
            <a:ext cx="6462600" cy="1143000"/>
          </a:xfrm>
        </p:spPr>
        <p:txBody>
          <a:bodyPr/>
          <a:lstStyle/>
          <a:p>
            <a:r>
              <a:rPr kumimoji="1" lang="en-US" altLang="ja-JP" dirty="0"/>
              <a:t>Negative sign problem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03CA88-105C-6347-A99F-7914A219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30081"/>
            <a:ext cx="6462600" cy="4736400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QMC for finite J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r>
              <a:rPr kumimoji="1" lang="en-US" altLang="ja-JP" dirty="0">
                <a:solidFill>
                  <a:schemeClr val="tx1"/>
                </a:solidFill>
              </a:rPr>
              <a:t>/J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0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EAC8DD-DA19-7A41-B45A-70DDB77DB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D4C3475-F154-9E49-B81C-C3DC81C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97" y="2130946"/>
            <a:ext cx="3160955" cy="23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E7524-9D6E-A64B-A351-0998F9E6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71" y="0"/>
            <a:ext cx="8881303" cy="1143000"/>
          </a:xfrm>
        </p:spPr>
        <p:txBody>
          <a:bodyPr/>
          <a:lstStyle/>
          <a:p>
            <a:r>
              <a:rPr kumimoji="1" lang="en-US" altLang="ja-JP" dirty="0"/>
              <a:t>J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-J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Heisenberg model on square lattice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190E04-1918-204F-821C-1F89E98A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00872"/>
            <a:ext cx="6462600" cy="979484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DMRG VS ED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2B52A-2A94-2643-BD20-A070F0B5C5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B32B454-1FC9-9B4F-A27C-19DF5C63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1" y="2191455"/>
            <a:ext cx="8674660" cy="40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6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6ECBE-3BC9-F649-9117-AD41C77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-11289"/>
            <a:ext cx="6462600" cy="1143000"/>
          </a:xfrm>
        </p:spPr>
        <p:txBody>
          <a:bodyPr/>
          <a:lstStyle/>
          <a:p>
            <a:r>
              <a:rPr kumimoji="1" lang="en-US" altLang="ja-JP" dirty="0"/>
              <a:t>Review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07E976-B295-DF40-9DB4-AFB51224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27378" y="1481492"/>
            <a:ext cx="4075289" cy="4736400"/>
          </a:xfrm>
        </p:spPr>
        <p:txBody>
          <a:bodyPr/>
          <a:lstStyle/>
          <a:p>
            <a:pPr lvl="1"/>
            <a:r>
              <a:rPr kumimoji="1" lang="en-US" altLang="ja-JP" dirty="0">
                <a:solidFill>
                  <a:schemeClr val="tx1"/>
                </a:solidFill>
              </a:rPr>
              <a:t>QMC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796702-ABF1-744C-BBFE-5341E8BA1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F7AA4C3-F55F-A646-9525-7F708D15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0" y="2052280"/>
            <a:ext cx="4204459" cy="3151898"/>
          </a:xfrm>
          <a:prstGeom prst="rect">
            <a:avLst/>
          </a:prstGeom>
        </p:spPr>
      </p:pic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A12D342B-2265-6643-B6FE-4E038D3B4B05}"/>
              </a:ext>
            </a:extLst>
          </p:cNvPr>
          <p:cNvSpPr txBox="1">
            <a:spLocks/>
          </p:cNvSpPr>
          <p:nvPr/>
        </p:nvSpPr>
        <p:spPr>
          <a:xfrm>
            <a:off x="3950468" y="1481492"/>
            <a:ext cx="4075289" cy="294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/>
            <a:r>
              <a:rPr kumimoji="1" lang="en-US" altLang="ja-JP" dirty="0">
                <a:solidFill>
                  <a:schemeClr val="tx1"/>
                </a:solidFill>
              </a:rPr>
              <a:t>DMRG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4C6E7E8-D5AB-474A-84D2-C891A68D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315" y="2063569"/>
            <a:ext cx="4262566" cy="2282653"/>
          </a:xfrm>
          <a:prstGeom prst="rect">
            <a:avLst/>
          </a:prstGeom>
        </p:spPr>
      </p:pic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111883B2-7C59-604D-A74F-373E9CFFC9DB}"/>
              </a:ext>
            </a:extLst>
          </p:cNvPr>
          <p:cNvSpPr txBox="1">
            <a:spLocks/>
          </p:cNvSpPr>
          <p:nvPr/>
        </p:nvSpPr>
        <p:spPr>
          <a:xfrm>
            <a:off x="0" y="909280"/>
            <a:ext cx="9144000" cy="9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kumimoji="1" lang="en-US" altLang="ja-JP" dirty="0">
                <a:solidFill>
                  <a:schemeClr val="tx1"/>
                </a:solidFill>
              </a:rPr>
              <a:t>4 review pages: 3 (</a:t>
            </a:r>
            <a:r>
              <a:rPr kumimoji="1" lang="en-US" altLang="ja-JP" dirty="0" err="1">
                <a:solidFill>
                  <a:schemeClr val="tx1"/>
                </a:solidFill>
              </a:rPr>
              <a:t>jp</a:t>
            </a:r>
            <a:r>
              <a:rPr kumimoji="1" lang="en-US" altLang="ja-JP" dirty="0">
                <a:solidFill>
                  <a:schemeClr val="tx1"/>
                </a:solidFill>
              </a:rPr>
              <a:t>) + 1(</a:t>
            </a:r>
            <a:r>
              <a:rPr kumimoji="1" lang="en-US" altLang="ja-JP" dirty="0" err="1">
                <a:solidFill>
                  <a:schemeClr val="tx1"/>
                </a:solidFill>
              </a:rPr>
              <a:t>en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246D073E-D8FA-3A42-AA8D-DEECDA472CD7}"/>
              </a:ext>
            </a:extLst>
          </p:cNvPr>
          <p:cNvSpPr txBox="1">
            <a:spLocks/>
          </p:cNvSpPr>
          <p:nvPr/>
        </p:nvSpPr>
        <p:spPr>
          <a:xfrm>
            <a:off x="-327379" y="6858000"/>
            <a:ext cx="4075289" cy="149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/>
            <a:r>
              <a:rPr kumimoji="1"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6971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none" lIns="91425" tIns="91425" rIns="91425" bIns="91425" rtlCol="0" anchor="t" anchorCtr="0">
        <a:noAutofit/>
      </a:bodyPr>
      <a:lstStyle>
        <a:defPPr algn="l">
          <a:lnSpc>
            <a:spcPct val="115000"/>
          </a:lnSpc>
          <a:defRPr kumimoji="1" sz="1600" dirty="0">
            <a:solidFill>
              <a:schemeClr val="tx1"/>
            </a:solidFill>
            <a:latin typeface="Lato"/>
            <a:ea typeface="Lato"/>
            <a:cs typeface="Lato"/>
            <a:sym typeface="Lato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10553</TotalTime>
  <Words>96</Words>
  <Application>Microsoft Macintosh PowerPoint</Application>
  <PresentationFormat>画面に合わせる (4:3)</PresentationFormat>
  <Paragraphs>37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Lato</vt:lpstr>
      <vt:lpstr>Arial</vt:lpstr>
      <vt:lpstr>Raleway</vt:lpstr>
      <vt:lpstr>Antonio template</vt:lpstr>
      <vt:lpstr>Using software team 〜Applications of ALPS to J1-J2 Heisenberg model〜</vt:lpstr>
      <vt:lpstr>Introduction</vt:lpstr>
      <vt:lpstr>Heisenberg model w/o frustration</vt:lpstr>
      <vt:lpstr>Negative sign problem</vt:lpstr>
      <vt:lpstr>J1-J2 Heisenberg model on square lattice</vt:lpstr>
      <vt:lpstr>Review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mVMC in the grand canonical ensemble and its application to the Kitaev model under a magnetic field</dc:title>
  <cp:lastModifiedBy>Kota Ido</cp:lastModifiedBy>
  <cp:revision>406</cp:revision>
  <cp:lastPrinted>2018-08-06T00:07:18Z</cp:lastPrinted>
  <dcterms:modified xsi:type="dcterms:W3CDTF">2018-10-04T04:08:05Z</dcterms:modified>
</cp:coreProperties>
</file>