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80" r:id="rId4"/>
    <p:sldId id="28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8D5FF"/>
    <a:srgbClr val="0C3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87634" autoAdjust="0"/>
  </p:normalViewPr>
  <p:slideViewPr>
    <p:cSldViewPr>
      <p:cViewPr>
        <p:scale>
          <a:sx n="65" d="100"/>
          <a:sy n="65" d="100"/>
        </p:scale>
        <p:origin x="1624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-11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B9086-98CB-A341-AC53-9EF6961973C2}" type="datetimeFigureOut">
              <a:t>10/30/19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8FAA7-13B3-5B48-BBC0-3888AF08568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1063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F185-AD7A-4C22-A2E9-366B5DE43DD2}" type="datetimeFigureOut">
              <a:rPr lang="de-DE" smtClean="0"/>
              <a:pPr/>
              <a:t>30.10.19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42C78-6B54-4FB4-A34D-CEFE2DD624B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854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88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: fact checked article</a:t>
            </a:r>
          </a:p>
          <a:p>
            <a:r>
              <a:rPr lang="en-US" dirty="0" err="1"/>
              <a:t>claim_url</a:t>
            </a:r>
            <a:r>
              <a:rPr lang="en-US" dirty="0"/>
              <a:t>: the problematic </a:t>
            </a:r>
            <a:r>
              <a:rPr lang="en-US" dirty="0" err="1"/>
              <a:t>urls</a:t>
            </a:r>
            <a:r>
              <a:rPr lang="en-US" dirty="0"/>
              <a:t>/articles</a:t>
            </a:r>
          </a:p>
          <a:p>
            <a:r>
              <a:rPr lang="en-US" dirty="0" err="1"/>
              <a:t>lable</a:t>
            </a:r>
            <a:r>
              <a:rPr lang="en-US" dirty="0"/>
              <a:t>: the status given by the 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36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1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80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39091" y="1916832"/>
            <a:ext cx="7065818" cy="1470025"/>
          </a:xfrm>
        </p:spPr>
        <p:txBody>
          <a:bodyPr/>
          <a:lstStyle>
            <a:lvl1pPr algn="ctr">
              <a:defRPr>
                <a:latin typeface="Helvetica"/>
                <a:cs typeface="Helvetica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37062" y="3573016"/>
            <a:ext cx="7069876" cy="1464568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7" name="Grafik 6" descr="background-graphicsScaledNormal.jpg"/>
          <p:cNvPicPr>
            <a:picLocks noChangeAspect="1"/>
          </p:cNvPicPr>
          <p:nvPr userDrawn="1"/>
        </p:nvPicPr>
        <p:blipFill>
          <a:blip r:embed="rId2" cstate="print"/>
          <a:srcRect t="680" b="40786"/>
          <a:stretch>
            <a:fillRect/>
          </a:stretch>
        </p:blipFill>
        <p:spPr>
          <a:xfrm>
            <a:off x="0" y="-27384"/>
            <a:ext cx="9144000" cy="1224136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6623050"/>
            <a:ext cx="9144000" cy="234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noProof="0" dirty="0">
                <a:solidFill>
                  <a:schemeClr val="tx1"/>
                </a:solidFill>
                <a:latin typeface="Helvetica"/>
                <a:cs typeface="Helvetica"/>
              </a:rPr>
              <a:t>Institute for Web Science and Technologies  ·  University of Koblenz-Landau, Germany</a:t>
            </a:r>
          </a:p>
        </p:txBody>
      </p:sp>
      <p:pic>
        <p:nvPicPr>
          <p:cNvPr id="9" name="Grafik 8" descr="WeST_Logo_Colored_grafic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87824" y="5467376"/>
            <a:ext cx="3329641" cy="1024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7504" y="1412776"/>
            <a:ext cx="8928992" cy="511256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569200" y="6629399"/>
            <a:ext cx="1574800" cy="2286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701649A7-5A7D-E74E-9D68-77372495ED4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07504" y="6636891"/>
            <a:ext cx="2736304" cy="2211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Ulrich Wechselberger</a:t>
            </a:r>
          </a:p>
        </p:txBody>
      </p:sp>
      <p:sp>
        <p:nvSpPr>
          <p:cNvPr id="9" name="Datumsplatzhalter 7"/>
          <p:cNvSpPr>
            <a:spLocks noGrp="1"/>
          </p:cNvSpPr>
          <p:nvPr>
            <p:ph type="dt" sz="half" idx="2"/>
          </p:nvPr>
        </p:nvSpPr>
        <p:spPr>
          <a:xfrm>
            <a:off x="3518520" y="6635750"/>
            <a:ext cx="2133600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356B541A-38DD-0F4C-B17C-B92C1FB99947}" type="datetime1">
              <a:t>10/30/19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79096" y="673819"/>
            <a:ext cx="2057400" cy="58515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7504" y="673819"/>
            <a:ext cx="6552728" cy="5851525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569200" y="6629399"/>
            <a:ext cx="1574800" cy="2286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701649A7-5A7D-E74E-9D68-77372495ED4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07504" y="6636891"/>
            <a:ext cx="2736304" cy="2211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Ulrich Wechselberger</a:t>
            </a:r>
          </a:p>
        </p:txBody>
      </p:sp>
      <p:sp>
        <p:nvSpPr>
          <p:cNvPr id="9" name="Datumsplatzhalter 7"/>
          <p:cNvSpPr>
            <a:spLocks noGrp="1"/>
          </p:cNvSpPr>
          <p:nvPr>
            <p:ph type="dt" sz="half" idx="2"/>
          </p:nvPr>
        </p:nvSpPr>
        <p:spPr>
          <a:xfrm>
            <a:off x="3518520" y="6635750"/>
            <a:ext cx="2133600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32064A58-3E1B-2747-A4E3-ECA144D37FA8}" type="datetime1">
              <a:t>10/30/19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511256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569200" y="6629399"/>
            <a:ext cx="1574800" cy="2286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701649A7-5A7D-E74E-9D68-77372495ED4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07504" y="6636891"/>
            <a:ext cx="2736304" cy="2211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Ulrich Wechselberger</a:t>
            </a:r>
          </a:p>
        </p:txBody>
      </p:sp>
      <p:sp>
        <p:nvSpPr>
          <p:cNvPr id="11" name="Datumsplatzhalter 7"/>
          <p:cNvSpPr>
            <a:spLocks noGrp="1"/>
          </p:cNvSpPr>
          <p:nvPr>
            <p:ph type="dt" sz="half" idx="2"/>
          </p:nvPr>
        </p:nvSpPr>
        <p:spPr>
          <a:xfrm>
            <a:off x="3518520" y="6635750"/>
            <a:ext cx="2133600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61FFC91A-763B-DA46-B1B1-14827D1B8143}" type="datetime1">
              <a:t>10/30/19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3200" b="1" cap="none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569200" y="6629399"/>
            <a:ext cx="1574800" cy="2286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701649A7-5A7D-E74E-9D68-77372495ED4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07504" y="6636891"/>
            <a:ext cx="2736304" cy="2211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Ulrich Wechselberger</a:t>
            </a:r>
          </a:p>
        </p:txBody>
      </p:sp>
      <p:sp>
        <p:nvSpPr>
          <p:cNvPr id="9" name="Datumsplatzhalter 7"/>
          <p:cNvSpPr>
            <a:spLocks noGrp="1"/>
          </p:cNvSpPr>
          <p:nvPr>
            <p:ph type="dt" sz="half" idx="2"/>
          </p:nvPr>
        </p:nvSpPr>
        <p:spPr>
          <a:xfrm>
            <a:off x="3518520" y="6635750"/>
            <a:ext cx="2133600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E889D331-E500-1F4B-8A9C-95C584B4AFB4}" type="datetime1">
              <a:t>10/30/19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7504" y="1412776"/>
            <a:ext cx="432048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8024" y="1412776"/>
            <a:ext cx="4248472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569200" y="6629399"/>
            <a:ext cx="1574800" cy="2286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701649A7-5A7D-E74E-9D68-77372495ED4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07504" y="6636891"/>
            <a:ext cx="2736304" cy="2211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Ulrich Wechselberger</a:t>
            </a:r>
          </a:p>
        </p:txBody>
      </p:sp>
      <p:sp>
        <p:nvSpPr>
          <p:cNvPr id="10" name="Datumsplatzhalter 7"/>
          <p:cNvSpPr>
            <a:spLocks noGrp="1"/>
          </p:cNvSpPr>
          <p:nvPr>
            <p:ph type="dt" sz="half" idx="10"/>
          </p:nvPr>
        </p:nvSpPr>
        <p:spPr>
          <a:xfrm>
            <a:off x="3518520" y="6635750"/>
            <a:ext cx="2133600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E5F92AE8-5B30-7440-AB83-F026DAAA2BA1}" type="datetime1">
              <a:t>10/30/19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7504" y="1412776"/>
            <a:ext cx="43204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504" y="2060848"/>
            <a:ext cx="4320480" cy="44644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88025" y="1412776"/>
            <a:ext cx="4248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88025" y="2060848"/>
            <a:ext cx="4248472" cy="44644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69200" y="6629399"/>
            <a:ext cx="1574800" cy="2286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701649A7-5A7D-E74E-9D68-77372495ED4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7504" y="6636891"/>
            <a:ext cx="2736304" cy="2211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Ulrich Wechselberger</a:t>
            </a:r>
          </a:p>
        </p:txBody>
      </p:sp>
      <p:sp>
        <p:nvSpPr>
          <p:cNvPr id="12" name="Datumsplatzhalter 7"/>
          <p:cNvSpPr>
            <a:spLocks noGrp="1"/>
          </p:cNvSpPr>
          <p:nvPr>
            <p:ph type="dt" sz="half" idx="14"/>
          </p:nvPr>
        </p:nvSpPr>
        <p:spPr>
          <a:xfrm>
            <a:off x="3518520" y="6635750"/>
            <a:ext cx="2133600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987C02C8-5B9B-1F48-8B98-6AED6133A5D3}" type="datetime1">
              <a:t>10/30/19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569200" y="6629399"/>
            <a:ext cx="1574800" cy="2286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701649A7-5A7D-E74E-9D68-77372495ED4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07504" y="6636891"/>
            <a:ext cx="2736304" cy="2211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Ulrich Wechselberger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3518520" y="6635750"/>
            <a:ext cx="2133600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6AA32B24-57B7-6941-B350-CB65CB216CDB}" type="datetime1">
              <a:t>10/30/19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569200" y="6629399"/>
            <a:ext cx="1574800" cy="2286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701649A7-5A7D-E74E-9D68-77372495ED4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07504" y="6636891"/>
            <a:ext cx="2736304" cy="2211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Ulrich Wechselberger</a:t>
            </a:r>
          </a:p>
        </p:txBody>
      </p:sp>
      <p:sp>
        <p:nvSpPr>
          <p:cNvPr id="7" name="Datumsplatzhalter 7"/>
          <p:cNvSpPr>
            <a:spLocks noGrp="1"/>
          </p:cNvSpPr>
          <p:nvPr>
            <p:ph type="dt" sz="half" idx="2"/>
          </p:nvPr>
        </p:nvSpPr>
        <p:spPr>
          <a:xfrm>
            <a:off x="3518520" y="6635750"/>
            <a:ext cx="2133600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E4954B0C-4F28-214B-B6F8-E674F4E348D0}" type="datetime1">
              <a:t>10/30/19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682774"/>
            <a:ext cx="3096344" cy="116205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692696"/>
            <a:ext cx="5616624" cy="56494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504" y="1844824"/>
            <a:ext cx="3096344" cy="4497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569200" y="6629399"/>
            <a:ext cx="1574800" cy="2286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701649A7-5A7D-E74E-9D68-77372495ED4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07504" y="6636891"/>
            <a:ext cx="2736304" cy="2211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Ulrich Wechselberger</a:t>
            </a:r>
          </a:p>
        </p:txBody>
      </p:sp>
      <p:sp>
        <p:nvSpPr>
          <p:cNvPr id="10" name="Datumsplatzhalter 7"/>
          <p:cNvSpPr>
            <a:spLocks noGrp="1"/>
          </p:cNvSpPr>
          <p:nvPr>
            <p:ph type="dt" sz="half" idx="10"/>
          </p:nvPr>
        </p:nvSpPr>
        <p:spPr>
          <a:xfrm>
            <a:off x="3518520" y="6635750"/>
            <a:ext cx="2133600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A272A3CD-9B28-9643-A984-B99C7440A8C1}" type="datetime1">
              <a:t>10/30/19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569200" y="6629399"/>
            <a:ext cx="1574800" cy="2286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701649A7-5A7D-E74E-9D68-77372495ED4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07504" y="6636891"/>
            <a:ext cx="2736304" cy="2211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Ulrich Wechselberger</a:t>
            </a:r>
          </a:p>
        </p:txBody>
      </p:sp>
      <p:sp>
        <p:nvSpPr>
          <p:cNvPr id="10" name="Datumsplatzhalter 7"/>
          <p:cNvSpPr>
            <a:spLocks noGrp="1"/>
          </p:cNvSpPr>
          <p:nvPr>
            <p:ph type="dt" sz="half" idx="10"/>
          </p:nvPr>
        </p:nvSpPr>
        <p:spPr>
          <a:xfrm>
            <a:off x="3518520" y="6635750"/>
            <a:ext cx="2133600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BCCEFEAC-F81A-1448-A207-722FF24A854E}" type="datetime1">
              <a:t>10/30/19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6622793"/>
            <a:ext cx="7569642" cy="235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noProof="0">
              <a:latin typeface="Helvetica"/>
              <a:cs typeface="Helvetica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7566264" y="6622793"/>
            <a:ext cx="1577736" cy="2352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noProof="0">
              <a:latin typeface="Helvetica"/>
              <a:cs typeface="Helvetica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7504" y="1268760"/>
            <a:ext cx="89289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10" name="Grafik 9" descr="background-graphicsScaledNormal.jpg"/>
          <p:cNvPicPr>
            <a:picLocks noChangeAspect="1"/>
          </p:cNvPicPr>
          <p:nvPr userDrawn="1"/>
        </p:nvPicPr>
        <p:blipFill rotWithShape="1">
          <a:blip r:embed="rId13" cstate="print"/>
          <a:srcRect l="393" t="40786" b="40786"/>
          <a:stretch/>
        </p:blipFill>
        <p:spPr>
          <a:xfrm flipH="1">
            <a:off x="0" y="-27384"/>
            <a:ext cx="9144000" cy="360040"/>
          </a:xfrm>
          <a:prstGeom prst="rect">
            <a:avLst/>
          </a:prstGeom>
          <a:ln>
            <a:noFill/>
          </a:ln>
        </p:spPr>
      </p:pic>
      <p:sp>
        <p:nvSpPr>
          <p:cNvPr id="18" name="Rechteck 17"/>
          <p:cNvSpPr/>
          <p:nvPr userDrawn="1"/>
        </p:nvSpPr>
        <p:spPr>
          <a:xfrm>
            <a:off x="7524328" y="-27384"/>
            <a:ext cx="1619672" cy="381337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21" name="Grafik 20" descr="WeST_Logo_Colored_grafic_nur_WeST.em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727865" y="9337"/>
            <a:ext cx="1285056" cy="395327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 userDrawn="1">
            <p:ph type="ftr" sz="quarter" idx="3"/>
          </p:nvPr>
        </p:nvSpPr>
        <p:spPr>
          <a:xfrm>
            <a:off x="107504" y="6636891"/>
            <a:ext cx="2736304" cy="2211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r>
              <a:rPr lang="de-DE"/>
              <a:t>Ulrich Wechselberger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569200" y="6629399"/>
            <a:ext cx="1574800" cy="2286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1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fld id="{701649A7-5A7D-E74E-9D68-77372495ED4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3518520" y="6635750"/>
            <a:ext cx="2133600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6891A8E2-ABC9-FE49-A9B6-6A176CC37079}" type="datetime1">
              <a:rPr lang="de-DE"/>
              <a:pPr/>
              <a:t>30.10.19</a:t>
            </a:fld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332656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35033" y="2693987"/>
            <a:ext cx="7065818" cy="1470025"/>
          </a:xfrm>
        </p:spPr>
        <p:txBody>
          <a:bodyPr/>
          <a:lstStyle/>
          <a:p>
            <a:r>
              <a:rPr lang="en-US" dirty="0"/>
              <a:t>Candidate Task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35033" y="5013176"/>
            <a:ext cx="7069876" cy="504056"/>
          </a:xfrm>
        </p:spPr>
        <p:txBody>
          <a:bodyPr>
            <a:normAutofit fontScale="6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Ipek Baris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Korok Sengupta</a:t>
            </a:r>
          </a:p>
          <a:p>
            <a:r>
              <a:rPr lang="de-DE" dirty="0"/>
              <a:t>31.10.2019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1649A7-5A7D-E74E-9D68-77372495ED44}" type="slidenum">
              <a:rPr lang="de-DE"/>
              <a:pPr/>
              <a:t>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Candidate</a:t>
            </a:r>
            <a:r>
              <a:rPr lang="de-DE" dirty="0"/>
              <a:t> </a:t>
            </a:r>
            <a:r>
              <a:rPr lang="de-DE" dirty="0" err="1"/>
              <a:t>Selection</a:t>
            </a:r>
            <a:endParaRPr lang="en-US" noProof="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0" y="6635750"/>
            <a:ext cx="9144000" cy="228600"/>
          </a:xfrm>
        </p:spPr>
        <p:txBody>
          <a:bodyPr/>
          <a:lstStyle/>
          <a:p>
            <a:r>
              <a:rPr lang="en-US" dirty="0"/>
              <a:t>31</a:t>
            </a:r>
            <a:r>
              <a:rPr lang="en-US" baseline="30000" dirty="0"/>
              <a:t>st</a:t>
            </a:r>
            <a:r>
              <a:rPr lang="en-US" dirty="0"/>
              <a:t> October 2019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62C09-9438-46EA-B11F-5BEF1BA419FE}"/>
              </a:ext>
            </a:extLst>
          </p:cNvPr>
          <p:cNvSpPr/>
          <p:nvPr/>
        </p:nvSpPr>
        <p:spPr>
          <a:xfrm>
            <a:off x="6325244" y="6070030"/>
            <a:ext cx="4590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https://de.wikipedia.org/wiki/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Datei:Stephen_Hawking_050506.jpg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9E135-1998-7B41-96D5-25064EF05C10}"/>
              </a:ext>
            </a:extLst>
          </p:cNvPr>
          <p:cNvSpPr txBox="1"/>
          <p:nvPr/>
        </p:nvSpPr>
        <p:spPr>
          <a:xfrm>
            <a:off x="683568" y="1412776"/>
            <a:ext cx="511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from a given 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a web interface  from the given 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1B688-3370-EA42-8AD3-193B9E951011}"/>
              </a:ext>
            </a:extLst>
          </p:cNvPr>
          <p:cNvSpPr txBox="1"/>
          <p:nvPr/>
        </p:nvSpPr>
        <p:spPr>
          <a:xfrm>
            <a:off x="1259632" y="2290578"/>
            <a:ext cx="677820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url</a:t>
            </a:r>
            <a:r>
              <a:rPr lang="en-US" sz="1200" dirty="0"/>
              <a:t>": "https://</a:t>
            </a:r>
            <a:r>
              <a:rPr lang="en-US" sz="1200" dirty="0" err="1"/>
              <a:t>www.altnews.in</a:t>
            </a:r>
            <a:r>
              <a:rPr lang="en-US" sz="1200" dirty="0"/>
              <a:t>/no-this-is-not-pm-</a:t>
            </a:r>
            <a:r>
              <a:rPr lang="en-US" sz="1200" dirty="0" err="1"/>
              <a:t>modis</a:t>
            </a:r>
            <a:r>
              <a:rPr lang="en-US" sz="1200" dirty="0"/>
              <a:t>-mother-</a:t>
            </a:r>
            <a:r>
              <a:rPr lang="en-US" sz="1200" dirty="0" err="1"/>
              <a:t>hiraben</a:t>
            </a:r>
            <a:r>
              <a:rPr lang="en-US" sz="1200" dirty="0"/>
              <a:t>-dancing/",</a:t>
            </a:r>
          </a:p>
          <a:p>
            <a:r>
              <a:rPr lang="en-US" sz="1200" dirty="0"/>
              <a:t>    "source": "</a:t>
            </a:r>
            <a:r>
              <a:rPr lang="en-US" sz="1200" dirty="0" err="1"/>
              <a:t>google_factcheck_explorer</a:t>
            </a:r>
            <a:r>
              <a:rPr lang="en-US" sz="1200" dirty="0"/>
              <a:t>",</a:t>
            </a:r>
          </a:p>
          <a:p>
            <a:r>
              <a:rPr lang="en-US" sz="1200" dirty="0"/>
              <a:t>    "claim": "PM Modi's mother dancing",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claim_url</a:t>
            </a:r>
            <a:r>
              <a:rPr lang="en-US" sz="1200" dirty="0"/>
              <a:t>": "https://</a:t>
            </a:r>
            <a:r>
              <a:rPr lang="en-US" sz="1200" dirty="0" err="1"/>
              <a:t>www.facebook.com</a:t>
            </a:r>
            <a:r>
              <a:rPr lang="en-US" sz="1200" dirty="0"/>
              <a:t>/watch/?v=2626365854076699, </a:t>
            </a:r>
          </a:p>
          <a:p>
            <a:r>
              <a:rPr lang="en-US" sz="1200" dirty="0"/>
              <a:t>                            https://</a:t>
            </a:r>
            <a:r>
              <a:rPr lang="en-US" sz="1200" dirty="0" err="1"/>
              <a:t>www.facebook.com</a:t>
            </a:r>
            <a:r>
              <a:rPr lang="en-US" sz="1200" dirty="0"/>
              <a:t>/prakashpatel.prakashpatel.739/videos/2403091746677920/, </a:t>
            </a:r>
          </a:p>
          <a:p>
            <a:r>
              <a:rPr lang="en-US" sz="1200" dirty="0"/>
              <a:t>                             https://</a:t>
            </a:r>
            <a:r>
              <a:rPr lang="en-US" sz="1200" dirty="0" err="1"/>
              <a:t>twitter.com</a:t>
            </a:r>
            <a:r>
              <a:rPr lang="en-US" sz="1200" dirty="0"/>
              <a:t>/</a:t>
            </a:r>
            <a:r>
              <a:rPr lang="en-US" sz="1200" dirty="0" err="1"/>
              <a:t>thekiranbedi</a:t>
            </a:r>
            <a:r>
              <a:rPr lang="en-US" sz="1200" dirty="0"/>
              <a:t>/status/921229403249508353",</a:t>
            </a:r>
          </a:p>
          <a:p>
            <a:r>
              <a:rPr lang="en-US" sz="1200" dirty="0"/>
              <a:t>    "label": "fake",</a:t>
            </a:r>
          </a:p>
          <a:p>
            <a:r>
              <a:rPr lang="en-US" sz="1200" dirty="0"/>
              <a:t>    "date": "2019-10-07T00:00:00",</a:t>
            </a:r>
          </a:p>
          <a:p>
            <a:r>
              <a:rPr lang="en-US" sz="1200" dirty="0"/>
              <a:t>    "author": "Alt News"</a:t>
            </a:r>
          </a:p>
          <a:p>
            <a:r>
              <a:rPr lang="en-US" sz="1200" dirty="0"/>
              <a:t>  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AF099-E564-2443-A1BA-2201F2C47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24217"/>
            <a:ext cx="6815045" cy="41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Candidate</a:t>
            </a:r>
            <a:r>
              <a:rPr lang="de-DE" dirty="0"/>
              <a:t> </a:t>
            </a:r>
            <a:r>
              <a:rPr lang="de-DE" dirty="0" err="1"/>
              <a:t>Selection</a:t>
            </a:r>
            <a:endParaRPr lang="en-US" noProof="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0" y="6635750"/>
            <a:ext cx="9144000" cy="228600"/>
          </a:xfrm>
        </p:spPr>
        <p:txBody>
          <a:bodyPr/>
          <a:lstStyle/>
          <a:p>
            <a:r>
              <a:rPr lang="en-US" dirty="0"/>
              <a:t>31</a:t>
            </a:r>
            <a:r>
              <a:rPr lang="en-US" baseline="30000" dirty="0"/>
              <a:t>st</a:t>
            </a:r>
            <a:r>
              <a:rPr lang="en-US" dirty="0"/>
              <a:t> October 2019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62C09-9438-46EA-B11F-5BEF1BA419FE}"/>
              </a:ext>
            </a:extLst>
          </p:cNvPr>
          <p:cNvSpPr/>
          <p:nvPr/>
        </p:nvSpPr>
        <p:spPr>
          <a:xfrm>
            <a:off x="6325244" y="6070030"/>
            <a:ext cx="4590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https://de.wikipedia.org/wiki/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Datei:Stephen_Hawking_050506.jpg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9E135-1998-7B41-96D5-25064EF05C10}"/>
              </a:ext>
            </a:extLst>
          </p:cNvPr>
          <p:cNvSpPr txBox="1"/>
          <p:nvPr/>
        </p:nvSpPr>
        <p:spPr>
          <a:xfrm>
            <a:off x="683568" y="1412776"/>
            <a:ext cx="60773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b="1" dirty="0"/>
              <a:t>backend</a:t>
            </a:r>
            <a:r>
              <a:rPr lang="en-US" dirty="0"/>
              <a:t> that collects the following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Light" panose="020B0403020202020204" pitchFamily="34" charset="0"/>
              </a:rPr>
              <a:t>Source </a:t>
            </a:r>
            <a:r>
              <a:rPr lang="en-US" sz="1600" dirty="0" err="1">
                <a:latin typeface="Helvetica Light" panose="020B0403020202020204" pitchFamily="34" charset="0"/>
              </a:rPr>
              <a:t>url</a:t>
            </a:r>
            <a:r>
              <a:rPr lang="en-US" sz="1600" dirty="0">
                <a:latin typeface="Helvetica Light" panose="020B0403020202020204" pitchFamily="34" charset="0"/>
              </a:rPr>
              <a:t> (you will get this from the </a:t>
            </a:r>
            <a:r>
              <a:rPr lang="en-US" sz="1600" dirty="0" err="1">
                <a:latin typeface="Helvetica Light" panose="020B0403020202020204" pitchFamily="34" charset="0"/>
              </a:rPr>
              <a:t>json</a:t>
            </a:r>
            <a:r>
              <a:rPr lang="en-US" sz="1600" dirty="0">
                <a:latin typeface="Helvetica Light" panose="020B0403020202020204" pitchFamily="34" charset="0"/>
              </a:rPr>
              <a:t>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Light" panose="020B0403020202020204" pitchFamily="34" charset="0"/>
              </a:rPr>
              <a:t>Source Name (if the tweet is from Trump, then Trump)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Light" panose="020B0403020202020204" pitchFamily="34" charset="0"/>
              </a:rPr>
              <a:t>Prior Knowledge (given by the 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Light" panose="020B0403020202020204" pitchFamily="34" charset="0"/>
              </a:rPr>
              <a:t>Believability Index (given by the 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Light" panose="020B0403020202020204" pitchFamily="34" charset="0"/>
              </a:rPr>
              <a:t>Parts of the “post”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Light" panose="020B0403020202020204" pitchFamily="34" charset="0"/>
              </a:rPr>
              <a:t>Headline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Light" panose="020B0403020202020204" pitchFamily="34" charset="0"/>
              </a:rPr>
              <a:t>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Light" panose="020B0403020202020204" pitchFamily="34" charset="0"/>
              </a:rPr>
              <a:t>Original Decision (Fake or Not fake : available from </a:t>
            </a:r>
            <a:r>
              <a:rPr lang="en-US" sz="1600" dirty="0" err="1">
                <a:latin typeface="Helvetica Light" panose="020B0403020202020204" pitchFamily="34" charset="0"/>
              </a:rPr>
              <a:t>json</a:t>
            </a:r>
            <a:r>
              <a:rPr lang="en-US" sz="1600" dirty="0">
                <a:latin typeface="Helvetica Light" panose="020B0403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Light" panose="020B0403020202020204" pitchFamily="34" charset="0"/>
              </a:rPr>
              <a:t>Published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0E1CA-4522-9146-BC8F-FCCC1BACE73F}"/>
              </a:ext>
            </a:extLst>
          </p:cNvPr>
          <p:cNvSpPr txBox="1"/>
          <p:nvPr/>
        </p:nvSpPr>
        <p:spPr>
          <a:xfrm>
            <a:off x="683568" y="4437112"/>
            <a:ext cx="486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dirty="0"/>
              <a:t>The backend must get populated continuously </a:t>
            </a:r>
          </a:p>
        </p:txBody>
      </p:sp>
    </p:spTree>
    <p:extLst>
      <p:ext uri="{BB962C8B-B14F-4D97-AF65-F5344CB8AC3E}">
        <p14:creationId xmlns:p14="http://schemas.microsoft.com/office/powerpoint/2010/main" val="32491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noProof="0" dirty="0" err="1"/>
              <a:t>Candidate</a:t>
            </a:r>
            <a:r>
              <a:rPr lang="de-DE" noProof="0" dirty="0"/>
              <a:t> </a:t>
            </a:r>
            <a:r>
              <a:rPr lang="de-DE" noProof="0" dirty="0" err="1"/>
              <a:t>Selection</a:t>
            </a:r>
            <a:endParaRPr lang="en-US" noProof="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0" y="6635750"/>
            <a:ext cx="9144000" cy="228600"/>
          </a:xfrm>
        </p:spPr>
        <p:txBody>
          <a:bodyPr/>
          <a:lstStyle/>
          <a:p>
            <a:r>
              <a:rPr lang="en-US" dirty="0"/>
              <a:t>31</a:t>
            </a:r>
            <a:r>
              <a:rPr lang="en-US" baseline="30000" dirty="0"/>
              <a:t>st</a:t>
            </a:r>
            <a:r>
              <a:rPr lang="en-US" dirty="0"/>
              <a:t> October 2019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62C09-9438-46EA-B11F-5BEF1BA419FE}"/>
              </a:ext>
            </a:extLst>
          </p:cNvPr>
          <p:cNvSpPr/>
          <p:nvPr/>
        </p:nvSpPr>
        <p:spPr>
          <a:xfrm>
            <a:off x="6325244" y="6070030"/>
            <a:ext cx="4590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https://de.wikipedia.org/wiki/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Datei:Stephen_Hawking_050506.jpg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9F7DD-689A-8A43-A4C2-0A50EED476EF}"/>
              </a:ext>
            </a:extLst>
          </p:cNvPr>
          <p:cNvSpPr txBox="1"/>
          <p:nvPr/>
        </p:nvSpPr>
        <p:spPr>
          <a:xfrm>
            <a:off x="523925" y="1484784"/>
            <a:ext cx="809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order to be evaluated : Please send in your repository links by November 10, 2019.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D8E55-3FF5-2C43-A030-A14306F0F5AF}"/>
              </a:ext>
            </a:extLst>
          </p:cNvPr>
          <p:cNvSpPr txBox="1"/>
          <p:nvPr/>
        </p:nvSpPr>
        <p:spPr>
          <a:xfrm>
            <a:off x="523925" y="2028941"/>
            <a:ext cx="72937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  <a:r>
              <a:rPr lang="en-US" i="1" dirty="0"/>
              <a:t> November 11, 2019, from 4:30 pm onwards</a:t>
            </a:r>
            <a:r>
              <a:rPr lang="en-US" dirty="0"/>
              <a:t>, we will have a small session</a:t>
            </a:r>
          </a:p>
          <a:p>
            <a:r>
              <a:rPr lang="en-US" dirty="0"/>
              <a:t> of 5 minutes per participant to know what have you done and how do you </a:t>
            </a:r>
          </a:p>
          <a:p>
            <a:r>
              <a:rPr lang="en-US" dirty="0"/>
              <a:t>plan to take it forward. </a:t>
            </a:r>
          </a:p>
          <a:p>
            <a:endParaRPr lang="en-US" dirty="0"/>
          </a:p>
          <a:p>
            <a:r>
              <a:rPr lang="en-US" dirty="0"/>
              <a:t>It's only after that we will make our decision on the final candidate.</a:t>
            </a:r>
          </a:p>
        </p:txBody>
      </p:sp>
    </p:spTree>
    <p:extLst>
      <p:ext uri="{BB962C8B-B14F-4D97-AF65-F5344CB8AC3E}">
        <p14:creationId xmlns:p14="http://schemas.microsoft.com/office/powerpoint/2010/main" val="312899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037062" y="3176972"/>
            <a:ext cx="7065818" cy="504056"/>
          </a:xfrm>
        </p:spPr>
        <p:txBody>
          <a:bodyPr/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Thank You</a:t>
            </a:r>
            <a:endParaRPr lang="de-DE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WeST">
      <a:dk1>
        <a:sysClr val="windowText" lastClr="000000"/>
      </a:dk1>
      <a:lt1>
        <a:sysClr val="window" lastClr="FFFFFF"/>
      </a:lt1>
      <a:dk2>
        <a:srgbClr val="0C3875"/>
      </a:dk2>
      <a:lt2>
        <a:srgbClr val="FD9D06"/>
      </a:lt2>
      <a:accent1>
        <a:srgbClr val="C82B25"/>
      </a:accent1>
      <a:accent2>
        <a:srgbClr val="4ACCF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WeST-Template</Template>
  <TotalTime>4064</TotalTime>
  <Words>339</Words>
  <Application>Microsoft Macintosh PowerPoint</Application>
  <PresentationFormat>On-screen Show (4:3)</PresentationFormat>
  <Paragraphs>59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Helvetica Light</vt:lpstr>
      <vt:lpstr>Larissa-Design</vt:lpstr>
      <vt:lpstr>Candidate Task</vt:lpstr>
      <vt:lpstr>Task</vt:lpstr>
      <vt:lpstr>Task</vt:lpstr>
      <vt:lpstr>Deadline</vt:lpstr>
      <vt:lpstr>Thank You</vt:lpstr>
    </vt:vector>
  </TitlesOfParts>
  <Company>Universitaet Koblenz-Landau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 for the  WeST Institute</dc:title>
  <dc:creator>Raphael</dc:creator>
  <cp:lastModifiedBy>Microsoft Office User</cp:lastModifiedBy>
  <cp:revision>104</cp:revision>
  <dcterms:created xsi:type="dcterms:W3CDTF">2017-11-22T16:18:21Z</dcterms:created>
  <dcterms:modified xsi:type="dcterms:W3CDTF">2019-10-31T10:49:13Z</dcterms:modified>
</cp:coreProperties>
</file>