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layfair Display" charset="1" panose="00000000000000000000"/>
      <p:regular r:id="rId21"/>
    </p:embeddedFont>
    <p:embeddedFont>
      <p:font typeface="Playfair Display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11" Target="../media/image35.png" Type="http://schemas.openxmlformats.org/officeDocument/2006/relationships/image"/><Relationship Id="rId12" Target="../media/image36.svg" Type="http://schemas.openxmlformats.org/officeDocument/2006/relationships/image"/><Relationship Id="rId13" Target="../media/image37.png" Type="http://schemas.openxmlformats.org/officeDocument/2006/relationships/image"/><Relationship Id="rId14" Target="../media/image38.svg" Type="http://schemas.openxmlformats.org/officeDocument/2006/relationships/image"/><Relationship Id="rId15" Target="../media/image39.png" Type="http://schemas.openxmlformats.org/officeDocument/2006/relationships/image"/><Relationship Id="rId16" Target="../media/image40.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7517" y="0"/>
            <a:ext cx="16220483" cy="10287000"/>
            <a:chOff x="0" y="0"/>
            <a:chExt cx="4272061" cy="2709333"/>
          </a:xfrm>
        </p:grpSpPr>
        <p:sp>
          <p:nvSpPr>
            <p:cNvPr name="Freeform 3" id="3"/>
            <p:cNvSpPr/>
            <p:nvPr/>
          </p:nvSpPr>
          <p:spPr>
            <a:xfrm flipH="false" flipV="false" rot="0">
              <a:off x="0" y="0"/>
              <a:ext cx="4272061" cy="2709333"/>
            </a:xfrm>
            <a:custGeom>
              <a:avLst/>
              <a:gdLst/>
              <a:ahLst/>
              <a:cxnLst/>
              <a:rect r="r" b="b" t="t" l="l"/>
              <a:pathLst>
                <a:path h="2709333" w="4272061">
                  <a:moveTo>
                    <a:pt x="0" y="0"/>
                  </a:moveTo>
                  <a:lnTo>
                    <a:pt x="4272061" y="0"/>
                  </a:lnTo>
                  <a:lnTo>
                    <a:pt x="4272061" y="2709333"/>
                  </a:lnTo>
                  <a:lnTo>
                    <a:pt x="0" y="2709333"/>
                  </a:lnTo>
                  <a:close/>
                </a:path>
              </a:pathLst>
            </a:custGeom>
            <a:solidFill>
              <a:srgbClr val="F2F1F1">
                <a:alpha val="80000"/>
              </a:srgbClr>
            </a:solidFill>
          </p:spPr>
        </p:sp>
        <p:sp>
          <p:nvSpPr>
            <p:cNvPr name="TextBox 4" id="4"/>
            <p:cNvSpPr txBox="true"/>
            <p:nvPr/>
          </p:nvSpPr>
          <p:spPr>
            <a:xfrm>
              <a:off x="0" y="-47625"/>
              <a:ext cx="4272061" cy="2756958"/>
            </a:xfrm>
            <a:prstGeom prst="rect">
              <a:avLst/>
            </a:prstGeom>
          </p:spPr>
          <p:txBody>
            <a:bodyPr anchor="ctr" rtlCol="false" tIns="50800" lIns="50800" bIns="50800" rIns="50800"/>
            <a:lstStyle/>
            <a:p>
              <a:pPr algn="ctr">
                <a:lnSpc>
                  <a:spcPts val="3359"/>
                </a:lnSpc>
              </a:pPr>
            </a:p>
          </p:txBody>
        </p:sp>
      </p:grpSp>
      <p:sp>
        <p:nvSpPr>
          <p:cNvPr name="AutoShape 5" id="5"/>
          <p:cNvSpPr/>
          <p:nvPr/>
        </p:nvSpPr>
        <p:spPr>
          <a:xfrm>
            <a:off x="1000125" y="0"/>
            <a:ext cx="0" cy="5481130"/>
          </a:xfrm>
          <a:prstGeom prst="line">
            <a:avLst/>
          </a:prstGeom>
          <a:ln cap="flat" w="57150">
            <a:solidFill>
              <a:srgbClr val="000000"/>
            </a:solidFill>
            <a:prstDash val="sysDash"/>
            <a:headEnd type="none" len="sm" w="sm"/>
            <a:tailEnd type="none" len="sm" w="sm"/>
          </a:ln>
        </p:spPr>
      </p:sp>
      <p:grpSp>
        <p:nvGrpSpPr>
          <p:cNvPr name="Group 6" id="6"/>
          <p:cNvGrpSpPr/>
          <p:nvPr/>
        </p:nvGrpSpPr>
        <p:grpSpPr>
          <a:xfrm rot="0">
            <a:off x="662331" y="5481130"/>
            <a:ext cx="675589" cy="67558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729723" y="1870136"/>
            <a:ext cx="675589" cy="67558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AutoShape 12" id="12"/>
          <p:cNvSpPr/>
          <p:nvPr/>
        </p:nvSpPr>
        <p:spPr>
          <a:xfrm>
            <a:off x="2067517" y="0"/>
            <a:ext cx="0" cy="1870136"/>
          </a:xfrm>
          <a:prstGeom prst="line">
            <a:avLst/>
          </a:prstGeom>
          <a:ln cap="flat" w="57150">
            <a:solidFill>
              <a:srgbClr val="000000"/>
            </a:solidFill>
            <a:prstDash val="sysDash"/>
            <a:headEnd type="none" len="sm" w="sm"/>
            <a:tailEnd type="none" len="sm" w="sm"/>
          </a:ln>
        </p:spPr>
      </p:sp>
      <p:sp>
        <p:nvSpPr>
          <p:cNvPr name="AutoShape 13" id="13"/>
          <p:cNvSpPr/>
          <p:nvPr/>
        </p:nvSpPr>
        <p:spPr>
          <a:xfrm flipH="true">
            <a:off x="3192059" y="-636614"/>
            <a:ext cx="31764" cy="3891512"/>
          </a:xfrm>
          <a:prstGeom prst="line">
            <a:avLst/>
          </a:prstGeom>
          <a:ln cap="flat" w="57150">
            <a:solidFill>
              <a:srgbClr val="000000"/>
            </a:solidFill>
            <a:prstDash val="sysDash"/>
            <a:headEnd type="none" len="sm" w="sm"/>
            <a:tailEnd type="none" len="sm" w="sm"/>
          </a:ln>
        </p:spPr>
      </p:sp>
      <p:grpSp>
        <p:nvGrpSpPr>
          <p:cNvPr name="Group 14" id="14"/>
          <p:cNvGrpSpPr/>
          <p:nvPr/>
        </p:nvGrpSpPr>
        <p:grpSpPr>
          <a:xfrm rot="0">
            <a:off x="2854265" y="3254897"/>
            <a:ext cx="675589" cy="67558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AutoShape 17" id="17"/>
          <p:cNvSpPr/>
          <p:nvPr/>
        </p:nvSpPr>
        <p:spPr>
          <a:xfrm>
            <a:off x="5473702" y="3321029"/>
            <a:ext cx="13544644" cy="0"/>
          </a:xfrm>
          <a:prstGeom prst="line">
            <a:avLst/>
          </a:prstGeom>
          <a:ln cap="flat" w="9525">
            <a:solidFill>
              <a:srgbClr val="2B2C30"/>
            </a:solidFill>
            <a:prstDash val="solid"/>
            <a:headEnd type="none" len="sm" w="sm"/>
            <a:tailEnd type="none" len="sm" w="sm"/>
          </a:ln>
        </p:spPr>
      </p:sp>
      <p:sp>
        <p:nvSpPr>
          <p:cNvPr name="TextBox 18" id="18"/>
          <p:cNvSpPr txBox="true"/>
          <p:nvPr/>
        </p:nvSpPr>
        <p:spPr>
          <a:xfrm rot="0">
            <a:off x="6149622" y="4061147"/>
            <a:ext cx="11593736" cy="1757836"/>
          </a:xfrm>
          <a:prstGeom prst="rect">
            <a:avLst/>
          </a:prstGeom>
        </p:spPr>
        <p:txBody>
          <a:bodyPr anchor="t" rtlCol="false" tIns="0" lIns="0" bIns="0" rIns="0">
            <a:spAutoFit/>
          </a:bodyPr>
          <a:lstStyle/>
          <a:p>
            <a:pPr algn="just">
              <a:lnSpc>
                <a:spcPts val="5413"/>
              </a:lnSpc>
            </a:pPr>
            <a:r>
              <a:rPr lang="en-US" sz="3866">
                <a:solidFill>
                  <a:srgbClr val="000000"/>
                </a:solidFill>
                <a:latin typeface="Playfair Display"/>
                <a:ea typeface="Playfair Display"/>
                <a:cs typeface="Playfair Display"/>
                <a:sym typeface="Playfair Display"/>
              </a:rPr>
              <a:t>Advanced Smart Device for Air Quality Monitoring, Gas Leak Detection, and Emergency Response</a:t>
            </a:r>
          </a:p>
          <a:p>
            <a:pPr algn="just">
              <a:lnSpc>
                <a:spcPts val="3112"/>
              </a:lnSpc>
            </a:pPr>
            <a:r>
              <a:rPr lang="en-US" sz="2223">
                <a:solidFill>
                  <a:srgbClr val="000000"/>
                </a:solidFill>
                <a:latin typeface="Playfair Display"/>
                <a:ea typeface="Playfair Display"/>
                <a:cs typeface="Playfair Display"/>
                <a:sym typeface="Playfair Display"/>
              </a:rPr>
              <a:t>–- Safeguarding Respiratory Health with Intelligent Hazard Prevention</a:t>
            </a:r>
          </a:p>
        </p:txBody>
      </p:sp>
      <p:sp>
        <p:nvSpPr>
          <p:cNvPr name="Freeform 19" id="19"/>
          <p:cNvSpPr/>
          <p:nvPr/>
        </p:nvSpPr>
        <p:spPr>
          <a:xfrm flipH="false" flipV="false" rot="0">
            <a:off x="-3684040" y="4197186"/>
            <a:ext cx="16177925" cy="16177925"/>
          </a:xfrm>
          <a:custGeom>
            <a:avLst/>
            <a:gdLst/>
            <a:ahLst/>
            <a:cxnLst/>
            <a:rect r="r" b="b" t="t" l="l"/>
            <a:pathLst>
              <a:path h="16177925" w="16177925">
                <a:moveTo>
                  <a:pt x="0" y="0"/>
                </a:moveTo>
                <a:lnTo>
                  <a:pt x="16177924" y="0"/>
                </a:lnTo>
                <a:lnTo>
                  <a:pt x="16177924" y="16177925"/>
                </a:lnTo>
                <a:lnTo>
                  <a:pt x="0" y="16177925"/>
                </a:lnTo>
                <a:lnTo>
                  <a:pt x="0"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7754354" y="110081"/>
            <a:ext cx="9989004" cy="2736778"/>
          </a:xfrm>
          <a:prstGeom prst="rect">
            <a:avLst/>
          </a:prstGeom>
        </p:spPr>
        <p:txBody>
          <a:bodyPr anchor="t" rtlCol="false" tIns="0" lIns="0" bIns="0" rIns="0">
            <a:spAutoFit/>
          </a:bodyPr>
          <a:lstStyle/>
          <a:p>
            <a:pPr algn="ctr">
              <a:lnSpc>
                <a:spcPts val="22403"/>
              </a:lnSpc>
            </a:pPr>
            <a:r>
              <a:rPr lang="en-US" sz="16002">
                <a:solidFill>
                  <a:srgbClr val="000000"/>
                </a:solidFill>
                <a:latin typeface="Playfair Display"/>
                <a:ea typeface="Playfair Display"/>
                <a:cs typeface="Playfair Display"/>
                <a:sym typeface="Playfair Display"/>
              </a:rPr>
              <a:t>AirSential</a:t>
            </a:r>
          </a:p>
        </p:txBody>
      </p:sp>
      <p:sp>
        <p:nvSpPr>
          <p:cNvPr name="TextBox 21" id="21"/>
          <p:cNvSpPr txBox="true"/>
          <p:nvPr/>
        </p:nvSpPr>
        <p:spPr>
          <a:xfrm rot="0">
            <a:off x="12493884" y="8026623"/>
            <a:ext cx="5550227" cy="1882300"/>
          </a:xfrm>
          <a:prstGeom prst="rect">
            <a:avLst/>
          </a:prstGeom>
        </p:spPr>
        <p:txBody>
          <a:bodyPr anchor="t" rtlCol="false" tIns="0" lIns="0" bIns="0" rIns="0">
            <a:spAutoFit/>
          </a:bodyPr>
          <a:lstStyle/>
          <a:p>
            <a:pPr algn="l">
              <a:lnSpc>
                <a:spcPts val="5238"/>
              </a:lnSpc>
            </a:pPr>
            <a:r>
              <a:rPr lang="en-US" sz="3492">
                <a:solidFill>
                  <a:srgbClr val="2B2C30"/>
                </a:solidFill>
                <a:latin typeface="Playfair Display"/>
                <a:ea typeface="Playfair Display"/>
                <a:cs typeface="Playfair Display"/>
                <a:sym typeface="Playfair Display"/>
              </a:rPr>
              <a:t>Sagarika Srivastava</a:t>
            </a:r>
          </a:p>
          <a:p>
            <a:pPr algn="l">
              <a:lnSpc>
                <a:spcPts val="3299"/>
              </a:lnSpc>
            </a:pPr>
            <a:r>
              <a:rPr lang="en-US" sz="2199">
                <a:solidFill>
                  <a:srgbClr val="2B2C30"/>
                </a:solidFill>
                <a:latin typeface="Playfair Display"/>
                <a:ea typeface="Playfair Display"/>
                <a:cs typeface="Playfair Display"/>
                <a:sym typeface="Playfair Display"/>
              </a:rPr>
              <a:t>e-mail : sagarikasrivastava46@gmail.com</a:t>
            </a:r>
          </a:p>
          <a:p>
            <a:pPr algn="l">
              <a:lnSpc>
                <a:spcPts val="3299"/>
              </a:lnSpc>
            </a:pPr>
            <a:r>
              <a:rPr lang="en-US" sz="2199">
                <a:solidFill>
                  <a:srgbClr val="2B2C30"/>
                </a:solidFill>
                <a:latin typeface="Playfair Display"/>
                <a:ea typeface="Playfair Display"/>
                <a:cs typeface="Playfair Display"/>
                <a:sym typeface="Playfair Display"/>
              </a:rPr>
              <a:t>LinkedIn : issrivastava46</a:t>
            </a:r>
          </a:p>
          <a:p>
            <a:pPr algn="l">
              <a:lnSpc>
                <a:spcPts val="3299"/>
              </a:lnSpc>
            </a:pPr>
            <a:r>
              <a:rPr lang="en-US" sz="2199">
                <a:solidFill>
                  <a:srgbClr val="2B2C30"/>
                </a:solidFill>
                <a:latin typeface="Playfair Display"/>
                <a:ea typeface="Playfair Display"/>
                <a:cs typeface="Playfair Display"/>
                <a:sym typeface="Playfair Display"/>
              </a:rPr>
              <a:t>GitHub : issrivastava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96962" y="0"/>
            <a:ext cx="15681040" cy="10287000"/>
            <a:chOff x="0" y="0"/>
            <a:chExt cx="4129986" cy="2709333"/>
          </a:xfrm>
        </p:grpSpPr>
        <p:sp>
          <p:nvSpPr>
            <p:cNvPr name="Freeform 3" id="3"/>
            <p:cNvSpPr/>
            <p:nvPr/>
          </p:nvSpPr>
          <p:spPr>
            <a:xfrm flipH="false" flipV="false" rot="0">
              <a:off x="0" y="0"/>
              <a:ext cx="4129986" cy="2709333"/>
            </a:xfrm>
            <a:custGeom>
              <a:avLst/>
              <a:gdLst/>
              <a:ahLst/>
              <a:cxnLst/>
              <a:rect r="r" b="b" t="t" l="l"/>
              <a:pathLst>
                <a:path h="2709333" w="4129986">
                  <a:moveTo>
                    <a:pt x="0" y="0"/>
                  </a:moveTo>
                  <a:lnTo>
                    <a:pt x="4129986" y="0"/>
                  </a:lnTo>
                  <a:lnTo>
                    <a:pt x="4129986" y="2709333"/>
                  </a:lnTo>
                  <a:lnTo>
                    <a:pt x="0" y="2709333"/>
                  </a:lnTo>
                  <a:close/>
                </a:path>
              </a:pathLst>
            </a:custGeom>
            <a:solidFill>
              <a:srgbClr val="F2F1F1">
                <a:alpha val="80000"/>
              </a:srgbClr>
            </a:solidFill>
          </p:spPr>
        </p:sp>
        <p:sp>
          <p:nvSpPr>
            <p:cNvPr name="TextBox 4" id="4"/>
            <p:cNvSpPr txBox="true"/>
            <p:nvPr/>
          </p:nvSpPr>
          <p:spPr>
            <a:xfrm>
              <a:off x="0" y="-47625"/>
              <a:ext cx="4129986" cy="2756958"/>
            </a:xfrm>
            <a:prstGeom prst="rect">
              <a:avLst/>
            </a:prstGeom>
          </p:spPr>
          <p:txBody>
            <a:bodyPr anchor="ctr" rtlCol="false" tIns="50800" lIns="50800" bIns="50800" rIns="50800"/>
            <a:lstStyle/>
            <a:p>
              <a:pPr algn="ctr">
                <a:lnSpc>
                  <a:spcPts val="3359"/>
                </a:lnSpc>
              </a:pPr>
            </a:p>
          </p:txBody>
        </p:sp>
      </p:grpSp>
      <p:sp>
        <p:nvSpPr>
          <p:cNvPr name="AutoShape 5" id="5"/>
          <p:cNvSpPr/>
          <p:nvPr/>
        </p:nvSpPr>
        <p:spPr>
          <a:xfrm>
            <a:off x="4883998" y="2131472"/>
            <a:ext cx="13544644" cy="0"/>
          </a:xfrm>
          <a:prstGeom prst="line">
            <a:avLst/>
          </a:prstGeom>
          <a:ln cap="flat" w="9525">
            <a:solidFill>
              <a:srgbClr val="2B2C30"/>
            </a:solidFill>
            <a:prstDash val="solid"/>
            <a:headEnd type="none" len="sm" w="sm"/>
            <a:tailEnd type="none" len="sm" w="sm"/>
          </a:ln>
        </p:spPr>
      </p:sp>
      <p:sp>
        <p:nvSpPr>
          <p:cNvPr name="Freeform 6" id="6"/>
          <p:cNvSpPr/>
          <p:nvPr/>
        </p:nvSpPr>
        <p:spPr>
          <a:xfrm flipH="false" flipV="false" rot="0">
            <a:off x="0" y="0"/>
            <a:ext cx="2747602" cy="3731311"/>
          </a:xfrm>
          <a:custGeom>
            <a:avLst/>
            <a:gdLst/>
            <a:ahLst/>
            <a:cxnLst/>
            <a:rect r="r" b="b" t="t" l="l"/>
            <a:pathLst>
              <a:path h="3731311" w="2747602">
                <a:moveTo>
                  <a:pt x="0" y="0"/>
                </a:moveTo>
                <a:lnTo>
                  <a:pt x="2747602" y="0"/>
                </a:lnTo>
                <a:lnTo>
                  <a:pt x="2747602" y="3731311"/>
                </a:lnTo>
                <a:lnTo>
                  <a:pt x="0" y="37313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2126819" y="69274"/>
            <a:ext cx="5697581" cy="2057436"/>
          </a:xfrm>
          <a:prstGeom prst="rect">
            <a:avLst/>
          </a:prstGeom>
        </p:spPr>
        <p:txBody>
          <a:bodyPr anchor="t" rtlCol="false" tIns="0" lIns="0" bIns="0" rIns="0">
            <a:spAutoFit/>
          </a:bodyPr>
          <a:lstStyle/>
          <a:p>
            <a:pPr algn="ctr">
              <a:lnSpc>
                <a:spcPts val="16800"/>
              </a:lnSpc>
              <a:spcBef>
                <a:spcPct val="0"/>
              </a:spcBef>
            </a:pPr>
            <a:r>
              <a:rPr lang="en-US" sz="12000" spc="1200">
                <a:solidFill>
                  <a:srgbClr val="000000"/>
                </a:solidFill>
                <a:latin typeface="Playfair Display"/>
                <a:ea typeface="Playfair Display"/>
                <a:cs typeface="Playfair Display"/>
                <a:sym typeface="Playfair Display"/>
              </a:rPr>
              <a:t>HOW ?</a:t>
            </a:r>
          </a:p>
        </p:txBody>
      </p:sp>
      <p:sp>
        <p:nvSpPr>
          <p:cNvPr name="TextBox 8" id="8"/>
          <p:cNvSpPr txBox="true"/>
          <p:nvPr/>
        </p:nvSpPr>
        <p:spPr>
          <a:xfrm rot="0">
            <a:off x="3208723" y="2272690"/>
            <a:ext cx="14836822" cy="7737219"/>
          </a:xfrm>
          <a:prstGeom prst="rect">
            <a:avLst/>
          </a:prstGeom>
        </p:spPr>
        <p:txBody>
          <a:bodyPr anchor="t" rtlCol="false" tIns="0" lIns="0" bIns="0" rIns="0">
            <a:spAutoFit/>
          </a:bodyPr>
          <a:lstStyle/>
          <a:p>
            <a:pPr algn="l">
              <a:lnSpc>
                <a:spcPts val="5101"/>
              </a:lnSpc>
            </a:pPr>
            <a:r>
              <a:rPr lang="en-US" sz="3643" spc="364">
                <a:solidFill>
                  <a:srgbClr val="000000"/>
                </a:solidFill>
                <a:latin typeface="Playfair Display"/>
                <a:ea typeface="Playfair Display"/>
                <a:cs typeface="Playfair Display"/>
                <a:sym typeface="Playfair Display"/>
              </a:rPr>
              <a:t>To successfully promote Airsential, a multi-channel approach is essential. The strategy involves leveraging digital marketing through targeted social media campaigns, SEO, and influencer partnerships to build awareness. </a:t>
            </a:r>
          </a:p>
          <a:p>
            <a:pPr algn="l">
              <a:lnSpc>
                <a:spcPts val="5101"/>
              </a:lnSpc>
            </a:pPr>
            <a:r>
              <a:rPr lang="en-US" sz="3643" spc="364">
                <a:solidFill>
                  <a:srgbClr val="000000"/>
                </a:solidFill>
                <a:latin typeface="Playfair Display"/>
                <a:ea typeface="Playfair Display"/>
                <a:cs typeface="Playfair Display"/>
                <a:sym typeface="Playfair Display"/>
              </a:rPr>
              <a:t>Collaborations with smart home companies and healthcare organizations can broaden the product’s reach, while live demonstrations and webinars help engage and educate potential customers on the device's benefits.</a:t>
            </a:r>
          </a:p>
          <a:p>
            <a:pPr algn="l">
              <a:lnSpc>
                <a:spcPts val="5101"/>
              </a:lnSpc>
              <a:spcBef>
                <a:spcPct val="0"/>
              </a:spcBef>
            </a:pPr>
            <a:r>
              <a:rPr lang="en-US" sz="3643" spc="364">
                <a:solidFill>
                  <a:srgbClr val="000000"/>
                </a:solidFill>
                <a:latin typeface="Playfair Display"/>
                <a:ea typeface="Playfair Display"/>
                <a:cs typeface="Playfair Display"/>
                <a:sym typeface="Playfair Display"/>
              </a:rPr>
              <a:t>Encouraging customer testimonials and offering discounts or referral programs will drive adoption and enhance trust.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96962" y="0"/>
            <a:ext cx="15681040" cy="10287000"/>
            <a:chOff x="0" y="0"/>
            <a:chExt cx="4129986" cy="2709333"/>
          </a:xfrm>
        </p:grpSpPr>
        <p:sp>
          <p:nvSpPr>
            <p:cNvPr name="Freeform 3" id="3"/>
            <p:cNvSpPr/>
            <p:nvPr/>
          </p:nvSpPr>
          <p:spPr>
            <a:xfrm flipH="false" flipV="false" rot="0">
              <a:off x="0" y="0"/>
              <a:ext cx="4129986" cy="2709333"/>
            </a:xfrm>
            <a:custGeom>
              <a:avLst/>
              <a:gdLst/>
              <a:ahLst/>
              <a:cxnLst/>
              <a:rect r="r" b="b" t="t" l="l"/>
              <a:pathLst>
                <a:path h="2709333" w="4129986">
                  <a:moveTo>
                    <a:pt x="0" y="0"/>
                  </a:moveTo>
                  <a:lnTo>
                    <a:pt x="4129986" y="0"/>
                  </a:lnTo>
                  <a:lnTo>
                    <a:pt x="4129986" y="2709333"/>
                  </a:lnTo>
                  <a:lnTo>
                    <a:pt x="0" y="2709333"/>
                  </a:lnTo>
                  <a:close/>
                </a:path>
              </a:pathLst>
            </a:custGeom>
            <a:solidFill>
              <a:srgbClr val="F2F1F1">
                <a:alpha val="80000"/>
              </a:srgbClr>
            </a:solidFill>
          </p:spPr>
        </p:sp>
        <p:sp>
          <p:nvSpPr>
            <p:cNvPr name="TextBox 4" id="4"/>
            <p:cNvSpPr txBox="true"/>
            <p:nvPr/>
          </p:nvSpPr>
          <p:spPr>
            <a:xfrm>
              <a:off x="0" y="-47625"/>
              <a:ext cx="4129986" cy="2756958"/>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3295810" y="1860672"/>
            <a:ext cx="14992190" cy="7933209"/>
          </a:xfrm>
          <a:prstGeom prst="rect">
            <a:avLst/>
          </a:prstGeom>
        </p:spPr>
        <p:txBody>
          <a:bodyPr anchor="t" rtlCol="false" tIns="0" lIns="0" bIns="0" rIns="0">
            <a:spAutoFit/>
          </a:bodyPr>
          <a:lstStyle/>
          <a:p>
            <a:pPr algn="l" marL="654433" indent="-327216" lvl="1">
              <a:lnSpc>
                <a:spcPts val="4243"/>
              </a:lnSpc>
              <a:buAutoNum type="arabicPeriod" startAt="1"/>
            </a:pPr>
            <a:r>
              <a:rPr lang="en-US" b="true" sz="3031" spc="303">
                <a:solidFill>
                  <a:srgbClr val="000000"/>
                </a:solidFill>
                <a:latin typeface="Playfair Display Bold"/>
                <a:ea typeface="Playfair Display Bold"/>
                <a:cs typeface="Playfair Display Bold"/>
                <a:sym typeface="Playfair Display Bold"/>
              </a:rPr>
              <a:t>Targeted Digital Marketing -</a:t>
            </a:r>
            <a:r>
              <a:rPr lang="en-US" sz="3031" spc="303">
                <a:solidFill>
                  <a:srgbClr val="000000"/>
                </a:solidFill>
                <a:latin typeface="Playfair Display"/>
                <a:ea typeface="Playfair Display"/>
                <a:cs typeface="Playfair Display"/>
                <a:sym typeface="Playfair Display"/>
              </a:rPr>
              <a:t> Social Media Campaigns </a:t>
            </a:r>
          </a:p>
          <a:p>
            <a:pPr algn="l" marL="654433" indent="-327216" lvl="1">
              <a:lnSpc>
                <a:spcPts val="4243"/>
              </a:lnSpc>
              <a:buAutoNum type="arabicPeriod" startAt="1"/>
            </a:pPr>
            <a:r>
              <a:rPr lang="en-US" b="true" sz="3031" spc="303">
                <a:solidFill>
                  <a:srgbClr val="000000"/>
                </a:solidFill>
                <a:latin typeface="Playfair Display Bold"/>
                <a:ea typeface="Playfair Display Bold"/>
                <a:cs typeface="Playfair Display Bold"/>
                <a:sym typeface="Playfair Display Bold"/>
              </a:rPr>
              <a:t>SEO &amp; Content Marketing</a:t>
            </a:r>
            <a:r>
              <a:rPr lang="en-US" sz="3031" spc="303">
                <a:solidFill>
                  <a:srgbClr val="000000"/>
                </a:solidFill>
                <a:latin typeface="Playfair Display"/>
                <a:ea typeface="Playfair Display"/>
                <a:cs typeface="Playfair Display"/>
                <a:sym typeface="Playfair Display"/>
              </a:rPr>
              <a:t> - Influencer Marketing Create awareness and drive traffic to product website.</a:t>
            </a:r>
          </a:p>
          <a:p>
            <a:pPr algn="l" marL="654433" indent="-327216" lvl="1">
              <a:lnSpc>
                <a:spcPts val="4243"/>
              </a:lnSpc>
              <a:buAutoNum type="arabicPeriod" startAt="1"/>
            </a:pPr>
            <a:r>
              <a:rPr lang="en-US" b="true" sz="3031" spc="303">
                <a:solidFill>
                  <a:srgbClr val="000000"/>
                </a:solidFill>
                <a:latin typeface="Playfair Display Bold"/>
                <a:ea typeface="Playfair Display Bold"/>
                <a:cs typeface="Playfair Display Bold"/>
                <a:sym typeface="Playfair Display Bold"/>
              </a:rPr>
              <a:t>Partnerships &amp; Collaborations</a:t>
            </a:r>
            <a:r>
              <a:rPr lang="en-US" sz="3031" spc="303">
                <a:solidFill>
                  <a:srgbClr val="000000"/>
                </a:solidFill>
                <a:latin typeface="Playfair Display"/>
                <a:ea typeface="Playfair Display"/>
                <a:cs typeface="Playfair Display"/>
                <a:sym typeface="Playfair Display"/>
              </a:rPr>
              <a:t> - Work with Healthcare Organizations and NGOs Expand reach and build credibility through trusted partners.</a:t>
            </a:r>
          </a:p>
          <a:p>
            <a:pPr algn="l" marL="624694" indent="-312347" lvl="1">
              <a:lnSpc>
                <a:spcPts val="4050"/>
              </a:lnSpc>
              <a:buAutoNum type="arabicPeriod" startAt="1"/>
            </a:pPr>
            <a:r>
              <a:rPr lang="en-US" b="true" sz="2893" spc="289">
                <a:solidFill>
                  <a:srgbClr val="000000"/>
                </a:solidFill>
                <a:latin typeface="Playfair Display Bold"/>
                <a:ea typeface="Playfair Display Bold"/>
                <a:cs typeface="Playfair Display Bold"/>
                <a:sym typeface="Playfair Display Bold"/>
              </a:rPr>
              <a:t>Product Demonstrations &amp; Webinars </a:t>
            </a:r>
            <a:r>
              <a:rPr lang="en-US" sz="2893" spc="289">
                <a:solidFill>
                  <a:srgbClr val="000000"/>
                </a:solidFill>
                <a:latin typeface="Playfair Display"/>
                <a:ea typeface="Playfair Display"/>
                <a:cs typeface="Playfair Display"/>
                <a:sym typeface="Playfair Display"/>
              </a:rPr>
              <a:t>- Organize educational webinars on air quality and gas safety Engage customers and showcase product features.</a:t>
            </a:r>
          </a:p>
          <a:p>
            <a:pPr algn="l" marL="654433" indent="-327216" lvl="1">
              <a:lnSpc>
                <a:spcPts val="4243"/>
              </a:lnSpc>
              <a:buAutoNum type="arabicPeriod" startAt="1"/>
            </a:pPr>
            <a:r>
              <a:rPr lang="en-US" b="true" sz="3031" spc="303">
                <a:solidFill>
                  <a:srgbClr val="000000"/>
                </a:solidFill>
                <a:latin typeface="Playfair Display Bold"/>
                <a:ea typeface="Playfair Display Bold"/>
                <a:cs typeface="Playfair Display Bold"/>
                <a:sym typeface="Playfair Display Bold"/>
              </a:rPr>
              <a:t>Customer Testimonials &amp; Reviews</a:t>
            </a:r>
            <a:r>
              <a:rPr lang="en-US" sz="3031" spc="303">
                <a:solidFill>
                  <a:srgbClr val="000000"/>
                </a:solidFill>
                <a:latin typeface="Playfair Display"/>
                <a:ea typeface="Playfair Display"/>
                <a:cs typeface="Playfair Display"/>
                <a:sym typeface="Playfair Display"/>
              </a:rPr>
              <a:t> - Collect and share user testimonials,</a:t>
            </a:r>
            <a:r>
              <a:rPr lang="en-US" sz="3031" spc="303">
                <a:solidFill>
                  <a:srgbClr val="000000"/>
                </a:solidFill>
                <a:latin typeface="Playfair Display"/>
                <a:ea typeface="Playfair Display"/>
                <a:cs typeface="Playfair Display"/>
                <a:sym typeface="Playfair Display"/>
              </a:rPr>
              <a:t> Showcase positive reviews and case studies Build trust and social proof.</a:t>
            </a:r>
          </a:p>
          <a:p>
            <a:pPr algn="l" marL="654433" indent="-327216" lvl="1">
              <a:lnSpc>
                <a:spcPts val="4243"/>
              </a:lnSpc>
              <a:buAutoNum type="arabicPeriod" startAt="1"/>
            </a:pPr>
            <a:r>
              <a:rPr lang="en-US" b="true" sz="3031" spc="303">
                <a:solidFill>
                  <a:srgbClr val="000000"/>
                </a:solidFill>
                <a:latin typeface="Playfair Display Bold"/>
                <a:ea typeface="Playfair Display Bold"/>
                <a:cs typeface="Playfair Display Bold"/>
                <a:sym typeface="Playfair Display Bold"/>
              </a:rPr>
              <a:t>Discounts &amp; Promotions</a:t>
            </a:r>
            <a:r>
              <a:rPr lang="en-US" sz="3031" spc="303">
                <a:solidFill>
                  <a:srgbClr val="000000"/>
                </a:solidFill>
                <a:latin typeface="Playfair Display"/>
                <a:ea typeface="Playfair Display"/>
                <a:cs typeface="Playfair Display"/>
                <a:sym typeface="Playfair Display"/>
              </a:rPr>
              <a:t> - Launch limited-time discounts or bundle offers,</a:t>
            </a:r>
            <a:r>
              <a:rPr lang="en-US" sz="3031" spc="303">
                <a:solidFill>
                  <a:srgbClr val="000000"/>
                </a:solidFill>
                <a:latin typeface="Playfair Display"/>
                <a:ea typeface="Playfair Display"/>
                <a:cs typeface="Playfair Display"/>
                <a:sym typeface="Playfair Display"/>
              </a:rPr>
              <a:t> Implement a referral program Encourage early adoption and word-of-mouth marketing.</a:t>
            </a:r>
          </a:p>
        </p:txBody>
      </p:sp>
      <p:sp>
        <p:nvSpPr>
          <p:cNvPr name="Freeform 6" id="6"/>
          <p:cNvSpPr/>
          <p:nvPr/>
        </p:nvSpPr>
        <p:spPr>
          <a:xfrm flipH="false" flipV="false" rot="0">
            <a:off x="-278786" y="0"/>
            <a:ext cx="3574596" cy="2671198"/>
          </a:xfrm>
          <a:custGeom>
            <a:avLst/>
            <a:gdLst/>
            <a:ahLst/>
            <a:cxnLst/>
            <a:rect r="r" b="b" t="t" l="l"/>
            <a:pathLst>
              <a:path h="2671198" w="3574596">
                <a:moveTo>
                  <a:pt x="0" y="0"/>
                </a:moveTo>
                <a:lnTo>
                  <a:pt x="3574596" y="0"/>
                </a:lnTo>
                <a:lnTo>
                  <a:pt x="3574596" y="2671198"/>
                </a:lnTo>
                <a:lnTo>
                  <a:pt x="0" y="2671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295810" y="-171450"/>
            <a:ext cx="14541916" cy="1566588"/>
          </a:xfrm>
          <a:prstGeom prst="rect">
            <a:avLst/>
          </a:prstGeom>
        </p:spPr>
        <p:txBody>
          <a:bodyPr anchor="t" rtlCol="false" tIns="0" lIns="0" bIns="0" rIns="0">
            <a:spAutoFit/>
          </a:bodyPr>
          <a:lstStyle/>
          <a:p>
            <a:pPr algn="r">
              <a:lnSpc>
                <a:spcPts val="12880"/>
              </a:lnSpc>
            </a:pPr>
            <a:r>
              <a:rPr lang="en-US" sz="9200">
                <a:solidFill>
                  <a:srgbClr val="000000"/>
                </a:solidFill>
                <a:latin typeface="Playfair Display"/>
                <a:ea typeface="Playfair Display"/>
                <a:cs typeface="Playfair Display"/>
                <a:sym typeface="Playfair Display"/>
              </a:rPr>
              <a:t>PROMOTION STRATEGY</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4989" y="0"/>
          <a:ext cx="17273858" cy="10287000"/>
        </p:xfrm>
        <a:graphic>
          <a:graphicData uri="http://schemas.openxmlformats.org/drawingml/2006/table">
            <a:tbl>
              <a:tblPr/>
              <a:tblGrid>
                <a:gridCol w="3739626"/>
                <a:gridCol w="3690879"/>
                <a:gridCol w="4098367"/>
                <a:gridCol w="5744985"/>
              </a:tblGrid>
              <a:tr h="2228838">
                <a:tc>
                  <a:txBody>
                    <a:bodyPr anchor="t" rtlCol="false"/>
                    <a:lstStyle/>
                    <a:p>
                      <a:pPr algn="ctr">
                        <a:lnSpc>
                          <a:spcPts val="5599"/>
                        </a:lnSpc>
                        <a:defRPr/>
                      </a:pPr>
                      <a:r>
                        <a:rPr lang="en-US" sz="3999" b="true">
                          <a:solidFill>
                            <a:srgbClr val="000000"/>
                          </a:solidFill>
                          <a:latin typeface="Playfair Display Bold"/>
                          <a:ea typeface="Playfair Display Bold"/>
                          <a:cs typeface="Playfair Display Bold"/>
                          <a:sym typeface="Playfair Display Bold"/>
                        </a:rPr>
                        <a:t>Key Partners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b="true">
                          <a:solidFill>
                            <a:srgbClr val="000000"/>
                          </a:solidFill>
                          <a:latin typeface="Playfair Display Bold"/>
                          <a:ea typeface="Playfair Display Bold"/>
                          <a:cs typeface="Playfair Display Bold"/>
                          <a:sym typeface="Playfair Display Bold"/>
                        </a:rPr>
                        <a:t>Activities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b="true">
                          <a:solidFill>
                            <a:srgbClr val="000000"/>
                          </a:solidFill>
                          <a:latin typeface="Playfair Display Bold"/>
                          <a:ea typeface="Playfair Display Bold"/>
                          <a:cs typeface="Playfair Display Bold"/>
                          <a:sym typeface="Playfair Display Bold"/>
                        </a:rPr>
                        <a:t>Resources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b="true">
                          <a:solidFill>
                            <a:srgbClr val="000000"/>
                          </a:solidFill>
                          <a:latin typeface="Playfair Display Bold"/>
                          <a:ea typeface="Playfair Display Bold"/>
                          <a:cs typeface="Playfair Display Bold"/>
                          <a:sym typeface="Playfair Display Bold"/>
                        </a:rPr>
                        <a:t>Value Propositions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38477">
                <a:tc>
                  <a:txBody>
                    <a:bodyPr anchor="t" rtlCol="false"/>
                    <a:lstStyle/>
                    <a:p>
                      <a:pPr algn="ctr">
                        <a:lnSpc>
                          <a:spcPts val="4200"/>
                        </a:lnSpc>
                        <a:defRPr/>
                      </a:pPr>
                      <a:r>
                        <a:rPr lang="en-US" sz="3000" b="true">
                          <a:solidFill>
                            <a:srgbClr val="000000"/>
                          </a:solidFill>
                          <a:latin typeface="Playfair Display Bold"/>
                          <a:ea typeface="Playfair Display Bold"/>
                          <a:cs typeface="Playfair Display Bold"/>
                          <a:sym typeface="Playfair Display Bold"/>
                        </a:rPr>
                        <a:t>Sensor suppliers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R&amp;D, product development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AirSential hardware, cloud services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Monitor air quality and gas leaks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36704">
                <a:tc>
                  <a:txBody>
                    <a:bodyPr anchor="t" rtlCol="false"/>
                    <a:lstStyle/>
                    <a:p>
                      <a:pPr algn="ctr">
                        <a:lnSpc>
                          <a:spcPts val="4200"/>
                        </a:lnSpc>
                        <a:defRPr/>
                      </a:pPr>
                      <a:r>
                        <a:rPr lang="en-US" sz="3000" b="true">
                          <a:solidFill>
                            <a:srgbClr val="000000"/>
                          </a:solidFill>
                          <a:latin typeface="Playfair Display Bold"/>
                          <a:ea typeface="Playfair Display Bold"/>
                          <a:cs typeface="Playfair Display Bold"/>
                          <a:sym typeface="Playfair Display Bold"/>
                        </a:rPr>
                        <a:t>Cloud providers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Marketing &amp; sales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Sensors, IoT devices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Real-time alerts and emergency response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38477">
                <a:tc>
                  <a:txBody>
                    <a:bodyPr anchor="t" rtlCol="false"/>
                    <a:lstStyle/>
                    <a:p>
                      <a:pPr algn="ctr">
                        <a:lnSpc>
                          <a:spcPts val="4200"/>
                        </a:lnSpc>
                        <a:defRPr/>
                      </a:pPr>
                      <a:r>
                        <a:rPr lang="en-US" sz="3000" b="true">
                          <a:solidFill>
                            <a:srgbClr val="000000"/>
                          </a:solidFill>
                          <a:latin typeface="Playfair Display Bold"/>
                          <a:ea typeface="Playfair Display Bold"/>
                          <a:cs typeface="Playfair Display Bold"/>
                          <a:sym typeface="Playfair Display Bold"/>
                        </a:rPr>
                        <a:t>Manufacturers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Customer support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Data infrastructure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Health and safety improvement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44503">
                <a:tc>
                  <a:txBody>
                    <a:bodyPr anchor="t" rtlCol="false"/>
                    <a:lstStyle/>
                    <a:p>
                      <a:pPr algn="ctr">
                        <a:lnSpc>
                          <a:spcPts val="4200"/>
                        </a:lnSpc>
                        <a:defRPr/>
                      </a:pPr>
                      <a:r>
                        <a:rPr lang="en-US" sz="3000" b="true">
                          <a:solidFill>
                            <a:srgbClr val="000000"/>
                          </a:solidFill>
                          <a:latin typeface="Playfair Display Bold"/>
                          <a:ea typeface="Playfair Display Bold"/>
                          <a:cs typeface="Playfair Display Bold"/>
                          <a:sym typeface="Playfair Display Bold"/>
                        </a:rPr>
                        <a:t>Retailers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Regulatory compliance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Development team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Playfair Display"/>
                          <a:ea typeface="Playfair Display"/>
                          <a:cs typeface="Playfair Display"/>
                          <a:sym typeface="Playfair Display"/>
                        </a:rPr>
                        <a:t>Improve air quality in homes, offices, and industries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85112" y="0"/>
            <a:ext cx="15443530" cy="10287000"/>
            <a:chOff x="0" y="0"/>
            <a:chExt cx="4067432" cy="2709333"/>
          </a:xfrm>
        </p:grpSpPr>
        <p:sp>
          <p:nvSpPr>
            <p:cNvPr name="Freeform 3" id="3"/>
            <p:cNvSpPr/>
            <p:nvPr/>
          </p:nvSpPr>
          <p:spPr>
            <a:xfrm flipH="false" flipV="false" rot="0">
              <a:off x="0" y="0"/>
              <a:ext cx="4067432" cy="2709333"/>
            </a:xfrm>
            <a:custGeom>
              <a:avLst/>
              <a:gdLst/>
              <a:ahLst/>
              <a:cxnLst/>
              <a:rect r="r" b="b" t="t" l="l"/>
              <a:pathLst>
                <a:path h="2709333" w="4067432">
                  <a:moveTo>
                    <a:pt x="0" y="0"/>
                  </a:moveTo>
                  <a:lnTo>
                    <a:pt x="4067432" y="0"/>
                  </a:lnTo>
                  <a:lnTo>
                    <a:pt x="4067432" y="2709333"/>
                  </a:lnTo>
                  <a:lnTo>
                    <a:pt x="0" y="2709333"/>
                  </a:lnTo>
                  <a:close/>
                </a:path>
              </a:pathLst>
            </a:custGeom>
            <a:solidFill>
              <a:srgbClr val="F2F1F1">
                <a:alpha val="80000"/>
              </a:srgbClr>
            </a:solidFill>
          </p:spPr>
        </p:sp>
        <p:sp>
          <p:nvSpPr>
            <p:cNvPr name="TextBox 4" id="4"/>
            <p:cNvSpPr txBox="true"/>
            <p:nvPr/>
          </p:nvSpPr>
          <p:spPr>
            <a:xfrm>
              <a:off x="0" y="-47625"/>
              <a:ext cx="4067432" cy="2756958"/>
            </a:xfrm>
            <a:prstGeom prst="rect">
              <a:avLst/>
            </a:prstGeom>
          </p:spPr>
          <p:txBody>
            <a:bodyPr anchor="ctr" rtlCol="false" tIns="50800" lIns="50800" bIns="50800" rIns="50800"/>
            <a:lstStyle/>
            <a:p>
              <a:pPr algn="ctr">
                <a:lnSpc>
                  <a:spcPts val="3359"/>
                </a:lnSpc>
              </a:pPr>
            </a:p>
          </p:txBody>
        </p:sp>
      </p:grpSp>
      <p:sp>
        <p:nvSpPr>
          <p:cNvPr name="AutoShape 5" id="5"/>
          <p:cNvSpPr/>
          <p:nvPr/>
        </p:nvSpPr>
        <p:spPr>
          <a:xfrm>
            <a:off x="4883998" y="2445797"/>
            <a:ext cx="13544644" cy="0"/>
          </a:xfrm>
          <a:prstGeom prst="line">
            <a:avLst/>
          </a:prstGeom>
          <a:ln cap="flat" w="9525">
            <a:solidFill>
              <a:srgbClr val="2B2C30"/>
            </a:solidFill>
            <a:prstDash val="solid"/>
            <a:headEnd type="none" len="sm" w="sm"/>
            <a:tailEnd type="none" len="sm" w="sm"/>
          </a:ln>
        </p:spPr>
      </p:sp>
      <p:sp>
        <p:nvSpPr>
          <p:cNvPr name="Freeform 6" id="6"/>
          <p:cNvSpPr/>
          <p:nvPr/>
        </p:nvSpPr>
        <p:spPr>
          <a:xfrm flipH="false" flipV="false" rot="0">
            <a:off x="0" y="0"/>
            <a:ext cx="2747602" cy="3731311"/>
          </a:xfrm>
          <a:custGeom>
            <a:avLst/>
            <a:gdLst/>
            <a:ahLst/>
            <a:cxnLst/>
            <a:rect r="r" b="b" t="t" l="l"/>
            <a:pathLst>
              <a:path h="3731311" w="2747602">
                <a:moveTo>
                  <a:pt x="0" y="0"/>
                </a:moveTo>
                <a:lnTo>
                  <a:pt x="2747602" y="0"/>
                </a:lnTo>
                <a:lnTo>
                  <a:pt x="2747602" y="3731311"/>
                </a:lnTo>
                <a:lnTo>
                  <a:pt x="0" y="37313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2201265" y="165022"/>
            <a:ext cx="5697581" cy="2057436"/>
          </a:xfrm>
          <a:prstGeom prst="rect">
            <a:avLst/>
          </a:prstGeom>
        </p:spPr>
        <p:txBody>
          <a:bodyPr anchor="t" rtlCol="false" tIns="0" lIns="0" bIns="0" rIns="0">
            <a:spAutoFit/>
          </a:bodyPr>
          <a:lstStyle/>
          <a:p>
            <a:pPr algn="ctr">
              <a:lnSpc>
                <a:spcPts val="16800"/>
              </a:lnSpc>
              <a:spcBef>
                <a:spcPct val="0"/>
              </a:spcBef>
            </a:pPr>
            <a:r>
              <a:rPr lang="en-US" sz="12000" spc="1200">
                <a:solidFill>
                  <a:srgbClr val="000000"/>
                </a:solidFill>
                <a:latin typeface="Playfair Display"/>
                <a:ea typeface="Playfair Display"/>
                <a:cs typeface="Playfair Display"/>
                <a:sym typeface="Playfair Display"/>
              </a:rPr>
              <a:t>WHO ?</a:t>
            </a:r>
          </a:p>
        </p:txBody>
      </p:sp>
      <p:sp>
        <p:nvSpPr>
          <p:cNvPr name="TextBox 8" id="8"/>
          <p:cNvSpPr txBox="true"/>
          <p:nvPr/>
        </p:nvSpPr>
        <p:spPr>
          <a:xfrm rot="0">
            <a:off x="3696821" y="2602960"/>
            <a:ext cx="14408737" cy="7596751"/>
          </a:xfrm>
          <a:prstGeom prst="rect">
            <a:avLst/>
          </a:prstGeom>
        </p:spPr>
        <p:txBody>
          <a:bodyPr anchor="t" rtlCol="false" tIns="0" lIns="0" bIns="0" rIns="0">
            <a:spAutoFit/>
          </a:bodyPr>
          <a:lstStyle/>
          <a:p>
            <a:pPr algn="l">
              <a:lnSpc>
                <a:spcPts val="4312"/>
              </a:lnSpc>
              <a:spcBef>
                <a:spcPct val="0"/>
              </a:spcBef>
            </a:pPr>
            <a:r>
              <a:rPr lang="en-US" sz="3080" spc="308">
                <a:solidFill>
                  <a:srgbClr val="000000"/>
                </a:solidFill>
                <a:latin typeface="Playfair Display"/>
                <a:ea typeface="Playfair Display"/>
                <a:cs typeface="Playfair Display"/>
                <a:sym typeface="Playfair Display"/>
              </a:rPr>
              <a:t>Airsential is designed f</a:t>
            </a:r>
            <a:r>
              <a:rPr lang="en-US" sz="3080" spc="308">
                <a:solidFill>
                  <a:srgbClr val="000000"/>
                </a:solidFill>
                <a:latin typeface="Playfair Display"/>
                <a:ea typeface="Playfair Display"/>
                <a:cs typeface="Playfair Display"/>
                <a:sym typeface="Playfair Display"/>
              </a:rPr>
              <a:t>or individuals and households concerned about indoor air quality, gas leaks, and respiratory health. </a:t>
            </a:r>
          </a:p>
          <a:p>
            <a:pPr algn="l">
              <a:lnSpc>
                <a:spcPts val="4312"/>
              </a:lnSpc>
              <a:spcBef>
                <a:spcPct val="0"/>
              </a:spcBef>
            </a:pPr>
          </a:p>
          <a:p>
            <a:pPr algn="l">
              <a:lnSpc>
                <a:spcPts val="4312"/>
              </a:lnSpc>
              <a:spcBef>
                <a:spcPct val="0"/>
              </a:spcBef>
            </a:pPr>
            <a:r>
              <a:rPr lang="en-US" sz="3080" spc="308">
                <a:solidFill>
                  <a:srgbClr val="000000"/>
                </a:solidFill>
                <a:latin typeface="Playfair Display"/>
                <a:ea typeface="Playfair Display"/>
                <a:cs typeface="Playfair Display"/>
                <a:sym typeface="Playfair Display"/>
              </a:rPr>
              <a:t>The product is ideal for:</a:t>
            </a:r>
          </a:p>
          <a:p>
            <a:pPr algn="l" marL="665042" indent="-332521" lvl="1">
              <a:lnSpc>
                <a:spcPts val="4312"/>
              </a:lnSpc>
              <a:spcBef>
                <a:spcPct val="0"/>
              </a:spcBef>
              <a:buAutoNum type="arabicPeriod" startAt="1"/>
            </a:pPr>
            <a:r>
              <a:rPr lang="en-US" sz="3080" spc="308">
                <a:solidFill>
                  <a:srgbClr val="000000"/>
                </a:solidFill>
                <a:latin typeface="Playfair Display"/>
                <a:ea typeface="Playfair Display"/>
                <a:cs typeface="Playfair Display"/>
                <a:sym typeface="Playfair Display"/>
              </a:rPr>
              <a:t>Homeowners </a:t>
            </a:r>
          </a:p>
          <a:p>
            <a:pPr algn="l" marL="665042" indent="-332521" lvl="1">
              <a:lnSpc>
                <a:spcPts val="4312"/>
              </a:lnSpc>
              <a:spcBef>
                <a:spcPct val="0"/>
              </a:spcBef>
              <a:buAutoNum type="arabicPeriod" startAt="1"/>
            </a:pPr>
            <a:r>
              <a:rPr lang="en-US" sz="3080" spc="308">
                <a:solidFill>
                  <a:srgbClr val="000000"/>
                </a:solidFill>
                <a:latin typeface="Playfair Display"/>
                <a:ea typeface="Playfair Display"/>
                <a:cs typeface="Playfair Display"/>
                <a:sym typeface="Playfair Display"/>
              </a:rPr>
              <a:t>Families </a:t>
            </a:r>
          </a:p>
          <a:p>
            <a:pPr algn="l" marL="665042" indent="-332521" lvl="1">
              <a:lnSpc>
                <a:spcPts val="4312"/>
              </a:lnSpc>
              <a:spcBef>
                <a:spcPct val="0"/>
              </a:spcBef>
              <a:buAutoNum type="arabicPeriod" startAt="1"/>
            </a:pPr>
            <a:r>
              <a:rPr lang="en-US" sz="3080" spc="308">
                <a:solidFill>
                  <a:srgbClr val="000000"/>
                </a:solidFill>
                <a:latin typeface="Playfair Display"/>
                <a:ea typeface="Playfair Display"/>
                <a:cs typeface="Playfair Display"/>
                <a:sym typeface="Playfair Display"/>
              </a:rPr>
              <a:t>Health-conscious Individuals</a:t>
            </a:r>
          </a:p>
          <a:p>
            <a:pPr algn="l" marL="665042" indent="-332521" lvl="1">
              <a:lnSpc>
                <a:spcPts val="4312"/>
              </a:lnSpc>
              <a:spcBef>
                <a:spcPct val="0"/>
              </a:spcBef>
              <a:buAutoNum type="arabicPeriod" startAt="1"/>
            </a:pPr>
            <a:r>
              <a:rPr lang="en-US" sz="3080" spc="308">
                <a:solidFill>
                  <a:srgbClr val="000000"/>
                </a:solidFill>
                <a:latin typeface="Playfair Display"/>
                <a:ea typeface="Playfair Display"/>
                <a:cs typeface="Playfair Display"/>
                <a:sym typeface="Playfair Display"/>
              </a:rPr>
              <a:t>Smart Home Enthusiasts</a:t>
            </a:r>
          </a:p>
          <a:p>
            <a:pPr algn="l" marL="665042" indent="-332521" lvl="1">
              <a:lnSpc>
                <a:spcPts val="4312"/>
              </a:lnSpc>
              <a:spcBef>
                <a:spcPct val="0"/>
              </a:spcBef>
              <a:buAutoNum type="arabicPeriod" startAt="1"/>
            </a:pPr>
            <a:r>
              <a:rPr lang="en-US" sz="3080" spc="308">
                <a:solidFill>
                  <a:srgbClr val="000000"/>
                </a:solidFill>
                <a:latin typeface="Playfair Display"/>
                <a:ea typeface="Playfair Display"/>
                <a:cs typeface="Playfair Display"/>
                <a:sym typeface="Playfair Display"/>
              </a:rPr>
              <a:t>Businesses &amp; Offices </a:t>
            </a:r>
          </a:p>
          <a:p>
            <a:pPr algn="l" marL="665042" indent="-332521" lvl="1">
              <a:lnSpc>
                <a:spcPts val="4312"/>
              </a:lnSpc>
              <a:spcBef>
                <a:spcPct val="0"/>
              </a:spcBef>
              <a:buAutoNum type="arabicPeriod" startAt="1"/>
            </a:pPr>
            <a:r>
              <a:rPr lang="en-US" sz="3080" spc="308">
                <a:solidFill>
                  <a:srgbClr val="000000"/>
                </a:solidFill>
                <a:latin typeface="Playfair Display"/>
                <a:ea typeface="Playfair Display"/>
                <a:cs typeface="Playfair Display"/>
                <a:sym typeface="Playfair Display"/>
              </a:rPr>
              <a:t>Environmental and Safety Advocates </a:t>
            </a:r>
          </a:p>
          <a:p>
            <a:pPr algn="l">
              <a:lnSpc>
                <a:spcPts val="4312"/>
              </a:lnSpc>
              <a:spcBef>
                <a:spcPct val="0"/>
              </a:spcBef>
            </a:pPr>
          </a:p>
          <a:p>
            <a:pPr algn="l">
              <a:lnSpc>
                <a:spcPts val="4312"/>
              </a:lnSpc>
              <a:spcBef>
                <a:spcPct val="0"/>
              </a:spcBef>
            </a:pPr>
            <a:r>
              <a:rPr lang="en-US" sz="3080" spc="308">
                <a:solidFill>
                  <a:srgbClr val="000000"/>
                </a:solidFill>
                <a:latin typeface="Playfair Display"/>
                <a:ea typeface="Playfair Display"/>
                <a:cs typeface="Playfair Display"/>
                <a:sym typeface="Playfair Display"/>
              </a:rPr>
              <a:t>By targeting these groups, Airsential can provide enhanced air safety and quality, becoming an essential part of daily life for those who prioritize health and environmental well-being.</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0"/>
          <a:ext cx="18288000" cy="10297576"/>
        </p:xfrm>
        <a:graphic>
          <a:graphicData uri="http://schemas.openxmlformats.org/drawingml/2006/table">
            <a:tbl>
              <a:tblPr/>
              <a:tblGrid>
                <a:gridCol w="2875910"/>
                <a:gridCol w="4539521"/>
                <a:gridCol w="4966952"/>
                <a:gridCol w="5905617"/>
              </a:tblGrid>
              <a:tr h="1491418">
                <a:tc>
                  <a:txBody>
                    <a:bodyPr anchor="t" rtlCol="false"/>
                    <a:lstStyle/>
                    <a:p>
                      <a:pPr algn="l">
                        <a:lnSpc>
                          <a:spcPts val="3919"/>
                        </a:lnSpc>
                        <a:defRPr/>
                      </a:pPr>
                      <a:r>
                        <a:rPr lang="en-US" sz="2799" b="true">
                          <a:solidFill>
                            <a:srgbClr val="000000"/>
                          </a:solidFill>
                          <a:latin typeface="Playfair Display Bold"/>
                          <a:ea typeface="Playfair Display Bold"/>
                          <a:cs typeface="Playfair Display Bold"/>
                          <a:sym typeface="Playfair Display Bold"/>
                        </a:rPr>
                        <a:t>Customer Segment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r>
                        <a:rPr lang="en-US" sz="2799" b="true">
                          <a:solidFill>
                            <a:srgbClr val="000000"/>
                          </a:solidFill>
                          <a:latin typeface="Playfair Display Bold"/>
                          <a:ea typeface="Playfair Display Bold"/>
                          <a:cs typeface="Playfair Display Bold"/>
                          <a:sym typeface="Playfair Display Bold"/>
                        </a:rPr>
                        <a:t>Needs &amp; Pain Points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r>
                        <a:rPr lang="en-US" sz="2799" b="true">
                          <a:solidFill>
                            <a:srgbClr val="000000"/>
                          </a:solidFill>
                          <a:latin typeface="Playfair Display Bold"/>
                          <a:ea typeface="Playfair Display Bold"/>
                          <a:cs typeface="Playfair Display Bold"/>
                          <a:sym typeface="Playfair Display Bold"/>
                        </a:rPr>
                        <a:t>Motivation for Buying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r>
                        <a:rPr lang="en-US" sz="2799" b="true">
                          <a:solidFill>
                            <a:srgbClr val="000000"/>
                          </a:solidFill>
                          <a:latin typeface="Playfair Display Bold"/>
                          <a:ea typeface="Playfair Display Bold"/>
                          <a:cs typeface="Playfair Display Bold"/>
                          <a:sym typeface="Playfair Display Bold"/>
                        </a:rPr>
                        <a:t>How AirSential Can Help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89425">
                <a:tc>
                  <a:txBody>
                    <a:bodyPr anchor="t" rtlCol="false"/>
                    <a:lstStyle/>
                    <a:p>
                      <a:pPr algn="l">
                        <a:lnSpc>
                          <a:spcPts val="2800"/>
                        </a:lnSpc>
                        <a:defRPr/>
                      </a:pPr>
                      <a:r>
                        <a:rPr lang="en-US" sz="2000">
                          <a:solidFill>
                            <a:srgbClr val="000000"/>
                          </a:solidFill>
                          <a:latin typeface="Playfair Display"/>
                          <a:ea typeface="Playfair Display"/>
                          <a:cs typeface="Playfair Display"/>
                          <a:sym typeface="Playfair Display"/>
                        </a:rPr>
                        <a:t>Homeowners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Concerns about indoor air quality (e.g., allergens, pollutants)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Health and safety of family members, asthma or allergy management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Monitors air quality (PM2.5, CO2, VOCs), alerts for harmful gases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42925">
                <a:tc>
                  <a:txBody>
                    <a:bodyPr anchor="t" rtlCol="false"/>
                    <a:lstStyle/>
                    <a:p>
                      <a:pPr algn="l">
                        <a:lnSpc>
                          <a:spcPts val="2800"/>
                        </a:lnSpc>
                        <a:defRPr/>
                      </a:pPr>
                      <a:r>
                        <a:rPr lang="en-US" sz="2000">
                          <a:solidFill>
                            <a:srgbClr val="000000"/>
                          </a:solidFill>
                          <a:latin typeface="Playfair Display"/>
                          <a:ea typeface="Playfair Display"/>
                          <a:cs typeface="Playfair Display"/>
                          <a:sym typeface="Playfair Display"/>
                        </a:rPr>
                        <a:t>Businesses/Offices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Need to ensure employee safety and comply with health regulations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Compliance with health &amp; safety standards, creating a comfortable work environment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Real-time air quality monitoring, data reports for compliance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16043">
                <a:tc>
                  <a:txBody>
                    <a:bodyPr anchor="t" rtlCol="false"/>
                    <a:lstStyle/>
                    <a:p>
                      <a:pPr algn="l">
                        <a:lnSpc>
                          <a:spcPts val="2800"/>
                        </a:lnSpc>
                        <a:defRPr/>
                      </a:pPr>
                      <a:r>
                        <a:rPr lang="en-US" sz="2000">
                          <a:solidFill>
                            <a:srgbClr val="000000"/>
                          </a:solidFill>
                          <a:latin typeface="Playfair Display"/>
                          <a:ea typeface="Playfair Display"/>
                          <a:cs typeface="Playfair Display"/>
                          <a:sym typeface="Playfair Display"/>
                        </a:rPr>
                        <a:t>Schools/Colleges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Ensuring a safe and healthy environment for students and staff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Compliance with educational health standards, improving air quality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Monitors air quality for classroom and common areas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24495">
                <a:tc>
                  <a:txBody>
                    <a:bodyPr anchor="t" rtlCol="false"/>
                    <a:lstStyle/>
                    <a:p>
                      <a:pPr algn="l">
                        <a:lnSpc>
                          <a:spcPts val="2800"/>
                        </a:lnSpc>
                        <a:defRPr/>
                      </a:pPr>
                      <a:r>
                        <a:rPr lang="en-US" sz="2000">
                          <a:solidFill>
                            <a:srgbClr val="000000"/>
                          </a:solidFill>
                          <a:latin typeface="Playfair Display"/>
                          <a:ea typeface="Playfair Display"/>
                          <a:cs typeface="Playfair Display"/>
                          <a:sym typeface="Playfair Display"/>
                        </a:rPr>
                        <a:t>Healthcare Facilities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Maintaining a high-quality environment for patients (e.g., ICU, labs)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Protecting vulnerable individuals (e.g., asthma patients, elderly)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Monitors air quality, detecting harmful gases for better patient care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42925">
                <a:tc>
                  <a:txBody>
                    <a:bodyPr anchor="t" rtlCol="false"/>
                    <a:lstStyle/>
                    <a:p>
                      <a:pPr algn="l">
                        <a:lnSpc>
                          <a:spcPts val="2800"/>
                        </a:lnSpc>
                        <a:defRPr/>
                      </a:pPr>
                      <a:r>
                        <a:rPr lang="en-US" sz="2000">
                          <a:solidFill>
                            <a:srgbClr val="000000"/>
                          </a:solidFill>
                          <a:latin typeface="Playfair Display"/>
                          <a:ea typeface="Playfair Display"/>
                          <a:cs typeface="Playfair Display"/>
                          <a:sym typeface="Playfair Display"/>
                        </a:rPr>
                        <a:t>Industrial Facilities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Need to monitor workplace hazards like gas leaks or poor air quality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Compliance with workplace safety regulations, preventing accidents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Gas leak detection, air quality monitoring in hazardous areas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60008">
                <a:tc>
                  <a:txBody>
                    <a:bodyPr anchor="t" rtlCol="false"/>
                    <a:lstStyle/>
                    <a:p>
                      <a:pPr algn="l">
                        <a:lnSpc>
                          <a:spcPts val="2800"/>
                        </a:lnSpc>
                        <a:defRPr/>
                      </a:pPr>
                      <a:r>
                        <a:rPr lang="en-US" sz="2000">
                          <a:solidFill>
                            <a:srgbClr val="000000"/>
                          </a:solidFill>
                          <a:latin typeface="Playfair Display"/>
                          <a:ea typeface="Playfair Display"/>
                          <a:cs typeface="Playfair Display"/>
                          <a:sym typeface="Playfair Display"/>
                        </a:rPr>
                        <a:t>Smart Cities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Environmental data collection, improving public health and safety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Monitoring and improving city-wide air quality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Integrates into smart city infrastructure, public health monitoring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30337">
                <a:tc>
                  <a:txBody>
                    <a:bodyPr anchor="t" rtlCol="false"/>
                    <a:lstStyle/>
                    <a:p>
                      <a:pPr algn="l">
                        <a:lnSpc>
                          <a:spcPts val="2800"/>
                        </a:lnSpc>
                        <a:defRPr/>
                      </a:pPr>
                      <a:r>
                        <a:rPr lang="en-US" sz="2000">
                          <a:solidFill>
                            <a:srgbClr val="000000"/>
                          </a:solidFill>
                          <a:latin typeface="Playfair Display"/>
                          <a:ea typeface="Playfair Display"/>
                          <a:cs typeface="Playfair Display"/>
                          <a:sym typeface="Playfair Display"/>
                        </a:rPr>
                        <a:t>Environmental Agencies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Tracking pollution levels for regulatory compliance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Data for environmental impact reports, public awareness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Playfair Display"/>
                          <a:ea typeface="Playfair Display"/>
                          <a:cs typeface="Playfair Display"/>
                          <a:sym typeface="Playfair Display"/>
                        </a:rPr>
                        <a:t>Real-time and historical air quality data, extensive monitoring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05312" y="0"/>
            <a:ext cx="15868062" cy="10287000"/>
            <a:chOff x="0" y="0"/>
            <a:chExt cx="4179243" cy="2709333"/>
          </a:xfrm>
        </p:grpSpPr>
        <p:sp>
          <p:nvSpPr>
            <p:cNvPr name="Freeform 3" id="3"/>
            <p:cNvSpPr/>
            <p:nvPr/>
          </p:nvSpPr>
          <p:spPr>
            <a:xfrm flipH="false" flipV="false" rot="0">
              <a:off x="0" y="0"/>
              <a:ext cx="4179243" cy="2709333"/>
            </a:xfrm>
            <a:custGeom>
              <a:avLst/>
              <a:gdLst/>
              <a:ahLst/>
              <a:cxnLst/>
              <a:rect r="r" b="b" t="t" l="l"/>
              <a:pathLst>
                <a:path h="2709333" w="4179243">
                  <a:moveTo>
                    <a:pt x="0" y="0"/>
                  </a:moveTo>
                  <a:lnTo>
                    <a:pt x="4179243" y="0"/>
                  </a:lnTo>
                  <a:lnTo>
                    <a:pt x="4179243" y="2709333"/>
                  </a:lnTo>
                  <a:lnTo>
                    <a:pt x="0" y="2709333"/>
                  </a:lnTo>
                  <a:close/>
                </a:path>
              </a:pathLst>
            </a:custGeom>
            <a:solidFill>
              <a:srgbClr val="F2F1F1">
                <a:alpha val="80000"/>
              </a:srgbClr>
            </a:solidFill>
          </p:spPr>
        </p:sp>
        <p:sp>
          <p:nvSpPr>
            <p:cNvPr name="TextBox 4" id="4"/>
            <p:cNvSpPr txBox="true"/>
            <p:nvPr/>
          </p:nvSpPr>
          <p:spPr>
            <a:xfrm>
              <a:off x="0" y="-47625"/>
              <a:ext cx="4179243" cy="2756958"/>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2352398" y="-2720251"/>
            <a:ext cx="6705045" cy="6717258"/>
          </a:xfrm>
          <a:custGeom>
            <a:avLst/>
            <a:gdLst/>
            <a:ahLst/>
            <a:cxnLst/>
            <a:rect r="r" b="b" t="t" l="l"/>
            <a:pathLst>
              <a:path h="6717258" w="6705045">
                <a:moveTo>
                  <a:pt x="0" y="0"/>
                </a:moveTo>
                <a:lnTo>
                  <a:pt x="6705046" y="0"/>
                </a:lnTo>
                <a:lnTo>
                  <a:pt x="6705046" y="6717258"/>
                </a:lnTo>
                <a:lnTo>
                  <a:pt x="0" y="6717258"/>
                </a:lnTo>
                <a:lnTo>
                  <a:pt x="0" y="0"/>
                </a:lnTo>
                <a:close/>
              </a:path>
            </a:pathLst>
          </a:custGeom>
          <a:blipFill>
            <a:blip r:embed="rId2">
              <a:alphaModFix amt="72000"/>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1000125" y="0"/>
            <a:ext cx="0" cy="5481130"/>
          </a:xfrm>
          <a:prstGeom prst="line">
            <a:avLst/>
          </a:prstGeom>
          <a:ln cap="flat" w="57150">
            <a:solidFill>
              <a:srgbClr val="000000"/>
            </a:solidFill>
            <a:prstDash val="sysDash"/>
            <a:headEnd type="none" len="sm" w="sm"/>
            <a:tailEnd type="none" len="sm" w="sm"/>
          </a:ln>
        </p:spPr>
      </p:sp>
      <p:grpSp>
        <p:nvGrpSpPr>
          <p:cNvPr name="Group 7" id="7"/>
          <p:cNvGrpSpPr/>
          <p:nvPr/>
        </p:nvGrpSpPr>
        <p:grpSpPr>
          <a:xfrm rot="0">
            <a:off x="662331" y="5481130"/>
            <a:ext cx="675589" cy="67558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729723" y="1870136"/>
            <a:ext cx="675589" cy="67558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AutoShape 13" id="13"/>
          <p:cNvSpPr/>
          <p:nvPr/>
        </p:nvSpPr>
        <p:spPr>
          <a:xfrm>
            <a:off x="2067517" y="0"/>
            <a:ext cx="0" cy="1870136"/>
          </a:xfrm>
          <a:prstGeom prst="line">
            <a:avLst/>
          </a:prstGeom>
          <a:ln cap="flat" w="57150">
            <a:solidFill>
              <a:srgbClr val="000000"/>
            </a:solidFill>
            <a:prstDash val="sysDash"/>
            <a:headEnd type="none" len="sm" w="sm"/>
            <a:tailEnd type="none" len="sm" w="sm"/>
          </a:ln>
        </p:spPr>
      </p:sp>
      <p:sp>
        <p:nvSpPr>
          <p:cNvPr name="AutoShape 14" id="14"/>
          <p:cNvSpPr/>
          <p:nvPr/>
        </p:nvSpPr>
        <p:spPr>
          <a:xfrm flipH="true">
            <a:off x="3192059" y="-636614"/>
            <a:ext cx="31764" cy="3891512"/>
          </a:xfrm>
          <a:prstGeom prst="line">
            <a:avLst/>
          </a:prstGeom>
          <a:ln cap="flat" w="57150">
            <a:solidFill>
              <a:srgbClr val="000000"/>
            </a:solidFill>
            <a:prstDash val="sysDash"/>
            <a:headEnd type="none" len="sm" w="sm"/>
            <a:tailEnd type="none" len="sm" w="sm"/>
          </a:ln>
        </p:spPr>
      </p:sp>
      <p:grpSp>
        <p:nvGrpSpPr>
          <p:cNvPr name="Group 15" id="15"/>
          <p:cNvGrpSpPr/>
          <p:nvPr/>
        </p:nvGrpSpPr>
        <p:grpSpPr>
          <a:xfrm rot="0">
            <a:off x="2854265" y="3254897"/>
            <a:ext cx="675589" cy="67558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18" id="18"/>
          <p:cNvGrpSpPr/>
          <p:nvPr/>
        </p:nvGrpSpPr>
        <p:grpSpPr>
          <a:xfrm rot="0">
            <a:off x="-1085643" y="5818925"/>
            <a:ext cx="4847125" cy="4719815"/>
            <a:chOff x="0" y="0"/>
            <a:chExt cx="6462834" cy="6293086"/>
          </a:xfrm>
        </p:grpSpPr>
        <p:sp>
          <p:nvSpPr>
            <p:cNvPr name="Freeform 19" id="19"/>
            <p:cNvSpPr/>
            <p:nvPr/>
          </p:nvSpPr>
          <p:spPr>
            <a:xfrm flipH="false" flipV="false" rot="0">
              <a:off x="3810296" y="2312798"/>
              <a:ext cx="2652537" cy="3084346"/>
            </a:xfrm>
            <a:custGeom>
              <a:avLst/>
              <a:gdLst/>
              <a:ahLst/>
              <a:cxnLst/>
              <a:rect r="r" b="b" t="t" l="l"/>
              <a:pathLst>
                <a:path h="3084346" w="2652537">
                  <a:moveTo>
                    <a:pt x="0" y="0"/>
                  </a:moveTo>
                  <a:lnTo>
                    <a:pt x="2652538" y="0"/>
                  </a:lnTo>
                  <a:lnTo>
                    <a:pt x="2652538" y="3084346"/>
                  </a:lnTo>
                  <a:lnTo>
                    <a:pt x="0" y="3084346"/>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4316526">
              <a:off x="713181" y="1150653"/>
              <a:ext cx="3432931" cy="3991780"/>
            </a:xfrm>
            <a:custGeom>
              <a:avLst/>
              <a:gdLst/>
              <a:ahLst/>
              <a:cxnLst/>
              <a:rect r="r" b="b" t="t" l="l"/>
              <a:pathLst>
                <a:path h="3991780" w="3432931">
                  <a:moveTo>
                    <a:pt x="0" y="0"/>
                  </a:moveTo>
                  <a:lnTo>
                    <a:pt x="3432931" y="0"/>
                  </a:lnTo>
                  <a:lnTo>
                    <a:pt x="3432931" y="3991780"/>
                  </a:lnTo>
                  <a:lnTo>
                    <a:pt x="0" y="3991780"/>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2872544" y="0"/>
              <a:ext cx="2437141" cy="6293086"/>
            </a:xfrm>
            <a:custGeom>
              <a:avLst/>
              <a:gdLst/>
              <a:ahLst/>
              <a:cxnLst/>
              <a:rect r="r" b="b" t="t" l="l"/>
              <a:pathLst>
                <a:path h="6293086" w="2437141">
                  <a:moveTo>
                    <a:pt x="0" y="0"/>
                  </a:moveTo>
                  <a:lnTo>
                    <a:pt x="2437141" y="0"/>
                  </a:lnTo>
                  <a:lnTo>
                    <a:pt x="2437141" y="6293086"/>
                  </a:lnTo>
                  <a:lnTo>
                    <a:pt x="0" y="6293086"/>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grpSp>
      <p:sp>
        <p:nvSpPr>
          <p:cNvPr name="Freeform 22" id="22"/>
          <p:cNvSpPr/>
          <p:nvPr/>
        </p:nvSpPr>
        <p:spPr>
          <a:xfrm flipH="false" flipV="false" rot="0">
            <a:off x="15184992" y="6874660"/>
            <a:ext cx="3103008" cy="3767449"/>
          </a:xfrm>
          <a:custGeom>
            <a:avLst/>
            <a:gdLst/>
            <a:ahLst/>
            <a:cxnLst/>
            <a:rect r="r" b="b" t="t" l="l"/>
            <a:pathLst>
              <a:path h="3767449" w="3103008">
                <a:moveTo>
                  <a:pt x="0" y="0"/>
                </a:moveTo>
                <a:lnTo>
                  <a:pt x="3103008" y="0"/>
                </a:lnTo>
                <a:lnTo>
                  <a:pt x="3103008" y="3767449"/>
                </a:lnTo>
                <a:lnTo>
                  <a:pt x="0" y="37674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7999383" y="8968787"/>
            <a:ext cx="10288617" cy="2765066"/>
          </a:xfrm>
          <a:custGeom>
            <a:avLst/>
            <a:gdLst/>
            <a:ahLst/>
            <a:cxnLst/>
            <a:rect r="r" b="b" t="t" l="l"/>
            <a:pathLst>
              <a:path h="2765066" w="10288617">
                <a:moveTo>
                  <a:pt x="0" y="0"/>
                </a:moveTo>
                <a:lnTo>
                  <a:pt x="10288617" y="0"/>
                </a:lnTo>
                <a:lnTo>
                  <a:pt x="10288617" y="2765065"/>
                </a:lnTo>
                <a:lnTo>
                  <a:pt x="0" y="2765065"/>
                </a:lnTo>
                <a:lnTo>
                  <a:pt x="0" y="0"/>
                </a:lnTo>
                <a:close/>
              </a:path>
            </a:pathLst>
          </a:custGeom>
          <a:blipFill>
            <a:blip r:embed="rId10">
              <a:alphaModFix amt="69000"/>
              <a:extLst>
                <a:ext uri="{96DAC541-7B7A-43D3-8B79-37D633B846F1}">
                  <asvg:svgBlip xmlns:asvg="http://schemas.microsoft.com/office/drawing/2016/SVG/main" r:embed="rId10"/>
                </a:ext>
              </a:extLst>
            </a:blip>
            <a:stretch>
              <a:fillRect l="0" t="0" r="0" b="0"/>
            </a:stretch>
          </a:blipFill>
        </p:spPr>
      </p:sp>
      <p:sp>
        <p:nvSpPr>
          <p:cNvPr name="Freeform 24" id="24"/>
          <p:cNvSpPr/>
          <p:nvPr/>
        </p:nvSpPr>
        <p:spPr>
          <a:xfrm flipH="false" flipV="false" rot="0">
            <a:off x="-387706" y="8947228"/>
            <a:ext cx="10368837" cy="2786625"/>
          </a:xfrm>
          <a:custGeom>
            <a:avLst/>
            <a:gdLst/>
            <a:ahLst/>
            <a:cxnLst/>
            <a:rect r="r" b="b" t="t" l="l"/>
            <a:pathLst>
              <a:path h="2786625" w="10368837">
                <a:moveTo>
                  <a:pt x="0" y="0"/>
                </a:moveTo>
                <a:lnTo>
                  <a:pt x="10368836" y="0"/>
                </a:lnTo>
                <a:lnTo>
                  <a:pt x="10368836" y="2786624"/>
                </a:lnTo>
                <a:lnTo>
                  <a:pt x="0" y="2786624"/>
                </a:lnTo>
                <a:lnTo>
                  <a:pt x="0" y="0"/>
                </a:lnTo>
                <a:close/>
              </a:path>
            </a:pathLst>
          </a:custGeom>
          <a:blipFill>
            <a:blip r:embed="rId10">
              <a:alphaModFix amt="70000"/>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2833007">
            <a:off x="4883464" y="8185971"/>
            <a:ext cx="2188426" cy="2144658"/>
          </a:xfrm>
          <a:custGeom>
            <a:avLst/>
            <a:gdLst/>
            <a:ahLst/>
            <a:cxnLst/>
            <a:rect r="r" b="b" t="t" l="l"/>
            <a:pathLst>
              <a:path h="2144658" w="2188426">
                <a:moveTo>
                  <a:pt x="0" y="0"/>
                </a:moveTo>
                <a:lnTo>
                  <a:pt x="2188426" y="0"/>
                </a:lnTo>
                <a:lnTo>
                  <a:pt x="2188426" y="2144658"/>
                </a:lnTo>
                <a:lnTo>
                  <a:pt x="0" y="214465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6" id="26"/>
          <p:cNvSpPr/>
          <p:nvPr/>
        </p:nvSpPr>
        <p:spPr>
          <a:xfrm flipH="false" flipV="false" rot="-2936485">
            <a:off x="8677292" y="8522692"/>
            <a:ext cx="1871259" cy="1884968"/>
          </a:xfrm>
          <a:custGeom>
            <a:avLst/>
            <a:gdLst/>
            <a:ahLst/>
            <a:cxnLst/>
            <a:rect r="r" b="b" t="t" l="l"/>
            <a:pathLst>
              <a:path h="1884968" w="1871259">
                <a:moveTo>
                  <a:pt x="0" y="0"/>
                </a:moveTo>
                <a:lnTo>
                  <a:pt x="1871258" y="0"/>
                </a:lnTo>
                <a:lnTo>
                  <a:pt x="1871258" y="1884968"/>
                </a:lnTo>
                <a:lnTo>
                  <a:pt x="0" y="1884968"/>
                </a:lnTo>
                <a:lnTo>
                  <a:pt x="0" y="0"/>
                </a:lnTo>
                <a:close/>
              </a:path>
            </a:pathLst>
          </a:custGeom>
          <a:blipFill>
            <a:blip r:embed="rId13">
              <a:alphaModFix amt="61000"/>
              <a:extLst>
                <a:ext uri="{96DAC541-7B7A-43D3-8B79-37D633B846F1}">
                  <asvg:svgBlip xmlns:asvg="http://schemas.microsoft.com/office/drawing/2016/SVG/main" r:embed="rId14"/>
                </a:ext>
              </a:extLst>
            </a:blip>
            <a:stretch>
              <a:fillRect l="0" t="0" r="0" b="0"/>
            </a:stretch>
          </a:blipFill>
        </p:spPr>
      </p:sp>
      <p:sp>
        <p:nvSpPr>
          <p:cNvPr name="Freeform 27" id="27"/>
          <p:cNvSpPr/>
          <p:nvPr/>
        </p:nvSpPr>
        <p:spPr>
          <a:xfrm flipH="false" flipV="false" rot="0">
            <a:off x="10321126" y="8968787"/>
            <a:ext cx="1053908" cy="1694882"/>
          </a:xfrm>
          <a:custGeom>
            <a:avLst/>
            <a:gdLst/>
            <a:ahLst/>
            <a:cxnLst/>
            <a:rect r="r" b="b" t="t" l="l"/>
            <a:pathLst>
              <a:path h="1694882" w="1053908">
                <a:moveTo>
                  <a:pt x="0" y="0"/>
                </a:moveTo>
                <a:lnTo>
                  <a:pt x="1053908" y="0"/>
                </a:lnTo>
                <a:lnTo>
                  <a:pt x="1053908" y="1694881"/>
                </a:lnTo>
                <a:lnTo>
                  <a:pt x="0" y="1694881"/>
                </a:lnTo>
                <a:lnTo>
                  <a:pt x="0" y="0"/>
                </a:lnTo>
                <a:close/>
              </a:path>
            </a:pathLst>
          </a:custGeom>
          <a:blipFill>
            <a:blip r:embed="rId15">
              <a:alphaModFix amt="38000"/>
              <a:extLst>
                <a:ext uri="{96DAC541-7B7A-43D3-8B79-37D633B846F1}">
                  <asvg:svgBlip xmlns:asvg="http://schemas.microsoft.com/office/drawing/2016/SVG/main" r:embed="rId16"/>
                </a:ext>
              </a:extLst>
            </a:blip>
            <a:stretch>
              <a:fillRect l="0" t="0" r="0" b="0"/>
            </a:stretch>
          </a:blipFill>
        </p:spPr>
      </p:sp>
      <p:sp>
        <p:nvSpPr>
          <p:cNvPr name="Freeform 28" id="28"/>
          <p:cNvSpPr/>
          <p:nvPr/>
        </p:nvSpPr>
        <p:spPr>
          <a:xfrm flipH="false" flipV="false" rot="0">
            <a:off x="11717934" y="8947228"/>
            <a:ext cx="1053908" cy="1694882"/>
          </a:xfrm>
          <a:custGeom>
            <a:avLst/>
            <a:gdLst/>
            <a:ahLst/>
            <a:cxnLst/>
            <a:rect r="r" b="b" t="t" l="l"/>
            <a:pathLst>
              <a:path h="1694882" w="1053908">
                <a:moveTo>
                  <a:pt x="0" y="0"/>
                </a:moveTo>
                <a:lnTo>
                  <a:pt x="1053908" y="0"/>
                </a:lnTo>
                <a:lnTo>
                  <a:pt x="1053908" y="1694881"/>
                </a:lnTo>
                <a:lnTo>
                  <a:pt x="0" y="1694881"/>
                </a:lnTo>
                <a:lnTo>
                  <a:pt x="0" y="0"/>
                </a:lnTo>
                <a:close/>
              </a:path>
            </a:pathLst>
          </a:custGeom>
          <a:blipFill>
            <a:blip r:embed="rId15">
              <a:alphaModFix amt="54000"/>
              <a:extLst>
                <a:ext uri="{96DAC541-7B7A-43D3-8B79-37D633B846F1}">
                  <asvg:svgBlip xmlns:asvg="http://schemas.microsoft.com/office/drawing/2016/SVG/main" r:embed="rId16"/>
                </a:ext>
              </a:extLst>
            </a:blip>
            <a:stretch>
              <a:fillRect l="0" t="0" r="0" b="0"/>
            </a:stretch>
          </a:blipFill>
        </p:spPr>
      </p:sp>
      <p:sp>
        <p:nvSpPr>
          <p:cNvPr name="TextBox 29" id="29"/>
          <p:cNvSpPr txBox="true"/>
          <p:nvPr/>
        </p:nvSpPr>
        <p:spPr>
          <a:xfrm rot="0">
            <a:off x="5189160" y="3701732"/>
            <a:ext cx="12371749" cy="2588261"/>
          </a:xfrm>
          <a:prstGeom prst="rect">
            <a:avLst/>
          </a:prstGeom>
        </p:spPr>
        <p:txBody>
          <a:bodyPr anchor="t" rtlCol="false" tIns="0" lIns="0" bIns="0" rIns="0">
            <a:spAutoFit/>
          </a:bodyPr>
          <a:lstStyle/>
          <a:p>
            <a:pPr algn="ctr" marL="0" indent="0" lvl="0">
              <a:lnSpc>
                <a:spcPts val="21139"/>
              </a:lnSpc>
            </a:pPr>
            <a:r>
              <a:rPr lang="en-US" sz="15099" spc="754">
                <a:solidFill>
                  <a:srgbClr val="000000"/>
                </a:solidFill>
                <a:latin typeface="Playfair Display"/>
                <a:ea typeface="Playfair Display"/>
                <a:cs typeface="Playfair Display"/>
                <a:sym typeface="Playfair Display"/>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85112" y="0"/>
            <a:ext cx="15443530" cy="10287000"/>
            <a:chOff x="0" y="0"/>
            <a:chExt cx="4067432" cy="2709333"/>
          </a:xfrm>
        </p:grpSpPr>
        <p:sp>
          <p:nvSpPr>
            <p:cNvPr name="Freeform 3" id="3"/>
            <p:cNvSpPr/>
            <p:nvPr/>
          </p:nvSpPr>
          <p:spPr>
            <a:xfrm flipH="false" flipV="false" rot="0">
              <a:off x="0" y="0"/>
              <a:ext cx="4067432" cy="2709333"/>
            </a:xfrm>
            <a:custGeom>
              <a:avLst/>
              <a:gdLst/>
              <a:ahLst/>
              <a:cxnLst/>
              <a:rect r="r" b="b" t="t" l="l"/>
              <a:pathLst>
                <a:path h="2709333" w="4067432">
                  <a:moveTo>
                    <a:pt x="0" y="0"/>
                  </a:moveTo>
                  <a:lnTo>
                    <a:pt x="4067432" y="0"/>
                  </a:lnTo>
                  <a:lnTo>
                    <a:pt x="4067432" y="2709333"/>
                  </a:lnTo>
                  <a:lnTo>
                    <a:pt x="0" y="2709333"/>
                  </a:lnTo>
                  <a:close/>
                </a:path>
              </a:pathLst>
            </a:custGeom>
            <a:solidFill>
              <a:srgbClr val="F2F1F1">
                <a:alpha val="80000"/>
              </a:srgbClr>
            </a:solidFill>
          </p:spPr>
        </p:sp>
        <p:sp>
          <p:nvSpPr>
            <p:cNvPr name="TextBox 4" id="4"/>
            <p:cNvSpPr txBox="true"/>
            <p:nvPr/>
          </p:nvSpPr>
          <p:spPr>
            <a:xfrm>
              <a:off x="0" y="-47625"/>
              <a:ext cx="4067432" cy="2756958"/>
            </a:xfrm>
            <a:prstGeom prst="rect">
              <a:avLst/>
            </a:prstGeom>
          </p:spPr>
          <p:txBody>
            <a:bodyPr anchor="ctr" rtlCol="false" tIns="50800" lIns="50800" bIns="50800" rIns="50800"/>
            <a:lstStyle/>
            <a:p>
              <a:pPr algn="ctr">
                <a:lnSpc>
                  <a:spcPts val="3359"/>
                </a:lnSpc>
              </a:pPr>
            </a:p>
          </p:txBody>
        </p:sp>
      </p:grpSp>
      <p:sp>
        <p:nvSpPr>
          <p:cNvPr name="AutoShape 5" id="5"/>
          <p:cNvSpPr/>
          <p:nvPr/>
        </p:nvSpPr>
        <p:spPr>
          <a:xfrm>
            <a:off x="4883998" y="2445797"/>
            <a:ext cx="13544644" cy="0"/>
          </a:xfrm>
          <a:prstGeom prst="line">
            <a:avLst/>
          </a:prstGeom>
          <a:ln cap="flat" w="9525">
            <a:solidFill>
              <a:srgbClr val="2B2C30"/>
            </a:solidFill>
            <a:prstDash val="solid"/>
            <a:headEnd type="none" len="sm" w="sm"/>
            <a:tailEnd type="none" len="sm" w="sm"/>
          </a:ln>
        </p:spPr>
      </p:sp>
      <p:sp>
        <p:nvSpPr>
          <p:cNvPr name="Freeform 6" id="6"/>
          <p:cNvSpPr/>
          <p:nvPr/>
        </p:nvSpPr>
        <p:spPr>
          <a:xfrm flipH="false" flipV="false" rot="0">
            <a:off x="0" y="0"/>
            <a:ext cx="2747602" cy="3731311"/>
          </a:xfrm>
          <a:custGeom>
            <a:avLst/>
            <a:gdLst/>
            <a:ahLst/>
            <a:cxnLst/>
            <a:rect r="r" b="b" t="t" l="l"/>
            <a:pathLst>
              <a:path h="3731311" w="2747602">
                <a:moveTo>
                  <a:pt x="0" y="0"/>
                </a:moveTo>
                <a:lnTo>
                  <a:pt x="2747602" y="0"/>
                </a:lnTo>
                <a:lnTo>
                  <a:pt x="2747602" y="3731311"/>
                </a:lnTo>
                <a:lnTo>
                  <a:pt x="0" y="37313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9930651" y="70897"/>
            <a:ext cx="7893749" cy="2057436"/>
          </a:xfrm>
          <a:prstGeom prst="rect">
            <a:avLst/>
          </a:prstGeom>
        </p:spPr>
        <p:txBody>
          <a:bodyPr anchor="t" rtlCol="false" tIns="0" lIns="0" bIns="0" rIns="0">
            <a:spAutoFit/>
          </a:bodyPr>
          <a:lstStyle/>
          <a:p>
            <a:pPr algn="ctr">
              <a:lnSpc>
                <a:spcPts val="16800"/>
              </a:lnSpc>
              <a:spcBef>
                <a:spcPct val="0"/>
              </a:spcBef>
            </a:pPr>
            <a:r>
              <a:rPr lang="en-US" sz="12000" spc="1200">
                <a:solidFill>
                  <a:srgbClr val="000000"/>
                </a:solidFill>
                <a:latin typeface="Playfair Display"/>
                <a:ea typeface="Playfair Display"/>
                <a:cs typeface="Playfair Display"/>
                <a:sym typeface="Playfair Display"/>
              </a:rPr>
              <a:t>WHY ?</a:t>
            </a:r>
          </a:p>
        </p:txBody>
      </p:sp>
      <p:sp>
        <p:nvSpPr>
          <p:cNvPr name="TextBox 8" id="8"/>
          <p:cNvSpPr txBox="true"/>
          <p:nvPr/>
        </p:nvSpPr>
        <p:spPr>
          <a:xfrm rot="0">
            <a:off x="3132876" y="2698210"/>
            <a:ext cx="14691523" cy="7168421"/>
          </a:xfrm>
          <a:prstGeom prst="rect">
            <a:avLst/>
          </a:prstGeom>
        </p:spPr>
        <p:txBody>
          <a:bodyPr anchor="t" rtlCol="false" tIns="0" lIns="0" bIns="0" rIns="0">
            <a:spAutoFit/>
          </a:bodyPr>
          <a:lstStyle/>
          <a:p>
            <a:pPr algn="l">
              <a:lnSpc>
                <a:spcPts val="4423"/>
              </a:lnSpc>
              <a:spcBef>
                <a:spcPct val="0"/>
              </a:spcBef>
            </a:pPr>
            <a:r>
              <a:rPr lang="en-US" sz="3159" spc="315">
                <a:solidFill>
                  <a:srgbClr val="000000"/>
                </a:solidFill>
                <a:latin typeface="Playfair Display"/>
                <a:ea typeface="Playfair Display"/>
                <a:cs typeface="Playfair Display"/>
                <a:sym typeface="Playfair Display"/>
              </a:rPr>
              <a:t>The severity </a:t>
            </a:r>
            <a:r>
              <a:rPr lang="en-US" sz="3159" spc="315">
                <a:solidFill>
                  <a:srgbClr val="000000"/>
                </a:solidFill>
                <a:latin typeface="Playfair Display"/>
                <a:ea typeface="Playfair Display"/>
                <a:cs typeface="Playfair Display"/>
                <a:sym typeface="Playfair Display"/>
              </a:rPr>
              <a:t>of air pollution refers to the level of harmful pollutants in the air and its impact on health, the environment, and daily activities. It is typically measured using the Air Quality Index (AQI), which ranges from 0 to 500.</a:t>
            </a:r>
          </a:p>
          <a:p>
            <a:pPr algn="l" marL="682201" indent="-341101" lvl="1">
              <a:lnSpc>
                <a:spcPts val="4423"/>
              </a:lnSpc>
              <a:spcBef>
                <a:spcPct val="0"/>
              </a:spcBef>
              <a:buFont typeface="Arial"/>
              <a:buChar char="•"/>
            </a:pPr>
            <a:r>
              <a:rPr lang="en-US" sz="3159" spc="315">
                <a:solidFill>
                  <a:srgbClr val="000000"/>
                </a:solidFill>
                <a:latin typeface="Playfair Display"/>
                <a:ea typeface="Playfair Display"/>
                <a:cs typeface="Playfair Display"/>
                <a:sym typeface="Playfair Display"/>
              </a:rPr>
              <a:t>Low Severity (AQI 0-50): Good air quality, with little to no health risk.</a:t>
            </a:r>
          </a:p>
          <a:p>
            <a:pPr algn="l" marL="682201" indent="-341101" lvl="1">
              <a:lnSpc>
                <a:spcPts val="4423"/>
              </a:lnSpc>
              <a:spcBef>
                <a:spcPct val="0"/>
              </a:spcBef>
              <a:buFont typeface="Arial"/>
              <a:buChar char="•"/>
            </a:pPr>
            <a:r>
              <a:rPr lang="en-US" sz="3159" spc="315">
                <a:solidFill>
                  <a:srgbClr val="000000"/>
                </a:solidFill>
                <a:latin typeface="Playfair Display"/>
                <a:ea typeface="Playfair Display"/>
                <a:cs typeface="Playfair Display"/>
                <a:sym typeface="Playfair Display"/>
              </a:rPr>
              <a:t>Moderate Severity (AQI 51-100): Some risk for sensitive groups, but generally safe for the population.</a:t>
            </a:r>
          </a:p>
          <a:p>
            <a:pPr algn="l" marL="682201" indent="-341101" lvl="1">
              <a:lnSpc>
                <a:spcPts val="4423"/>
              </a:lnSpc>
              <a:spcBef>
                <a:spcPct val="0"/>
              </a:spcBef>
              <a:buFont typeface="Arial"/>
              <a:buChar char="•"/>
            </a:pPr>
            <a:r>
              <a:rPr lang="en-US" sz="3159" spc="315">
                <a:solidFill>
                  <a:srgbClr val="000000"/>
                </a:solidFill>
                <a:latin typeface="Playfair Display"/>
                <a:ea typeface="Playfair Display"/>
                <a:cs typeface="Playfair Display"/>
                <a:sym typeface="Playfair Display"/>
              </a:rPr>
              <a:t>High Severity (AQI 101-150): Unhealthy for sensitive groups, such as children and people with respiratory conditions.</a:t>
            </a:r>
          </a:p>
          <a:p>
            <a:pPr algn="l" marL="682201" indent="-341101" lvl="1">
              <a:lnSpc>
                <a:spcPts val="4423"/>
              </a:lnSpc>
              <a:spcBef>
                <a:spcPct val="0"/>
              </a:spcBef>
              <a:buFont typeface="Arial"/>
              <a:buChar char="•"/>
            </a:pPr>
            <a:r>
              <a:rPr lang="en-US" sz="3159" spc="315">
                <a:solidFill>
                  <a:srgbClr val="000000"/>
                </a:solidFill>
                <a:latin typeface="Playfair Display"/>
                <a:ea typeface="Playfair Display"/>
                <a:cs typeface="Playfair Display"/>
                <a:sym typeface="Playfair Display"/>
              </a:rPr>
              <a:t>Very High to Hazardous Severity (AQI 151+): Health risks for the entire population, with significant environmental damage</a:t>
            </a:r>
          </a:p>
          <a:p>
            <a:pPr algn="l">
              <a:lnSpc>
                <a:spcPts val="4423"/>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263531"/>
            <a:ext cx="10371712" cy="7643332"/>
          </a:xfrm>
          <a:custGeom>
            <a:avLst/>
            <a:gdLst/>
            <a:ahLst/>
            <a:cxnLst/>
            <a:rect r="r" b="b" t="t" l="l"/>
            <a:pathLst>
              <a:path h="7643332" w="10371712">
                <a:moveTo>
                  <a:pt x="0" y="0"/>
                </a:moveTo>
                <a:lnTo>
                  <a:pt x="10371712" y="0"/>
                </a:lnTo>
                <a:lnTo>
                  <a:pt x="10371712" y="7643333"/>
                </a:lnTo>
                <a:lnTo>
                  <a:pt x="0" y="7643333"/>
                </a:lnTo>
                <a:lnTo>
                  <a:pt x="0" y="0"/>
                </a:lnTo>
                <a:close/>
              </a:path>
            </a:pathLst>
          </a:custGeom>
          <a:blipFill>
            <a:blip r:embed="rId2"/>
            <a:stretch>
              <a:fillRect l="0" t="0" r="0" b="0"/>
            </a:stretch>
          </a:blipFill>
        </p:spPr>
      </p:sp>
      <p:grpSp>
        <p:nvGrpSpPr>
          <p:cNvPr name="Group 3" id="3"/>
          <p:cNvGrpSpPr/>
          <p:nvPr/>
        </p:nvGrpSpPr>
        <p:grpSpPr>
          <a:xfrm rot="0">
            <a:off x="0" y="0"/>
            <a:ext cx="3483064" cy="1880020"/>
            <a:chOff x="0" y="0"/>
            <a:chExt cx="4644086" cy="2506694"/>
          </a:xfrm>
        </p:grpSpPr>
        <p:sp>
          <p:nvSpPr>
            <p:cNvPr name="Freeform 4" id="4"/>
            <p:cNvSpPr/>
            <p:nvPr/>
          </p:nvSpPr>
          <p:spPr>
            <a:xfrm flipH="false" flipV="false" rot="0">
              <a:off x="0" y="0"/>
              <a:ext cx="2146169" cy="2490280"/>
            </a:xfrm>
            <a:custGeom>
              <a:avLst/>
              <a:gdLst/>
              <a:ahLst/>
              <a:cxnLst/>
              <a:rect r="r" b="b" t="t" l="l"/>
              <a:pathLst>
                <a:path h="2490280" w="2146169">
                  <a:moveTo>
                    <a:pt x="0" y="0"/>
                  </a:moveTo>
                  <a:lnTo>
                    <a:pt x="2146169" y="0"/>
                  </a:lnTo>
                  <a:lnTo>
                    <a:pt x="2146169" y="2490280"/>
                  </a:lnTo>
                  <a:lnTo>
                    <a:pt x="0" y="24902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410849" y="0"/>
              <a:ext cx="2233236" cy="2506694"/>
            </a:xfrm>
            <a:custGeom>
              <a:avLst/>
              <a:gdLst/>
              <a:ahLst/>
              <a:cxnLst/>
              <a:rect r="r" b="b" t="t" l="l"/>
              <a:pathLst>
                <a:path h="2506694" w="2233236">
                  <a:moveTo>
                    <a:pt x="0" y="0"/>
                  </a:moveTo>
                  <a:lnTo>
                    <a:pt x="2233237" y="0"/>
                  </a:lnTo>
                  <a:lnTo>
                    <a:pt x="2233237" y="2506694"/>
                  </a:lnTo>
                  <a:lnTo>
                    <a:pt x="0" y="2506694"/>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grpSp>
      <p:grpSp>
        <p:nvGrpSpPr>
          <p:cNvPr name="Group 6" id="6"/>
          <p:cNvGrpSpPr/>
          <p:nvPr/>
        </p:nvGrpSpPr>
        <p:grpSpPr>
          <a:xfrm rot="0">
            <a:off x="3692371" y="0"/>
            <a:ext cx="3483064" cy="1880020"/>
            <a:chOff x="0" y="0"/>
            <a:chExt cx="4644086" cy="2506694"/>
          </a:xfrm>
        </p:grpSpPr>
        <p:sp>
          <p:nvSpPr>
            <p:cNvPr name="Freeform 7" id="7"/>
            <p:cNvSpPr/>
            <p:nvPr/>
          </p:nvSpPr>
          <p:spPr>
            <a:xfrm flipH="false" flipV="false" rot="0">
              <a:off x="0" y="0"/>
              <a:ext cx="2146169" cy="2490280"/>
            </a:xfrm>
            <a:custGeom>
              <a:avLst/>
              <a:gdLst/>
              <a:ahLst/>
              <a:cxnLst/>
              <a:rect r="r" b="b" t="t" l="l"/>
              <a:pathLst>
                <a:path h="2490280" w="2146169">
                  <a:moveTo>
                    <a:pt x="0" y="0"/>
                  </a:moveTo>
                  <a:lnTo>
                    <a:pt x="2146169" y="0"/>
                  </a:lnTo>
                  <a:lnTo>
                    <a:pt x="2146169" y="2490280"/>
                  </a:lnTo>
                  <a:lnTo>
                    <a:pt x="0" y="24902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410849" y="0"/>
              <a:ext cx="2233236" cy="2506694"/>
            </a:xfrm>
            <a:custGeom>
              <a:avLst/>
              <a:gdLst/>
              <a:ahLst/>
              <a:cxnLst/>
              <a:rect r="r" b="b" t="t" l="l"/>
              <a:pathLst>
                <a:path h="2506694" w="2233236">
                  <a:moveTo>
                    <a:pt x="0" y="0"/>
                  </a:moveTo>
                  <a:lnTo>
                    <a:pt x="2233237" y="0"/>
                  </a:lnTo>
                  <a:lnTo>
                    <a:pt x="2233237" y="2506694"/>
                  </a:lnTo>
                  <a:lnTo>
                    <a:pt x="0" y="2506694"/>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grpSp>
      <p:grpSp>
        <p:nvGrpSpPr>
          <p:cNvPr name="Group 9" id="9"/>
          <p:cNvGrpSpPr/>
          <p:nvPr/>
        </p:nvGrpSpPr>
        <p:grpSpPr>
          <a:xfrm rot="0">
            <a:off x="7384742" y="0"/>
            <a:ext cx="3483064" cy="1880020"/>
            <a:chOff x="0" y="0"/>
            <a:chExt cx="4644086" cy="2506694"/>
          </a:xfrm>
        </p:grpSpPr>
        <p:sp>
          <p:nvSpPr>
            <p:cNvPr name="Freeform 10" id="10"/>
            <p:cNvSpPr/>
            <p:nvPr/>
          </p:nvSpPr>
          <p:spPr>
            <a:xfrm flipH="false" flipV="false" rot="0">
              <a:off x="0" y="0"/>
              <a:ext cx="2146169" cy="2490280"/>
            </a:xfrm>
            <a:custGeom>
              <a:avLst/>
              <a:gdLst/>
              <a:ahLst/>
              <a:cxnLst/>
              <a:rect r="r" b="b" t="t" l="l"/>
              <a:pathLst>
                <a:path h="2490280" w="2146169">
                  <a:moveTo>
                    <a:pt x="0" y="0"/>
                  </a:moveTo>
                  <a:lnTo>
                    <a:pt x="2146169" y="0"/>
                  </a:lnTo>
                  <a:lnTo>
                    <a:pt x="2146169" y="2490280"/>
                  </a:lnTo>
                  <a:lnTo>
                    <a:pt x="0" y="24902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2410849" y="0"/>
              <a:ext cx="2233236" cy="2506694"/>
            </a:xfrm>
            <a:custGeom>
              <a:avLst/>
              <a:gdLst/>
              <a:ahLst/>
              <a:cxnLst/>
              <a:rect r="r" b="b" t="t" l="l"/>
              <a:pathLst>
                <a:path h="2506694" w="2233236">
                  <a:moveTo>
                    <a:pt x="0" y="0"/>
                  </a:moveTo>
                  <a:lnTo>
                    <a:pt x="2233237" y="0"/>
                  </a:lnTo>
                  <a:lnTo>
                    <a:pt x="2233237" y="2506694"/>
                  </a:lnTo>
                  <a:lnTo>
                    <a:pt x="0" y="2506694"/>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grpSp>
      <p:grpSp>
        <p:nvGrpSpPr>
          <p:cNvPr name="Group 12" id="12"/>
          <p:cNvGrpSpPr/>
          <p:nvPr/>
        </p:nvGrpSpPr>
        <p:grpSpPr>
          <a:xfrm rot="0">
            <a:off x="11096406" y="0"/>
            <a:ext cx="3483064" cy="1880020"/>
            <a:chOff x="0" y="0"/>
            <a:chExt cx="4644086" cy="2506694"/>
          </a:xfrm>
        </p:grpSpPr>
        <p:sp>
          <p:nvSpPr>
            <p:cNvPr name="Freeform 13" id="13"/>
            <p:cNvSpPr/>
            <p:nvPr/>
          </p:nvSpPr>
          <p:spPr>
            <a:xfrm flipH="false" flipV="false" rot="0">
              <a:off x="0" y="0"/>
              <a:ext cx="2146169" cy="2490280"/>
            </a:xfrm>
            <a:custGeom>
              <a:avLst/>
              <a:gdLst/>
              <a:ahLst/>
              <a:cxnLst/>
              <a:rect r="r" b="b" t="t" l="l"/>
              <a:pathLst>
                <a:path h="2490280" w="2146169">
                  <a:moveTo>
                    <a:pt x="0" y="0"/>
                  </a:moveTo>
                  <a:lnTo>
                    <a:pt x="2146169" y="0"/>
                  </a:lnTo>
                  <a:lnTo>
                    <a:pt x="2146169" y="2490280"/>
                  </a:lnTo>
                  <a:lnTo>
                    <a:pt x="0" y="24902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0">
              <a:off x="2410849" y="0"/>
              <a:ext cx="2233236" cy="2506694"/>
            </a:xfrm>
            <a:custGeom>
              <a:avLst/>
              <a:gdLst/>
              <a:ahLst/>
              <a:cxnLst/>
              <a:rect r="r" b="b" t="t" l="l"/>
              <a:pathLst>
                <a:path h="2506694" w="2233236">
                  <a:moveTo>
                    <a:pt x="0" y="0"/>
                  </a:moveTo>
                  <a:lnTo>
                    <a:pt x="2233237" y="0"/>
                  </a:lnTo>
                  <a:lnTo>
                    <a:pt x="2233237" y="2506694"/>
                  </a:lnTo>
                  <a:lnTo>
                    <a:pt x="0" y="2506694"/>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grpSp>
      <p:grpSp>
        <p:nvGrpSpPr>
          <p:cNvPr name="Group 15" id="15"/>
          <p:cNvGrpSpPr/>
          <p:nvPr/>
        </p:nvGrpSpPr>
        <p:grpSpPr>
          <a:xfrm rot="0">
            <a:off x="14804936" y="0"/>
            <a:ext cx="3483064" cy="1880020"/>
            <a:chOff x="0" y="0"/>
            <a:chExt cx="4644086" cy="2506694"/>
          </a:xfrm>
        </p:grpSpPr>
        <p:sp>
          <p:nvSpPr>
            <p:cNvPr name="Freeform 16" id="16"/>
            <p:cNvSpPr/>
            <p:nvPr/>
          </p:nvSpPr>
          <p:spPr>
            <a:xfrm flipH="false" flipV="false" rot="0">
              <a:off x="0" y="0"/>
              <a:ext cx="2146169" cy="2490280"/>
            </a:xfrm>
            <a:custGeom>
              <a:avLst/>
              <a:gdLst/>
              <a:ahLst/>
              <a:cxnLst/>
              <a:rect r="r" b="b" t="t" l="l"/>
              <a:pathLst>
                <a:path h="2490280" w="2146169">
                  <a:moveTo>
                    <a:pt x="0" y="0"/>
                  </a:moveTo>
                  <a:lnTo>
                    <a:pt x="2146169" y="0"/>
                  </a:lnTo>
                  <a:lnTo>
                    <a:pt x="2146169" y="2490280"/>
                  </a:lnTo>
                  <a:lnTo>
                    <a:pt x="0" y="2490280"/>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2410849" y="0"/>
              <a:ext cx="2233236" cy="2506694"/>
            </a:xfrm>
            <a:custGeom>
              <a:avLst/>
              <a:gdLst/>
              <a:ahLst/>
              <a:cxnLst/>
              <a:rect r="r" b="b" t="t" l="l"/>
              <a:pathLst>
                <a:path h="2506694" w="2233236">
                  <a:moveTo>
                    <a:pt x="0" y="0"/>
                  </a:moveTo>
                  <a:lnTo>
                    <a:pt x="2233237" y="0"/>
                  </a:lnTo>
                  <a:lnTo>
                    <a:pt x="2233237" y="2506694"/>
                  </a:lnTo>
                  <a:lnTo>
                    <a:pt x="0" y="2506694"/>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grpSp>
      <p:sp>
        <p:nvSpPr>
          <p:cNvPr name="Freeform 18" id="18"/>
          <p:cNvSpPr/>
          <p:nvPr/>
        </p:nvSpPr>
        <p:spPr>
          <a:xfrm flipH="false" flipV="false" rot="0">
            <a:off x="11980226" y="2263531"/>
            <a:ext cx="5649420" cy="7643332"/>
          </a:xfrm>
          <a:custGeom>
            <a:avLst/>
            <a:gdLst/>
            <a:ahLst/>
            <a:cxnLst/>
            <a:rect r="r" b="b" t="t" l="l"/>
            <a:pathLst>
              <a:path h="7643332" w="5649420">
                <a:moveTo>
                  <a:pt x="0" y="0"/>
                </a:moveTo>
                <a:lnTo>
                  <a:pt x="5649419" y="0"/>
                </a:lnTo>
                <a:lnTo>
                  <a:pt x="5649419" y="7643333"/>
                </a:lnTo>
                <a:lnTo>
                  <a:pt x="0" y="7643333"/>
                </a:lnTo>
                <a:lnTo>
                  <a:pt x="0" y="0"/>
                </a:lnTo>
                <a:close/>
              </a:path>
            </a:pathLst>
          </a:custGeom>
          <a:blipFill>
            <a:blip r:embed="rId7"/>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48125" y="3214353"/>
            <a:ext cx="6396440" cy="6476366"/>
          </a:xfrm>
          <a:custGeom>
            <a:avLst/>
            <a:gdLst/>
            <a:ahLst/>
            <a:cxnLst/>
            <a:rect r="r" b="b" t="t" l="l"/>
            <a:pathLst>
              <a:path h="6476366" w="6396440">
                <a:moveTo>
                  <a:pt x="0" y="0"/>
                </a:moveTo>
                <a:lnTo>
                  <a:pt x="6396440" y="0"/>
                </a:lnTo>
                <a:lnTo>
                  <a:pt x="6396440" y="6476367"/>
                </a:lnTo>
                <a:lnTo>
                  <a:pt x="0" y="6476367"/>
                </a:lnTo>
                <a:lnTo>
                  <a:pt x="0" y="0"/>
                </a:lnTo>
                <a:close/>
              </a:path>
            </a:pathLst>
          </a:custGeom>
          <a:blipFill>
            <a:blip r:embed="rId2"/>
            <a:stretch>
              <a:fillRect l="-624" t="0" r="-624" b="0"/>
            </a:stretch>
          </a:blipFill>
        </p:spPr>
      </p:sp>
      <p:sp>
        <p:nvSpPr>
          <p:cNvPr name="Freeform 3" id="3"/>
          <p:cNvSpPr/>
          <p:nvPr/>
        </p:nvSpPr>
        <p:spPr>
          <a:xfrm flipH="false" flipV="false" rot="0">
            <a:off x="0" y="-39088"/>
            <a:ext cx="5052590" cy="2131274"/>
          </a:xfrm>
          <a:custGeom>
            <a:avLst/>
            <a:gdLst/>
            <a:ahLst/>
            <a:cxnLst/>
            <a:rect r="r" b="b" t="t" l="l"/>
            <a:pathLst>
              <a:path h="2131274" w="5052590">
                <a:moveTo>
                  <a:pt x="0" y="0"/>
                </a:moveTo>
                <a:lnTo>
                  <a:pt x="5052590" y="0"/>
                </a:lnTo>
                <a:lnTo>
                  <a:pt x="5052590" y="2131275"/>
                </a:lnTo>
                <a:lnTo>
                  <a:pt x="0" y="2131275"/>
                </a:lnTo>
                <a:lnTo>
                  <a:pt x="0" y="0"/>
                </a:lnTo>
                <a:close/>
              </a:path>
            </a:pathLst>
          </a:custGeom>
          <a:blipFill>
            <a:blip r:embed="rId3">
              <a:alphaModFix amt="16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141731" y="-39088"/>
            <a:ext cx="5052590" cy="2131274"/>
          </a:xfrm>
          <a:custGeom>
            <a:avLst/>
            <a:gdLst/>
            <a:ahLst/>
            <a:cxnLst/>
            <a:rect r="r" b="b" t="t" l="l"/>
            <a:pathLst>
              <a:path h="2131274" w="5052590">
                <a:moveTo>
                  <a:pt x="0" y="0"/>
                </a:moveTo>
                <a:lnTo>
                  <a:pt x="5052590" y="0"/>
                </a:lnTo>
                <a:lnTo>
                  <a:pt x="5052590" y="2131275"/>
                </a:lnTo>
                <a:lnTo>
                  <a:pt x="0" y="2131275"/>
                </a:lnTo>
                <a:lnTo>
                  <a:pt x="0" y="0"/>
                </a:lnTo>
                <a:close/>
              </a:path>
            </a:pathLst>
          </a:custGeom>
          <a:blipFill>
            <a:blip r:embed="rId3">
              <a:alphaModFix amt="16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567049" y="-39088"/>
            <a:ext cx="5052590" cy="2131274"/>
          </a:xfrm>
          <a:custGeom>
            <a:avLst/>
            <a:gdLst/>
            <a:ahLst/>
            <a:cxnLst/>
            <a:rect r="r" b="b" t="t" l="l"/>
            <a:pathLst>
              <a:path h="2131274" w="5052590">
                <a:moveTo>
                  <a:pt x="0" y="0"/>
                </a:moveTo>
                <a:lnTo>
                  <a:pt x="5052589" y="0"/>
                </a:lnTo>
                <a:lnTo>
                  <a:pt x="5052589" y="2131275"/>
                </a:lnTo>
                <a:lnTo>
                  <a:pt x="0" y="2131275"/>
                </a:lnTo>
                <a:lnTo>
                  <a:pt x="0" y="0"/>
                </a:lnTo>
                <a:close/>
              </a:path>
            </a:pathLst>
          </a:custGeom>
          <a:blipFill>
            <a:blip r:embed="rId3">
              <a:alphaModFix amt="16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991113" y="-39088"/>
            <a:ext cx="5052590" cy="2131274"/>
          </a:xfrm>
          <a:custGeom>
            <a:avLst/>
            <a:gdLst/>
            <a:ahLst/>
            <a:cxnLst/>
            <a:rect r="r" b="b" t="t" l="l"/>
            <a:pathLst>
              <a:path h="2131274" w="5052590">
                <a:moveTo>
                  <a:pt x="0" y="0"/>
                </a:moveTo>
                <a:lnTo>
                  <a:pt x="5052590" y="0"/>
                </a:lnTo>
                <a:lnTo>
                  <a:pt x="5052590" y="2131275"/>
                </a:lnTo>
                <a:lnTo>
                  <a:pt x="0" y="2131275"/>
                </a:lnTo>
                <a:lnTo>
                  <a:pt x="0" y="0"/>
                </a:lnTo>
                <a:close/>
              </a:path>
            </a:pathLst>
          </a:custGeom>
          <a:blipFill>
            <a:blip r:embed="rId3">
              <a:alphaModFix amt="16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51646" y="3570481"/>
            <a:ext cx="5519180" cy="5519180"/>
          </a:xfrm>
          <a:custGeom>
            <a:avLst/>
            <a:gdLst/>
            <a:ahLst/>
            <a:cxnLst/>
            <a:rect r="r" b="b" t="t" l="l"/>
            <a:pathLst>
              <a:path h="5519180" w="5519180">
                <a:moveTo>
                  <a:pt x="0" y="0"/>
                </a:moveTo>
                <a:lnTo>
                  <a:pt x="5519179" y="0"/>
                </a:lnTo>
                <a:lnTo>
                  <a:pt x="5519179" y="5519180"/>
                </a:lnTo>
                <a:lnTo>
                  <a:pt x="0" y="5519180"/>
                </a:lnTo>
                <a:lnTo>
                  <a:pt x="0" y="0"/>
                </a:lnTo>
                <a:close/>
              </a:path>
            </a:pathLst>
          </a:custGeom>
          <a:blipFill>
            <a:blip r:embed="rId5"/>
            <a:stretch>
              <a:fillRect l="0" t="0" r="0" b="0"/>
            </a:stretch>
          </a:blipFill>
        </p:spPr>
      </p:sp>
      <p:sp>
        <p:nvSpPr>
          <p:cNvPr name="Freeform 8" id="8"/>
          <p:cNvSpPr/>
          <p:nvPr/>
        </p:nvSpPr>
        <p:spPr>
          <a:xfrm flipH="false" flipV="false" rot="0">
            <a:off x="5970850" y="3815412"/>
            <a:ext cx="5274248" cy="5274248"/>
          </a:xfrm>
          <a:custGeom>
            <a:avLst/>
            <a:gdLst/>
            <a:ahLst/>
            <a:cxnLst/>
            <a:rect r="r" b="b" t="t" l="l"/>
            <a:pathLst>
              <a:path h="5274248" w="5274248">
                <a:moveTo>
                  <a:pt x="0" y="0"/>
                </a:moveTo>
                <a:lnTo>
                  <a:pt x="5274249" y="0"/>
                </a:lnTo>
                <a:lnTo>
                  <a:pt x="5274249" y="5274249"/>
                </a:lnTo>
                <a:lnTo>
                  <a:pt x="0" y="5274249"/>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85112" y="0"/>
            <a:ext cx="15443530" cy="10287000"/>
            <a:chOff x="0" y="0"/>
            <a:chExt cx="4067432" cy="2709333"/>
          </a:xfrm>
        </p:grpSpPr>
        <p:sp>
          <p:nvSpPr>
            <p:cNvPr name="Freeform 3" id="3"/>
            <p:cNvSpPr/>
            <p:nvPr/>
          </p:nvSpPr>
          <p:spPr>
            <a:xfrm flipH="false" flipV="false" rot="0">
              <a:off x="0" y="0"/>
              <a:ext cx="4067432" cy="2709333"/>
            </a:xfrm>
            <a:custGeom>
              <a:avLst/>
              <a:gdLst/>
              <a:ahLst/>
              <a:cxnLst/>
              <a:rect r="r" b="b" t="t" l="l"/>
              <a:pathLst>
                <a:path h="2709333" w="4067432">
                  <a:moveTo>
                    <a:pt x="0" y="0"/>
                  </a:moveTo>
                  <a:lnTo>
                    <a:pt x="4067432" y="0"/>
                  </a:lnTo>
                  <a:lnTo>
                    <a:pt x="4067432" y="2709333"/>
                  </a:lnTo>
                  <a:lnTo>
                    <a:pt x="0" y="2709333"/>
                  </a:lnTo>
                  <a:close/>
                </a:path>
              </a:pathLst>
            </a:custGeom>
            <a:solidFill>
              <a:srgbClr val="F2F1F1">
                <a:alpha val="80000"/>
              </a:srgbClr>
            </a:solidFill>
          </p:spPr>
        </p:sp>
        <p:sp>
          <p:nvSpPr>
            <p:cNvPr name="TextBox 4" id="4"/>
            <p:cNvSpPr txBox="true"/>
            <p:nvPr/>
          </p:nvSpPr>
          <p:spPr>
            <a:xfrm>
              <a:off x="0" y="-47625"/>
              <a:ext cx="4067432" cy="2756958"/>
            </a:xfrm>
            <a:prstGeom prst="rect">
              <a:avLst/>
            </a:prstGeom>
          </p:spPr>
          <p:txBody>
            <a:bodyPr anchor="ctr" rtlCol="false" tIns="50800" lIns="50800" bIns="50800" rIns="50800"/>
            <a:lstStyle/>
            <a:p>
              <a:pPr algn="ctr">
                <a:lnSpc>
                  <a:spcPts val="3359"/>
                </a:lnSpc>
              </a:pPr>
            </a:p>
          </p:txBody>
        </p:sp>
      </p:grpSp>
      <p:sp>
        <p:nvSpPr>
          <p:cNvPr name="AutoShape 5" id="5"/>
          <p:cNvSpPr/>
          <p:nvPr/>
        </p:nvSpPr>
        <p:spPr>
          <a:xfrm>
            <a:off x="4883998" y="2445797"/>
            <a:ext cx="13544644" cy="0"/>
          </a:xfrm>
          <a:prstGeom prst="line">
            <a:avLst/>
          </a:prstGeom>
          <a:ln cap="flat" w="9525">
            <a:solidFill>
              <a:srgbClr val="2B2C30"/>
            </a:solidFill>
            <a:prstDash val="solid"/>
            <a:headEnd type="none" len="sm" w="sm"/>
            <a:tailEnd type="none" len="sm" w="sm"/>
          </a:ln>
        </p:spPr>
      </p:sp>
      <p:sp>
        <p:nvSpPr>
          <p:cNvPr name="Freeform 6" id="6"/>
          <p:cNvSpPr/>
          <p:nvPr/>
        </p:nvSpPr>
        <p:spPr>
          <a:xfrm flipH="false" flipV="false" rot="0">
            <a:off x="0" y="0"/>
            <a:ext cx="2747602" cy="3731311"/>
          </a:xfrm>
          <a:custGeom>
            <a:avLst/>
            <a:gdLst/>
            <a:ahLst/>
            <a:cxnLst/>
            <a:rect r="r" b="b" t="t" l="l"/>
            <a:pathLst>
              <a:path h="3731311" w="2747602">
                <a:moveTo>
                  <a:pt x="0" y="0"/>
                </a:moveTo>
                <a:lnTo>
                  <a:pt x="2747602" y="0"/>
                </a:lnTo>
                <a:lnTo>
                  <a:pt x="2747602" y="3731311"/>
                </a:lnTo>
                <a:lnTo>
                  <a:pt x="0" y="37313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9930651" y="70897"/>
            <a:ext cx="7893749" cy="2057400"/>
          </a:xfrm>
          <a:prstGeom prst="rect">
            <a:avLst/>
          </a:prstGeom>
        </p:spPr>
        <p:txBody>
          <a:bodyPr anchor="t" rtlCol="false" tIns="0" lIns="0" bIns="0" rIns="0">
            <a:spAutoFit/>
          </a:bodyPr>
          <a:lstStyle/>
          <a:p>
            <a:pPr algn="ctr">
              <a:lnSpc>
                <a:spcPts val="16800"/>
              </a:lnSpc>
              <a:spcBef>
                <a:spcPct val="0"/>
              </a:spcBef>
            </a:pPr>
            <a:r>
              <a:rPr lang="en-US" sz="12000" spc="1200">
                <a:solidFill>
                  <a:srgbClr val="000000"/>
                </a:solidFill>
                <a:latin typeface="Playfair Display"/>
                <a:ea typeface="Playfair Display"/>
                <a:cs typeface="Playfair Display"/>
                <a:sym typeface="Playfair Display"/>
              </a:rPr>
              <a:t>WHAT ?</a:t>
            </a:r>
          </a:p>
        </p:txBody>
      </p:sp>
      <p:sp>
        <p:nvSpPr>
          <p:cNvPr name="TextBox 8" id="8"/>
          <p:cNvSpPr txBox="true"/>
          <p:nvPr/>
        </p:nvSpPr>
        <p:spPr>
          <a:xfrm rot="0">
            <a:off x="3451305" y="2813514"/>
            <a:ext cx="14511144" cy="6444786"/>
          </a:xfrm>
          <a:prstGeom prst="rect">
            <a:avLst/>
          </a:prstGeom>
        </p:spPr>
        <p:txBody>
          <a:bodyPr anchor="t" rtlCol="false" tIns="0" lIns="0" bIns="0" rIns="0">
            <a:spAutoFit/>
          </a:bodyPr>
          <a:lstStyle/>
          <a:p>
            <a:pPr algn="l">
              <a:lnSpc>
                <a:spcPts val="5131"/>
              </a:lnSpc>
            </a:pPr>
            <a:r>
              <a:rPr lang="en-US" sz="3665" spc="366">
                <a:solidFill>
                  <a:srgbClr val="000000"/>
                </a:solidFill>
                <a:latin typeface="Playfair Display"/>
                <a:ea typeface="Playfair Display"/>
                <a:cs typeface="Playfair Display"/>
                <a:sym typeface="Playfair Display"/>
              </a:rPr>
              <a:t>AirSential is a smart device that monitors air quality, detects gas leaks, and ensures safety through real-time alerts.</a:t>
            </a:r>
          </a:p>
          <a:p>
            <a:pPr algn="l">
              <a:lnSpc>
                <a:spcPts val="5131"/>
              </a:lnSpc>
            </a:pPr>
          </a:p>
          <a:p>
            <a:pPr algn="l">
              <a:lnSpc>
                <a:spcPts val="5131"/>
              </a:lnSpc>
              <a:spcBef>
                <a:spcPct val="0"/>
              </a:spcBef>
            </a:pPr>
            <a:r>
              <a:rPr lang="en-US" sz="3665" spc="366">
                <a:solidFill>
                  <a:srgbClr val="000000"/>
                </a:solidFill>
                <a:latin typeface="Playfair Display"/>
                <a:ea typeface="Playfair Display"/>
                <a:cs typeface="Playfair Display"/>
                <a:sym typeface="Playfair Display"/>
              </a:rPr>
              <a:t>Equipped with advanced sensors, it measures pollutants like PM2.5, CO2, and VOCs, while detecting combustible gas leaks. Integrated with a mobile app, it provides instant notifications, personalized recommendations, and smart home compatibility, offering a safer and healthier environment for homes and workplaces.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2593442" cy="1310867"/>
          </a:xfrm>
          <a:custGeom>
            <a:avLst/>
            <a:gdLst/>
            <a:ahLst/>
            <a:cxnLst/>
            <a:rect r="r" b="b" t="t" l="l"/>
            <a:pathLst>
              <a:path h="1310867" w="2593442">
                <a:moveTo>
                  <a:pt x="0" y="0"/>
                </a:moveTo>
                <a:lnTo>
                  <a:pt x="2593442" y="0"/>
                </a:lnTo>
                <a:lnTo>
                  <a:pt x="2593442" y="1310867"/>
                </a:lnTo>
                <a:lnTo>
                  <a:pt x="0" y="131086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01116" y="0"/>
            <a:ext cx="2593442" cy="1310867"/>
          </a:xfrm>
          <a:custGeom>
            <a:avLst/>
            <a:gdLst/>
            <a:ahLst/>
            <a:cxnLst/>
            <a:rect r="r" b="b" t="t" l="l"/>
            <a:pathLst>
              <a:path h="1310867" w="2593442">
                <a:moveTo>
                  <a:pt x="0" y="0"/>
                </a:moveTo>
                <a:lnTo>
                  <a:pt x="2593442" y="0"/>
                </a:lnTo>
                <a:lnTo>
                  <a:pt x="2593442" y="1310867"/>
                </a:lnTo>
                <a:lnTo>
                  <a:pt x="0" y="131086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770270" y="0"/>
            <a:ext cx="2593442" cy="1310867"/>
          </a:xfrm>
          <a:custGeom>
            <a:avLst/>
            <a:gdLst/>
            <a:ahLst/>
            <a:cxnLst/>
            <a:rect r="r" b="b" t="t" l="l"/>
            <a:pathLst>
              <a:path h="1310867" w="2593442">
                <a:moveTo>
                  <a:pt x="0" y="0"/>
                </a:moveTo>
                <a:lnTo>
                  <a:pt x="2593442" y="0"/>
                </a:lnTo>
                <a:lnTo>
                  <a:pt x="2593442" y="1310867"/>
                </a:lnTo>
                <a:lnTo>
                  <a:pt x="0" y="131086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439424" y="0"/>
            <a:ext cx="2593442" cy="1310867"/>
          </a:xfrm>
          <a:custGeom>
            <a:avLst/>
            <a:gdLst/>
            <a:ahLst/>
            <a:cxnLst/>
            <a:rect r="r" b="b" t="t" l="l"/>
            <a:pathLst>
              <a:path h="1310867" w="2593442">
                <a:moveTo>
                  <a:pt x="0" y="0"/>
                </a:moveTo>
                <a:lnTo>
                  <a:pt x="2593442" y="0"/>
                </a:lnTo>
                <a:lnTo>
                  <a:pt x="2593442" y="1310867"/>
                </a:lnTo>
                <a:lnTo>
                  <a:pt x="0" y="131086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694558" y="0"/>
            <a:ext cx="2593442" cy="1310867"/>
          </a:xfrm>
          <a:custGeom>
            <a:avLst/>
            <a:gdLst/>
            <a:ahLst/>
            <a:cxnLst/>
            <a:rect r="r" b="b" t="t" l="l"/>
            <a:pathLst>
              <a:path h="1310867" w="2593442">
                <a:moveTo>
                  <a:pt x="0" y="0"/>
                </a:moveTo>
                <a:lnTo>
                  <a:pt x="2593442" y="0"/>
                </a:lnTo>
                <a:lnTo>
                  <a:pt x="2593442" y="1310867"/>
                </a:lnTo>
                <a:lnTo>
                  <a:pt x="0" y="131086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593442" y="0"/>
            <a:ext cx="2593442" cy="1310867"/>
          </a:xfrm>
          <a:custGeom>
            <a:avLst/>
            <a:gdLst/>
            <a:ahLst/>
            <a:cxnLst/>
            <a:rect r="r" b="b" t="t" l="l"/>
            <a:pathLst>
              <a:path h="1310867" w="2593442">
                <a:moveTo>
                  <a:pt x="0" y="0"/>
                </a:moveTo>
                <a:lnTo>
                  <a:pt x="2593442" y="0"/>
                </a:lnTo>
                <a:lnTo>
                  <a:pt x="2593442" y="1310867"/>
                </a:lnTo>
                <a:lnTo>
                  <a:pt x="0" y="1310867"/>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46065" y="0"/>
            <a:ext cx="16595870" cy="10305369"/>
          </a:xfrm>
          <a:custGeom>
            <a:avLst/>
            <a:gdLst/>
            <a:ahLst/>
            <a:cxnLst/>
            <a:rect r="r" b="b" t="t" l="l"/>
            <a:pathLst>
              <a:path h="10305369" w="16595870">
                <a:moveTo>
                  <a:pt x="0" y="0"/>
                </a:moveTo>
                <a:lnTo>
                  <a:pt x="16595870" y="0"/>
                </a:lnTo>
                <a:lnTo>
                  <a:pt x="16595870" y="10305369"/>
                </a:lnTo>
                <a:lnTo>
                  <a:pt x="0" y="10305369"/>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71274" y="0"/>
            <a:ext cx="13745452" cy="10287000"/>
          </a:xfrm>
          <a:custGeom>
            <a:avLst/>
            <a:gdLst/>
            <a:ahLst/>
            <a:cxnLst/>
            <a:rect r="r" b="b" t="t" l="l"/>
            <a:pathLst>
              <a:path h="10287000" w="13745452">
                <a:moveTo>
                  <a:pt x="0" y="0"/>
                </a:moveTo>
                <a:lnTo>
                  <a:pt x="13745452" y="0"/>
                </a:lnTo>
                <a:lnTo>
                  <a:pt x="13745452"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0" y="0"/>
            <a:ext cx="5052590" cy="2131274"/>
          </a:xfrm>
          <a:custGeom>
            <a:avLst/>
            <a:gdLst/>
            <a:ahLst/>
            <a:cxnLst/>
            <a:rect r="r" b="b" t="t" l="l"/>
            <a:pathLst>
              <a:path h="2131274" w="5052590">
                <a:moveTo>
                  <a:pt x="0" y="0"/>
                </a:moveTo>
                <a:lnTo>
                  <a:pt x="5052590" y="0"/>
                </a:lnTo>
                <a:lnTo>
                  <a:pt x="5052590" y="2131274"/>
                </a:lnTo>
                <a:lnTo>
                  <a:pt x="0" y="2131274"/>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235410" y="-36937"/>
            <a:ext cx="5052590" cy="2131274"/>
          </a:xfrm>
          <a:custGeom>
            <a:avLst/>
            <a:gdLst/>
            <a:ahLst/>
            <a:cxnLst/>
            <a:rect r="r" b="b" t="t" l="l"/>
            <a:pathLst>
              <a:path h="2131274" w="5052590">
                <a:moveTo>
                  <a:pt x="0" y="0"/>
                </a:moveTo>
                <a:lnTo>
                  <a:pt x="5052590" y="0"/>
                </a:lnTo>
                <a:lnTo>
                  <a:pt x="5052590" y="2131274"/>
                </a:lnTo>
                <a:lnTo>
                  <a:pt x="0" y="2131274"/>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738421" y="-36937"/>
            <a:ext cx="5052590" cy="2131274"/>
          </a:xfrm>
          <a:custGeom>
            <a:avLst/>
            <a:gdLst/>
            <a:ahLst/>
            <a:cxnLst/>
            <a:rect r="r" b="b" t="t" l="l"/>
            <a:pathLst>
              <a:path h="2131274" w="5052590">
                <a:moveTo>
                  <a:pt x="0" y="0"/>
                </a:moveTo>
                <a:lnTo>
                  <a:pt x="5052589" y="0"/>
                </a:lnTo>
                <a:lnTo>
                  <a:pt x="5052589" y="2131274"/>
                </a:lnTo>
                <a:lnTo>
                  <a:pt x="0" y="2131274"/>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6556" y="146831"/>
            <a:ext cx="15534888" cy="9993339"/>
          </a:xfrm>
          <a:custGeom>
            <a:avLst/>
            <a:gdLst/>
            <a:ahLst/>
            <a:cxnLst/>
            <a:rect r="r" b="b" t="t" l="l"/>
            <a:pathLst>
              <a:path h="9993339" w="15534888">
                <a:moveTo>
                  <a:pt x="0" y="0"/>
                </a:moveTo>
                <a:lnTo>
                  <a:pt x="15534888" y="0"/>
                </a:lnTo>
                <a:lnTo>
                  <a:pt x="15534888" y="9993338"/>
                </a:lnTo>
                <a:lnTo>
                  <a:pt x="0" y="9993338"/>
                </a:lnTo>
                <a:lnTo>
                  <a:pt x="0" y="0"/>
                </a:lnTo>
                <a:close/>
              </a:path>
            </a:pathLst>
          </a:custGeom>
          <a:blipFill>
            <a:blip r:embed="rId2"/>
            <a:stretch>
              <a:fillRect l="0" t="0" r="0" b="0"/>
            </a:stretch>
          </a:blipFill>
        </p:spPr>
      </p:sp>
      <p:sp>
        <p:nvSpPr>
          <p:cNvPr name="Freeform 3" id="3"/>
          <p:cNvSpPr/>
          <p:nvPr/>
        </p:nvSpPr>
        <p:spPr>
          <a:xfrm flipH="false" flipV="false" rot="0">
            <a:off x="-1405275" y="0"/>
            <a:ext cx="3574596" cy="2671198"/>
          </a:xfrm>
          <a:custGeom>
            <a:avLst/>
            <a:gdLst/>
            <a:ahLst/>
            <a:cxnLst/>
            <a:rect r="r" b="b" t="t" l="l"/>
            <a:pathLst>
              <a:path h="2671198" w="3574596">
                <a:moveTo>
                  <a:pt x="0" y="0"/>
                </a:moveTo>
                <a:lnTo>
                  <a:pt x="3574596" y="0"/>
                </a:lnTo>
                <a:lnTo>
                  <a:pt x="3574596" y="2671198"/>
                </a:lnTo>
                <a:lnTo>
                  <a:pt x="0" y="2671198"/>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610196"/>
            <a:ext cx="18288000" cy="6259537"/>
          </a:xfrm>
          <a:custGeom>
            <a:avLst/>
            <a:gdLst/>
            <a:ahLst/>
            <a:cxnLst/>
            <a:rect r="r" b="b" t="t" l="l"/>
            <a:pathLst>
              <a:path h="6259537" w="18288000">
                <a:moveTo>
                  <a:pt x="0" y="0"/>
                </a:moveTo>
                <a:lnTo>
                  <a:pt x="18288000" y="0"/>
                </a:lnTo>
                <a:lnTo>
                  <a:pt x="18288000" y="6259537"/>
                </a:lnTo>
                <a:lnTo>
                  <a:pt x="0" y="6259537"/>
                </a:lnTo>
                <a:lnTo>
                  <a:pt x="0" y="0"/>
                </a:lnTo>
                <a:close/>
              </a:path>
            </a:pathLst>
          </a:custGeom>
          <a:blipFill>
            <a:blip r:embed="rId2"/>
            <a:stretch>
              <a:fillRect l="0" t="0" r="0" b="0"/>
            </a:stretch>
          </a:blipFill>
        </p:spPr>
      </p:sp>
      <p:sp>
        <p:nvSpPr>
          <p:cNvPr name="Freeform 3" id="3"/>
          <p:cNvSpPr/>
          <p:nvPr/>
        </p:nvSpPr>
        <p:spPr>
          <a:xfrm flipH="false" flipV="false" rot="0">
            <a:off x="0" y="0"/>
            <a:ext cx="2509273" cy="2930149"/>
          </a:xfrm>
          <a:custGeom>
            <a:avLst/>
            <a:gdLst/>
            <a:ahLst/>
            <a:cxnLst/>
            <a:rect r="r" b="b" t="t" l="l"/>
            <a:pathLst>
              <a:path h="2930149" w="2509273">
                <a:moveTo>
                  <a:pt x="0" y="0"/>
                </a:moveTo>
                <a:lnTo>
                  <a:pt x="2509273" y="0"/>
                </a:lnTo>
                <a:lnTo>
                  <a:pt x="2509273" y="2930149"/>
                </a:lnTo>
                <a:lnTo>
                  <a:pt x="0" y="2930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DAGdM5xH6lQ</dc:identifier>
  <dcterms:modified xsi:type="dcterms:W3CDTF">2011-08-01T06:04:30Z</dcterms:modified>
  <cp:revision>1</cp:revision>
  <dc:title>Copy of AirSential</dc:title>
</cp:coreProperties>
</file>