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layfair Display" charset="1" panose="00000000000000000000"/>
      <p:regular r:id="rId21"/>
    </p:embeddedFont>
    <p:embeddedFont>
      <p:font typeface="Playfair Display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7517" y="0"/>
            <a:ext cx="16220483" cy="10287000"/>
            <a:chOff x="0" y="0"/>
            <a:chExt cx="427206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2061" cy="2709333"/>
            </a:xfrm>
            <a:custGeom>
              <a:avLst/>
              <a:gdLst/>
              <a:ahLst/>
              <a:cxnLst/>
              <a:rect r="r" b="b" t="t" l="l"/>
              <a:pathLst>
                <a:path h="2709333" w="4272061">
                  <a:moveTo>
                    <a:pt x="0" y="0"/>
                  </a:moveTo>
                  <a:lnTo>
                    <a:pt x="4272061" y="0"/>
                  </a:lnTo>
                  <a:lnTo>
                    <a:pt x="42720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206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5737" y="-846296"/>
            <a:ext cx="2867522" cy="6793566"/>
            <a:chOff x="0" y="0"/>
            <a:chExt cx="3823363" cy="9058088"/>
          </a:xfrm>
        </p:grpSpPr>
        <p:sp>
          <p:nvSpPr>
            <p:cNvPr name="AutoShape 6" id="6"/>
            <p:cNvSpPr/>
            <p:nvPr/>
          </p:nvSpPr>
          <p:spPr>
            <a:xfrm>
              <a:off x="450392" y="849130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0" y="8157304"/>
              <a:ext cx="900785" cy="900785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423190" y="3342644"/>
              <a:ext cx="900785" cy="90078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1873582" y="849130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H="true">
              <a:off x="3372971" y="311"/>
              <a:ext cx="42352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2922578" y="5188993"/>
              <a:ext cx="900785" cy="90078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5385997" y="2550487"/>
            <a:ext cx="13544644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4484273" y="2975687"/>
            <a:ext cx="13570813" cy="182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13"/>
              </a:lnSpc>
            </a:pPr>
            <a:r>
              <a:rPr lang="en-US" sz="3866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Advanced Smart Device for Air Quality Monitoring, Gas Leak Detection, and Emergency Response</a:t>
            </a:r>
          </a:p>
          <a:p>
            <a:pPr algn="just">
              <a:lnSpc>
                <a:spcPts val="3532"/>
              </a:lnSpc>
            </a:pPr>
            <a:r>
              <a:rPr lang="en-US" sz="2523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–- Safeguarding Respiratory Health with Intelligent Hazard Prevention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01812" y="52447"/>
            <a:ext cx="8153274" cy="239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4"/>
              </a:lnSpc>
            </a:pPr>
            <a:r>
              <a:rPr lang="en-US" sz="14003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AirSential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04859" y="8022307"/>
            <a:ext cx="5550227" cy="188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8"/>
              </a:lnSpc>
            </a:pPr>
            <a:r>
              <a:rPr lang="en-US" sz="349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Sagarika Srivastava</a:t>
            </a:r>
          </a:p>
          <a:p>
            <a:pPr algn="l">
              <a:lnSpc>
                <a:spcPts val="3299"/>
              </a:lnSpc>
            </a:pPr>
            <a:r>
              <a:rPr lang="en-US" sz="2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e-mail : sagarikasrivastava46@gmail.com</a:t>
            </a:r>
          </a:p>
          <a:p>
            <a:pPr algn="l">
              <a:lnSpc>
                <a:spcPts val="3299"/>
              </a:lnSpc>
            </a:pPr>
            <a:r>
              <a:rPr lang="en-US" sz="2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LinkedIn : issrivastava46</a:t>
            </a:r>
          </a:p>
          <a:p>
            <a:pPr algn="l">
              <a:lnSpc>
                <a:spcPts val="3299"/>
              </a:lnSpc>
            </a:pPr>
            <a:r>
              <a:rPr lang="en-US" sz="21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GitHub : issrivastava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484921" y="0"/>
          <a:ext cx="15803079" cy="10287000"/>
        </p:xfrm>
        <a:graphic>
          <a:graphicData uri="http://schemas.openxmlformats.org/drawingml/2006/table">
            <a:tbl>
              <a:tblPr/>
              <a:tblGrid>
                <a:gridCol w="3548398"/>
                <a:gridCol w="3400250"/>
                <a:gridCol w="4048266"/>
                <a:gridCol w="4806164"/>
              </a:tblGrid>
              <a:tr h="21913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Key Partners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Activities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Resources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Value Propositions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0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Sensor suppliers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R&amp;D, product development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AirSential hardware, cloud services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Monitor air quality and gas leaks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70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Cloud providers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Marketing &amp; sales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Sensors, IoT devices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Real-time alerts and emergency response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4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Manufacturers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Customer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Data infrastructure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Health and safety improvement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40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Retailers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Regulatory compliance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Development team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Improve air quality in homes, offices, and industries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2484921" cy="10287000"/>
            <a:chOff x="0" y="0"/>
            <a:chExt cx="65446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44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654465">
                  <a:moveTo>
                    <a:pt x="0" y="0"/>
                  </a:moveTo>
                  <a:lnTo>
                    <a:pt x="654465" y="0"/>
                  </a:lnTo>
                  <a:lnTo>
                    <a:pt x="6544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5446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242461" cy="3519351"/>
          </a:xfrm>
          <a:custGeom>
            <a:avLst/>
            <a:gdLst/>
            <a:ahLst/>
            <a:cxnLst/>
            <a:rect r="r" b="b" t="t" l="l"/>
            <a:pathLst>
              <a:path h="3519351" w="1242461">
                <a:moveTo>
                  <a:pt x="0" y="0"/>
                </a:moveTo>
                <a:lnTo>
                  <a:pt x="1242461" y="0"/>
                </a:lnTo>
                <a:lnTo>
                  <a:pt x="1242461" y="3519351"/>
                </a:lnTo>
                <a:lnTo>
                  <a:pt x="0" y="3519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1230" y="0"/>
            <a:ext cx="1815845" cy="5143500"/>
          </a:xfrm>
          <a:custGeom>
            <a:avLst/>
            <a:gdLst/>
            <a:ahLst/>
            <a:cxnLst/>
            <a:rect r="r" b="b" t="t" l="l"/>
            <a:pathLst>
              <a:path h="5143500" w="1815845">
                <a:moveTo>
                  <a:pt x="0" y="0"/>
                </a:moveTo>
                <a:lnTo>
                  <a:pt x="1815845" y="0"/>
                </a:lnTo>
                <a:lnTo>
                  <a:pt x="1815845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0929" y="0"/>
            <a:ext cx="15997713" cy="10287000"/>
            <a:chOff x="0" y="0"/>
            <a:chExt cx="42133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33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213389">
                  <a:moveTo>
                    <a:pt x="0" y="0"/>
                  </a:moveTo>
                  <a:lnTo>
                    <a:pt x="4213389" y="0"/>
                  </a:lnTo>
                  <a:lnTo>
                    <a:pt x="42133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338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743356" y="1967636"/>
            <a:ext cx="13544644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44000" y="126998"/>
            <a:ext cx="8875641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Revenue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4128" y="2458173"/>
            <a:ext cx="14875512" cy="715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Fixed Expenses: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Rent &amp; Utilities, Salaries, Depreciation, Insurance, Software Subscriptions, Warehouse Storage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Variable Expenses: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Raw Materials, Labour Costs, Shipping &amp; Delivery, Marketing &amp; Advertisment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Semi-Variable Expenses: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Maintenance, Hardware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Operational Expenses (OPEX): 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Training and Development, Office Supplies, Travel Expenses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Capital Expenses (CAPEX):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Technology Investments, Infrastructure Upgrades 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Contingencies and Emergency Funds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:Unplanned Repairs, Economic Downturns:</a:t>
            </a:r>
          </a:p>
          <a:p>
            <a:pPr algn="l" marL="730806" indent="-365403" lvl="1">
              <a:lnSpc>
                <a:spcPts val="4738"/>
              </a:lnSpc>
              <a:buAutoNum type="arabicPeriod" startAt="1"/>
            </a:pPr>
            <a:r>
              <a:rPr lang="en-US" b="true" sz="3384" spc="338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Taxes and Compliance Costs:</a:t>
            </a:r>
            <a:r>
              <a:rPr lang="en-US" sz="3384" spc="338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Income Taxes, Licensing Fees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76606" y="-1159294"/>
            <a:ext cx="2867522" cy="6793566"/>
            <a:chOff x="0" y="0"/>
            <a:chExt cx="3823363" cy="9058088"/>
          </a:xfrm>
        </p:grpSpPr>
        <p:sp>
          <p:nvSpPr>
            <p:cNvPr name="AutoShape 9" id="9"/>
            <p:cNvSpPr/>
            <p:nvPr/>
          </p:nvSpPr>
          <p:spPr>
            <a:xfrm>
              <a:off x="450392" y="849130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8157304"/>
              <a:ext cx="900785" cy="90078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423190" y="3342644"/>
              <a:ext cx="900785" cy="900785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873582" y="849130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>
              <a:off x="3372971" y="311"/>
              <a:ext cx="42352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2922578" y="5188993"/>
              <a:ext cx="900785" cy="90078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5816" y="-48223"/>
            <a:ext cx="16569496" cy="10335223"/>
          </a:xfrm>
          <a:custGeom>
            <a:avLst/>
            <a:gdLst/>
            <a:ahLst/>
            <a:cxnLst/>
            <a:rect r="r" b="b" t="t" l="l"/>
            <a:pathLst>
              <a:path h="10335223" w="16569496">
                <a:moveTo>
                  <a:pt x="0" y="0"/>
                </a:moveTo>
                <a:lnTo>
                  <a:pt x="16569496" y="0"/>
                </a:lnTo>
                <a:lnTo>
                  <a:pt x="16569496" y="10335223"/>
                </a:lnTo>
                <a:lnTo>
                  <a:pt x="0" y="10335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48223"/>
            <a:ext cx="1028700" cy="10287000"/>
            <a:chOff x="0" y="0"/>
            <a:chExt cx="27093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172272" y="6123977"/>
            <a:ext cx="4968088" cy="4114800"/>
          </a:xfrm>
          <a:custGeom>
            <a:avLst/>
            <a:gdLst/>
            <a:ahLst/>
            <a:cxnLst/>
            <a:rect r="r" b="b" t="t" l="l"/>
            <a:pathLst>
              <a:path h="4114800" w="4968088">
                <a:moveTo>
                  <a:pt x="0" y="0"/>
                </a:moveTo>
                <a:lnTo>
                  <a:pt x="4968088" y="0"/>
                </a:lnTo>
                <a:lnTo>
                  <a:pt x="49680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0929" y="0"/>
            <a:ext cx="15997713" cy="10287000"/>
            <a:chOff x="0" y="0"/>
            <a:chExt cx="42133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33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213389">
                  <a:moveTo>
                    <a:pt x="0" y="0"/>
                  </a:moveTo>
                  <a:lnTo>
                    <a:pt x="4213389" y="0"/>
                  </a:lnTo>
                  <a:lnTo>
                    <a:pt x="42133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338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743356" y="1967636"/>
            <a:ext cx="13544644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44000" y="126998"/>
            <a:ext cx="8875641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Target Audience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93776" y="2455764"/>
            <a:ext cx="14794224" cy="751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Airsential is designed f</a:t>
            </a: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or individuals and households concerned about indoor air quality, gas leaks, and respiratory health. </a:t>
            </a:r>
          </a:p>
          <a:p>
            <a:pPr algn="l">
              <a:lnSpc>
                <a:spcPts val="4263"/>
              </a:lnSpc>
              <a:spcBef>
                <a:spcPct val="0"/>
              </a:spcBef>
            </a:pPr>
          </a:p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product is ideal for: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Homeowners 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Families 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Health-conscious Individuals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Smart Home Enthusiasts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Businesses &amp; Offices </a:t>
            </a:r>
          </a:p>
          <a:p>
            <a:pPr algn="l" marL="657544" indent="-328772" lvl="1">
              <a:lnSpc>
                <a:spcPts val="4263"/>
              </a:lnSpc>
              <a:spcBef>
                <a:spcPct val="0"/>
              </a:spcBef>
              <a:buAutoNum type="arabicPeriod" startAt="1"/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Environmental and Safety Advocates </a:t>
            </a:r>
          </a:p>
          <a:p>
            <a:pPr algn="l">
              <a:lnSpc>
                <a:spcPts val="4263"/>
              </a:lnSpc>
              <a:spcBef>
                <a:spcPct val="0"/>
              </a:spcBef>
            </a:pPr>
          </a:p>
          <a:p>
            <a:pPr algn="l">
              <a:lnSpc>
                <a:spcPts val="4263"/>
              </a:lnSpc>
              <a:spcBef>
                <a:spcPct val="0"/>
              </a:spcBef>
            </a:pPr>
            <a:r>
              <a:rPr lang="en-US" sz="3045" spc="30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targeting these groups, Airsential can provide enhanced air safety and quality, becoming an essential part of daily life for those who prioritize health and environmental well-being.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56681" y="-1650066"/>
            <a:ext cx="2867522" cy="6793566"/>
            <a:chOff x="0" y="0"/>
            <a:chExt cx="3823363" cy="9058088"/>
          </a:xfrm>
        </p:grpSpPr>
        <p:sp>
          <p:nvSpPr>
            <p:cNvPr name="AutoShape 9" id="9"/>
            <p:cNvSpPr/>
            <p:nvPr/>
          </p:nvSpPr>
          <p:spPr>
            <a:xfrm>
              <a:off x="450392" y="849130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8157304"/>
              <a:ext cx="900785" cy="90078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423190" y="3342644"/>
              <a:ext cx="900785" cy="900785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873582" y="849130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>
              <a:off x="3372971" y="311"/>
              <a:ext cx="42352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2922578" y="5188993"/>
              <a:ext cx="900785" cy="90078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91986" y="0"/>
          <a:ext cx="16496014" cy="10300219"/>
        </p:xfrm>
        <a:graphic>
          <a:graphicData uri="http://schemas.openxmlformats.org/drawingml/2006/table">
            <a:tbl>
              <a:tblPr/>
              <a:tblGrid>
                <a:gridCol w="2623516"/>
                <a:gridCol w="4086045"/>
                <a:gridCol w="4470778"/>
                <a:gridCol w="5315675"/>
              </a:tblGrid>
              <a:tr h="14914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Customer Segment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Needs &amp; Pain Points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Motivation for Buying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rPr>
                        <a:t>How AirSential Can Help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7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Homeowners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Concerns about indoor air quality (e.g., allergens, pollutants)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Health and safety of family members, asthma or allergy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Monitors air quality (PM2.5, CO2, VOCs), alerts for harmful gases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4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Businesses/Offices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Need to ensure employee safety and comply with health regulations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Compliance with health &amp; safety standards, creating a comfortable work environment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Real-time air quality monitoring, data reports for compliance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8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Schools/Colleges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Ensuring a safe and healthy environment for students and staff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Compliance with educational health standards, improving air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Monitors air quality for classroom and common areas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4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Healthcare Facilities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Maintaining a high-quality environment for patients (e.g., ICU, labs)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Protecting vulnerable individuals (e.g., asthma patients, elderly)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Monitors air quality, detecting harmful gases for better patient care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49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Industrial Facilities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Need to monitor workplace hazards like gas leaks or poor air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Compliance with workplace safety regulations, preventing accidents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Gas leak detection, air quality monitoring in hazardous areas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2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Smart Cities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Environmental data collection, improving public health and safety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Monitoring and improving city-wide air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Integrates into smart city infrastructure, public health monitoring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54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Environmental Agencies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Tracking pollution levels for regulatory compliance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Data for environmental impact reports, public awareness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Real-time and historical air quality data, extensive monitoring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-345455" y="-50398"/>
            <a:ext cx="2332672" cy="10387797"/>
            <a:chOff x="0" y="0"/>
            <a:chExt cx="614366" cy="27358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4366" cy="2735881"/>
            </a:xfrm>
            <a:custGeom>
              <a:avLst/>
              <a:gdLst/>
              <a:ahLst/>
              <a:cxnLst/>
              <a:rect r="r" b="b" t="t" l="l"/>
              <a:pathLst>
                <a:path h="2735881" w="614366">
                  <a:moveTo>
                    <a:pt x="0" y="0"/>
                  </a:moveTo>
                  <a:lnTo>
                    <a:pt x="614366" y="0"/>
                  </a:lnTo>
                  <a:lnTo>
                    <a:pt x="614366" y="2735881"/>
                  </a:lnTo>
                  <a:lnTo>
                    <a:pt x="0" y="2735881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14366" cy="2783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484044" y="6583694"/>
            <a:ext cx="4471262" cy="3703306"/>
          </a:xfrm>
          <a:custGeom>
            <a:avLst/>
            <a:gdLst/>
            <a:ahLst/>
            <a:cxnLst/>
            <a:rect r="r" b="b" t="t" l="l"/>
            <a:pathLst>
              <a:path h="3703306" w="4471262">
                <a:moveTo>
                  <a:pt x="0" y="0"/>
                </a:moveTo>
                <a:lnTo>
                  <a:pt x="4471262" y="0"/>
                </a:lnTo>
                <a:lnTo>
                  <a:pt x="4471262" y="3703306"/>
                </a:lnTo>
                <a:lnTo>
                  <a:pt x="0" y="370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05312" y="0"/>
            <a:ext cx="15868062" cy="10287000"/>
            <a:chOff x="0" y="0"/>
            <a:chExt cx="417924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92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4179243">
                  <a:moveTo>
                    <a:pt x="0" y="0"/>
                  </a:moveTo>
                  <a:lnTo>
                    <a:pt x="4179243" y="0"/>
                  </a:lnTo>
                  <a:lnTo>
                    <a:pt x="41792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7924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352398" y="-2720251"/>
            <a:ext cx="6705045" cy="6717258"/>
          </a:xfrm>
          <a:custGeom>
            <a:avLst/>
            <a:gdLst/>
            <a:ahLst/>
            <a:cxnLst/>
            <a:rect r="r" b="b" t="t" l="l"/>
            <a:pathLst>
              <a:path h="6717258" w="6705045">
                <a:moveTo>
                  <a:pt x="0" y="0"/>
                </a:moveTo>
                <a:lnTo>
                  <a:pt x="6705046" y="0"/>
                </a:lnTo>
                <a:lnTo>
                  <a:pt x="6705046" y="6717258"/>
                </a:lnTo>
                <a:lnTo>
                  <a:pt x="0" y="6717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00125" y="0"/>
            <a:ext cx="0" cy="5481130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62331" y="5481130"/>
            <a:ext cx="675589" cy="6755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9723" y="1870136"/>
            <a:ext cx="675589" cy="67558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2067517" y="0"/>
            <a:ext cx="0" cy="1870136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3192059" y="-636614"/>
            <a:ext cx="31764" cy="3891512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2854265" y="3254897"/>
            <a:ext cx="675589" cy="67558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-464727" y="8414068"/>
            <a:ext cx="10368837" cy="2786625"/>
          </a:xfrm>
          <a:custGeom>
            <a:avLst/>
            <a:gdLst/>
            <a:ahLst/>
            <a:cxnLst/>
            <a:rect r="r" b="b" t="t" l="l"/>
            <a:pathLst>
              <a:path h="2786625" w="10368837">
                <a:moveTo>
                  <a:pt x="0" y="0"/>
                </a:moveTo>
                <a:lnTo>
                  <a:pt x="10368837" y="0"/>
                </a:lnTo>
                <a:lnTo>
                  <a:pt x="10368837" y="2786625"/>
                </a:lnTo>
                <a:lnTo>
                  <a:pt x="0" y="2786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919163" y="8414068"/>
            <a:ext cx="10368837" cy="2786625"/>
          </a:xfrm>
          <a:custGeom>
            <a:avLst/>
            <a:gdLst/>
            <a:ahLst/>
            <a:cxnLst/>
            <a:rect r="r" b="b" t="t" l="l"/>
            <a:pathLst>
              <a:path h="2786625" w="10368837">
                <a:moveTo>
                  <a:pt x="0" y="0"/>
                </a:moveTo>
                <a:lnTo>
                  <a:pt x="10368837" y="0"/>
                </a:lnTo>
                <a:lnTo>
                  <a:pt x="10368837" y="2786625"/>
                </a:lnTo>
                <a:lnTo>
                  <a:pt x="0" y="2786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189160" y="3701732"/>
            <a:ext cx="12371749" cy="258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139"/>
              </a:lnSpc>
            </a:pPr>
            <a:r>
              <a:rPr lang="en-US" sz="15099" spc="75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5609830" y="150530"/>
            <a:ext cx="2663543" cy="2057400"/>
          </a:xfrm>
          <a:custGeom>
            <a:avLst/>
            <a:gdLst/>
            <a:ahLst/>
            <a:cxnLst/>
            <a:rect r="r" b="b" t="t" l="l"/>
            <a:pathLst>
              <a:path h="2057400" w="2663543">
                <a:moveTo>
                  <a:pt x="0" y="0"/>
                </a:moveTo>
                <a:lnTo>
                  <a:pt x="2663543" y="0"/>
                </a:lnTo>
                <a:lnTo>
                  <a:pt x="266354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2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47832" y="0"/>
            <a:ext cx="16240168" cy="10287000"/>
            <a:chOff x="0" y="0"/>
            <a:chExt cx="427724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7246" cy="2709333"/>
            </a:xfrm>
            <a:custGeom>
              <a:avLst/>
              <a:gdLst/>
              <a:ahLst/>
              <a:cxnLst/>
              <a:rect r="r" b="b" t="t" l="l"/>
              <a:pathLst>
                <a:path h="2709333" w="4277246">
                  <a:moveTo>
                    <a:pt x="0" y="0"/>
                  </a:moveTo>
                  <a:lnTo>
                    <a:pt x="4277246" y="0"/>
                  </a:lnTo>
                  <a:lnTo>
                    <a:pt x="42772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724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914178" y="2505083"/>
            <a:ext cx="14373822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365860" y="374845"/>
            <a:ext cx="13922140" cy="169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spc="9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is AirSential?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4923" y="2870016"/>
            <a:ext cx="15963077" cy="7181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AirSential is an advanced smart device designed to revolutionize air quality monitoring, gas leak detection, and emergency response, safeguarding respiratory health with intelligent hazard prevention.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Built using a combination of cutting-edge sensors—PIR (passive infrared), gas, temperature, and humidity—AirSential leverages sensor fusion technology to enhance data precision and reliability.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integrating motion detection with PIR sensors, the device ensures higher accuracy in identifying environmental hazards while minimizing false alarms.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31062" y="-2082146"/>
            <a:ext cx="3098585" cy="6793585"/>
            <a:chOff x="0" y="0"/>
            <a:chExt cx="4131447" cy="9058113"/>
          </a:xfrm>
        </p:grpSpPr>
        <p:sp>
          <p:nvSpPr>
            <p:cNvPr name="AutoShape 9" id="9"/>
            <p:cNvSpPr/>
            <p:nvPr/>
          </p:nvSpPr>
          <p:spPr>
            <a:xfrm>
              <a:off x="486685" y="849155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8157329"/>
              <a:ext cx="973369" cy="900785"/>
              <a:chOff x="0" y="0"/>
              <a:chExt cx="878295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829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78295">
                    <a:moveTo>
                      <a:pt x="439147" y="0"/>
                    </a:moveTo>
                    <a:cubicBezTo>
                      <a:pt x="196613" y="0"/>
                      <a:pt x="0" y="181951"/>
                      <a:pt x="0" y="406400"/>
                    </a:cubicBezTo>
                    <a:cubicBezTo>
                      <a:pt x="0" y="630849"/>
                      <a:pt x="196613" y="812800"/>
                      <a:pt x="439147" y="812800"/>
                    </a:cubicBezTo>
                    <a:cubicBezTo>
                      <a:pt x="681682" y="812800"/>
                      <a:pt x="878295" y="630849"/>
                      <a:pt x="878295" y="406400"/>
                    </a:cubicBezTo>
                    <a:cubicBezTo>
                      <a:pt x="878295" y="181951"/>
                      <a:pt x="681682" y="0"/>
                      <a:pt x="4391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82340" y="28575"/>
                <a:ext cx="713614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537869" y="3342669"/>
              <a:ext cx="973369" cy="900785"/>
              <a:chOff x="0" y="0"/>
              <a:chExt cx="878295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7829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78295">
                    <a:moveTo>
                      <a:pt x="439147" y="0"/>
                    </a:moveTo>
                    <a:cubicBezTo>
                      <a:pt x="196613" y="0"/>
                      <a:pt x="0" y="181951"/>
                      <a:pt x="0" y="406400"/>
                    </a:cubicBezTo>
                    <a:cubicBezTo>
                      <a:pt x="0" y="630849"/>
                      <a:pt x="196613" y="812800"/>
                      <a:pt x="439147" y="812800"/>
                    </a:cubicBezTo>
                    <a:cubicBezTo>
                      <a:pt x="681682" y="812800"/>
                      <a:pt x="878295" y="630849"/>
                      <a:pt x="878295" y="406400"/>
                    </a:cubicBezTo>
                    <a:cubicBezTo>
                      <a:pt x="878295" y="181951"/>
                      <a:pt x="681682" y="0"/>
                      <a:pt x="4391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82340" y="28575"/>
                <a:ext cx="713614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2024554" y="849155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>
              <a:off x="3644762" y="336"/>
              <a:ext cx="45765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3158077" y="5189018"/>
              <a:ext cx="973369" cy="900785"/>
              <a:chOff x="0" y="0"/>
              <a:chExt cx="878295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7829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78295">
                    <a:moveTo>
                      <a:pt x="439147" y="0"/>
                    </a:moveTo>
                    <a:cubicBezTo>
                      <a:pt x="196613" y="0"/>
                      <a:pt x="0" y="181951"/>
                      <a:pt x="0" y="406400"/>
                    </a:cubicBezTo>
                    <a:cubicBezTo>
                      <a:pt x="0" y="630849"/>
                      <a:pt x="196613" y="812800"/>
                      <a:pt x="439147" y="812800"/>
                    </a:cubicBezTo>
                    <a:cubicBezTo>
                      <a:pt x="681682" y="812800"/>
                      <a:pt x="878295" y="630849"/>
                      <a:pt x="878295" y="406400"/>
                    </a:cubicBezTo>
                    <a:cubicBezTo>
                      <a:pt x="878295" y="181951"/>
                      <a:pt x="681682" y="0"/>
                      <a:pt x="4391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82340" y="28575"/>
                <a:ext cx="713614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484921" cy="10287000"/>
            <a:chOff x="0" y="0"/>
            <a:chExt cx="65446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44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654465">
                  <a:moveTo>
                    <a:pt x="0" y="0"/>
                  </a:moveTo>
                  <a:lnTo>
                    <a:pt x="654465" y="0"/>
                  </a:lnTo>
                  <a:lnTo>
                    <a:pt x="6544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5446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29187" y="1642576"/>
            <a:ext cx="13196920" cy="8298698"/>
          </a:xfrm>
          <a:custGeom>
            <a:avLst/>
            <a:gdLst/>
            <a:ahLst/>
            <a:cxnLst/>
            <a:rect r="r" b="b" t="t" l="l"/>
            <a:pathLst>
              <a:path h="8298698" w="13196920">
                <a:moveTo>
                  <a:pt x="0" y="0"/>
                </a:moveTo>
                <a:lnTo>
                  <a:pt x="13196920" y="0"/>
                </a:lnTo>
                <a:lnTo>
                  <a:pt x="13196920" y="8298699"/>
                </a:lnTo>
                <a:lnTo>
                  <a:pt x="0" y="8298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2" r="0" b="-812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6583694"/>
            <a:ext cx="4471262" cy="3703306"/>
          </a:xfrm>
          <a:custGeom>
            <a:avLst/>
            <a:gdLst/>
            <a:ahLst/>
            <a:cxnLst/>
            <a:rect r="r" b="b" t="t" l="l"/>
            <a:pathLst>
              <a:path h="3703306" w="4471262">
                <a:moveTo>
                  <a:pt x="4471262" y="0"/>
                </a:moveTo>
                <a:lnTo>
                  <a:pt x="0" y="0"/>
                </a:lnTo>
                <a:lnTo>
                  <a:pt x="0" y="3703306"/>
                </a:lnTo>
                <a:lnTo>
                  <a:pt x="4471262" y="3703306"/>
                </a:lnTo>
                <a:lnTo>
                  <a:pt x="447126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637511" y="-142875"/>
            <a:ext cx="6650489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560" y="0"/>
            <a:ext cx="15547440" cy="10287000"/>
            <a:chOff x="0" y="0"/>
            <a:chExt cx="40947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947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094799">
                  <a:moveTo>
                    <a:pt x="0" y="0"/>
                  </a:moveTo>
                  <a:lnTo>
                    <a:pt x="4094799" y="0"/>
                  </a:lnTo>
                  <a:lnTo>
                    <a:pt x="40947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09479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85780" y="2294008"/>
            <a:ext cx="14657001" cy="777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8"/>
              </a:lnSpc>
              <a:spcBef>
                <a:spcPct val="0"/>
              </a:spcBef>
            </a:pPr>
            <a:r>
              <a:rPr lang="en-US" sz="3398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AirSential is powered by microcontrollers and connected via Wi-Fi, enabling real-time monitoring and seamless communication with concerned authorities in case of emergencies. </a:t>
            </a:r>
          </a:p>
          <a:p>
            <a:pPr algn="l">
              <a:lnSpc>
                <a:spcPts val="4758"/>
              </a:lnSpc>
              <a:spcBef>
                <a:spcPct val="0"/>
              </a:spcBef>
            </a:pPr>
          </a:p>
          <a:p>
            <a:pPr algn="l">
              <a:lnSpc>
                <a:spcPts val="4758"/>
              </a:lnSpc>
              <a:spcBef>
                <a:spcPct val="0"/>
              </a:spcBef>
            </a:pPr>
            <a:r>
              <a:rPr lang="en-US" sz="3398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comprehensive approach ensures proactive hazard mitigation and promotes safety in residential, industrial, and commercial environments. </a:t>
            </a:r>
          </a:p>
          <a:p>
            <a:pPr algn="l">
              <a:lnSpc>
                <a:spcPts val="4758"/>
              </a:lnSpc>
              <a:spcBef>
                <a:spcPct val="0"/>
              </a:spcBef>
            </a:pPr>
          </a:p>
          <a:p>
            <a:pPr algn="l">
              <a:lnSpc>
                <a:spcPts val="4758"/>
              </a:lnSpc>
              <a:spcBef>
                <a:spcPct val="0"/>
              </a:spcBef>
            </a:pPr>
            <a:r>
              <a:rPr lang="en-US" sz="3398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Its precision-engineered design and intelligent capabilities make AirSential a robust and indispensable solution for maintaining air quality and preventing environmental threats effectively.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87875" y="314345"/>
            <a:ext cx="10419124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Increased Precision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3914178" y="1980431"/>
            <a:ext cx="14373822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349130" y="-146467"/>
            <a:ext cx="0" cy="5665061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0" y="5518594"/>
            <a:ext cx="698259" cy="6982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2505" lIns="52505" bIns="52505" rIns="52505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3211" y="1786425"/>
            <a:ext cx="698259" cy="69825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2505" lIns="52505" bIns="52505" rIns="52505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452341" y="-146467"/>
            <a:ext cx="0" cy="1932892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>
            <a:off x="2614618" y="-804444"/>
            <a:ext cx="32830" cy="4022099"/>
          </a:xfrm>
          <a:prstGeom prst="line">
            <a:avLst/>
          </a:prstGeom>
          <a:ln cap="flat" w="571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2265489" y="3217655"/>
            <a:ext cx="698259" cy="6982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2505" lIns="52505" bIns="52505" rIns="52505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44203" cy="10287000"/>
            <a:chOff x="0" y="0"/>
            <a:chExt cx="35402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40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54029">
                  <a:moveTo>
                    <a:pt x="0" y="0"/>
                  </a:moveTo>
                  <a:lnTo>
                    <a:pt x="354029" y="0"/>
                  </a:lnTo>
                  <a:lnTo>
                    <a:pt x="3540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402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4203" y="786245"/>
            <a:ext cx="12605795" cy="9258300"/>
          </a:xfrm>
          <a:custGeom>
            <a:avLst/>
            <a:gdLst/>
            <a:ahLst/>
            <a:cxnLst/>
            <a:rect r="r" b="b" t="t" l="l"/>
            <a:pathLst>
              <a:path h="9258300" w="12605795">
                <a:moveTo>
                  <a:pt x="0" y="0"/>
                </a:moveTo>
                <a:lnTo>
                  <a:pt x="12605795" y="0"/>
                </a:lnTo>
                <a:lnTo>
                  <a:pt x="1260579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4" r="0" b="-45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76249" y="1469388"/>
            <a:ext cx="5931849" cy="749330"/>
          </a:xfrm>
          <a:custGeom>
            <a:avLst/>
            <a:gdLst/>
            <a:ahLst/>
            <a:cxnLst/>
            <a:rect r="r" b="b" t="t" l="l"/>
            <a:pathLst>
              <a:path h="749330" w="5931849">
                <a:moveTo>
                  <a:pt x="0" y="0"/>
                </a:moveTo>
                <a:lnTo>
                  <a:pt x="5931848" y="0"/>
                </a:lnTo>
                <a:lnTo>
                  <a:pt x="5931848" y="749330"/>
                </a:lnTo>
                <a:lnTo>
                  <a:pt x="0" y="749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09413" y="71890"/>
            <a:ext cx="4942615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SENSORS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92193" cy="10287000"/>
            <a:chOff x="0" y="0"/>
            <a:chExt cx="47201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0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472018">
                  <a:moveTo>
                    <a:pt x="0" y="0"/>
                  </a:moveTo>
                  <a:lnTo>
                    <a:pt x="472018" y="0"/>
                  </a:lnTo>
                  <a:lnTo>
                    <a:pt x="4720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720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914178" y="2345755"/>
            <a:ext cx="14373822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00011" y="3308717"/>
            <a:ext cx="16069844" cy="5362002"/>
          </a:xfrm>
          <a:custGeom>
            <a:avLst/>
            <a:gdLst/>
            <a:ahLst/>
            <a:cxnLst/>
            <a:rect r="r" b="b" t="t" l="l"/>
            <a:pathLst>
              <a:path h="5362002" w="16069844">
                <a:moveTo>
                  <a:pt x="0" y="0"/>
                </a:moveTo>
                <a:lnTo>
                  <a:pt x="16069844" y="0"/>
                </a:lnTo>
                <a:lnTo>
                  <a:pt x="16069844" y="5362002"/>
                </a:lnTo>
                <a:lnTo>
                  <a:pt x="0" y="5362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9" r="0" b="-128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01511" y="5989718"/>
            <a:ext cx="6206335" cy="4114800"/>
          </a:xfrm>
          <a:custGeom>
            <a:avLst/>
            <a:gdLst/>
            <a:ahLst/>
            <a:cxnLst/>
            <a:rect r="r" b="b" t="t" l="l"/>
            <a:pathLst>
              <a:path h="4114800" w="6206335">
                <a:moveTo>
                  <a:pt x="0" y="0"/>
                </a:moveTo>
                <a:lnTo>
                  <a:pt x="6206335" y="0"/>
                </a:lnTo>
                <a:lnTo>
                  <a:pt x="62063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91378" y="489899"/>
            <a:ext cx="10796622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MICRO-CONTROLLER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12052" y="0"/>
            <a:ext cx="16165950" cy="10287000"/>
            <a:chOff x="0" y="0"/>
            <a:chExt cx="42576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76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257699">
                  <a:moveTo>
                    <a:pt x="0" y="0"/>
                  </a:moveTo>
                  <a:lnTo>
                    <a:pt x="4257699" y="0"/>
                  </a:lnTo>
                  <a:lnTo>
                    <a:pt x="42576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57699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743356" y="2271265"/>
            <a:ext cx="13544644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877939" y="91623"/>
            <a:ext cx="11135498" cy="169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spc="99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76616" y="2685602"/>
            <a:ext cx="14836822" cy="7181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 successfully promote Airsential, a multi-channel approach is essential. The strategy involves leveraging digital marketing through targeted social media campaigns, SEO, and influencer partnerships to build awareness.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Collaborations with smart home companies and healthcare organizations can broaden the product’s reach, while live demonstrations and webinars help engage and educate potential customers on the device's benefits.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Encouraging customer testimonials and offering discounts or referral programs will drive adoption and enhance trust.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09093" y="-2049768"/>
            <a:ext cx="2867522" cy="6793566"/>
            <a:chOff x="0" y="0"/>
            <a:chExt cx="3823363" cy="9058088"/>
          </a:xfrm>
        </p:grpSpPr>
        <p:sp>
          <p:nvSpPr>
            <p:cNvPr name="AutoShape 9" id="9"/>
            <p:cNvSpPr/>
            <p:nvPr/>
          </p:nvSpPr>
          <p:spPr>
            <a:xfrm>
              <a:off x="450392" y="849130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8157304"/>
              <a:ext cx="900785" cy="90078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423190" y="3342644"/>
              <a:ext cx="900785" cy="900785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873582" y="849130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H="true">
              <a:off x="3372971" y="311"/>
              <a:ext cx="42352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2922578" y="5188993"/>
              <a:ext cx="900785" cy="90078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637" y="0"/>
            <a:ext cx="1688284" cy="10287000"/>
            <a:chOff x="0" y="0"/>
            <a:chExt cx="44465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651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4651">
                  <a:moveTo>
                    <a:pt x="0" y="0"/>
                  </a:moveTo>
                  <a:lnTo>
                    <a:pt x="444651" y="0"/>
                  </a:lnTo>
                  <a:lnTo>
                    <a:pt x="44465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65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2646" y="1382989"/>
            <a:ext cx="14339109" cy="8904011"/>
          </a:xfrm>
          <a:custGeom>
            <a:avLst/>
            <a:gdLst/>
            <a:ahLst/>
            <a:cxnLst/>
            <a:rect r="r" b="b" t="t" l="l"/>
            <a:pathLst>
              <a:path h="8904011" w="14339109">
                <a:moveTo>
                  <a:pt x="0" y="0"/>
                </a:moveTo>
                <a:lnTo>
                  <a:pt x="14339109" y="0"/>
                </a:lnTo>
                <a:lnTo>
                  <a:pt x="14339109" y="8904011"/>
                </a:lnTo>
                <a:lnTo>
                  <a:pt x="0" y="8904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99764" y="240029"/>
            <a:ext cx="2888472" cy="1617715"/>
          </a:xfrm>
          <a:custGeom>
            <a:avLst/>
            <a:gdLst/>
            <a:ahLst/>
            <a:cxnLst/>
            <a:rect r="r" b="b" t="t" l="l"/>
            <a:pathLst>
              <a:path h="1617715" w="2888472">
                <a:moveTo>
                  <a:pt x="0" y="0"/>
                </a:moveTo>
                <a:lnTo>
                  <a:pt x="2888472" y="0"/>
                </a:lnTo>
                <a:lnTo>
                  <a:pt x="2888472" y="1617715"/>
                </a:lnTo>
                <a:lnTo>
                  <a:pt x="0" y="1617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68564" y="97154"/>
            <a:ext cx="6719436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Components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5990" y="0"/>
            <a:ext cx="16352011" cy="10287000"/>
            <a:chOff x="0" y="0"/>
            <a:chExt cx="43067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6703" cy="2709333"/>
            </a:xfrm>
            <a:custGeom>
              <a:avLst/>
              <a:gdLst/>
              <a:ahLst/>
              <a:cxnLst/>
              <a:rect r="r" b="b" t="t" l="l"/>
              <a:pathLst>
                <a:path h="2709333" w="4306703">
                  <a:moveTo>
                    <a:pt x="0" y="0"/>
                  </a:moveTo>
                  <a:lnTo>
                    <a:pt x="4306703" y="0"/>
                  </a:lnTo>
                  <a:lnTo>
                    <a:pt x="43067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0670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57037" y="2761725"/>
            <a:ext cx="15212826" cy="7181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Targeted Digital Marketing -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Social Media Campaigns 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SEO &amp; Content Marketing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Create awareness and drive traffic to product website.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Partnerships &amp; Collaborations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Work with Healthcare Organizations and NGOa to Expand reach and credibility 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Product Demonstrations &amp; Webinars 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- Organize educational webinars on air quality and gas safety Engage customers and showcase product features.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Customer Testimonials &amp; Reviews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Collect and share user testimonials, Showcase positive reviews and case studies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 spc="339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Discounts &amp; Promotions</a:t>
            </a:r>
            <a:r>
              <a:rPr lang="en-US" sz="3399" spc="339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- Launch limited-time discounts or bundle offers,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54649" y="313840"/>
            <a:ext cx="10356260" cy="128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spc="75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Promotion Strategy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-1182746"/>
            <a:ext cx="2867522" cy="6793566"/>
            <a:chOff x="0" y="0"/>
            <a:chExt cx="3823363" cy="9058088"/>
          </a:xfrm>
        </p:grpSpPr>
        <p:sp>
          <p:nvSpPr>
            <p:cNvPr name="AutoShape 8" id="8"/>
            <p:cNvSpPr/>
            <p:nvPr/>
          </p:nvSpPr>
          <p:spPr>
            <a:xfrm>
              <a:off x="450392" y="849130"/>
              <a:ext cx="0" cy="730817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0" y="8157304"/>
              <a:ext cx="900785" cy="90078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423190" y="3342644"/>
              <a:ext cx="900785" cy="90078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>
              <a:off x="1873582" y="849130"/>
              <a:ext cx="0" cy="2493514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3372971" y="311"/>
              <a:ext cx="42352" cy="5188682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ysDash"/>
              <a:headEnd type="none" len="sm" w="sm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2922578" y="5188993"/>
              <a:ext cx="900785" cy="90078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DAGdM5xH6lQ</dc:identifier>
  <dcterms:modified xsi:type="dcterms:W3CDTF">2011-08-01T06:04:30Z</dcterms:modified>
  <cp:revision>1</cp:revision>
  <dc:title>Copy of AirSential</dc:title>
</cp:coreProperties>
</file>