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Bold" charset="1" panose="020B0803030501040103"/>
      <p:regular r:id="rId14"/>
    </p:embeddedFont>
    <p:embeddedFont>
      <p:font typeface="TT Rounds Condensed" charset="1" panose="02000506030000020003"/>
      <p:regular r:id="rId15"/>
    </p:embeddedFont>
    <p:embeddedFont>
      <p:font typeface="Lato" charset="1" panose="020F0502020204030203"/>
      <p:regular r:id="rId16"/>
    </p:embeddedFont>
    <p:embeddedFont>
      <p:font typeface="TT Rounds Condensed Bold" charset="1" panose="02000806030000020003"/>
      <p:regular r:id="rId17"/>
    </p:embeddedFont>
    <p:embeddedFont>
      <p:font typeface="Arimo Bold" charset="1" panose="020B0704020202020204"/>
      <p:regular r:id="rId18"/>
    </p:embeddedFont>
    <p:embeddedFont>
      <p:font typeface="Arimo" charset="1" panose="020B0604020202020204"/>
      <p:regular r:id="rId19"/>
    </p:embeddedFont>
    <p:embeddedFont>
      <p:font typeface="League Spartan"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3.jpeg" Type="http://schemas.openxmlformats.org/officeDocument/2006/relationships/image"/><Relationship Id="rId12" Target="../media/image14.jpeg" Type="http://schemas.openxmlformats.org/officeDocument/2006/relationships/image"/><Relationship Id="rId13" Target="../media/image15.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12" Target="../media/image18.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png" Type="http://schemas.openxmlformats.org/officeDocument/2006/relationships/image"/><Relationship Id="rId12" Target="../media/image2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jpeg" Type="http://schemas.openxmlformats.org/officeDocument/2006/relationships/image"/><Relationship Id="rId11" Target="../media/image23.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221686"/>
            <a:ext cx="13455705" cy="5333352"/>
          </a:xfrm>
          <a:custGeom>
            <a:avLst/>
            <a:gdLst/>
            <a:ahLst/>
            <a:cxnLst/>
            <a:rect r="r" b="b" t="t" l="l"/>
            <a:pathLst>
              <a:path h="5333352" w="13455705">
                <a:moveTo>
                  <a:pt x="0" y="0"/>
                </a:moveTo>
                <a:lnTo>
                  <a:pt x="13455705" y="0"/>
                </a:lnTo>
                <a:lnTo>
                  <a:pt x="13455705" y="5333352"/>
                </a:lnTo>
                <a:lnTo>
                  <a:pt x="0" y="5333352"/>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765226" y="2529405"/>
            <a:ext cx="10757548" cy="5279790"/>
          </a:xfrm>
          <a:prstGeom prst="rect">
            <a:avLst/>
          </a:prstGeom>
        </p:spPr>
        <p:txBody>
          <a:bodyPr anchor="t" rtlCol="false" tIns="0" lIns="0" bIns="0" rIns="0">
            <a:spAutoFit/>
          </a:bodyPr>
          <a:lstStyle/>
          <a:p>
            <a:pPr algn="ctr">
              <a:lnSpc>
                <a:spcPts val="10804"/>
              </a:lnSpc>
            </a:pPr>
            <a:r>
              <a:rPr lang="en-US" sz="8643">
                <a:solidFill>
                  <a:srgbClr val="163C3F"/>
                </a:solidFill>
                <a:latin typeface="Canva Sans Bold"/>
                <a:ea typeface="Canva Sans Bold"/>
                <a:cs typeface="Canva Sans Bold"/>
                <a:sym typeface="Canva Sans Bold"/>
              </a:rPr>
              <a:t>AIR POLLUTION </a:t>
            </a:r>
          </a:p>
          <a:p>
            <a:pPr algn="ctr">
              <a:lnSpc>
                <a:spcPts val="7923"/>
              </a:lnSpc>
            </a:pPr>
            <a:r>
              <a:rPr lang="en-US" sz="6338">
                <a:solidFill>
                  <a:srgbClr val="163C3F"/>
                </a:solidFill>
                <a:latin typeface="TT Rounds Condensed"/>
                <a:ea typeface="TT Rounds Condensed"/>
                <a:cs typeface="TT Rounds Condensed"/>
                <a:sym typeface="TT Rounds Condensed"/>
              </a:rPr>
              <a:t>DEVICE BASED </a:t>
            </a:r>
          </a:p>
          <a:p>
            <a:pPr algn="ctr">
              <a:lnSpc>
                <a:spcPts val="7923"/>
              </a:lnSpc>
            </a:pPr>
            <a:r>
              <a:rPr lang="en-US" sz="6338">
                <a:solidFill>
                  <a:srgbClr val="163C3F"/>
                </a:solidFill>
                <a:latin typeface="TT Rounds Condensed"/>
                <a:ea typeface="TT Rounds Condensed"/>
                <a:cs typeface="TT Rounds Condensed"/>
                <a:sym typeface="TT Rounds Condensed"/>
              </a:rPr>
              <a:t>Detection and Alarming System</a:t>
            </a:r>
          </a:p>
          <a:p>
            <a:pPr algn="ctr">
              <a:lnSpc>
                <a:spcPts val="7106"/>
              </a:lnSpc>
            </a:pP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486400" y="708443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5724316" y="7643295"/>
            <a:ext cx="6839368" cy="679415"/>
          </a:xfrm>
          <a:prstGeom prst="rect">
            <a:avLst/>
          </a:prstGeom>
        </p:spPr>
        <p:txBody>
          <a:bodyPr anchor="t" rtlCol="false" tIns="0" lIns="0" bIns="0" rIns="0">
            <a:spAutoFit/>
          </a:bodyPr>
          <a:lstStyle/>
          <a:p>
            <a:pPr algn="ctr">
              <a:lnSpc>
                <a:spcPts val="5599"/>
              </a:lnSpc>
            </a:pPr>
            <a:r>
              <a:rPr lang="en-US" sz="3999">
                <a:solidFill>
                  <a:srgbClr val="000000"/>
                </a:solidFill>
                <a:latin typeface="Lato"/>
                <a:ea typeface="Lato"/>
                <a:cs typeface="Lato"/>
                <a:sym typeface="Lato"/>
              </a:rPr>
              <a:t>By Sagarika Srivastava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911449" y="2221686"/>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267057" y="3561406"/>
            <a:ext cx="4003764" cy="2573186"/>
          </a:xfrm>
          <a:custGeom>
            <a:avLst/>
            <a:gdLst/>
            <a:ahLst/>
            <a:cxnLst/>
            <a:rect r="r" b="b" t="t" l="l"/>
            <a:pathLst>
              <a:path h="2573186" w="4003764">
                <a:moveTo>
                  <a:pt x="0" y="0"/>
                </a:moveTo>
                <a:lnTo>
                  <a:pt x="4003764" y="0"/>
                </a:lnTo>
                <a:lnTo>
                  <a:pt x="4003764" y="2573186"/>
                </a:lnTo>
                <a:lnTo>
                  <a:pt x="0" y="2573186"/>
                </a:lnTo>
                <a:lnTo>
                  <a:pt x="0" y="0"/>
                </a:lnTo>
                <a:close/>
              </a:path>
            </a:pathLst>
          </a:custGeom>
          <a:blipFill>
            <a:blip r:embed="rId10"/>
            <a:stretch>
              <a:fillRect l="0" t="-7309" r="0" b="-7309"/>
            </a:stretch>
          </a:blipFill>
        </p:spPr>
      </p:sp>
      <p:sp>
        <p:nvSpPr>
          <p:cNvPr name="Freeform 8" id="8"/>
          <p:cNvSpPr/>
          <p:nvPr/>
        </p:nvSpPr>
        <p:spPr>
          <a:xfrm flipH="false" flipV="false" rot="0">
            <a:off x="5761782" y="4464628"/>
            <a:ext cx="7413583" cy="5771564"/>
          </a:xfrm>
          <a:custGeom>
            <a:avLst/>
            <a:gdLst/>
            <a:ahLst/>
            <a:cxnLst/>
            <a:rect r="r" b="b" t="t" l="l"/>
            <a:pathLst>
              <a:path h="5771564" w="7413583">
                <a:moveTo>
                  <a:pt x="0" y="0"/>
                </a:moveTo>
                <a:lnTo>
                  <a:pt x="7413583" y="0"/>
                </a:lnTo>
                <a:lnTo>
                  <a:pt x="7413583" y="5771564"/>
                </a:lnTo>
                <a:lnTo>
                  <a:pt x="0" y="5771564"/>
                </a:lnTo>
                <a:lnTo>
                  <a:pt x="0" y="0"/>
                </a:lnTo>
                <a:close/>
              </a:path>
            </a:pathLst>
          </a:custGeom>
          <a:blipFill>
            <a:blip r:embed="rId11"/>
            <a:stretch>
              <a:fillRect l="-15893" t="0" r="-15893" b="-12647"/>
            </a:stretch>
          </a:blipFill>
        </p:spPr>
      </p:sp>
      <p:sp>
        <p:nvSpPr>
          <p:cNvPr name="Freeform 9" id="9"/>
          <p:cNvSpPr/>
          <p:nvPr/>
        </p:nvSpPr>
        <p:spPr>
          <a:xfrm flipH="false" flipV="false" rot="0">
            <a:off x="1267057" y="6496219"/>
            <a:ext cx="3644392" cy="2425178"/>
          </a:xfrm>
          <a:custGeom>
            <a:avLst/>
            <a:gdLst/>
            <a:ahLst/>
            <a:cxnLst/>
            <a:rect r="r" b="b" t="t" l="l"/>
            <a:pathLst>
              <a:path h="2425178" w="3644392">
                <a:moveTo>
                  <a:pt x="0" y="0"/>
                </a:moveTo>
                <a:lnTo>
                  <a:pt x="3644392" y="0"/>
                </a:lnTo>
                <a:lnTo>
                  <a:pt x="3644392" y="2425178"/>
                </a:lnTo>
                <a:lnTo>
                  <a:pt x="0" y="2425178"/>
                </a:lnTo>
                <a:lnTo>
                  <a:pt x="0" y="0"/>
                </a:lnTo>
                <a:close/>
              </a:path>
            </a:pathLst>
          </a:custGeom>
          <a:blipFill>
            <a:blip r:embed="rId12"/>
            <a:stretch>
              <a:fillRect l="0" t="0" r="0" b="0"/>
            </a:stretch>
          </a:blipFill>
        </p:spPr>
      </p:sp>
      <p:sp>
        <p:nvSpPr>
          <p:cNvPr name="Freeform 10" id="10"/>
          <p:cNvSpPr/>
          <p:nvPr/>
        </p:nvSpPr>
        <p:spPr>
          <a:xfrm flipH="false" flipV="false" rot="0">
            <a:off x="13666326" y="1625025"/>
            <a:ext cx="2839603" cy="2839603"/>
          </a:xfrm>
          <a:custGeom>
            <a:avLst/>
            <a:gdLst/>
            <a:ahLst/>
            <a:cxnLst/>
            <a:rect r="r" b="b" t="t" l="l"/>
            <a:pathLst>
              <a:path h="2839603" w="2839603">
                <a:moveTo>
                  <a:pt x="0" y="0"/>
                </a:moveTo>
                <a:lnTo>
                  <a:pt x="2839603" y="0"/>
                </a:lnTo>
                <a:lnTo>
                  <a:pt x="2839603" y="2839603"/>
                </a:lnTo>
                <a:lnTo>
                  <a:pt x="0" y="2839603"/>
                </a:lnTo>
                <a:lnTo>
                  <a:pt x="0" y="0"/>
                </a:lnTo>
                <a:close/>
              </a:path>
            </a:pathLst>
          </a:custGeom>
          <a:blipFill>
            <a:blip r:embed="rId13"/>
            <a:stretch>
              <a:fillRect l="0" t="0" r="0" b="0"/>
            </a:stretch>
          </a:blipFill>
        </p:spPr>
      </p:sp>
      <p:sp>
        <p:nvSpPr>
          <p:cNvPr name="TextBox 11" id="11"/>
          <p:cNvSpPr txBox="true"/>
          <p:nvPr/>
        </p:nvSpPr>
        <p:spPr>
          <a:xfrm rot="0">
            <a:off x="5486400" y="262388"/>
            <a:ext cx="7315200" cy="1857340"/>
          </a:xfrm>
          <a:prstGeom prst="rect">
            <a:avLst/>
          </a:prstGeom>
        </p:spPr>
        <p:txBody>
          <a:bodyPr anchor="t" rtlCol="false" tIns="0" lIns="0" bIns="0" rIns="0">
            <a:spAutoFit/>
          </a:bodyPr>
          <a:lstStyle/>
          <a:p>
            <a:pPr algn="l">
              <a:lnSpc>
                <a:spcPts val="7320"/>
              </a:lnSpc>
            </a:pPr>
            <a:r>
              <a:rPr lang="en-US" sz="6100" spc="54">
                <a:solidFill>
                  <a:srgbClr val="000000"/>
                </a:solidFill>
                <a:latin typeface="TT Rounds Condensed Bold"/>
                <a:ea typeface="TT Rounds Condensed Bold"/>
                <a:cs typeface="TT Rounds Condensed Bold"/>
                <a:sym typeface="TT Rounds Condensed Bold"/>
              </a:rPr>
              <a:t>FINAL PRODUCT</a:t>
            </a:r>
          </a:p>
          <a:p>
            <a:pPr algn="l">
              <a:lnSpc>
                <a:spcPts val="7320"/>
              </a:lnSpc>
            </a:pPr>
            <a:r>
              <a:rPr lang="en-US" sz="6100" spc="57">
                <a:solidFill>
                  <a:srgbClr val="000000"/>
                </a:solidFill>
                <a:latin typeface="TT Rounds Condensed"/>
                <a:ea typeface="TT Rounds Condensed"/>
                <a:cs typeface="TT Rounds Condensed"/>
                <a:sym typeface="TT Rounds Condensed"/>
              </a:rPr>
              <a:t> - Will Look Like This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361171" y="209533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272055" y="3053326"/>
            <a:ext cx="13859844" cy="5031038"/>
          </a:xfrm>
          <a:prstGeom prst="rect">
            <a:avLst/>
          </a:prstGeom>
        </p:spPr>
        <p:txBody>
          <a:bodyPr anchor="t" rtlCol="false" tIns="0" lIns="0" bIns="0" rIns="0">
            <a:spAutoFit/>
          </a:bodyPr>
          <a:lstStyle/>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SENSOR TO DETECT AIR QUALITY AND CONTENTS PERCENTAGE WISE</a:t>
            </a:r>
          </a:p>
          <a:p>
            <a:pPr algn="l" marL="531381" indent="-265691" lvl="1">
              <a:lnSpc>
                <a:spcPts val="3523"/>
              </a:lnSpc>
            </a:pPr>
            <a:r>
              <a:rPr lang="en-US" sz="2936" spc="27">
                <a:solidFill>
                  <a:srgbClr val="000000"/>
                </a:solidFill>
                <a:latin typeface="TT Rounds Condensed"/>
                <a:ea typeface="TT Rounds Condensed"/>
                <a:cs typeface="TT Rounds Condensed"/>
                <a:sym typeface="TT Rounds Condensed"/>
              </a:rPr>
              <a:t>O2-%  CO2-% ETC</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LIGHT FOR INDICATION (RED YELLOW GREEN)</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DISPLAY AIR QUALITY</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ALARMING SYSTEM IN CASE OF FIRE </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LARGE RADIUS </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CAN TELL THE DIFF BETWEEN ACTUAL SMOKE AND A PERSON SMOKING</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WIFI connectivity</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RUNS ON BATTERY FOR POWER SUPPLY</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ECONOMICAL</a:t>
            </a:r>
          </a:p>
          <a:p>
            <a:pPr algn="l" marL="531381" indent="-265691" lvl="1">
              <a:lnSpc>
                <a:spcPts val="3523"/>
              </a:lnSpc>
              <a:buFont typeface="Arial"/>
              <a:buChar char="•"/>
            </a:pPr>
            <a:r>
              <a:rPr lang="en-US" sz="2936" spc="27">
                <a:solidFill>
                  <a:srgbClr val="000000"/>
                </a:solidFill>
                <a:latin typeface="TT Rounds Condensed"/>
                <a:ea typeface="TT Rounds Condensed"/>
                <a:cs typeface="TT Rounds Condensed"/>
                <a:sym typeface="TT Rounds Condensed"/>
              </a:rPr>
              <a:t>All combined in one single device that can be hanged on the wall</a:t>
            </a:r>
          </a:p>
        </p:txBody>
      </p:sp>
      <p:sp>
        <p:nvSpPr>
          <p:cNvPr name="TextBox 8" id="8"/>
          <p:cNvSpPr txBox="true"/>
          <p:nvPr/>
        </p:nvSpPr>
        <p:spPr>
          <a:xfrm rot="0">
            <a:off x="4823394" y="824995"/>
            <a:ext cx="8390754" cy="800031"/>
          </a:xfrm>
          <a:prstGeom prst="rect">
            <a:avLst/>
          </a:prstGeom>
        </p:spPr>
        <p:txBody>
          <a:bodyPr anchor="t" rtlCol="false" tIns="0" lIns="0" bIns="0" rIns="0">
            <a:spAutoFit/>
          </a:bodyPr>
          <a:lstStyle/>
          <a:p>
            <a:pPr algn="l">
              <a:lnSpc>
                <a:spcPts val="6239"/>
              </a:lnSpc>
            </a:pPr>
            <a:r>
              <a:rPr lang="en-US" sz="5199" spc="48">
                <a:solidFill>
                  <a:srgbClr val="000000"/>
                </a:solidFill>
                <a:latin typeface="TT Rounds Condensed Bold"/>
                <a:ea typeface="TT Rounds Condensed Bold"/>
                <a:cs typeface="TT Rounds Condensed Bold"/>
                <a:sym typeface="TT Rounds Condensed Bold"/>
              </a:rPr>
              <a:t>FUNCTIONS OF MY DEVICE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028700"/>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486400" y="262388"/>
            <a:ext cx="12161517"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BASIC SENSORS REQUIRED</a:t>
            </a:r>
          </a:p>
        </p:txBody>
      </p:sp>
      <p:sp>
        <p:nvSpPr>
          <p:cNvPr name="TextBox 8" id="8"/>
          <p:cNvSpPr txBox="true"/>
          <p:nvPr/>
        </p:nvSpPr>
        <p:spPr>
          <a:xfrm rot="0">
            <a:off x="5465980" y="1615500"/>
            <a:ext cx="11546666" cy="1303080"/>
          </a:xfrm>
          <a:prstGeom prst="rect">
            <a:avLst/>
          </a:prstGeom>
        </p:spPr>
        <p:txBody>
          <a:bodyPr anchor="t" rtlCol="false" tIns="0" lIns="0" bIns="0" rIns="0">
            <a:spAutoFit/>
          </a:bodyPr>
          <a:lstStyle/>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AIR QUALITY AND GAS SENSORS </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TEMPERATURE AND HUMIDITY SENSOR</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PROXIMITY SENSOR for increased area coverage  </a:t>
            </a:r>
          </a:p>
        </p:txBody>
      </p:sp>
      <p:sp>
        <p:nvSpPr>
          <p:cNvPr name="Freeform 9" id="9"/>
          <p:cNvSpPr/>
          <p:nvPr/>
        </p:nvSpPr>
        <p:spPr>
          <a:xfrm flipH="false" flipV="false" rot="0">
            <a:off x="14755853" y="1432227"/>
            <a:ext cx="2256793" cy="3711273"/>
          </a:xfrm>
          <a:custGeom>
            <a:avLst/>
            <a:gdLst/>
            <a:ahLst/>
            <a:cxnLst/>
            <a:rect r="r" b="b" t="t" l="l"/>
            <a:pathLst>
              <a:path h="3711273" w="2256793">
                <a:moveTo>
                  <a:pt x="0" y="0"/>
                </a:moveTo>
                <a:lnTo>
                  <a:pt x="2256793" y="0"/>
                </a:lnTo>
                <a:lnTo>
                  <a:pt x="2256793" y="3711273"/>
                </a:lnTo>
                <a:lnTo>
                  <a:pt x="0" y="3711273"/>
                </a:lnTo>
                <a:lnTo>
                  <a:pt x="0" y="0"/>
                </a:lnTo>
                <a:close/>
              </a:path>
            </a:pathLst>
          </a:custGeom>
          <a:blipFill>
            <a:blip r:embed="rId10"/>
            <a:stretch>
              <a:fillRect l="-2958" t="0" r="-2958" b="0"/>
            </a:stretch>
          </a:blipFill>
        </p:spPr>
      </p:sp>
      <p:sp>
        <p:nvSpPr>
          <p:cNvPr name="Freeform 10" id="10"/>
          <p:cNvSpPr/>
          <p:nvPr/>
        </p:nvSpPr>
        <p:spPr>
          <a:xfrm flipH="false" flipV="false" rot="0">
            <a:off x="11353703" y="4647708"/>
            <a:ext cx="3634451" cy="4017771"/>
          </a:xfrm>
          <a:custGeom>
            <a:avLst/>
            <a:gdLst/>
            <a:ahLst/>
            <a:cxnLst/>
            <a:rect r="r" b="b" t="t" l="l"/>
            <a:pathLst>
              <a:path h="4017771" w="3634451">
                <a:moveTo>
                  <a:pt x="0" y="0"/>
                </a:moveTo>
                <a:lnTo>
                  <a:pt x="3634452" y="0"/>
                </a:lnTo>
                <a:lnTo>
                  <a:pt x="3634452" y="4017771"/>
                </a:lnTo>
                <a:lnTo>
                  <a:pt x="0" y="4017771"/>
                </a:lnTo>
                <a:lnTo>
                  <a:pt x="0" y="0"/>
                </a:lnTo>
                <a:close/>
              </a:path>
            </a:pathLst>
          </a:custGeom>
          <a:blipFill>
            <a:blip r:embed="rId11"/>
            <a:stretch>
              <a:fillRect l="0" t="0" r="0" b="0"/>
            </a:stretch>
          </a:blipFill>
        </p:spPr>
      </p:sp>
      <p:sp>
        <p:nvSpPr>
          <p:cNvPr name="Freeform 11" id="11"/>
          <p:cNvSpPr/>
          <p:nvPr/>
        </p:nvSpPr>
        <p:spPr>
          <a:xfrm flipH="false" flipV="false" rot="0">
            <a:off x="1738525" y="5289186"/>
            <a:ext cx="7495749" cy="3376294"/>
          </a:xfrm>
          <a:custGeom>
            <a:avLst/>
            <a:gdLst/>
            <a:ahLst/>
            <a:cxnLst/>
            <a:rect r="r" b="b" t="t" l="l"/>
            <a:pathLst>
              <a:path h="3376294" w="7495749">
                <a:moveTo>
                  <a:pt x="0" y="0"/>
                </a:moveTo>
                <a:lnTo>
                  <a:pt x="7495750" y="0"/>
                </a:lnTo>
                <a:lnTo>
                  <a:pt x="7495750" y="3376293"/>
                </a:lnTo>
                <a:lnTo>
                  <a:pt x="0" y="3376293"/>
                </a:lnTo>
                <a:lnTo>
                  <a:pt x="0" y="0"/>
                </a:lnTo>
                <a:close/>
              </a:path>
            </a:pathLst>
          </a:custGeom>
          <a:blipFill>
            <a:blip r:embed="rId12"/>
            <a:stretch>
              <a:fillRect l="-10428" t="0" r="-10428"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320449" y="149867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686987" y="340813"/>
            <a:ext cx="3833397" cy="938784"/>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a:ea typeface="TT Rounds Condensed"/>
                <a:cs typeface="TT Rounds Condensed"/>
                <a:sym typeface="TT Rounds Condensed"/>
              </a:rPr>
              <a:t>DISPLAY</a:t>
            </a:r>
          </a:p>
        </p:txBody>
      </p:sp>
      <p:sp>
        <p:nvSpPr>
          <p:cNvPr name="Freeform 8" id="8"/>
          <p:cNvSpPr/>
          <p:nvPr/>
        </p:nvSpPr>
        <p:spPr>
          <a:xfrm flipH="false" flipV="false" rot="0">
            <a:off x="8520383" y="3067585"/>
            <a:ext cx="4232260" cy="4152408"/>
          </a:xfrm>
          <a:custGeom>
            <a:avLst/>
            <a:gdLst/>
            <a:ahLst/>
            <a:cxnLst/>
            <a:rect r="r" b="b" t="t" l="l"/>
            <a:pathLst>
              <a:path h="4152408" w="4232260">
                <a:moveTo>
                  <a:pt x="0" y="0"/>
                </a:moveTo>
                <a:lnTo>
                  <a:pt x="4232260" y="0"/>
                </a:lnTo>
                <a:lnTo>
                  <a:pt x="4232260" y="4152408"/>
                </a:lnTo>
                <a:lnTo>
                  <a:pt x="0" y="4152408"/>
                </a:lnTo>
                <a:lnTo>
                  <a:pt x="0" y="0"/>
                </a:lnTo>
                <a:close/>
              </a:path>
            </a:pathLst>
          </a:custGeom>
          <a:blipFill>
            <a:blip r:embed="rId10"/>
            <a:stretch>
              <a:fillRect l="-27653" t="-7495" r="-27653" b="0"/>
            </a:stretch>
          </a:blipFill>
        </p:spPr>
      </p:sp>
      <p:sp>
        <p:nvSpPr>
          <p:cNvPr name="Freeform 9" id="9"/>
          <p:cNvSpPr/>
          <p:nvPr/>
        </p:nvSpPr>
        <p:spPr>
          <a:xfrm flipH="false" flipV="false" rot="0">
            <a:off x="1667167" y="5749721"/>
            <a:ext cx="6310882" cy="3281259"/>
          </a:xfrm>
          <a:custGeom>
            <a:avLst/>
            <a:gdLst/>
            <a:ahLst/>
            <a:cxnLst/>
            <a:rect r="r" b="b" t="t" l="l"/>
            <a:pathLst>
              <a:path h="3281259" w="6310882">
                <a:moveTo>
                  <a:pt x="0" y="0"/>
                </a:moveTo>
                <a:lnTo>
                  <a:pt x="6310882" y="0"/>
                </a:lnTo>
                <a:lnTo>
                  <a:pt x="6310882" y="3281259"/>
                </a:lnTo>
                <a:lnTo>
                  <a:pt x="0" y="3281259"/>
                </a:lnTo>
                <a:lnTo>
                  <a:pt x="0" y="0"/>
                </a:lnTo>
                <a:close/>
              </a:path>
            </a:pathLst>
          </a:custGeom>
          <a:blipFill>
            <a:blip r:embed="rId11"/>
            <a:stretch>
              <a:fillRect l="-25081" t="0" r="-19445" b="0"/>
            </a:stretch>
          </a:blipFill>
        </p:spPr>
      </p:sp>
      <p:sp>
        <p:nvSpPr>
          <p:cNvPr name="Freeform 10" id="10"/>
          <p:cNvSpPr/>
          <p:nvPr/>
        </p:nvSpPr>
        <p:spPr>
          <a:xfrm flipH="false" flipV="false" rot="0">
            <a:off x="12715240" y="1279597"/>
            <a:ext cx="4544060" cy="6273088"/>
          </a:xfrm>
          <a:custGeom>
            <a:avLst/>
            <a:gdLst/>
            <a:ahLst/>
            <a:cxnLst/>
            <a:rect r="r" b="b" t="t" l="l"/>
            <a:pathLst>
              <a:path h="6273088" w="4544060">
                <a:moveTo>
                  <a:pt x="0" y="0"/>
                </a:moveTo>
                <a:lnTo>
                  <a:pt x="4544060" y="0"/>
                </a:lnTo>
                <a:lnTo>
                  <a:pt x="4544060" y="6273088"/>
                </a:lnTo>
                <a:lnTo>
                  <a:pt x="0" y="6273088"/>
                </a:lnTo>
                <a:lnTo>
                  <a:pt x="0" y="0"/>
                </a:lnTo>
                <a:close/>
              </a:path>
            </a:pathLst>
          </a:custGeom>
          <a:blipFill>
            <a:blip r:embed="rId12"/>
            <a:stretch>
              <a:fillRect l="0" t="0" r="0" b="0"/>
            </a:stretch>
          </a:blipFill>
        </p:spPr>
      </p:sp>
      <p:sp>
        <p:nvSpPr>
          <p:cNvPr name="TextBox 11" id="11"/>
          <p:cNvSpPr txBox="true"/>
          <p:nvPr/>
        </p:nvSpPr>
        <p:spPr>
          <a:xfrm rot="0">
            <a:off x="4320449" y="1960929"/>
            <a:ext cx="4199934" cy="887582"/>
          </a:xfrm>
          <a:prstGeom prst="rect">
            <a:avLst/>
          </a:prstGeom>
        </p:spPr>
        <p:txBody>
          <a:bodyPr anchor="t" rtlCol="false" tIns="0" lIns="0" bIns="0" rIns="0">
            <a:spAutoFit/>
          </a:bodyPr>
          <a:lstStyle/>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Level of harmful gases</a:t>
            </a:r>
          </a:p>
          <a:p>
            <a:pPr algn="l" marL="488632" indent="-244316" lvl="1">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notification to take action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030669"/>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01037" y="5452649"/>
            <a:ext cx="8560924" cy="3264236"/>
          </a:xfrm>
          <a:custGeom>
            <a:avLst/>
            <a:gdLst/>
            <a:ahLst/>
            <a:cxnLst/>
            <a:rect r="r" b="b" t="t" l="l"/>
            <a:pathLst>
              <a:path h="3264236" w="8560924">
                <a:moveTo>
                  <a:pt x="0" y="0"/>
                </a:moveTo>
                <a:lnTo>
                  <a:pt x="8560924" y="0"/>
                </a:lnTo>
                <a:lnTo>
                  <a:pt x="8560924" y="3264237"/>
                </a:lnTo>
                <a:lnTo>
                  <a:pt x="0" y="3264237"/>
                </a:lnTo>
                <a:lnTo>
                  <a:pt x="0" y="0"/>
                </a:lnTo>
                <a:close/>
              </a:path>
            </a:pathLst>
          </a:custGeom>
          <a:blipFill>
            <a:blip r:embed="rId10"/>
            <a:stretch>
              <a:fillRect l="0" t="-11118" r="0" b="-11118"/>
            </a:stretch>
          </a:blipFill>
        </p:spPr>
      </p:sp>
      <p:sp>
        <p:nvSpPr>
          <p:cNvPr name="Freeform 8" id="8"/>
          <p:cNvSpPr/>
          <p:nvPr/>
        </p:nvSpPr>
        <p:spPr>
          <a:xfrm flipH="false" flipV="false" rot="0">
            <a:off x="10532580" y="5168496"/>
            <a:ext cx="5351669" cy="3548389"/>
          </a:xfrm>
          <a:custGeom>
            <a:avLst/>
            <a:gdLst/>
            <a:ahLst/>
            <a:cxnLst/>
            <a:rect r="r" b="b" t="t" l="l"/>
            <a:pathLst>
              <a:path h="3548389" w="5351669">
                <a:moveTo>
                  <a:pt x="0" y="0"/>
                </a:moveTo>
                <a:lnTo>
                  <a:pt x="5351669" y="0"/>
                </a:lnTo>
                <a:lnTo>
                  <a:pt x="5351669" y="3548390"/>
                </a:lnTo>
                <a:lnTo>
                  <a:pt x="0" y="3548390"/>
                </a:lnTo>
                <a:lnTo>
                  <a:pt x="0" y="0"/>
                </a:lnTo>
                <a:close/>
              </a:path>
            </a:pathLst>
          </a:custGeom>
          <a:blipFill>
            <a:blip r:embed="rId11"/>
            <a:stretch>
              <a:fillRect l="0" t="0" r="0" b="0"/>
            </a:stretch>
          </a:blipFill>
        </p:spPr>
      </p:sp>
      <p:sp>
        <p:nvSpPr>
          <p:cNvPr name="TextBox 9" id="9"/>
          <p:cNvSpPr txBox="true"/>
          <p:nvPr/>
        </p:nvSpPr>
        <p:spPr>
          <a:xfrm rot="0">
            <a:off x="3150483" y="243338"/>
            <a:ext cx="11987034" cy="4447619"/>
          </a:xfrm>
          <a:prstGeom prst="rect">
            <a:avLst/>
          </a:prstGeom>
        </p:spPr>
        <p:txBody>
          <a:bodyPr anchor="t" rtlCol="false" tIns="0" lIns="0" bIns="0" rIns="0">
            <a:spAutoFit/>
          </a:bodyPr>
          <a:lstStyle/>
          <a:p>
            <a:pPr algn="l">
              <a:lnSpc>
                <a:spcPts val="4417"/>
              </a:lnSpc>
            </a:pPr>
            <a:r>
              <a:rPr lang="en-US" sz="3681">
                <a:solidFill>
                  <a:srgbClr val="474747"/>
                </a:solidFill>
                <a:latin typeface="Arimo Bold"/>
                <a:ea typeface="Arimo Bold"/>
                <a:cs typeface="Arimo Bold"/>
                <a:sym typeface="Arimo Bold"/>
              </a:rPr>
              <a:t>COMBINING THE SENSAORS USING SENSOR FUSION</a:t>
            </a:r>
          </a:p>
          <a:p>
            <a:pPr algn="l">
              <a:lnSpc>
                <a:spcPts val="4417"/>
              </a:lnSpc>
            </a:pPr>
          </a:p>
          <a:p>
            <a:pPr algn="l">
              <a:lnSpc>
                <a:spcPts val="4417"/>
              </a:lnSpc>
            </a:pPr>
          </a:p>
          <a:p>
            <a:pPr algn="l">
              <a:lnSpc>
                <a:spcPts val="4417"/>
              </a:lnSpc>
            </a:pPr>
            <a:r>
              <a:rPr lang="en-US" sz="3681">
                <a:solidFill>
                  <a:srgbClr val="474747"/>
                </a:solidFill>
                <a:latin typeface="Arimo"/>
                <a:ea typeface="Arimo"/>
                <a:cs typeface="Arimo"/>
                <a:sym typeface="Arimo"/>
              </a:rPr>
              <a:t>Sensor fusion is the process of merging data from multiple sensors such that to reduce the amount of uncertainty that may be involved in a robot navigation motion or task performing.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144865" y="1144148"/>
            <a:ext cx="7315200" cy="252707"/>
          </a:xfrm>
          <a:custGeom>
            <a:avLst/>
            <a:gdLst/>
            <a:ahLst/>
            <a:cxnLst/>
            <a:rect r="r" b="b" t="t" l="l"/>
            <a:pathLst>
              <a:path h="252707" w="7315200">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863078" y="66675"/>
            <a:ext cx="7063296" cy="957263"/>
          </a:xfrm>
          <a:prstGeom prst="rect">
            <a:avLst/>
          </a:prstGeom>
        </p:spPr>
        <p:txBody>
          <a:bodyPr anchor="t" rtlCol="false" tIns="0" lIns="0" bIns="0" rIns="0">
            <a:spAutoFit/>
          </a:bodyPr>
          <a:lstStyle/>
          <a:p>
            <a:pPr algn="l">
              <a:lnSpc>
                <a:spcPts val="7258"/>
              </a:lnSpc>
            </a:pPr>
            <a:r>
              <a:rPr lang="en-US" sz="6721" spc="-40">
                <a:solidFill>
                  <a:srgbClr val="000000"/>
                </a:solidFill>
                <a:latin typeface="TT Rounds Condensed"/>
                <a:ea typeface="TT Rounds Condensed"/>
                <a:cs typeface="TT Rounds Condensed"/>
                <a:sym typeface="TT Rounds Condensed"/>
              </a:rPr>
              <a:t>NOTIFICATION LED </a:t>
            </a:r>
          </a:p>
        </p:txBody>
      </p:sp>
      <p:sp>
        <p:nvSpPr>
          <p:cNvPr name="TextBox 8" id="8"/>
          <p:cNvSpPr txBox="true"/>
          <p:nvPr/>
        </p:nvSpPr>
        <p:spPr>
          <a:xfrm rot="0">
            <a:off x="3182013" y="1520679"/>
            <a:ext cx="9240903" cy="1677396"/>
          </a:xfrm>
          <a:prstGeom prst="rect">
            <a:avLst/>
          </a:prstGeom>
        </p:spPr>
        <p:txBody>
          <a:bodyPr anchor="t" rtlCol="false" tIns="0" lIns="0" bIns="0" rIns="0">
            <a:spAutoFit/>
          </a:bodyPr>
          <a:lstStyle/>
          <a:p>
            <a:pPr algn="l">
              <a:lnSpc>
                <a:spcPts val="2558"/>
              </a:lnSpc>
            </a:pPr>
          </a:p>
          <a:p>
            <a:pPr algn="l">
              <a:lnSpc>
                <a:spcPts val="2558"/>
              </a:lnSpc>
            </a:pPr>
            <a:r>
              <a:rPr lang="en-US" sz="2131" spc="19">
                <a:solidFill>
                  <a:srgbClr val="1F1F1F"/>
                </a:solidFill>
                <a:latin typeface="Arimo"/>
                <a:ea typeface="Arimo"/>
                <a:cs typeface="Arimo"/>
                <a:sym typeface="Arimo"/>
              </a:rPr>
              <a:t>A Notification LED is a small RGB or monochrome LED light usually present on the front-facing screen bezel (display side) of smartphones and feature phones whose purpose is to blink or pulse to notify the phone user of missed calls, incoming SMS messages, notifications from other apps, low battery warning, etc.,</a:t>
            </a:r>
          </a:p>
        </p:txBody>
      </p:sp>
      <p:sp>
        <p:nvSpPr>
          <p:cNvPr name="Freeform 9" id="9"/>
          <p:cNvSpPr/>
          <p:nvPr/>
        </p:nvSpPr>
        <p:spPr>
          <a:xfrm flipH="false" flipV="false" rot="0">
            <a:off x="13512060" y="1270501"/>
            <a:ext cx="2987399" cy="2454405"/>
          </a:xfrm>
          <a:custGeom>
            <a:avLst/>
            <a:gdLst/>
            <a:ahLst/>
            <a:cxnLst/>
            <a:rect r="r" b="b" t="t" l="l"/>
            <a:pathLst>
              <a:path h="2454405" w="2987399">
                <a:moveTo>
                  <a:pt x="0" y="0"/>
                </a:moveTo>
                <a:lnTo>
                  <a:pt x="2987400" y="0"/>
                </a:lnTo>
                <a:lnTo>
                  <a:pt x="2987400" y="2454405"/>
                </a:lnTo>
                <a:lnTo>
                  <a:pt x="0" y="2454405"/>
                </a:lnTo>
                <a:lnTo>
                  <a:pt x="0" y="0"/>
                </a:lnTo>
                <a:close/>
              </a:path>
            </a:pathLst>
          </a:custGeom>
          <a:blipFill>
            <a:blip r:embed="rId10"/>
            <a:stretch>
              <a:fillRect l="0" t="0" r="0" b="0"/>
            </a:stretch>
          </a:blipFill>
        </p:spPr>
      </p:sp>
      <p:sp>
        <p:nvSpPr>
          <p:cNvPr name="Freeform 10" id="10"/>
          <p:cNvSpPr/>
          <p:nvPr/>
        </p:nvSpPr>
        <p:spPr>
          <a:xfrm flipH="false" flipV="false" rot="0">
            <a:off x="11460065" y="4419108"/>
            <a:ext cx="4776903" cy="3856989"/>
          </a:xfrm>
          <a:custGeom>
            <a:avLst/>
            <a:gdLst/>
            <a:ahLst/>
            <a:cxnLst/>
            <a:rect r="r" b="b" t="t" l="l"/>
            <a:pathLst>
              <a:path h="3856989" w="4776903">
                <a:moveTo>
                  <a:pt x="0" y="0"/>
                </a:moveTo>
                <a:lnTo>
                  <a:pt x="4776903" y="0"/>
                </a:lnTo>
                <a:lnTo>
                  <a:pt x="4776903" y="3856990"/>
                </a:lnTo>
                <a:lnTo>
                  <a:pt x="0" y="3856990"/>
                </a:lnTo>
                <a:lnTo>
                  <a:pt x="0" y="0"/>
                </a:lnTo>
                <a:close/>
              </a:path>
            </a:pathLst>
          </a:custGeom>
          <a:blipFill>
            <a:blip r:embed="rId11"/>
            <a:stretch>
              <a:fillRect l="0" t="0" r="0" b="0"/>
            </a:stretch>
          </a:blipFill>
        </p:spPr>
      </p:sp>
      <p:sp>
        <p:nvSpPr>
          <p:cNvPr name="Freeform 11" id="11"/>
          <p:cNvSpPr/>
          <p:nvPr/>
        </p:nvSpPr>
        <p:spPr>
          <a:xfrm flipH="false" flipV="false" rot="0">
            <a:off x="1726980" y="4307274"/>
            <a:ext cx="8039033" cy="4420384"/>
          </a:xfrm>
          <a:custGeom>
            <a:avLst/>
            <a:gdLst/>
            <a:ahLst/>
            <a:cxnLst/>
            <a:rect r="r" b="b" t="t" l="l"/>
            <a:pathLst>
              <a:path h="4420384" w="8039033">
                <a:moveTo>
                  <a:pt x="0" y="0"/>
                </a:moveTo>
                <a:lnTo>
                  <a:pt x="8039033" y="0"/>
                </a:lnTo>
                <a:lnTo>
                  <a:pt x="8039033" y="4420384"/>
                </a:lnTo>
                <a:lnTo>
                  <a:pt x="0" y="4420384"/>
                </a:lnTo>
                <a:lnTo>
                  <a:pt x="0" y="0"/>
                </a:lnTo>
                <a:close/>
              </a:path>
            </a:pathLst>
          </a:custGeom>
          <a:blipFill>
            <a:blip r:embed="rId1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77296" y="3673126"/>
            <a:ext cx="15133407" cy="2249256"/>
          </a:xfrm>
          <a:prstGeom prst="rect">
            <a:avLst/>
          </a:prstGeom>
        </p:spPr>
        <p:txBody>
          <a:bodyPr anchor="t" rtlCol="false" tIns="0" lIns="0" bIns="0" rIns="0">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486400" y="6022208"/>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5724316" y="6669324"/>
            <a:ext cx="6839368" cy="679415"/>
          </a:xfrm>
          <a:prstGeom prst="rect">
            <a:avLst/>
          </a:prstGeom>
        </p:spPr>
        <p:txBody>
          <a:bodyPr anchor="t" rtlCol="false" tIns="0" lIns="0" bIns="0" rIns="0">
            <a:spAutoFit/>
          </a:bodyPr>
          <a:lstStyle/>
          <a:p>
            <a:pPr algn="ctr">
              <a:lnSpc>
                <a:spcPts val="5599"/>
              </a:lnSpc>
            </a:pPr>
            <a:r>
              <a:rPr lang="en-US" sz="3999">
                <a:solidFill>
                  <a:srgbClr val="000000"/>
                </a:solidFill>
                <a:latin typeface="Lato"/>
                <a:ea typeface="Lato"/>
                <a:cs typeface="Lato"/>
                <a:sym typeface="Lato"/>
              </a:rPr>
              <a:t>By Sagarika Srivastava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DAGNpugnwCY</dc:identifier>
  <dcterms:modified xsi:type="dcterms:W3CDTF">2011-08-01T06:04:30Z</dcterms:modified>
  <cp:revision>1</cp:revision>
  <dc:title>AIR POLLUTION Detection and Alarming System</dc:title>
</cp:coreProperties>
</file>