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71" d="100"/>
          <a:sy n="71" d="100"/>
        </p:scale>
        <p:origin x="113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14128-7B4C-18A8-D918-7DA97675B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FE12D1-6ED9-7CE3-6104-8219E199D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CA0AD-76E1-F2DA-3815-296977B70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F44A7-062B-4E4E-9E02-9702FC3290B2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E531D-23F2-9A76-59B4-BDDD308DF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DCDF4-F97C-E20C-8B6D-12A0F3F7E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81502-5EBD-48FE-913B-F8C52EB545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047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39DCB-F670-F8AD-3BBE-4736E31D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CDB9C-961E-374B-40FB-4C9405092D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89EE4-FD84-1777-799E-8FCA6DD35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F44A7-062B-4E4E-9E02-9702FC3290B2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12643-C1B3-25BA-A1A2-D2E5ADB1F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B15F1-E290-09ED-CD16-C6169E2AA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81502-5EBD-48FE-913B-F8C52EB545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13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9466D0-83C6-35AA-8915-F6DC1B19D3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BF44A9-F8F8-3C4C-BDAF-0CC5BBC67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03AA4-2CA6-CB64-9FDB-65B8859AD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F44A7-062B-4E4E-9E02-9702FC3290B2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00C64-79D2-0F84-56EB-92B8DA982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3088D-7D3B-8287-BC9A-B81C8BE51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81502-5EBD-48FE-913B-F8C52EB545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766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8B4C0-DD9A-0CFB-FE70-F1269E288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BA3A8-D600-4B40-3680-8277C72F7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FAF5C-3085-A943-5383-AF2242957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F44A7-062B-4E4E-9E02-9702FC3290B2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E6D91-C792-9183-22C1-36CE4FE4A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C84AA-901E-1665-B6CB-9BF3F177B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81502-5EBD-48FE-913B-F8C52EB545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632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82166-AD54-A65F-9155-E1B5D3D98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7ABB15-F1A4-FE96-B718-262C01A66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876EA-836F-27C9-B1F7-53F4FE8C9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F44A7-062B-4E4E-9E02-9702FC3290B2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72142-F8E8-D0C7-7817-D4F07E884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9990F-1A65-DCC5-6DF3-47919367E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81502-5EBD-48FE-913B-F8C52EB545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566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72B83-5D44-ED5A-9834-88E61CBE3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0A3E2-DEB4-082E-FE24-7F3D2DD781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42D814-8E82-A51E-4EA7-B876695C5C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905B7F-1DE9-9C3B-807C-4B3C40F80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F44A7-062B-4E4E-9E02-9702FC3290B2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543298-4942-B376-A34A-0E383AA10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6FD855-1CF5-BA3A-9922-99B3CFFA2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81502-5EBD-48FE-913B-F8C52EB545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425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7C414-DA5A-3686-4083-30F8CCA3F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73509-89A7-4C6F-6931-03A23F360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E54B9E-A575-6EA6-1C54-7B4205D56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8B34A5-225C-CB3C-18B5-92BCA8F788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50B5D2-D937-BE96-38B8-6434AD8D3D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4942F5-3344-F41C-CCE2-A5CBF19CB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F44A7-062B-4E4E-9E02-9702FC3290B2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847B5B-C2D6-A662-09AD-E8BF9F7FF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60130E-DBB3-8A09-36C7-938D68AF4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81502-5EBD-48FE-913B-F8C52EB545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705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5B989-52FA-D902-170B-BF85D296F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FCEF5A-C342-5026-590B-C37B1BCB9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F44A7-062B-4E4E-9E02-9702FC3290B2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096A7D-FDAD-0596-D8E5-36837CB66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9F3D0E-D6CB-278B-BA5C-A796BC459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81502-5EBD-48FE-913B-F8C52EB545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000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595A11-B5E5-F08C-AB3F-D2B70ECD8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F44A7-062B-4E4E-9E02-9702FC3290B2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499B69-9C3B-CF24-28E6-9795FAE23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B9CDD5-322C-417C-218C-5755A0D75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81502-5EBD-48FE-913B-F8C52EB545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803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14389-8D4F-E12C-8E6C-FE50A3CA4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57B7A-36F9-9F68-9931-DC1C3F9AF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8C3567-B175-98C5-20B6-2D159AEFA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DFF34B-AAFC-06A5-6106-66F62E4DB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F44A7-062B-4E4E-9E02-9702FC3290B2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17896-4338-F7DC-65B9-678F40DDB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8685BA-6370-84E7-64AF-C61E4535C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81502-5EBD-48FE-913B-F8C52EB545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4985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82866-4872-6A6A-A663-5572A7A27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FF99F1-0749-D0D5-D9AB-2298D97001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C1E2C6-DD74-9929-8D7C-31CA9A57B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0BC3F5-4908-26B2-170F-4F3700F64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F44A7-062B-4E4E-9E02-9702FC3290B2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FAE4A-4AA2-E366-2D0D-5041C2844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579751-E364-33C5-16C7-90247936A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81502-5EBD-48FE-913B-F8C52EB545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233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F7202B-31F3-DB9D-1E7C-2639F2C90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159BC-3041-84C6-8764-3BF838FAE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8A8DC-0487-99C6-38C5-9CA3CBBE82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F44A7-062B-4E4E-9E02-9702FC3290B2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41423-5E0F-5577-6EFB-D275250A5C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868F5-9944-A874-0FDC-2CEF9B0D54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81502-5EBD-48FE-913B-F8C52EB545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270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6BC72-AC94-5B59-75E5-6FC0AF1FF8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COVER SLIDE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6C6B12-603D-E629-8464-56913081AF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· Company name and logo</a:t>
            </a:r>
          </a:p>
          <a:p>
            <a:r>
              <a:rPr lang="en-US" dirty="0"/>
              <a:t>· Contact details (city, e-mail, mobile)</a:t>
            </a:r>
          </a:p>
          <a:p>
            <a:r>
              <a:rPr lang="en-US" dirty="0"/>
              <a:t>· URL</a:t>
            </a:r>
          </a:p>
          <a:p>
            <a:r>
              <a:rPr lang="en-US" dirty="0"/>
              <a:t>· One line that clearly describes the concept/product/service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924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D80B3-1AA7-1FEE-21A3-16DB456FA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 Financials Current and Projections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53FD1-EC42-5029-14A5-9C92CA96A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· Summary of your business plan excel sheet for 3 years (Note: the detailed excel</a:t>
            </a:r>
          </a:p>
          <a:p>
            <a:r>
              <a:rPr lang="en-US" dirty="0"/>
              <a:t>sheet is NOT required. Just key figures at annual level for 3 years are sufficient for</a:t>
            </a:r>
          </a:p>
          <a:p>
            <a:r>
              <a:rPr lang="en-US" dirty="0"/>
              <a:t>the preliminary evaluation. If there is sufficient interest from investors in the</a:t>
            </a:r>
          </a:p>
          <a:p>
            <a:r>
              <a:rPr lang="en-US" dirty="0"/>
              <a:t>venture, then we will evaluate your excel sheet and business case in detail)</a:t>
            </a:r>
          </a:p>
          <a:p>
            <a:r>
              <a:rPr lang="en-US" dirty="0"/>
              <a:t>· Break-up of your costs into CAPEX and OPEX (In OPEX, highlight major cost</a:t>
            </a:r>
          </a:p>
          <a:p>
            <a:r>
              <a:rPr lang="en-US" dirty="0"/>
              <a:t>components – salaries, marketing, etc.)</a:t>
            </a:r>
          </a:p>
          <a:p>
            <a:r>
              <a:rPr lang="en-US" dirty="0"/>
              <a:t>· Cover the unit economics, i.e. how much revenue do you get per</a:t>
            </a:r>
          </a:p>
          <a:p>
            <a:r>
              <a:rPr lang="en-US" dirty="0"/>
              <a:t>transaction/customer, how much does it cost you to service that customer/order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3768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FB710-E85B-5B74-4578-403C9A008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Funding Needs, Use of Funds &amp; Proposed Valuation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B8402-05CB-FD18-9D95-47065EF80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Describe how much money you want to raise and its planned usage</a:t>
            </a:r>
          </a:p>
          <a:p>
            <a:r>
              <a:rPr lang="en-US" dirty="0"/>
              <a:t>· Mention if there are other co-investors (or others who have already committed)</a:t>
            </a:r>
          </a:p>
          <a:p>
            <a:r>
              <a:rPr lang="en-US" dirty="0"/>
              <a:t>· Clearly indicate how long will these funds last and what you will be able to achieve</a:t>
            </a:r>
          </a:p>
          <a:p>
            <a:r>
              <a:rPr lang="en-US" dirty="0"/>
              <a:t>with it (e.g. this investment of Rs will last us for months. With this,</a:t>
            </a:r>
          </a:p>
          <a:p>
            <a:r>
              <a:rPr lang="en-US" dirty="0"/>
              <a:t>we will be able to get to customers and in revenues)</a:t>
            </a:r>
          </a:p>
          <a:p>
            <a:r>
              <a:rPr lang="en-US" dirty="0"/>
              <a:t>· Clearly mention if you are going to require follow-on capital, and if so, how much</a:t>
            </a:r>
          </a:p>
          <a:p>
            <a:r>
              <a:rPr lang="en-US" dirty="0"/>
              <a:t>(e.g. post this we will raise a Series A round of Rs )</a:t>
            </a:r>
          </a:p>
          <a:p>
            <a:r>
              <a:rPr lang="en-US" dirty="0"/>
              <a:t>· The valuation you are seeking for this round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9574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426FE-DC3D-57FC-29F1-3A6255F7E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12. Current Equity Structure, Fundraising History and Investors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DEA82-92D0-ABB9-5240-D7EE33C18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 of current equity holding (cap table)</a:t>
            </a:r>
          </a:p>
          <a:p>
            <a:r>
              <a:rPr lang="en-US" dirty="0"/>
              <a:t>· How much money have you invested?</a:t>
            </a:r>
          </a:p>
          <a:p>
            <a:r>
              <a:rPr lang="en-US" dirty="0"/>
              <a:t>· Mention previous investment history, including year, amount and investors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076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6ED5B-20D9-81C3-17FF-47537D207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13. Exit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0EDE-5B58-BFA8-B848-5DE579A5A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· How do you think the investors can exit (i.e. who will buy their equity or do you</a:t>
            </a:r>
          </a:p>
          <a:p>
            <a:r>
              <a:rPr lang="en-US" dirty="0"/>
              <a:t>feel that this can be an IPO)</a:t>
            </a:r>
          </a:p>
          <a:p>
            <a:r>
              <a:rPr lang="en-US" dirty="0"/>
              <a:t>· If you can, give examples of exits in your industry (or comparable examples)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2961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7FB6F-DA9D-49F6-A86B-77C6CF2E6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AF206-9711-D84A-C2FD-5A39B8C9F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Highlight what each member of the team does/will do in the venture, and why</a:t>
            </a:r>
          </a:p>
          <a:p>
            <a:r>
              <a:rPr lang="en-US" dirty="0"/>
              <a:t>he/she is best suited for the role</a:t>
            </a:r>
          </a:p>
          <a:p>
            <a:r>
              <a:rPr lang="en-US" dirty="0"/>
              <a:t>· Indicate if the person is a co-founder or founding team member or an employee –</a:t>
            </a:r>
          </a:p>
          <a:p>
            <a:r>
              <a:rPr lang="en-US" dirty="0"/>
              <a:t>against each indicate the % of equity held (currently or planned if not yet</a:t>
            </a:r>
          </a:p>
          <a:p>
            <a:r>
              <a:rPr lang="en-US" dirty="0"/>
              <a:t>distributed)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9452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98772-3609-6AF2-299C-01917CA3E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Issue or Pain Point That Your Product/Solution Addresses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33E5D-32BA-3B88-31ED-FA14EA9A4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Explain why your customers need your solution</a:t>
            </a:r>
          </a:p>
          <a:p>
            <a:r>
              <a:rPr lang="en-US" dirty="0"/>
              <a:t>· Mention what they are currently doing and how your product/service is a better</a:t>
            </a:r>
          </a:p>
          <a:p>
            <a:r>
              <a:rPr lang="en-US" dirty="0"/>
              <a:t>solution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4368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DDF8D-833B-274F-7D07-B973445C0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Product/Technology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6584F-C364-E8A8-6AE0-F32B6481A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Highlight the uniqueness of the product or service or technology and NOT the</a:t>
            </a:r>
          </a:p>
          <a:p>
            <a:r>
              <a:rPr lang="en-US" dirty="0"/>
              <a:t>technical details for each feature in the product/solution/service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096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ECEF7-144F-6175-11A0-EB3CEB2C8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14598-3295-8F14-29AD-9B4E77492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about how you will make money from this business opportunity</a:t>
            </a:r>
          </a:p>
          <a:p>
            <a:r>
              <a:rPr lang="en-US" dirty="0"/>
              <a:t>· This is NOT the excel sheet, in simple terms, this is about who will pay how much</a:t>
            </a:r>
          </a:p>
          <a:p>
            <a:r>
              <a:rPr lang="en-US" dirty="0"/>
              <a:t>and to whom for your product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5673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2F617-7A47-C556-7E08-A8DA53F1F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 of the Market Opportunity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7D1F8-D998-A07A-12E8-0FB1C645A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· Be clear about where and who is going to buy your product/service and how much</a:t>
            </a:r>
          </a:p>
          <a:p>
            <a:r>
              <a:rPr lang="en-US" dirty="0"/>
              <a:t>would they pay for it</a:t>
            </a:r>
          </a:p>
          <a:p>
            <a:r>
              <a:rPr lang="en-US" dirty="0"/>
              <a:t>· Mention the size of the opportunity in the markets you are planning to address (e.g.</a:t>
            </a:r>
          </a:p>
          <a:p>
            <a:r>
              <a:rPr lang="en-US" dirty="0"/>
              <a:t>In India, there are number of parents who will buy our service at Rs per</a:t>
            </a:r>
          </a:p>
          <a:p>
            <a:r>
              <a:rPr lang="en-US" dirty="0"/>
              <a:t>year. This translates into a market potential of Rs per year.</a:t>
            </a:r>
          </a:p>
          <a:p>
            <a:r>
              <a:rPr lang="en-US" dirty="0"/>
              <a:t>In year 3, we plan to tap US and Canada, and the size of the opportunity there is Rs</a:t>
            </a:r>
          </a:p>
          <a:p>
            <a:endParaRPr lang="en-US" dirty="0"/>
          </a:p>
          <a:p>
            <a:r>
              <a:rPr lang="en-US" dirty="0"/>
              <a:t>(No. of parents x Price per year 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8037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18A27-7D69-49C2-7C46-014D88FB9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C9372-D117-5E65-2B2E-9D3C4E264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section is NOT about what your plans are, but about what the size of the market</a:t>
            </a:r>
          </a:p>
          <a:p>
            <a:r>
              <a:rPr lang="en-US" dirty="0"/>
              <a:t>is. This section should therefore give a sense about how many customers are there in</a:t>
            </a:r>
          </a:p>
          <a:p>
            <a:endParaRPr lang="en-US" dirty="0"/>
          </a:p>
          <a:p>
            <a:r>
              <a:rPr lang="en-US" dirty="0"/>
              <a:t>your target market and at what price are you selling your product to them, what is the</a:t>
            </a:r>
          </a:p>
          <a:p>
            <a:r>
              <a:rPr lang="en-US" dirty="0"/>
              <a:t>revenue potential if all of them were to buy (not that they will, but this is to give an</a:t>
            </a:r>
          </a:p>
          <a:p>
            <a:r>
              <a:rPr lang="en-US" dirty="0"/>
              <a:t>indication of what the size of the market is)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4464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B0EB7-909D-C0EC-93F8-26D2F16F1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Current 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FB971-18D6-D7F1-9DDE-F2B7D0FDD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have you achieved so far – product, customers, revenues, etc.</a:t>
            </a:r>
          </a:p>
          <a:p>
            <a:r>
              <a:rPr lang="en-US" dirty="0"/>
              <a:t>· Include photographs, if possible (e.g. if you have physical stores or products that</a:t>
            </a:r>
          </a:p>
          <a:p>
            <a:r>
              <a:rPr lang="en-US" dirty="0"/>
              <a:t>you manufacture or office pictures)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4711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8260D-8D9F-A2A0-BD57-946822EFA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Competitive Landscape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AD116-0D96-5AD7-E2C6-27D995402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· Who are currently or in future likely to compete against your product/service and</a:t>
            </a:r>
          </a:p>
          <a:p>
            <a:r>
              <a:rPr lang="en-US" dirty="0"/>
              <a:t>what is your plan to win this battle?</a:t>
            </a:r>
          </a:p>
          <a:p>
            <a:r>
              <a:rPr lang="en-US" dirty="0"/>
              <a:t>· Explain why are you better than your competitors (a comparison chart is usually not</a:t>
            </a:r>
          </a:p>
          <a:p>
            <a:r>
              <a:rPr lang="en-US" dirty="0"/>
              <a:t>seen seriously by investors because all presentations tend to show a comparison</a:t>
            </a:r>
          </a:p>
          <a:p>
            <a:r>
              <a:rPr lang="en-US" dirty="0"/>
              <a:t>chart that will be </a:t>
            </a:r>
            <a:r>
              <a:rPr lang="en-US" dirty="0" err="1"/>
              <a:t>favourable</a:t>
            </a:r>
            <a:r>
              <a:rPr lang="en-US" dirty="0"/>
              <a:t> to your solutions/product)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3249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838</Words>
  <Application>Microsoft Office PowerPoint</Application>
  <PresentationFormat>Widescreen</PresentationFormat>
  <Paragraphs>73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COVER SLIDE</vt:lpstr>
      <vt:lpstr>TEAM</vt:lpstr>
      <vt:lpstr>The Issue or Pain Point That Your Product/Solution Addresses</vt:lpstr>
      <vt:lpstr>Product/Technology Overview</vt:lpstr>
      <vt:lpstr>Business Model</vt:lpstr>
      <vt:lpstr>Size of the Market Opportunity</vt:lpstr>
      <vt:lpstr>PowerPoint Presentation</vt:lpstr>
      <vt:lpstr>Current Traction</vt:lpstr>
      <vt:lpstr>Competitive Landscape</vt:lpstr>
      <vt:lpstr>10. Financials Current and Projections</vt:lpstr>
      <vt:lpstr>Funding Needs, Use of Funds &amp; Proposed Valuation</vt:lpstr>
      <vt:lpstr>12. Current Equity Structure, Fundraising History and Investors</vt:lpstr>
      <vt:lpstr>13. Exit Options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Sagarika Srivastava</dc:creator>
  <cp:lastModifiedBy>Sagarika Srivastava</cp:lastModifiedBy>
  <cp:revision>1</cp:revision>
  <cp:lastPrinted>2024-11-21T05:31:34Z</cp:lastPrinted>
  <dcterms:created xsi:type="dcterms:W3CDTF">2024-11-21T05:22:22Z</dcterms:created>
  <dcterms:modified xsi:type="dcterms:W3CDTF">2024-11-21T05:35:56Z</dcterms:modified>
</cp:coreProperties>
</file>