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5" r:id="rId1"/>
  </p:sldMasterIdLst>
  <p:notesMasterIdLst>
    <p:notesMasterId r:id="rId15"/>
  </p:notesMasterIdLst>
  <p:sldIdLst>
    <p:sldId id="256" r:id="rId2"/>
    <p:sldId id="267" r:id="rId3"/>
    <p:sldId id="263" r:id="rId4"/>
    <p:sldId id="279" r:id="rId5"/>
    <p:sldId id="257" r:id="rId6"/>
    <p:sldId id="280" r:id="rId7"/>
    <p:sldId id="278" r:id="rId8"/>
    <p:sldId id="264" r:id="rId9"/>
    <p:sldId id="262" r:id="rId10"/>
    <p:sldId id="259" r:id="rId11"/>
    <p:sldId id="261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0075"/>
    <a:srgbClr val="FF1A9A"/>
    <a:srgbClr val="EC3E8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78" autoAdjust="0"/>
  </p:normalViewPr>
  <p:slideViewPr>
    <p:cSldViewPr snapToGrid="0">
      <p:cViewPr varScale="1">
        <p:scale>
          <a:sx n="75" d="100"/>
          <a:sy n="75" d="100"/>
        </p:scale>
        <p:origin x="9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8DCC-7A47-48F6-BF38-81E5B9B16A01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BFA42-573B-486F-A6A4-9FD2BEBF0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BFA42-573B-486F-A6A4-9FD2BEBF06B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4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B82392-3DFA-48F0-B00B-BBC2BBE853E9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93086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0427-A1C5-495D-BE38-6ED134359133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3330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09BC8-69EF-4695-9558-AA25EED95B85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5930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E70120-D8A2-4D8C-8E2A-8D3B629BDE97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67031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676D1D-18D8-4E81-A564-0C28C5489B5E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0872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4C46-DC01-4D23-9B5D-D74B9B3CAEB9}" type="datetime1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22130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E7DD-2EDA-4620-9F01-4A0376FA6FE1}" type="datetime1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1724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49E3-D7AD-48B7-A749-D432AABC8C74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00691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2D7D9B-6B74-4BA1-88A3-98D0439640C4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5985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1E18-9DDC-4E76-9528-A5A84033971C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0738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157200-E03A-43EB-8F59-032204B280AE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657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D315-6031-41C2-820E-2AAFB862FC3F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3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2EB4-1F5A-42C5-A53C-9BD8F20B0E0E}" type="datetime1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6089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C9B4-3603-4F4B-BFD5-27F2154F8A43}" type="datetime1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7902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A1B-195E-4DFA-8374-FF0241C9DF8C}" type="datetime1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0169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A0D-72DD-4B0D-853C-312FF4ECAB7E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1889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21DD-00B8-4DE9-8483-2A6ED46ECFF6}" type="datetime1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5805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2CA-437C-4E98-A083-59991C07A1EF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72A4-91FD-4A6E-89B8-0D290D624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4280" r:id="rId15"/>
    <p:sldLayoutId id="2147484281" r:id="rId16"/>
    <p:sldLayoutId id="2147484282" r:id="rId17"/>
  </p:sldLayoutIdLst>
  <p:transition spd="med">
    <p:pull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unity.com/" TargetMode="External"/><Relationship Id="rId7" Type="http://schemas.openxmlformats.org/officeDocument/2006/relationships/hyperlink" Target="https://play.google.com/store/apps/details?id=com.deerslab.dinoTREX&amp;pcampaignid=web_share" TargetMode="External"/><Relationship Id="rId2" Type="http://schemas.openxmlformats.org/officeDocument/2006/relationships/hyperlink" Target="https://unity.com/products/unity-engin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hromedino.com/" TargetMode="External"/><Relationship Id="rId5" Type="http://schemas.openxmlformats.org/officeDocument/2006/relationships/hyperlink" Target="https://offline-dino-game.firebaseapp.com/" TargetMode="External"/><Relationship Id="rId4" Type="http://schemas.openxmlformats.org/officeDocument/2006/relationships/hyperlink" Target="https://cloud.unity.com/home/login?redirectTo=Lw==" TargetMode="External"/><Relationship Id="rId9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hromedino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pn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44A9-B715-0189-353C-779C1CCF6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1" y="1127760"/>
            <a:ext cx="7355839" cy="298003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390075"/>
                </a:solidFill>
                <a:latin typeface="Arial Rounded MT Bold" panose="020F0704030504030204" pitchFamily="34" charset="0"/>
              </a:rPr>
              <a:t>Game</a:t>
            </a:r>
            <a:br>
              <a:rPr lang="en-US" sz="7200" b="1" dirty="0">
                <a:solidFill>
                  <a:srgbClr val="390075"/>
                </a:solidFill>
                <a:latin typeface="Arial Rounded MT Bold" panose="020F0704030504030204" pitchFamily="34" charset="0"/>
              </a:rPr>
            </a:br>
            <a:r>
              <a:rPr lang="en-US" sz="7200" b="1" dirty="0">
                <a:solidFill>
                  <a:srgbClr val="390075"/>
                </a:solidFill>
                <a:latin typeface="Arial Rounded MT Bold" panose="020F0704030504030204" pitchFamily="34" charset="0"/>
              </a:rPr>
              <a:t>Development</a:t>
            </a:r>
            <a:endParaRPr lang="en-IN" sz="7200" b="1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89EAF-9527-151F-30FE-B0D751D1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84" y="730846"/>
            <a:ext cx="2252116" cy="22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9362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365E-798E-76C0-4EE1-2F3ECD42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89" y="313547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ur Team</a:t>
            </a:r>
            <a:endParaRPr lang="en-IN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7F43-DE50-CB51-779F-4FBE61B90808}"/>
              </a:ext>
            </a:extLst>
          </p:cNvPr>
          <p:cNvSpPr txBox="1"/>
          <p:nvPr/>
        </p:nvSpPr>
        <p:spPr>
          <a:xfrm>
            <a:off x="1254125" y="3122530"/>
            <a:ext cx="6259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Sagarika Srivastava (Leader)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Sidra Shaikh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Bushra Ansari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Sidra </a:t>
            </a:r>
            <a:r>
              <a:rPr lang="en-US" sz="3200" dirty="0" err="1">
                <a:latin typeface="Arial Rounded MT Bold" panose="020F0704030504030204" pitchFamily="34" charset="0"/>
              </a:rPr>
              <a:t>Solkar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9EA5B9-E4A9-F1D5-2149-DDC7B9958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7"/>
          <a:stretch/>
        </p:blipFill>
        <p:spPr>
          <a:xfrm>
            <a:off x="7808045" y="1785251"/>
            <a:ext cx="4205280" cy="4206972"/>
          </a:xfrm>
          <a:prstGeom prst="rect">
            <a:avLst/>
          </a:prstGeom>
        </p:spPr>
      </p:pic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9661CDB8-523B-ADFF-524C-90D8E7C0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2812" y="657887"/>
            <a:ext cx="604347" cy="604347"/>
          </a:xfrm>
          <a:prstGeom prst="rect">
            <a:avLst/>
          </a:prstGeom>
        </p:spPr>
      </p:pic>
      <p:pic>
        <p:nvPicPr>
          <p:cNvPr id="23" name="Graphic 22" descr="Users with solid fill">
            <a:extLst>
              <a:ext uri="{FF2B5EF4-FFF2-40B4-BE49-F238E27FC236}">
                <a16:creationId xmlns:a16="http://schemas.microsoft.com/office/drawing/2014/main" id="{308A6B80-4837-8A27-AD07-DB1A0AF42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666" y="1936614"/>
            <a:ext cx="914400" cy="914400"/>
          </a:xfrm>
          <a:prstGeom prst="rect">
            <a:avLst/>
          </a:prstGeom>
        </p:spPr>
      </p:pic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0354DDA-CC00-6E3E-8F52-9A8043E77CB4}"/>
              </a:ext>
            </a:extLst>
          </p:cNvPr>
          <p:cNvSpPr/>
          <p:nvPr/>
        </p:nvSpPr>
        <p:spPr>
          <a:xfrm>
            <a:off x="874868" y="2041717"/>
            <a:ext cx="169996" cy="168167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D214C-D287-294A-D610-31FE76FDD2E4}"/>
              </a:ext>
            </a:extLst>
          </p:cNvPr>
          <p:cNvSpPr txBox="1"/>
          <p:nvPr/>
        </p:nvSpPr>
        <p:spPr>
          <a:xfrm>
            <a:off x="7086598" y="575339"/>
            <a:ext cx="1408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057025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3379D3-A281-4822-FAED-7C1947543383}"/>
              </a:ext>
            </a:extLst>
          </p:cNvPr>
          <p:cNvSpPr txBox="1"/>
          <p:nvPr/>
        </p:nvSpPr>
        <p:spPr>
          <a:xfrm>
            <a:off x="1508221" y="2580640"/>
            <a:ext cx="8905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We've explored essential game design principles, effective development strategies, and exciting technological advancements.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Let's continue pushing boundaries, creating immersive experiences that captivate and inspire players worldwide and collaborate to shape the future of gaming!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3EC59-D626-AEAC-B3B9-C0B463CB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855" y="710543"/>
            <a:ext cx="4181061" cy="1293028"/>
          </a:xfrm>
        </p:spPr>
        <p:txBody>
          <a:bodyPr/>
          <a:lstStyle/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083C3-A14D-4796-0C89-FC308B5CD8B8}"/>
              </a:ext>
            </a:extLst>
          </p:cNvPr>
          <p:cNvSpPr txBox="1"/>
          <p:nvPr/>
        </p:nvSpPr>
        <p:spPr>
          <a:xfrm>
            <a:off x="7456887" y="972336"/>
            <a:ext cx="1065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06</a:t>
            </a:r>
            <a:endParaRPr lang="en-IN" sz="4400" dirty="0"/>
          </a:p>
        </p:txBody>
      </p:sp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D81F35B1-15F2-137D-DF70-228EC79F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061" y="2585720"/>
            <a:ext cx="553720" cy="553720"/>
          </a:xfrm>
          <a:prstGeom prst="rect">
            <a:avLst/>
          </a:prstGeom>
        </p:spPr>
      </p:pic>
      <p:pic>
        <p:nvPicPr>
          <p:cNvPr id="6" name="Graphic 5" descr="Network with solid fill">
            <a:extLst>
              <a:ext uri="{FF2B5EF4-FFF2-40B4-BE49-F238E27FC236}">
                <a16:creationId xmlns:a16="http://schemas.microsoft.com/office/drawing/2014/main" id="{23D5B520-9DD8-C9B6-B094-D0033FEBD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061" y="4047544"/>
            <a:ext cx="553720" cy="5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6023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AA4D52-B958-D93F-1271-68B1FC271D03}"/>
              </a:ext>
            </a:extLst>
          </p:cNvPr>
          <p:cNvSpPr txBox="1"/>
          <p:nvPr/>
        </p:nvSpPr>
        <p:spPr>
          <a:xfrm>
            <a:off x="1744980" y="1940561"/>
            <a:ext cx="9585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Arial Rounded MT Bold" panose="020F0704030504030204" pitchFamily="34" charset="0"/>
              </a:rPr>
              <a:t>Unity Hub 3.9.0 (0916bbd)</a:t>
            </a:r>
            <a:br>
              <a:rPr lang="en-US" sz="2400" b="0" dirty="0">
                <a:effectLst/>
                <a:latin typeface="Arial Rounded MT Bold" panose="020F0704030504030204" pitchFamily="34" charset="0"/>
              </a:rPr>
            </a:br>
            <a:r>
              <a:rPr lang="en-US" sz="2400" b="0" dirty="0">
                <a:effectLst/>
                <a:latin typeface="Arial Rounded MT Bold" panose="020F0704030504030204" pitchFamily="34" charset="0"/>
              </a:rPr>
              <a:t>EDITOR VERSION  </a:t>
            </a:r>
            <a:r>
              <a:rPr lang="en-IN" sz="2400" b="0" i="0" dirty="0">
                <a:effectLst/>
                <a:latin typeface="Arial Rounded MT Bold" panose="020F0704030504030204" pitchFamily="34" charset="0"/>
              </a:rPr>
              <a:t>2022.3.46f1</a:t>
            </a:r>
            <a:endParaRPr lang="en-US" sz="2400" b="0" dirty="0"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IN" sz="2400" b="0" i="0" dirty="0">
                <a:effectLst/>
                <a:latin typeface="Arial Rounded MT Bold" panose="020F0704030504030204" pitchFamily="34" charset="0"/>
              </a:rPr>
              <a:t>© 2024 Unity Technologies</a:t>
            </a:r>
            <a:br>
              <a:rPr lang="en-IN" sz="2400" b="0" i="0" dirty="0">
                <a:effectLst/>
                <a:latin typeface="Arial Rounded MT Bold" panose="020F0704030504030204" pitchFamily="34" charset="0"/>
              </a:rPr>
            </a:br>
            <a:r>
              <a:rPr lang="en-IN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https://unity.com/products/unity-engine</a:t>
            </a:r>
            <a:br>
              <a:rPr lang="en-IN" sz="2400" b="0" i="0" dirty="0">
                <a:effectLst/>
                <a:latin typeface="Arial Rounded MT Bold" panose="020F0704030504030204" pitchFamily="34" charset="0"/>
              </a:rPr>
            </a:br>
            <a:r>
              <a:rPr lang="en-IN" sz="2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https://unity.com</a:t>
            </a:r>
            <a:endParaRPr lang="en-IN" sz="24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IN" sz="2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 Rounded MT Bold" panose="020F07040305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https://cloud.unity.com/home/login?redirectTo=Lw==</a:t>
            </a:r>
            <a:endParaRPr lang="en-IN" sz="2400" dirty="0">
              <a:solidFill>
                <a:schemeClr val="accent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T-Rex Dinosaur Game - Chrome Dino Runner Online</a:t>
            </a:r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https://offline-dino-game.firebaseapp.com/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chromedino.com</a:t>
            </a:r>
          </a:p>
          <a:p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https://play.google.com/store/apps/details?id=com.deerslab.dinoTREX&amp;pcampaignid=web_share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E9904-AC92-EC3F-6005-D754C0719565}"/>
              </a:ext>
            </a:extLst>
          </p:cNvPr>
          <p:cNvSpPr txBox="1"/>
          <p:nvPr/>
        </p:nvSpPr>
        <p:spPr>
          <a:xfrm>
            <a:off x="6988454" y="580865"/>
            <a:ext cx="1408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07</a:t>
            </a:r>
            <a:endParaRPr lang="en-IN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AC891-A23B-BBDB-244A-27DD6A9C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549" y="222125"/>
            <a:ext cx="4410876" cy="1486922"/>
          </a:xfrm>
        </p:spPr>
        <p:txBody>
          <a:bodyPr/>
          <a:lstStyle/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References</a:t>
            </a:r>
            <a:endParaRPr lang="en-IN" dirty="0"/>
          </a:p>
        </p:txBody>
      </p:sp>
      <p:pic>
        <p:nvPicPr>
          <p:cNvPr id="10" name="Graphic 9" descr="Lightbulb with solid fill">
            <a:extLst>
              <a:ext uri="{FF2B5EF4-FFF2-40B4-BE49-F238E27FC236}">
                <a16:creationId xmlns:a16="http://schemas.microsoft.com/office/drawing/2014/main" id="{9F22843B-7508-36AD-F086-C8A03F5F7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300" y="2036636"/>
            <a:ext cx="439420" cy="439420"/>
          </a:xfrm>
          <a:prstGeom prst="rect">
            <a:avLst/>
          </a:prstGeom>
        </p:spPr>
      </p:pic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6D393861-FD2E-38D9-C053-3F07DD3E41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300" y="4574985"/>
            <a:ext cx="439420" cy="4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33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F780-65F1-4D7D-6BE5-AEDCFCDC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420" y="2688553"/>
            <a:ext cx="5349766" cy="1096047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390075"/>
                </a:solidFill>
                <a:latin typeface="Arial Rounded MT Bold" panose="020F0704030504030204" pitchFamily="34" charset="0"/>
              </a:rPr>
              <a:t>Thank You !</a:t>
            </a:r>
            <a:endParaRPr lang="en-IN" sz="6000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429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969B-FA0B-59BF-FAB7-7C352E9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926" y="469616"/>
            <a:ext cx="2562616" cy="1293028"/>
          </a:xfrm>
        </p:spPr>
        <p:txBody>
          <a:bodyPr/>
          <a:lstStyle/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OUTLINE</a:t>
            </a:r>
            <a:endParaRPr lang="en-IN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46836B-9FA8-7B98-6AE8-EC9A12F93400}"/>
              </a:ext>
            </a:extLst>
          </p:cNvPr>
          <p:cNvGrpSpPr/>
          <p:nvPr/>
        </p:nvGrpSpPr>
        <p:grpSpPr>
          <a:xfrm>
            <a:off x="1275087" y="2335044"/>
            <a:ext cx="9647052" cy="3927193"/>
            <a:chOff x="987074" y="1651590"/>
            <a:chExt cx="9647052" cy="39271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5A43B2-0513-4A18-CA64-8CF679D5C6C6}"/>
                </a:ext>
              </a:extLst>
            </p:cNvPr>
            <p:cNvSpPr txBox="1"/>
            <p:nvPr/>
          </p:nvSpPr>
          <p:spPr>
            <a:xfrm>
              <a:off x="1019502" y="1651590"/>
              <a:ext cx="14083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01</a:t>
              </a:r>
              <a:endParaRPr lang="en-IN" sz="4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6BACF4-4956-241E-3DDB-1F107A2FACF7}"/>
                </a:ext>
              </a:extLst>
            </p:cNvPr>
            <p:cNvSpPr txBox="1"/>
            <p:nvPr/>
          </p:nvSpPr>
          <p:spPr>
            <a:xfrm>
              <a:off x="6173842" y="2560880"/>
              <a:ext cx="177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90075"/>
                  </a:solidFill>
                  <a:latin typeface="Arial Rounded MT Bold" panose="020F0704030504030204" pitchFamily="34" charset="0"/>
                </a:rPr>
                <a:t>Our</a:t>
              </a:r>
              <a:r>
                <a:rPr lang="en-US" dirty="0">
                  <a:latin typeface="Arial Rounded MT Bold" panose="020F0704030504030204" pitchFamily="34" charset="0"/>
                </a:rPr>
                <a:t> </a:t>
              </a:r>
              <a:r>
                <a:rPr lang="en-US" dirty="0">
                  <a:solidFill>
                    <a:srgbClr val="390075"/>
                  </a:solidFill>
                  <a:latin typeface="Arial Rounded MT Bold" panose="020F0704030504030204" pitchFamily="34" charset="0"/>
                </a:rPr>
                <a:t>team</a:t>
              </a:r>
              <a:endParaRPr lang="en-IN" sz="1800" dirty="0">
                <a:solidFill>
                  <a:srgbClr val="390075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7B74DD-3B33-DB03-45F1-614EC404E839}"/>
                </a:ext>
              </a:extLst>
            </p:cNvPr>
            <p:cNvSpPr txBox="1"/>
            <p:nvPr/>
          </p:nvSpPr>
          <p:spPr>
            <a:xfrm>
              <a:off x="6185038" y="1660764"/>
              <a:ext cx="14083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05</a:t>
              </a:r>
              <a:endParaRPr lang="en-IN" sz="4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27CFC8-A9FB-5104-7809-C09226D42FF2}"/>
                </a:ext>
              </a:extLst>
            </p:cNvPr>
            <p:cNvSpPr txBox="1"/>
            <p:nvPr/>
          </p:nvSpPr>
          <p:spPr>
            <a:xfrm>
              <a:off x="987074" y="3442315"/>
              <a:ext cx="14083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02</a:t>
              </a:r>
              <a:endParaRPr lang="en-IN" sz="4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655EBD-B9A6-A48C-A666-6F0DC8F065B6}"/>
                </a:ext>
              </a:extLst>
            </p:cNvPr>
            <p:cNvSpPr txBox="1"/>
            <p:nvPr/>
          </p:nvSpPr>
          <p:spPr>
            <a:xfrm>
              <a:off x="3672724" y="3492564"/>
              <a:ext cx="14083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04</a:t>
              </a:r>
              <a:endParaRPr lang="en-IN" sz="4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65E01A-17F0-EE56-9662-3A1782DE92D0}"/>
                </a:ext>
              </a:extLst>
            </p:cNvPr>
            <p:cNvSpPr txBox="1"/>
            <p:nvPr/>
          </p:nvSpPr>
          <p:spPr>
            <a:xfrm>
              <a:off x="987074" y="4378454"/>
              <a:ext cx="19465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390075"/>
                  </a:solidFill>
                  <a:latin typeface="Arial Rounded MT Bold" panose="020F0704030504030204" pitchFamily="34" charset="0"/>
                </a:rPr>
                <a:t>Methodology And Requirements </a:t>
              </a:r>
            </a:p>
            <a:p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B08EE-6D74-DB1A-4646-99D01893EE1C}"/>
                </a:ext>
              </a:extLst>
            </p:cNvPr>
            <p:cNvSpPr txBox="1"/>
            <p:nvPr/>
          </p:nvSpPr>
          <p:spPr>
            <a:xfrm>
              <a:off x="3678464" y="4441875"/>
              <a:ext cx="217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90075"/>
                  </a:solidFill>
                  <a:latin typeface="Arial Rounded MT Bold" panose="020F0704030504030204" pitchFamily="34" charset="0"/>
                </a:rPr>
                <a:t>Disadvantages</a:t>
              </a:r>
              <a:endParaRPr lang="en-IN" dirty="0">
                <a:solidFill>
                  <a:srgbClr val="390075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1352D6-0BB0-F6CA-C2F5-5AAB37E6B1C1}"/>
                </a:ext>
              </a:extLst>
            </p:cNvPr>
            <p:cNvSpPr txBox="1"/>
            <p:nvPr/>
          </p:nvSpPr>
          <p:spPr>
            <a:xfrm>
              <a:off x="3725174" y="1672680"/>
              <a:ext cx="14083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03</a:t>
              </a:r>
              <a:endParaRPr lang="en-IN" sz="4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AB03B-CD3B-DC1F-3E8D-68C7468E009F}"/>
                </a:ext>
              </a:extLst>
            </p:cNvPr>
            <p:cNvSpPr txBox="1"/>
            <p:nvPr/>
          </p:nvSpPr>
          <p:spPr>
            <a:xfrm>
              <a:off x="8902127" y="1651590"/>
              <a:ext cx="14083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07</a:t>
              </a:r>
              <a:endParaRPr lang="en-IN" sz="4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0A4910-D851-AD71-843D-178981CE44A4}"/>
                </a:ext>
              </a:extLst>
            </p:cNvPr>
            <p:cNvSpPr txBox="1"/>
            <p:nvPr/>
          </p:nvSpPr>
          <p:spPr>
            <a:xfrm>
              <a:off x="8863134" y="2560880"/>
              <a:ext cx="1770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90075"/>
                  </a:solidFill>
                  <a:latin typeface="Arial Rounded MT Bold" panose="020F0704030504030204" pitchFamily="34" charset="0"/>
                </a:rPr>
                <a:t>References</a:t>
              </a:r>
              <a:endParaRPr lang="en-IN" dirty="0">
                <a:solidFill>
                  <a:srgbClr val="390075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7A1DC1-E86C-659D-5B42-AC022168C1A3}"/>
                </a:ext>
              </a:extLst>
            </p:cNvPr>
            <p:cNvSpPr txBox="1"/>
            <p:nvPr/>
          </p:nvSpPr>
          <p:spPr>
            <a:xfrm>
              <a:off x="6196455" y="4441875"/>
              <a:ext cx="2291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390075"/>
                  </a:solidFill>
                  <a:latin typeface="Arial Rounded MT Bold" panose="020F0704030504030204" pitchFamily="34" charset="0"/>
                </a:rPr>
                <a:t>Conclusion</a:t>
              </a:r>
            </a:p>
            <a:p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311482-B19A-DD81-83AC-2CF1395BB74C}"/>
                </a:ext>
              </a:extLst>
            </p:cNvPr>
            <p:cNvSpPr txBox="1"/>
            <p:nvPr/>
          </p:nvSpPr>
          <p:spPr>
            <a:xfrm>
              <a:off x="6185039" y="3492564"/>
              <a:ext cx="14083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06</a:t>
              </a:r>
              <a:endParaRPr lang="en-IN" sz="4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D966E-0C74-FBCC-A7A3-F7100AA77604}"/>
                </a:ext>
              </a:extLst>
            </p:cNvPr>
            <p:cNvSpPr txBox="1"/>
            <p:nvPr/>
          </p:nvSpPr>
          <p:spPr>
            <a:xfrm>
              <a:off x="1019502" y="2587729"/>
              <a:ext cx="2049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390075"/>
                  </a:solidFill>
                  <a:latin typeface="Arial Rounded MT Bold" panose="020F0704030504030204" pitchFamily="34" charset="0"/>
                </a:rPr>
                <a:t>Introduction</a:t>
              </a:r>
              <a:endParaRPr lang="en-IN" dirty="0">
                <a:solidFill>
                  <a:srgbClr val="390075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B7AF13-44D4-71E4-1943-05A06962EF39}"/>
              </a:ext>
            </a:extLst>
          </p:cNvPr>
          <p:cNvSpPr txBox="1"/>
          <p:nvPr/>
        </p:nvSpPr>
        <p:spPr>
          <a:xfrm>
            <a:off x="4013187" y="3244334"/>
            <a:ext cx="16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Advantages</a:t>
            </a:r>
            <a:endParaRPr lang="en-IN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5347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62AB3-7362-9D11-CC5F-D2295B21F24D}"/>
              </a:ext>
            </a:extLst>
          </p:cNvPr>
          <p:cNvSpPr txBox="1"/>
          <p:nvPr/>
        </p:nvSpPr>
        <p:spPr>
          <a:xfrm>
            <a:off x="695073" y="1997353"/>
            <a:ext cx="75983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000" dirty="0"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The acronym GAME stands for "</a:t>
            </a:r>
            <a:r>
              <a:rPr lang="en-US" sz="2000" dirty="0">
                <a:effectLst/>
                <a:latin typeface="Arial Rounded MT Bold" panose="020F0704030504030204" pitchFamily="34" charset="0"/>
              </a:rPr>
              <a:t>Goals, Abilities, Motivation, and Environment</a:t>
            </a:r>
            <a:r>
              <a:rPr lang="en-US" sz="2000" dirty="0"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." </a:t>
            </a:r>
          </a:p>
          <a:p>
            <a:pPr>
              <a:buSzPct val="130000"/>
            </a:pPr>
            <a:endParaRPr lang="en-US" sz="2000" dirty="0">
              <a:highlight>
                <a:srgbClr val="FFFFFF"/>
              </a:highlight>
              <a:latin typeface="Arial Rounded MT Bold" panose="020F0704030504030204" pitchFamily="34" charset="0"/>
            </a:endParaRPr>
          </a:p>
          <a:p>
            <a:pPr>
              <a:buSzPct val="130000"/>
            </a:pPr>
            <a:r>
              <a:rPr lang="en-US" sz="2000" dirty="0"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Game Development is </a:t>
            </a:r>
            <a:r>
              <a:rPr lang="en-US" sz="2000" dirty="0">
                <a:effectLst/>
                <a:latin typeface="Arial Rounded MT Bold" panose="020F0704030504030204" pitchFamily="34" charset="0"/>
              </a:rPr>
              <a:t>the art of creating games and describes the design, development and release of a game. </a:t>
            </a:r>
            <a:r>
              <a:rPr lang="en-US" sz="2000" dirty="0"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It involves concept generation, design, build, test and release. 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buSzPct val="130000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SzPct val="130000"/>
            </a:pPr>
            <a:r>
              <a:rPr lang="en-US" sz="2000" dirty="0">
                <a:effectLst/>
                <a:latin typeface="Arial Rounded MT Bold" panose="020F0704030504030204" pitchFamily="34" charset="0"/>
              </a:rPr>
              <a:t>Our goal is to develop a game called "</a:t>
            </a:r>
            <a:r>
              <a:rPr lang="en-US" sz="2000" dirty="0" err="1">
                <a:effectLst/>
                <a:latin typeface="Arial Rounded MT Bold" panose="020F0704030504030204" pitchFamily="34" charset="0"/>
              </a:rPr>
              <a:t>DesertDinoDash</a:t>
            </a:r>
            <a:r>
              <a:rPr lang="en-US" sz="2000" dirty="0">
                <a:effectLst/>
                <a:latin typeface="Arial Rounded MT Bold" panose="020F0704030504030204" pitchFamily="34" charset="0"/>
              </a:rPr>
              <a:t>," where players guide a dinosaur through a treacherous desert landscape filled with cacti, aiming to help it safely reach its home</a:t>
            </a:r>
            <a:r>
              <a:rPr lang="en-US" sz="2000" i="1" dirty="0">
                <a:effectLst/>
                <a:latin typeface="Source Sans Pro" panose="020F0502020204030204" pitchFamily="34" charset="0"/>
              </a:rPr>
              <a:t>.</a:t>
            </a:r>
            <a:br>
              <a:rPr lang="en-US" sz="2000" i="1" dirty="0">
                <a:effectLst/>
                <a:latin typeface="Source Sans Pro" panose="020F0502020204030204" pitchFamily="34" charset="0"/>
              </a:rPr>
            </a:br>
            <a:br>
              <a:rPr lang="en-US" sz="2000" i="1" dirty="0">
                <a:effectLst/>
                <a:latin typeface="Source Sans Pro" panose="020F0502020204030204" pitchFamily="34" charset="0"/>
              </a:rPr>
            </a:br>
            <a:r>
              <a:rPr lang="en-US" sz="2000" dirty="0">
                <a:latin typeface="Arial Rounded MT Bold" panose="020F0704030504030204" pitchFamily="34" charset="0"/>
              </a:rPr>
              <a:t>Inspired by the offline Chrome T-Rex game, which appears when there is no internet connection.</a:t>
            </a:r>
            <a:endParaRPr lang="en-US" sz="2000" dirty="0"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C9DA0-BD69-C287-61B9-A91F13D8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75" y="2865368"/>
            <a:ext cx="3348225" cy="2311830"/>
          </a:xfrm>
          <a:prstGeom prst="rect">
            <a:avLst/>
          </a:prstGeom>
        </p:spPr>
      </p:pic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A3AAB064-D5DE-5F24-AFFC-8E52B26DA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81" y="3033006"/>
            <a:ext cx="582592" cy="582592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BD13A39E-B54B-DF15-DF45-55A84C6A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81" y="4246145"/>
            <a:ext cx="582592" cy="582592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E1692027-2C90-6027-7D09-BCFC63FCE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81" y="2036287"/>
            <a:ext cx="582592" cy="582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92478-2F91-2F12-43F8-1050C10A72BB}"/>
              </a:ext>
            </a:extLst>
          </p:cNvPr>
          <p:cNvSpPr txBox="1">
            <a:spLocks/>
          </p:cNvSpPr>
          <p:nvPr/>
        </p:nvSpPr>
        <p:spPr>
          <a:xfrm>
            <a:off x="5224832" y="720292"/>
            <a:ext cx="6854687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B5D1F-76A1-282C-CF10-341AACBEC646}"/>
              </a:ext>
            </a:extLst>
          </p:cNvPr>
          <p:cNvSpPr txBox="1"/>
          <p:nvPr/>
        </p:nvSpPr>
        <p:spPr>
          <a:xfrm>
            <a:off x="6741323" y="597365"/>
            <a:ext cx="115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01</a:t>
            </a:r>
            <a:endParaRPr lang="en-IN" sz="4400" dirty="0"/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7E2FF8D1-4DE3-3AC7-2897-966EDE9A4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81" y="5815966"/>
            <a:ext cx="582592" cy="5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04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8751D10-F5A4-133B-9F64-B453CD7E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  </a:t>
            </a:r>
            <a:endParaRPr lang="en-IN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A9FEF-190C-E7BE-44F5-7E7D75B4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1" y="1981200"/>
            <a:ext cx="8592820" cy="4686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84F01-F612-3FBF-03E2-DE6665F9C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1" y="3515641"/>
            <a:ext cx="3120741" cy="161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28FB5-B86B-F587-311B-110C0C780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1" y="5223651"/>
            <a:ext cx="3189830" cy="1444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8C933E-CCA7-D8E0-DA3A-1F4B764E3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1" y="1574814"/>
            <a:ext cx="1386405" cy="1850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76B0EB-9CD5-1581-6881-F29CC902C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0" y="2091724"/>
            <a:ext cx="1884580" cy="12938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E8DAC9-8E06-A3D9-EFA8-95FC107A2A0A}"/>
              </a:ext>
            </a:extLst>
          </p:cNvPr>
          <p:cNvSpPr txBox="1"/>
          <p:nvPr/>
        </p:nvSpPr>
        <p:spPr>
          <a:xfrm>
            <a:off x="5892800" y="664508"/>
            <a:ext cx="4636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90075"/>
                </a:solidFill>
                <a:latin typeface="Arial Rounded MT Bold" panose="020F0704030504030204" pitchFamily="34" charset="0"/>
              </a:rPr>
              <a:t>ORIGINAL GAME</a:t>
            </a:r>
            <a:endParaRPr lang="en-IN" sz="4000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4189C1-51EE-D9B0-18C5-C13BC96DB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338" y="372059"/>
            <a:ext cx="1507843" cy="15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8679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A1687-7406-D465-5E28-86416F0527BE}"/>
              </a:ext>
            </a:extLst>
          </p:cNvPr>
          <p:cNvSpPr txBox="1"/>
          <p:nvPr/>
        </p:nvSpPr>
        <p:spPr>
          <a:xfrm>
            <a:off x="1021080" y="1803537"/>
            <a:ext cx="10149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Game development methodologies refer to the processes and frameworks game developers use to plan, design, build, manage complexity, ensure quality, deliver and  meet deadlines efficiently video games.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IN" sz="2400" dirty="0">
                <a:latin typeface="Arial Rounded MT Bold" panose="020F0704030504030204" pitchFamily="34" charset="0"/>
              </a:rPr>
              <a:t>1.Concept and Vision: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core idea or theme,</a:t>
            </a:r>
            <a:r>
              <a:rPr lang="en-IN" sz="2400" dirty="0">
                <a:latin typeface="Arial Narrow" panose="020B0606020202030204" pitchFamily="34" charset="0"/>
              </a:rPr>
              <a:t> genre</a:t>
            </a:r>
            <a:r>
              <a:rPr lang="en-US" sz="2400" dirty="0">
                <a:latin typeface="Arial Narrow" panose="020B0606020202030204" pitchFamily="34" charset="0"/>
              </a:rPr>
              <a:t> of the game. Demographics and preferences of the intended players.</a:t>
            </a:r>
            <a:endParaRPr lang="en-IN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2</a:t>
            </a:r>
            <a:r>
              <a:rPr lang="en-IN" sz="2400" dirty="0">
                <a:latin typeface="Arial Rounded MT Bold" panose="020F0704030504030204" pitchFamily="34" charset="0"/>
              </a:rPr>
              <a:t>. Technical Requirements: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Software tools, Unity game engine, C/C++ and C#  programming languages, desired frame rate, resolution, load times, and frameworks to be used.</a:t>
            </a:r>
            <a:endParaRPr lang="en-IN" sz="2400" b="1" dirty="0">
              <a:latin typeface="Arial Narrow" panose="020B060602020203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3. Art and Design Requirements:</a:t>
            </a:r>
          </a:p>
          <a:p>
            <a:r>
              <a:rPr lang="fr-FR" sz="2400" dirty="0">
                <a:latin typeface="Arial Narrow" panose="020B0606020202030204" pitchFamily="34" charset="0"/>
              </a:rPr>
              <a:t>2D </a:t>
            </a:r>
            <a:r>
              <a:rPr lang="fr-FR" sz="2400" dirty="0" err="1">
                <a:latin typeface="Arial Narrow" panose="020B0606020202030204" pitchFamily="34" charset="0"/>
              </a:rPr>
              <a:t>models</a:t>
            </a:r>
            <a:r>
              <a:rPr lang="fr-FR" sz="2400" dirty="0">
                <a:latin typeface="Arial Narrow" panose="020B0606020202030204" pitchFamily="34" charset="0"/>
              </a:rPr>
              <a:t>, textures, animations, audio,</a:t>
            </a:r>
            <a:r>
              <a:rPr lang="en-US" sz="2400" dirty="0">
                <a:latin typeface="Arial Narrow" panose="020B0606020202030204" pitchFamily="34" charset="0"/>
              </a:rPr>
              <a:t> Visual aesthetics, including character design, environments, and </a:t>
            </a:r>
            <a:r>
              <a:rPr lang="en-IN" sz="2400" dirty="0">
                <a:latin typeface="Arial Narrow" panose="020B0606020202030204" pitchFamily="34" charset="0"/>
              </a:rPr>
              <a:t>User Interface (UI).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68C2D-D4DA-E79C-B668-5411789E089B}"/>
              </a:ext>
            </a:extLst>
          </p:cNvPr>
          <p:cNvSpPr txBox="1"/>
          <p:nvPr/>
        </p:nvSpPr>
        <p:spPr>
          <a:xfrm>
            <a:off x="6228080" y="294540"/>
            <a:ext cx="1408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02</a:t>
            </a:r>
            <a:endParaRPr lang="en-I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62853-D60B-D47C-C3E4-71C751718314}"/>
              </a:ext>
            </a:extLst>
          </p:cNvPr>
          <p:cNvSpPr txBox="1"/>
          <p:nvPr/>
        </p:nvSpPr>
        <p:spPr>
          <a:xfrm>
            <a:off x="7227614" y="294540"/>
            <a:ext cx="4964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90075"/>
                </a:solidFill>
                <a:latin typeface="Arial Rounded MT Bold" panose="020F0704030504030204" pitchFamily="34" charset="0"/>
              </a:rPr>
              <a:t>Methodology And Requirements</a:t>
            </a:r>
            <a:endParaRPr lang="en-IN" sz="4000" dirty="0"/>
          </a:p>
        </p:txBody>
      </p:sp>
      <p:pic>
        <p:nvPicPr>
          <p:cNvPr id="10" name="Picture 3">
            <a:hlinkClick r:id="rId2"/>
            <a:extLst>
              <a:ext uri="{FF2B5EF4-FFF2-40B4-BE49-F238E27FC236}">
                <a16:creationId xmlns:a16="http://schemas.microsoft.com/office/drawing/2014/main" id="{AE12D26A-D33D-0384-1CBD-D814AA81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9" y="2007599"/>
            <a:ext cx="358539" cy="3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hlinkClick r:id="rId2"/>
            <a:extLst>
              <a:ext uri="{FF2B5EF4-FFF2-40B4-BE49-F238E27FC236}">
                <a16:creationId xmlns:a16="http://schemas.microsoft.com/office/drawing/2014/main" id="{EC2C54FD-59B7-8570-B8D0-5BD398083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8" y="5587766"/>
            <a:ext cx="358539" cy="3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>
            <a:hlinkClick r:id="rId2"/>
            <a:extLst>
              <a:ext uri="{FF2B5EF4-FFF2-40B4-BE49-F238E27FC236}">
                <a16:creationId xmlns:a16="http://schemas.microsoft.com/office/drawing/2014/main" id="{32F2EEE0-B713-0045-531E-4BFED6BC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9" y="4485783"/>
            <a:ext cx="358539" cy="3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>
            <a:hlinkClick r:id="rId2"/>
            <a:extLst>
              <a:ext uri="{FF2B5EF4-FFF2-40B4-BE49-F238E27FC236}">
                <a16:creationId xmlns:a16="http://schemas.microsoft.com/office/drawing/2014/main" id="{9C55E4F7-996C-4451-65FA-4DE1CE68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8" y="3440491"/>
            <a:ext cx="358539" cy="3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4436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AF1-7829-668D-2CC6-70DB0BD4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779" y="737233"/>
            <a:ext cx="4704978" cy="1287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CHARACTER DEVELOPMENT</a:t>
            </a:r>
            <a:endParaRPr lang="en-IN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DB8C0-6CA8-51D3-CF2F-50D392F63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6" y="4601899"/>
            <a:ext cx="2857499" cy="2119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A2BAB-10D7-587D-2F3A-A8360565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20" y="2973816"/>
            <a:ext cx="3917127" cy="37185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03714E-6A74-3EB9-DD23-11F6544E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28" y="4601899"/>
            <a:ext cx="2600905" cy="2106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DC43FE-02B8-D825-091F-58EA8ADE5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6" y="2563961"/>
            <a:ext cx="2815195" cy="1873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4EE20-8B7B-070F-078C-FA86E9BB8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52" y="2771918"/>
            <a:ext cx="2190187" cy="1457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317A9-76F4-4D36-EAA1-11FD2FFA5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38" y="737233"/>
            <a:ext cx="1342063" cy="1153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110EC1-CA40-C9BF-4F16-7F5EB0842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34" y="2861587"/>
            <a:ext cx="2448628" cy="24486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61F9A-1A80-7727-D705-74FB6284A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819" y="5476930"/>
            <a:ext cx="2575345" cy="12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1269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23864F-371D-C5C8-25C4-6FB53318E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7" y="3117339"/>
            <a:ext cx="3285325" cy="14525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35836E-89D3-923C-1581-947B855DC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40" y="2045856"/>
            <a:ext cx="1967814" cy="11019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175010A-7C80-14E8-CFFA-C7F2D7801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10" y="4674514"/>
            <a:ext cx="3426379" cy="1918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EE2A5-9A0A-A166-57D8-38DDA452F816}"/>
              </a:ext>
            </a:extLst>
          </p:cNvPr>
          <p:cNvSpPr txBox="1"/>
          <p:nvPr/>
        </p:nvSpPr>
        <p:spPr>
          <a:xfrm>
            <a:off x="6647936" y="600554"/>
            <a:ext cx="5466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90075"/>
                </a:solidFill>
                <a:latin typeface="Arial Rounded MT Bold" panose="020F0704030504030204" pitchFamily="34" charset="0"/>
              </a:rPr>
              <a:t>BACKGROUND AND GRAPHICS</a:t>
            </a:r>
            <a:endParaRPr lang="en-IN" sz="4000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06057B-2302-0676-A5E8-E2E31EE1B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79" y="2013992"/>
            <a:ext cx="4297137" cy="2414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28F8D-52DF-86C2-21AF-AF1193AAD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02" y="3147831"/>
            <a:ext cx="1924407" cy="1280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8A749-65BF-2D3E-A7C7-4F79B59D5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02" y="5245624"/>
            <a:ext cx="2406540" cy="1347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5FAF0-3A24-2705-8C62-199635EA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319291"/>
            <a:ext cx="2273995" cy="227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A1C1D0-B87C-9C91-1DEA-E7E2D4B77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" y="2036067"/>
            <a:ext cx="1924407" cy="10812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23BEC7-3958-4F6C-72E5-0FB926E2DC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8" y="4796342"/>
            <a:ext cx="3208829" cy="17969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138777-D2BF-5B1E-8511-298E7B3722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997" y="4428436"/>
            <a:ext cx="1201429" cy="672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8D2407-5B23-EE00-4F34-57D77B6686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1" y="2594173"/>
            <a:ext cx="1572415" cy="15724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289C58-6807-451D-A3B1-99E8AFFBB3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81" y="4394833"/>
            <a:ext cx="1071049" cy="7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975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B86A6-EFE6-07A2-CD3B-4830279AC250}"/>
              </a:ext>
            </a:extLst>
          </p:cNvPr>
          <p:cNvSpPr txBox="1"/>
          <p:nvPr/>
        </p:nvSpPr>
        <p:spPr>
          <a:xfrm>
            <a:off x="915150" y="2320533"/>
            <a:ext cx="71830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>
                <a:latin typeface="Arial Rounded MT Bold" panose="020F0704030504030204" pitchFamily="34" charset="0"/>
              </a:rPr>
              <a:t>The game offers an engaging single-player experience with challenging missions and immersive storytelling.</a:t>
            </a:r>
          </a:p>
          <a:p>
            <a:pPr>
              <a:buSzPct val="130000"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>
              <a:buSzPct val="130000"/>
            </a:pPr>
            <a:r>
              <a:rPr lang="en-US" sz="2400" dirty="0">
                <a:latin typeface="Arial Rounded MT Bold" panose="020F0704030504030204" pitchFamily="34" charset="0"/>
              </a:rPr>
              <a:t>Explore the world of the arcade adventure game, where every corner holds new challenges and exciting discoveries.</a:t>
            </a:r>
          </a:p>
          <a:p>
            <a:pPr>
              <a:buSzPct val="130000"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>
              <a:buSzPct val="130000"/>
            </a:pPr>
            <a:r>
              <a:rPr lang="en-US" sz="2400" dirty="0">
                <a:latin typeface="Arial Rounded MT Bold" panose="020F0704030504030204" pitchFamily="34" charset="0"/>
              </a:rPr>
              <a:t>Unwind with an offline game that offers a stress-free experience, allowing you to relax and enjoy leisurely gameplay.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4D73C-EAB6-783A-D480-EBAC8E654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0" y="2484188"/>
            <a:ext cx="3840030" cy="3840030"/>
          </a:xfrm>
          <a:prstGeom prst="rect">
            <a:avLst/>
          </a:prstGeom>
        </p:spPr>
      </p:pic>
      <p:pic>
        <p:nvPicPr>
          <p:cNvPr id="3" name="Graphic 2" descr="Game controller with solid fill">
            <a:extLst>
              <a:ext uri="{FF2B5EF4-FFF2-40B4-BE49-F238E27FC236}">
                <a16:creationId xmlns:a16="http://schemas.microsoft.com/office/drawing/2014/main" id="{BEB7AE28-C8C1-44CF-E18F-A183AA02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04" y="2376839"/>
            <a:ext cx="451944" cy="451944"/>
          </a:xfrm>
          <a:prstGeom prst="rect">
            <a:avLst/>
          </a:prstGeom>
        </p:spPr>
      </p:pic>
      <p:pic>
        <p:nvPicPr>
          <p:cNvPr id="4" name="Graphic 3" descr="Game controller with solid fill">
            <a:extLst>
              <a:ext uri="{FF2B5EF4-FFF2-40B4-BE49-F238E27FC236}">
                <a16:creationId xmlns:a16="http://schemas.microsoft.com/office/drawing/2014/main" id="{35A07379-F917-002F-A21A-A67A018E2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04" y="5229653"/>
            <a:ext cx="451944" cy="451944"/>
          </a:xfrm>
          <a:prstGeom prst="rect">
            <a:avLst/>
          </a:prstGeom>
        </p:spPr>
      </p:pic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C7EF0EAF-F8EE-4C1C-4379-0036017D1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04" y="3803246"/>
            <a:ext cx="451944" cy="451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BBF7F7-06DD-56AE-8CFE-4CCDCD0CBB84}"/>
              </a:ext>
            </a:extLst>
          </p:cNvPr>
          <p:cNvSpPr txBox="1"/>
          <p:nvPr/>
        </p:nvSpPr>
        <p:spPr>
          <a:xfrm>
            <a:off x="6297861" y="987023"/>
            <a:ext cx="1242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03</a:t>
            </a:r>
            <a:endParaRPr lang="en-IN" sz="4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75BFC4-FAA6-BA43-3394-8CB71AC8FA39}"/>
              </a:ext>
            </a:extLst>
          </p:cNvPr>
          <p:cNvSpPr txBox="1">
            <a:spLocks/>
          </p:cNvSpPr>
          <p:nvPr/>
        </p:nvSpPr>
        <p:spPr>
          <a:xfrm>
            <a:off x="2666250" y="1073607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90075"/>
                </a:solidFill>
                <a:latin typeface="Arial Rounded MT Bold" panose="020F0704030504030204" pitchFamily="34" charset="0"/>
              </a:rPr>
              <a:t>ADVANTAGES</a:t>
            </a:r>
            <a:endParaRPr lang="en-IN" dirty="0">
              <a:solidFill>
                <a:srgbClr val="390075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183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DA5BEB-4166-D347-38E6-CDBE0A68CC6B}"/>
              </a:ext>
            </a:extLst>
          </p:cNvPr>
          <p:cNvSpPr txBox="1"/>
          <p:nvPr/>
        </p:nvSpPr>
        <p:spPr>
          <a:xfrm>
            <a:off x="1581027" y="2994573"/>
            <a:ext cx="65794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The software team worked diligently on updates to fix issues and bugs, ensuring a smoother user experience.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From time to time, new characters are introduced to keep the storyline fresh and engaging.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BACCB40-7C90-D6EE-39F4-076EA4926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202653"/>
            <a:ext cx="3890470" cy="3890470"/>
          </a:xfrm>
          <a:prstGeom prst="rect">
            <a:avLst/>
          </a:prstGeom>
        </p:spPr>
      </p:pic>
      <p:pic>
        <p:nvPicPr>
          <p:cNvPr id="28" name="Graphic 27" descr="Bar graph with upward trend with solid fill">
            <a:extLst>
              <a:ext uri="{FF2B5EF4-FFF2-40B4-BE49-F238E27FC236}">
                <a16:creationId xmlns:a16="http://schemas.microsoft.com/office/drawing/2014/main" id="{E5BD1737-3E54-9AEB-5753-C8ED7B885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616" y="4518067"/>
            <a:ext cx="556313" cy="556313"/>
          </a:xfrm>
          <a:prstGeom prst="rect">
            <a:avLst/>
          </a:prstGeom>
        </p:spPr>
      </p:pic>
      <p:pic>
        <p:nvPicPr>
          <p:cNvPr id="32" name="Graphic 31" descr="Bar graph with upward trend with solid fill">
            <a:extLst>
              <a:ext uri="{FF2B5EF4-FFF2-40B4-BE49-F238E27FC236}">
                <a16:creationId xmlns:a16="http://schemas.microsoft.com/office/drawing/2014/main" id="{ECFA63D4-B20C-018D-00D7-5B0DBC65C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165" y="3069563"/>
            <a:ext cx="556313" cy="55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B1346-20AE-444B-575F-EDF2FE18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285" y="764877"/>
            <a:ext cx="8610600" cy="1293028"/>
          </a:xfrm>
        </p:spPr>
        <p:txBody>
          <a:bodyPr/>
          <a:lstStyle/>
          <a:p>
            <a:r>
              <a:rPr lang="en-US" dirty="0" err="1">
                <a:solidFill>
                  <a:srgbClr val="390075"/>
                </a:solidFill>
                <a:latin typeface="Arial Rounded MT Bold" panose="020F0704030504030204" pitchFamily="34" charset="0"/>
              </a:rPr>
              <a:t>dISADVANTAGES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E3DA0-4A5F-5220-4382-917F74FC64B8}"/>
              </a:ext>
            </a:extLst>
          </p:cNvPr>
          <p:cNvSpPr txBox="1"/>
          <p:nvPr/>
        </p:nvSpPr>
        <p:spPr>
          <a:xfrm>
            <a:off x="5703022" y="1026670"/>
            <a:ext cx="1408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04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1736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642</TotalTime>
  <Words>512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Arial Rounded MT Bold</vt:lpstr>
      <vt:lpstr>Calibri</vt:lpstr>
      <vt:lpstr>Century Gothic</vt:lpstr>
      <vt:lpstr>Source Sans Pro</vt:lpstr>
      <vt:lpstr>Vapor Trail</vt:lpstr>
      <vt:lpstr>Game Development</vt:lpstr>
      <vt:lpstr>OUTLINE</vt:lpstr>
      <vt:lpstr>PowerPoint Presentation</vt:lpstr>
      <vt:lpstr>  </vt:lpstr>
      <vt:lpstr>PowerPoint Presentation</vt:lpstr>
      <vt:lpstr>CHARACTER DEVELOPMENT</vt:lpstr>
      <vt:lpstr>PowerPoint Presentation</vt:lpstr>
      <vt:lpstr>PowerPoint Presentation</vt:lpstr>
      <vt:lpstr>dISADVANTAGES</vt:lpstr>
      <vt:lpstr>ur Team</vt:lpstr>
      <vt:lpstr>Conclusion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Sagarika Srivastava</dc:creator>
  <cp:lastModifiedBy>Sagarika Srivastava</cp:lastModifiedBy>
  <cp:revision>20</cp:revision>
  <dcterms:created xsi:type="dcterms:W3CDTF">2024-07-20T11:20:49Z</dcterms:created>
  <dcterms:modified xsi:type="dcterms:W3CDTF">2024-09-24T07:36:16Z</dcterms:modified>
</cp:coreProperties>
</file>