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Lst>
  <p:sldSz cx="18288000" cy="10287000"/>
  <p:notesSz cx="6858000" cy="9144000"/>
  <p:embeddedFontLst>
    <p:embeddedFont>
      <p:font typeface="Canva Sans Bold" charset="1" panose="020B0803030501040103"/>
      <p:regular r:id="rId10"/>
    </p:embeddedFont>
    <p:embeddedFont>
      <p:font typeface="Canva Sans" charset="1" panose="020B0503030501040103"/>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482911" y="649431"/>
            <a:ext cx="5000525" cy="1566588"/>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INNOVA </a:t>
            </a:r>
          </a:p>
        </p:txBody>
      </p:sp>
      <p:sp>
        <p:nvSpPr>
          <p:cNvPr name="TextBox 3" id="3"/>
          <p:cNvSpPr txBox="true"/>
          <p:nvPr/>
        </p:nvSpPr>
        <p:spPr>
          <a:xfrm rot="0">
            <a:off x="2573958" y="3569438"/>
            <a:ext cx="13140084" cy="4781171"/>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Sagarika Srivastava 44 231P047</a:t>
            </a:r>
          </a:p>
          <a:p>
            <a:pPr algn="ctr">
              <a:lnSpc>
                <a:spcPts val="4759"/>
              </a:lnSpc>
            </a:pPr>
          </a:p>
          <a:p>
            <a:pPr algn="ctr">
              <a:lnSpc>
                <a:spcPts val="4759"/>
              </a:lnSpc>
            </a:pPr>
            <a:r>
              <a:rPr lang="en-US" sz="3399">
                <a:solidFill>
                  <a:srgbClr val="000000"/>
                </a:solidFill>
                <a:latin typeface="Canva Sans"/>
                <a:ea typeface="Canva Sans"/>
                <a:cs typeface="Canva Sans"/>
                <a:sym typeface="Canva Sans"/>
              </a:rPr>
              <a:t>•Bushra Ansari 3 231P046</a:t>
            </a:r>
          </a:p>
          <a:p>
            <a:pPr algn="ctr">
              <a:lnSpc>
                <a:spcPts val="4759"/>
              </a:lnSpc>
            </a:pPr>
          </a:p>
          <a:p>
            <a:pPr algn="ctr">
              <a:lnSpc>
                <a:spcPts val="4759"/>
              </a:lnSpc>
            </a:pPr>
            <a:r>
              <a:rPr lang="en-US" sz="3399">
                <a:solidFill>
                  <a:srgbClr val="000000"/>
                </a:solidFill>
                <a:latin typeface="Canva Sans"/>
                <a:ea typeface="Canva Sans"/>
                <a:cs typeface="Canva Sans"/>
                <a:sym typeface="Canva Sans"/>
              </a:rPr>
              <a:t>•Sidra Solkar 43 231P087</a:t>
            </a:r>
          </a:p>
          <a:p>
            <a:pPr algn="ctr">
              <a:lnSpc>
                <a:spcPts val="4759"/>
              </a:lnSpc>
            </a:pPr>
          </a:p>
          <a:p>
            <a:pPr algn="ctr">
              <a:lnSpc>
                <a:spcPts val="4759"/>
              </a:lnSpc>
            </a:pPr>
            <a:r>
              <a:rPr lang="en-US" sz="3399">
                <a:solidFill>
                  <a:srgbClr val="000000"/>
                </a:solidFill>
                <a:latin typeface="Canva Sans"/>
                <a:ea typeface="Canva Sans"/>
                <a:cs typeface="Canva Sans"/>
                <a:sym typeface="Canva Sans"/>
              </a:rPr>
              <a:t>• Sidra Shaikh 40 231P064</a:t>
            </a:r>
          </a:p>
          <a:p>
            <a:pPr algn="ctr">
              <a:lnSpc>
                <a:spcPts val="4759"/>
              </a:lnSpc>
            </a:pP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2290163"/>
            <a:ext cx="15761131" cy="6706187"/>
          </a:xfrm>
          <a:prstGeom prst="rect">
            <a:avLst/>
          </a:prstGeom>
        </p:spPr>
        <p:txBody>
          <a:bodyPr anchor="t" rtlCol="false" tIns="0" lIns="0" bIns="0" rIns="0">
            <a:spAutoFit/>
          </a:bodyPr>
          <a:lstStyle/>
          <a:p>
            <a:pPr algn="ctr">
              <a:lnSpc>
                <a:spcPts val="4102"/>
              </a:lnSpc>
            </a:pPr>
            <a:r>
              <a:rPr lang="en-US" sz="2930">
                <a:solidFill>
                  <a:srgbClr val="000000"/>
                </a:solidFill>
                <a:latin typeface="Canva Sans"/>
                <a:ea typeface="Canva Sans"/>
                <a:cs typeface="Canva Sans"/>
                <a:sym typeface="Canva Sans"/>
              </a:rPr>
              <a:t>An IoT-based Wet and Dry Waste Segregation Device is an intelligent system designed to automate the classification of waste into wet (organic) and dry (inorganic) categories using advanced sensor technology and machine learning. The device employs moisture sensors, infrared sensors, gas sensors, and image recognition to accurately identify waste types and direct them into the appropriate bins using motorized flaps. Integrated with microcontrollers such as Arduino, Raspberry Pi, or ESP32, the system processes real-time data and transmits waste analytics to a cloud-based platform for monitoring and optimization. Wireless connectivity via Wi-Fi, Bluetooth, or GSM allows remote tracking of waste levels and timely collection alerts through a mobile or web-based interface. By enhancing waste segregation efficiency, reducing human effort, and promoting recycling, this IoT solution contributes to sustainable waste management in smart cities, households, industries, and public spaces.</a:t>
            </a:r>
          </a:p>
          <a:p>
            <a:pPr algn="ctr">
              <a:lnSpc>
                <a:spcPts val="4102"/>
              </a:lnSpc>
              <a:spcBef>
                <a:spcPct val="0"/>
              </a:spcBef>
            </a:pPr>
          </a:p>
        </p:txBody>
      </p:sp>
      <p:sp>
        <p:nvSpPr>
          <p:cNvPr name="TextBox 3" id="3"/>
          <p:cNvSpPr txBox="true"/>
          <p:nvPr/>
        </p:nvSpPr>
        <p:spPr>
          <a:xfrm rot="0">
            <a:off x="1028700" y="159681"/>
            <a:ext cx="6139210" cy="1566588"/>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ABSTRACT</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2955" y="-38100"/>
            <a:ext cx="18235045" cy="10483403"/>
          </a:xfrm>
          <a:prstGeom prst="rect">
            <a:avLst/>
          </a:prstGeom>
        </p:spPr>
        <p:txBody>
          <a:bodyPr anchor="t" rtlCol="false" tIns="0" lIns="0" bIns="0" rIns="0">
            <a:spAutoFit/>
          </a:bodyPr>
          <a:lstStyle/>
          <a:p>
            <a:pPr algn="just">
              <a:lnSpc>
                <a:spcPts val="2875"/>
              </a:lnSpc>
            </a:pPr>
            <a:r>
              <a:rPr lang="en-US" sz="2054" b="true">
                <a:solidFill>
                  <a:srgbClr val="000000"/>
                </a:solidFill>
                <a:latin typeface="Canva Sans Bold"/>
                <a:ea typeface="Canva Sans Bold"/>
                <a:cs typeface="Canva Sans Bold"/>
                <a:sym typeface="Canva Sans Bold"/>
              </a:rPr>
              <a:t>Hardware Components:</a:t>
            </a:r>
          </a:p>
          <a:p>
            <a:pPr algn="just" marL="443479" indent="-221739" lvl="1">
              <a:lnSpc>
                <a:spcPts val="2875"/>
              </a:lnSpc>
              <a:buFont typeface="Arial"/>
              <a:buChar char="•"/>
            </a:pPr>
            <a:r>
              <a:rPr lang="en-US" sz="2054">
                <a:solidFill>
                  <a:srgbClr val="000000"/>
                </a:solidFill>
                <a:latin typeface="Canva Sans"/>
                <a:ea typeface="Canva Sans"/>
                <a:cs typeface="Canva Sans"/>
                <a:sym typeface="Canva Sans"/>
              </a:rPr>
              <a:t>Sensors:</a:t>
            </a:r>
          </a:p>
          <a:p>
            <a:pPr algn="just" marL="886957" indent="-295652" lvl="2">
              <a:lnSpc>
                <a:spcPts val="2875"/>
              </a:lnSpc>
              <a:buFont typeface="Arial"/>
              <a:buChar char="⚬"/>
            </a:pPr>
            <a:r>
              <a:rPr lang="en-US" sz="2054">
                <a:solidFill>
                  <a:srgbClr val="000000"/>
                </a:solidFill>
                <a:latin typeface="Canva Sans"/>
                <a:ea typeface="Canva Sans"/>
                <a:cs typeface="Canva Sans"/>
                <a:sym typeface="Canva Sans"/>
              </a:rPr>
              <a:t>Moisture Sensors – Detects wet/dry waste.</a:t>
            </a:r>
          </a:p>
          <a:p>
            <a:pPr algn="just" marL="886957" indent="-295652" lvl="2">
              <a:lnSpc>
                <a:spcPts val="2875"/>
              </a:lnSpc>
              <a:buFont typeface="Arial"/>
              <a:buChar char="⚬"/>
            </a:pPr>
            <a:r>
              <a:rPr lang="en-US" sz="2054">
                <a:solidFill>
                  <a:srgbClr val="000000"/>
                </a:solidFill>
                <a:latin typeface="Canva Sans"/>
                <a:ea typeface="Canva Sans"/>
                <a:cs typeface="Canva Sans"/>
                <a:sym typeface="Canva Sans"/>
              </a:rPr>
              <a:t>Infrared (IR) Sensors – Identifies material type.</a:t>
            </a:r>
          </a:p>
          <a:p>
            <a:pPr algn="just" marL="886957" indent="-295652" lvl="2">
              <a:lnSpc>
                <a:spcPts val="2875"/>
              </a:lnSpc>
              <a:buFont typeface="Arial"/>
              <a:buChar char="⚬"/>
            </a:pPr>
            <a:r>
              <a:rPr lang="en-US" sz="2054">
                <a:solidFill>
                  <a:srgbClr val="000000"/>
                </a:solidFill>
                <a:latin typeface="Canva Sans"/>
                <a:ea typeface="Canva Sans"/>
                <a:cs typeface="Canva Sans"/>
                <a:sym typeface="Canva Sans"/>
              </a:rPr>
              <a:t>Gas Sensors (MQ Series) – Detects decomposition gases.</a:t>
            </a:r>
          </a:p>
          <a:p>
            <a:pPr algn="just" marL="886957" indent="-295652" lvl="2">
              <a:lnSpc>
                <a:spcPts val="2875"/>
              </a:lnSpc>
              <a:buFont typeface="Arial"/>
              <a:buChar char="⚬"/>
            </a:pPr>
            <a:r>
              <a:rPr lang="en-US" sz="2054">
                <a:solidFill>
                  <a:srgbClr val="000000"/>
                </a:solidFill>
                <a:latin typeface="Canva Sans"/>
                <a:ea typeface="Canva Sans"/>
                <a:cs typeface="Canva Sans"/>
                <a:sym typeface="Canva Sans"/>
              </a:rPr>
              <a:t>Load Cells – Measures waste weight.</a:t>
            </a:r>
          </a:p>
          <a:p>
            <a:pPr algn="just" marL="886957" indent="-295652" lvl="2">
              <a:lnSpc>
                <a:spcPts val="2875"/>
              </a:lnSpc>
              <a:buFont typeface="Arial"/>
              <a:buChar char="⚬"/>
            </a:pPr>
            <a:r>
              <a:rPr lang="en-US" sz="2054">
                <a:solidFill>
                  <a:srgbClr val="000000"/>
                </a:solidFill>
                <a:latin typeface="Canva Sans"/>
                <a:ea typeface="Canva Sans"/>
                <a:cs typeface="Canva Sans"/>
                <a:sym typeface="Canva Sans"/>
              </a:rPr>
              <a:t>Camera Module – Captures images for </a:t>
            </a:r>
            <a:r>
              <a:rPr lang="en-US" sz="2054">
                <a:solidFill>
                  <a:srgbClr val="000000"/>
                </a:solidFill>
                <a:latin typeface="Canva Sans"/>
                <a:ea typeface="Canva Sans"/>
                <a:cs typeface="Canva Sans"/>
                <a:sym typeface="Canva Sans"/>
              </a:rPr>
              <a:t>AI-based recognition.</a:t>
            </a:r>
          </a:p>
          <a:p>
            <a:pPr algn="just" marL="443479" indent="-221739" lvl="1">
              <a:lnSpc>
                <a:spcPts val="2875"/>
              </a:lnSpc>
              <a:buFont typeface="Arial"/>
              <a:buChar char="•"/>
            </a:pPr>
            <a:r>
              <a:rPr lang="en-US" sz="2054">
                <a:solidFill>
                  <a:srgbClr val="000000"/>
                </a:solidFill>
                <a:latin typeface="Canva Sans"/>
                <a:ea typeface="Canva Sans"/>
                <a:cs typeface="Canva Sans"/>
                <a:sym typeface="Canva Sans"/>
              </a:rPr>
              <a:t>Microcontrollers &amp; Processors:</a:t>
            </a:r>
          </a:p>
          <a:p>
            <a:pPr algn="just" marL="886957" indent="-295652" lvl="2">
              <a:lnSpc>
                <a:spcPts val="2875"/>
              </a:lnSpc>
              <a:buFont typeface="Arial"/>
              <a:buChar char="⚬"/>
            </a:pPr>
            <a:r>
              <a:rPr lang="en-US" sz="2054">
                <a:solidFill>
                  <a:srgbClr val="000000"/>
                </a:solidFill>
                <a:latin typeface="Canva Sans"/>
                <a:ea typeface="Canva Sans"/>
                <a:cs typeface="Canva Sans"/>
                <a:sym typeface="Canva Sans"/>
              </a:rPr>
              <a:t>Arduino, Raspberry Pi, ESP32 – Controls and processes sensor data.</a:t>
            </a:r>
          </a:p>
          <a:p>
            <a:pPr algn="just" marL="443479" indent="-221739" lvl="1">
              <a:lnSpc>
                <a:spcPts val="2875"/>
              </a:lnSpc>
              <a:buFont typeface="Arial"/>
              <a:buChar char="•"/>
            </a:pPr>
            <a:r>
              <a:rPr lang="en-US" sz="2054">
                <a:solidFill>
                  <a:srgbClr val="000000"/>
                </a:solidFill>
                <a:latin typeface="Canva Sans"/>
                <a:ea typeface="Canva Sans"/>
                <a:cs typeface="Canva Sans"/>
                <a:sym typeface="Canva Sans"/>
              </a:rPr>
              <a:t>Actuators &amp; Mechanisms:</a:t>
            </a:r>
          </a:p>
          <a:p>
            <a:pPr algn="just" marL="886957" indent="-295652" lvl="2">
              <a:lnSpc>
                <a:spcPts val="2875"/>
              </a:lnSpc>
              <a:buFont typeface="Arial"/>
              <a:buChar char="⚬"/>
            </a:pPr>
            <a:r>
              <a:rPr lang="en-US" sz="2054">
                <a:solidFill>
                  <a:srgbClr val="000000"/>
                </a:solidFill>
                <a:latin typeface="Canva Sans"/>
                <a:ea typeface="Canva Sans"/>
                <a:cs typeface="Canva Sans"/>
                <a:sym typeface="Canva Sans"/>
              </a:rPr>
              <a:t>Servo Motors – Operates flaps for waste segregation.</a:t>
            </a:r>
          </a:p>
          <a:p>
            <a:pPr algn="just" marL="886957" indent="-295652" lvl="2">
              <a:lnSpc>
                <a:spcPts val="2875"/>
              </a:lnSpc>
              <a:buFont typeface="Arial"/>
              <a:buChar char="⚬"/>
            </a:pPr>
            <a:r>
              <a:rPr lang="en-US" sz="2054">
                <a:solidFill>
                  <a:srgbClr val="000000"/>
                </a:solidFill>
                <a:latin typeface="Canva Sans"/>
                <a:ea typeface="Canva Sans"/>
                <a:cs typeface="Canva Sans"/>
                <a:sym typeface="Canva Sans"/>
              </a:rPr>
              <a:t>Conveyor Belts – Moves waste for industrial applications.</a:t>
            </a:r>
          </a:p>
          <a:p>
            <a:pPr algn="just" marL="443479" indent="-221739" lvl="1">
              <a:lnSpc>
                <a:spcPts val="2875"/>
              </a:lnSpc>
              <a:buFont typeface="Arial"/>
              <a:buChar char="•"/>
            </a:pPr>
            <a:r>
              <a:rPr lang="en-US" sz="2054">
                <a:solidFill>
                  <a:srgbClr val="000000"/>
                </a:solidFill>
                <a:latin typeface="Canva Sans"/>
                <a:ea typeface="Canva Sans"/>
                <a:cs typeface="Canva Sans"/>
                <a:sym typeface="Canva Sans"/>
              </a:rPr>
              <a:t>Communication Modules:</a:t>
            </a:r>
          </a:p>
          <a:p>
            <a:pPr algn="just" marL="886957" indent="-295652" lvl="2">
              <a:lnSpc>
                <a:spcPts val="2875"/>
              </a:lnSpc>
              <a:buFont typeface="Arial"/>
              <a:buChar char="⚬"/>
            </a:pPr>
            <a:r>
              <a:rPr lang="en-US" sz="2054">
                <a:solidFill>
                  <a:srgbClr val="000000"/>
                </a:solidFill>
                <a:latin typeface="Canva Sans"/>
                <a:ea typeface="Canva Sans"/>
                <a:cs typeface="Canva Sans"/>
                <a:sym typeface="Canva Sans"/>
              </a:rPr>
              <a:t>Wi-Fi/Bluetooth (ESP8266, ESP32), LoRa, GSM – Enables remote monitoring.</a:t>
            </a:r>
          </a:p>
          <a:p>
            <a:pPr algn="just" marL="443479" indent="-221739" lvl="1">
              <a:lnSpc>
                <a:spcPts val="2875"/>
              </a:lnSpc>
              <a:buFont typeface="Arial"/>
              <a:buChar char="•"/>
            </a:pPr>
            <a:r>
              <a:rPr lang="en-US" sz="2054">
                <a:solidFill>
                  <a:srgbClr val="000000"/>
                </a:solidFill>
                <a:latin typeface="Canva Sans"/>
                <a:ea typeface="Canva Sans"/>
                <a:cs typeface="Canva Sans"/>
                <a:sym typeface="Canva Sans"/>
              </a:rPr>
              <a:t>Power Supply:</a:t>
            </a:r>
          </a:p>
          <a:p>
            <a:pPr algn="just" marL="886957" indent="-295652" lvl="2">
              <a:lnSpc>
                <a:spcPts val="2875"/>
              </a:lnSpc>
              <a:buFont typeface="Arial"/>
              <a:buChar char="⚬"/>
            </a:pPr>
            <a:r>
              <a:rPr lang="en-US" sz="2054">
                <a:solidFill>
                  <a:srgbClr val="000000"/>
                </a:solidFill>
                <a:latin typeface="Canva Sans"/>
                <a:ea typeface="Canva Sans"/>
                <a:cs typeface="Canva Sans"/>
                <a:sym typeface="Canva Sans"/>
              </a:rPr>
              <a:t>Rechargeable Battery or Solar Power – Ensures sustainable operation.</a:t>
            </a:r>
          </a:p>
          <a:p>
            <a:pPr algn="just">
              <a:lnSpc>
                <a:spcPts val="2875"/>
              </a:lnSpc>
            </a:pPr>
            <a:r>
              <a:rPr lang="en-US" sz="2054">
                <a:solidFill>
                  <a:srgbClr val="000000"/>
                </a:solidFill>
                <a:latin typeface="Canva Sans"/>
                <a:ea typeface="Canva Sans"/>
                <a:cs typeface="Canva Sans"/>
                <a:sym typeface="Canva Sans"/>
              </a:rPr>
              <a:t>2. Software Components:</a:t>
            </a:r>
          </a:p>
          <a:p>
            <a:pPr algn="just" marL="443479" indent="-221739" lvl="1">
              <a:lnSpc>
                <a:spcPts val="2875"/>
              </a:lnSpc>
              <a:buFont typeface="Arial"/>
              <a:buChar char="•"/>
            </a:pPr>
            <a:r>
              <a:rPr lang="en-US" sz="2054">
                <a:solidFill>
                  <a:srgbClr val="000000"/>
                </a:solidFill>
                <a:latin typeface="Canva Sans"/>
                <a:ea typeface="Canva Sans"/>
                <a:cs typeface="Canva Sans"/>
                <a:sym typeface="Canva Sans"/>
              </a:rPr>
              <a:t>Embedded Software:</a:t>
            </a:r>
          </a:p>
          <a:p>
            <a:pPr algn="just" marL="886957" indent="-295652" lvl="2">
              <a:lnSpc>
                <a:spcPts val="2875"/>
              </a:lnSpc>
              <a:buFont typeface="Arial"/>
              <a:buChar char="⚬"/>
            </a:pPr>
            <a:r>
              <a:rPr lang="en-US" sz="2054">
                <a:solidFill>
                  <a:srgbClr val="000000"/>
                </a:solidFill>
                <a:latin typeface="Canva Sans"/>
                <a:ea typeface="Canva Sans"/>
                <a:cs typeface="Canva Sans"/>
                <a:sym typeface="Canva Sans"/>
              </a:rPr>
              <a:t>Microcontroller firmware (Arduino/C, Python for Raspberry Pi).</a:t>
            </a:r>
          </a:p>
          <a:p>
            <a:pPr algn="just" marL="443479" indent="-221739" lvl="1">
              <a:lnSpc>
                <a:spcPts val="2875"/>
              </a:lnSpc>
              <a:buFont typeface="Arial"/>
              <a:buChar char="•"/>
            </a:pPr>
            <a:r>
              <a:rPr lang="en-US" sz="2054">
                <a:solidFill>
                  <a:srgbClr val="000000"/>
                </a:solidFill>
                <a:latin typeface="Canva Sans"/>
                <a:ea typeface="Canva Sans"/>
                <a:cs typeface="Canva Sans"/>
                <a:sym typeface="Canva Sans"/>
              </a:rPr>
              <a:t>Machine Learning &amp; AI Algorithms:</a:t>
            </a:r>
          </a:p>
          <a:p>
            <a:pPr algn="just" marL="886957" indent="-295652" lvl="2">
              <a:lnSpc>
                <a:spcPts val="2875"/>
              </a:lnSpc>
              <a:buFont typeface="Arial"/>
              <a:buChar char="⚬"/>
            </a:pPr>
            <a:r>
              <a:rPr lang="en-US" sz="2054">
                <a:solidFill>
                  <a:srgbClr val="000000"/>
                </a:solidFill>
                <a:latin typeface="Canva Sans"/>
                <a:ea typeface="Canva Sans"/>
                <a:cs typeface="Canva Sans"/>
                <a:sym typeface="Canva Sans"/>
              </a:rPr>
              <a:t>Image recognition and pattern classification for waste segregation.</a:t>
            </a:r>
          </a:p>
          <a:p>
            <a:pPr algn="just" marL="443479" indent="-221739" lvl="1">
              <a:lnSpc>
                <a:spcPts val="2875"/>
              </a:lnSpc>
              <a:buFont typeface="Arial"/>
              <a:buChar char="•"/>
            </a:pPr>
            <a:r>
              <a:rPr lang="en-US" sz="2054">
                <a:solidFill>
                  <a:srgbClr val="000000"/>
                </a:solidFill>
                <a:latin typeface="Canva Sans"/>
                <a:ea typeface="Canva Sans"/>
                <a:cs typeface="Canva Sans"/>
                <a:sym typeface="Canva Sans"/>
              </a:rPr>
              <a:t>Cloud &amp; IoT Connectivity:</a:t>
            </a:r>
          </a:p>
          <a:p>
            <a:pPr algn="just" marL="886957" indent="-295652" lvl="2">
              <a:lnSpc>
                <a:spcPts val="2875"/>
              </a:lnSpc>
              <a:buFont typeface="Arial"/>
              <a:buChar char="⚬"/>
            </a:pPr>
            <a:r>
              <a:rPr lang="en-US" sz="2054">
                <a:solidFill>
                  <a:srgbClr val="000000"/>
                </a:solidFill>
                <a:latin typeface="Canva Sans"/>
                <a:ea typeface="Canva Sans"/>
                <a:cs typeface="Canva Sans"/>
                <a:sym typeface="Canva Sans"/>
              </a:rPr>
              <a:t>Data storage and processing on cloud platforms (AWS, Firebase, or Azure).</a:t>
            </a:r>
          </a:p>
          <a:p>
            <a:pPr algn="just" marL="886957" indent="-295652" lvl="2">
              <a:lnSpc>
                <a:spcPts val="2875"/>
              </a:lnSpc>
              <a:buFont typeface="Arial"/>
              <a:buChar char="⚬"/>
            </a:pPr>
            <a:r>
              <a:rPr lang="en-US" sz="2054">
                <a:solidFill>
                  <a:srgbClr val="000000"/>
                </a:solidFill>
                <a:latin typeface="Canva Sans"/>
                <a:ea typeface="Canva Sans"/>
                <a:cs typeface="Canva Sans"/>
                <a:sym typeface="Canva Sans"/>
              </a:rPr>
              <a:t>IoT protocols (MQTT, HTTP, WebSockets) for real-time communication.</a:t>
            </a:r>
          </a:p>
          <a:p>
            <a:pPr algn="just" marL="443479" indent="-221739" lvl="1">
              <a:lnSpc>
                <a:spcPts val="2875"/>
              </a:lnSpc>
              <a:buFont typeface="Arial"/>
              <a:buChar char="•"/>
            </a:pPr>
            <a:r>
              <a:rPr lang="en-US" sz="2054">
                <a:solidFill>
                  <a:srgbClr val="000000"/>
                </a:solidFill>
                <a:latin typeface="Canva Sans"/>
                <a:ea typeface="Canva Sans"/>
                <a:cs typeface="Canva Sans"/>
                <a:sym typeface="Canva Sans"/>
              </a:rPr>
              <a:t>User Interface:</a:t>
            </a:r>
          </a:p>
          <a:p>
            <a:pPr algn="just" marL="886957" indent="-295652" lvl="2">
              <a:lnSpc>
                <a:spcPts val="2875"/>
              </a:lnSpc>
              <a:buFont typeface="Arial"/>
              <a:buChar char="⚬"/>
            </a:pPr>
            <a:r>
              <a:rPr lang="en-US" sz="2054">
                <a:solidFill>
                  <a:srgbClr val="000000"/>
                </a:solidFill>
                <a:latin typeface="Canva Sans"/>
                <a:ea typeface="Canva Sans"/>
                <a:cs typeface="Canva Sans"/>
                <a:sym typeface="Canva Sans"/>
              </a:rPr>
              <a:t>Mobile App/Web Dashboard for monitoring waste levels and system health.</a:t>
            </a:r>
          </a:p>
          <a:p>
            <a:pPr algn="just" marL="443479" indent="-221739" lvl="1">
              <a:lnSpc>
                <a:spcPts val="2875"/>
              </a:lnSpc>
              <a:buFont typeface="Arial"/>
              <a:buChar char="•"/>
            </a:pPr>
            <a:r>
              <a:rPr lang="en-US" sz="2054">
                <a:solidFill>
                  <a:srgbClr val="000000"/>
                </a:solidFill>
                <a:latin typeface="Canva Sans"/>
                <a:ea typeface="Canva Sans"/>
                <a:cs typeface="Canva Sans"/>
                <a:sym typeface="Canva Sans"/>
              </a:rPr>
              <a:t>Predictive Analytics:</a:t>
            </a:r>
          </a:p>
          <a:p>
            <a:pPr algn="just" marL="886957" indent="-295652" lvl="2">
              <a:lnSpc>
                <a:spcPts val="2875"/>
              </a:lnSpc>
              <a:buFont typeface="Arial"/>
              <a:buChar char="⚬"/>
            </a:pPr>
            <a:r>
              <a:rPr lang="en-US" sz="2054">
                <a:solidFill>
                  <a:srgbClr val="000000"/>
                </a:solidFill>
                <a:latin typeface="Canva Sans"/>
                <a:ea typeface="Canva Sans"/>
                <a:cs typeface="Canva Sans"/>
                <a:sym typeface="Canva Sans"/>
              </a:rPr>
              <a:t>AI-based waste prediction and maintenance alerts.</a:t>
            </a:r>
          </a:p>
          <a:p>
            <a:pPr algn="just">
              <a:lnSpc>
                <a:spcPts val="2875"/>
              </a:lnSpc>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70091" y="448278"/>
            <a:ext cx="5525619" cy="580422"/>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SOFTWARE COMPONENTS</a:t>
            </a:r>
          </a:p>
        </p:txBody>
      </p:sp>
      <p:sp>
        <p:nvSpPr>
          <p:cNvPr name="TextBox 3" id="3"/>
          <p:cNvSpPr txBox="true"/>
          <p:nvPr/>
        </p:nvSpPr>
        <p:spPr>
          <a:xfrm rot="0">
            <a:off x="2952185" y="1372379"/>
            <a:ext cx="14853914" cy="8174611"/>
          </a:xfrm>
          <a:prstGeom prst="rect">
            <a:avLst/>
          </a:prstGeom>
        </p:spPr>
        <p:txBody>
          <a:bodyPr anchor="t" rtlCol="false" tIns="0" lIns="0" bIns="0" rIns="0">
            <a:spAutoFit/>
          </a:bodyPr>
          <a:lstStyle/>
          <a:p>
            <a:pPr algn="ctr" marL="718675" indent="-359337" lvl="1">
              <a:lnSpc>
                <a:spcPts val="4660"/>
              </a:lnSpc>
              <a:buFont typeface="Arial"/>
              <a:buChar char="•"/>
            </a:pPr>
            <a:r>
              <a:rPr lang="en-US" sz="3328">
                <a:solidFill>
                  <a:srgbClr val="000000"/>
                </a:solidFill>
                <a:latin typeface="Canva Sans"/>
                <a:ea typeface="Canva Sans"/>
                <a:cs typeface="Canva Sans"/>
                <a:sym typeface="Canva Sans"/>
              </a:rPr>
              <a:t>Embedded Software:</a:t>
            </a:r>
          </a:p>
          <a:p>
            <a:pPr algn="ctr" marL="718675" indent="-359337" lvl="1">
              <a:lnSpc>
                <a:spcPts val="4660"/>
              </a:lnSpc>
              <a:buFont typeface="Arial"/>
              <a:buChar char="•"/>
            </a:pPr>
            <a:r>
              <a:rPr lang="en-US" sz="3328">
                <a:solidFill>
                  <a:srgbClr val="000000"/>
                </a:solidFill>
                <a:latin typeface="Canva Sans"/>
                <a:ea typeface="Canva Sans"/>
                <a:cs typeface="Canva Sans"/>
                <a:sym typeface="Canva Sans"/>
              </a:rPr>
              <a:t>Microcontroller firmware (</a:t>
            </a:r>
            <a:r>
              <a:rPr lang="en-US" sz="3328">
                <a:solidFill>
                  <a:srgbClr val="000000"/>
                </a:solidFill>
                <a:latin typeface="Canva Sans"/>
                <a:ea typeface="Canva Sans"/>
                <a:cs typeface="Canva Sans"/>
                <a:sym typeface="Canva Sans"/>
              </a:rPr>
              <a:t>Arduino/C, Python for Raspberry Pi).</a:t>
            </a:r>
          </a:p>
          <a:p>
            <a:pPr algn="ctr" marL="718675" indent="-359337" lvl="1">
              <a:lnSpc>
                <a:spcPts val="4660"/>
              </a:lnSpc>
              <a:buFont typeface="Arial"/>
              <a:buChar char="•"/>
            </a:pPr>
            <a:r>
              <a:rPr lang="en-US" sz="3328">
                <a:solidFill>
                  <a:srgbClr val="000000"/>
                </a:solidFill>
                <a:latin typeface="Canva Sans"/>
                <a:ea typeface="Canva Sans"/>
                <a:cs typeface="Canva Sans"/>
                <a:sym typeface="Canva Sans"/>
              </a:rPr>
              <a:t>Machine Learning &amp; AI Algorithms:</a:t>
            </a:r>
          </a:p>
          <a:p>
            <a:pPr algn="ctr" marL="718675" indent="-359337" lvl="1">
              <a:lnSpc>
                <a:spcPts val="4660"/>
              </a:lnSpc>
              <a:buFont typeface="Arial"/>
              <a:buChar char="•"/>
            </a:pPr>
            <a:r>
              <a:rPr lang="en-US" sz="3328">
                <a:solidFill>
                  <a:srgbClr val="000000"/>
                </a:solidFill>
                <a:latin typeface="Canva Sans"/>
                <a:ea typeface="Canva Sans"/>
                <a:cs typeface="Canva Sans"/>
                <a:sym typeface="Canva Sans"/>
              </a:rPr>
              <a:t>Image recognition and pattern classification for waste segregation.</a:t>
            </a:r>
          </a:p>
          <a:p>
            <a:pPr algn="ctr" marL="718675" indent="-359337" lvl="1">
              <a:lnSpc>
                <a:spcPts val="4660"/>
              </a:lnSpc>
              <a:buFont typeface="Arial"/>
              <a:buChar char="•"/>
            </a:pPr>
            <a:r>
              <a:rPr lang="en-US" sz="3328">
                <a:solidFill>
                  <a:srgbClr val="000000"/>
                </a:solidFill>
                <a:latin typeface="Canva Sans"/>
                <a:ea typeface="Canva Sans"/>
                <a:cs typeface="Canva Sans"/>
                <a:sym typeface="Canva Sans"/>
              </a:rPr>
              <a:t>Cloud &amp; IoT Connectivity:</a:t>
            </a:r>
          </a:p>
          <a:p>
            <a:pPr algn="ctr" marL="718675" indent="-359337" lvl="1">
              <a:lnSpc>
                <a:spcPts val="4660"/>
              </a:lnSpc>
              <a:buFont typeface="Arial"/>
              <a:buChar char="•"/>
            </a:pPr>
            <a:r>
              <a:rPr lang="en-US" sz="3328">
                <a:solidFill>
                  <a:srgbClr val="000000"/>
                </a:solidFill>
                <a:latin typeface="Canva Sans"/>
                <a:ea typeface="Canva Sans"/>
                <a:cs typeface="Canva Sans"/>
                <a:sym typeface="Canva Sans"/>
              </a:rPr>
              <a:t>Data storage and processing on cloud platforms (AWS, Firebase, or Azure).</a:t>
            </a:r>
          </a:p>
          <a:p>
            <a:pPr algn="ctr" marL="718675" indent="-359337" lvl="1">
              <a:lnSpc>
                <a:spcPts val="4660"/>
              </a:lnSpc>
              <a:buFont typeface="Arial"/>
              <a:buChar char="•"/>
            </a:pPr>
            <a:r>
              <a:rPr lang="en-US" sz="3328">
                <a:solidFill>
                  <a:srgbClr val="000000"/>
                </a:solidFill>
                <a:latin typeface="Canva Sans"/>
                <a:ea typeface="Canva Sans"/>
                <a:cs typeface="Canva Sans"/>
                <a:sym typeface="Canva Sans"/>
              </a:rPr>
              <a:t>IoT protocols (MQTT, HTTP, WebSockets) for real-time communication.</a:t>
            </a:r>
          </a:p>
          <a:p>
            <a:pPr algn="ctr" marL="718675" indent="-359337" lvl="1">
              <a:lnSpc>
                <a:spcPts val="4660"/>
              </a:lnSpc>
              <a:buFont typeface="Arial"/>
              <a:buChar char="•"/>
            </a:pPr>
            <a:r>
              <a:rPr lang="en-US" sz="3328">
                <a:solidFill>
                  <a:srgbClr val="000000"/>
                </a:solidFill>
                <a:latin typeface="Canva Sans"/>
                <a:ea typeface="Canva Sans"/>
                <a:cs typeface="Canva Sans"/>
                <a:sym typeface="Canva Sans"/>
              </a:rPr>
              <a:t>User Interface:</a:t>
            </a:r>
          </a:p>
          <a:p>
            <a:pPr algn="ctr" marL="718675" indent="-359337" lvl="1">
              <a:lnSpc>
                <a:spcPts val="4660"/>
              </a:lnSpc>
              <a:buFont typeface="Arial"/>
              <a:buChar char="•"/>
            </a:pPr>
            <a:r>
              <a:rPr lang="en-US" sz="3328">
                <a:solidFill>
                  <a:srgbClr val="000000"/>
                </a:solidFill>
                <a:latin typeface="Canva Sans"/>
                <a:ea typeface="Canva Sans"/>
                <a:cs typeface="Canva Sans"/>
                <a:sym typeface="Canva Sans"/>
              </a:rPr>
              <a:t>Mobile App/Web Dashboard for monitoring waste levels and system health.</a:t>
            </a:r>
          </a:p>
          <a:p>
            <a:pPr algn="ctr" marL="718675" indent="-359337" lvl="1">
              <a:lnSpc>
                <a:spcPts val="4660"/>
              </a:lnSpc>
              <a:buFont typeface="Arial"/>
              <a:buChar char="•"/>
            </a:pPr>
            <a:r>
              <a:rPr lang="en-US" sz="3328">
                <a:solidFill>
                  <a:srgbClr val="000000"/>
                </a:solidFill>
                <a:latin typeface="Canva Sans"/>
                <a:ea typeface="Canva Sans"/>
                <a:cs typeface="Canva Sans"/>
                <a:sym typeface="Canva Sans"/>
              </a:rPr>
              <a:t>Predictive Analytics:</a:t>
            </a:r>
          </a:p>
          <a:p>
            <a:pPr algn="ctr">
              <a:lnSpc>
                <a:spcPts val="4660"/>
              </a:lnSpc>
            </a:pPr>
            <a:r>
              <a:rPr lang="en-US" sz="3328">
                <a:solidFill>
                  <a:srgbClr val="000000"/>
                </a:solidFill>
                <a:latin typeface="Canva Sans"/>
                <a:ea typeface="Canva Sans"/>
                <a:cs typeface="Canva Sans"/>
                <a:sym typeface="Canva Sans"/>
              </a:rPr>
              <a:t>AI-based waste prediction and maintenance alerts.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DAGeH9IE6-4</dc:identifier>
  <dcterms:modified xsi:type="dcterms:W3CDTF">2011-08-01T06:04:30Z</dcterms:modified>
  <cp:revision>1</cp:revision>
  <dc:title>SOFTWARE COMPONENTS</dc:title>
</cp:coreProperties>
</file>