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7" r:id="rId1"/>
  </p:sldMasterIdLst>
  <p:sldIdLst>
    <p:sldId id="256" r:id="rId2"/>
    <p:sldId id="257" r:id="rId3"/>
    <p:sldId id="258" r:id="rId4"/>
    <p:sldId id="259" r:id="rId5"/>
  </p:sldIdLst>
  <p:sldSz cx="18288000" cy="10287000"/>
  <p:notesSz cx="6858000" cy="9144000"/>
  <p:embeddedFontLst>
    <p:embeddedFont>
      <p:font typeface="Canva Sans" panose="020B0604020202020204" charset="0"/>
      <p:regular r:id="rId6"/>
    </p:embeddedFont>
    <p:embeddedFont>
      <p:font typeface="Canva Sans Bold" panose="020B0604020202020204" charset="0"/>
      <p:regular r:id="rId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2.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E35C-729C-1E6B-DE01-65B871E2432A}"/>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IN"/>
          </a:p>
        </p:txBody>
      </p:sp>
      <p:sp>
        <p:nvSpPr>
          <p:cNvPr id="3" name="Subtitle 2">
            <a:extLst>
              <a:ext uri="{FF2B5EF4-FFF2-40B4-BE49-F238E27FC236}">
                <a16:creationId xmlns:a16="http://schemas.microsoft.com/office/drawing/2014/main" id="{3403F9B5-D33E-81B2-01E2-FB67CCF9C7C1}"/>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4BE5B0-C939-BDD7-48D7-1B343A779D39}"/>
              </a:ext>
            </a:extLst>
          </p:cNvPr>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a:extLst>
              <a:ext uri="{FF2B5EF4-FFF2-40B4-BE49-F238E27FC236}">
                <a16:creationId xmlns:a16="http://schemas.microsoft.com/office/drawing/2014/main" id="{99FD7A26-DD43-4E35-4A81-5461D0166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D8C06-7C5A-B315-A60C-FEA83677019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778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AA67-6587-6BB9-51C7-7E52E734B7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6091C5-DF3D-93F2-E3A4-60A2FA1B44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A12C4D-4305-A1FD-AA56-E18BAFE7E2CC}"/>
              </a:ext>
            </a:extLst>
          </p:cNvPr>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a:extLst>
              <a:ext uri="{FF2B5EF4-FFF2-40B4-BE49-F238E27FC236}">
                <a16:creationId xmlns:a16="http://schemas.microsoft.com/office/drawing/2014/main" id="{55E36FA1-7B0A-DC42-1FC7-E2DC961F9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4231F-45BC-75DE-F691-1EF2FA3F15D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2661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286AA6-181C-CA49-B5DA-3F12A2C38566}"/>
              </a:ext>
            </a:extLst>
          </p:cNvPr>
          <p:cNvSpPr>
            <a:spLocks noGrp="1"/>
          </p:cNvSpPr>
          <p:nvPr>
            <p:ph type="title" orient="vert"/>
          </p:nvPr>
        </p:nvSpPr>
        <p:spPr>
          <a:xfrm>
            <a:off x="13087350" y="547688"/>
            <a:ext cx="3943350" cy="871775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C785D7-D600-851A-2562-F5655ACD23F1}"/>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5FC89A-BF96-BD68-36F6-B0B29C799C2F}"/>
              </a:ext>
            </a:extLst>
          </p:cNvPr>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a:extLst>
              <a:ext uri="{FF2B5EF4-FFF2-40B4-BE49-F238E27FC236}">
                <a16:creationId xmlns:a16="http://schemas.microsoft.com/office/drawing/2014/main" id="{69778184-EF9C-452E-B8EC-068E7C35C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93BAE-3D48-6F5E-4D09-D8B89596634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7035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5A84-9ED3-AD5C-F00B-A03F3097DA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1D29BB-E5E7-EA71-0E66-849D4EA231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C5B343-49EA-7A0A-DD7D-D3AACE566EFA}"/>
              </a:ext>
            </a:extLst>
          </p:cNvPr>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a:extLst>
              <a:ext uri="{FF2B5EF4-FFF2-40B4-BE49-F238E27FC236}">
                <a16:creationId xmlns:a16="http://schemas.microsoft.com/office/drawing/2014/main" id="{F98A2E35-E8A8-0443-8E56-C81EA1BAC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B548D-0D56-1E1A-8E39-46D8E737A97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5573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3C8C-4AA1-36E1-D139-E59281B54CB5}"/>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A3083A-585C-E4E9-31AD-298EA20110DB}"/>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B1898D-576C-307B-4CB9-1663F1FC35B3}"/>
              </a:ext>
            </a:extLst>
          </p:cNvPr>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a:extLst>
              <a:ext uri="{FF2B5EF4-FFF2-40B4-BE49-F238E27FC236}">
                <a16:creationId xmlns:a16="http://schemas.microsoft.com/office/drawing/2014/main" id="{B33BC37E-A177-298A-6C94-3B83BF4EEB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A268B-5552-D052-7C57-3AE216D86AD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8455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21B13-A7E4-B4AC-B369-5A15F15FEE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F269E1-143F-B15D-8C34-BAB895C4E0AB}"/>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6DD731-EF2B-CE8D-127B-86B499046458}"/>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812A8F-8882-3FB6-4923-EEB44B7495CF}"/>
              </a:ext>
            </a:extLst>
          </p:cNvPr>
          <p:cNvSpPr>
            <a:spLocks noGrp="1"/>
          </p:cNvSpPr>
          <p:nvPr>
            <p:ph type="dt" sz="half" idx="10"/>
          </p:nvPr>
        </p:nvSpPr>
        <p:spPr/>
        <p:txBody>
          <a:bodyPr/>
          <a:lstStyle/>
          <a:p>
            <a:fld id="{1D8BD707-D9CF-40AE-B4C6-C98DA3205C09}" type="datetimeFigureOut">
              <a:rPr lang="en-US" smtClean="0"/>
              <a:pPr/>
              <a:t>2/5/2025</a:t>
            </a:fld>
            <a:endParaRPr lang="en-US"/>
          </a:p>
        </p:txBody>
      </p:sp>
      <p:sp>
        <p:nvSpPr>
          <p:cNvPr id="6" name="Footer Placeholder 5">
            <a:extLst>
              <a:ext uri="{FF2B5EF4-FFF2-40B4-BE49-F238E27FC236}">
                <a16:creationId xmlns:a16="http://schemas.microsoft.com/office/drawing/2014/main" id="{A153CF7F-2AA6-EE2B-E6C1-49D0EB6E6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18284-7174-606D-4E25-5FB401CD7C6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742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9908-C65B-EC65-D090-5257858AF6E7}"/>
              </a:ext>
            </a:extLst>
          </p:cNvPr>
          <p:cNvSpPr>
            <a:spLocks noGrp="1"/>
          </p:cNvSpPr>
          <p:nvPr>
            <p:ph type="title"/>
          </p:nvPr>
        </p:nvSpPr>
        <p:spPr>
          <a:xfrm>
            <a:off x="1259682" y="547688"/>
            <a:ext cx="15773400" cy="198834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E4B0B8-1B53-77FC-D164-078547540FA1}"/>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4C2991AC-084D-4935-843F-7EB4A6509368}"/>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C84015-E5E1-8E0D-4325-ABCB31486FC3}"/>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15A3C78A-2D30-3FA1-FA69-54BDFF0CC07D}"/>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4EC6C7-1C31-CB32-1BFD-9FFB0BCC2685}"/>
              </a:ext>
            </a:extLst>
          </p:cNvPr>
          <p:cNvSpPr>
            <a:spLocks noGrp="1"/>
          </p:cNvSpPr>
          <p:nvPr>
            <p:ph type="dt" sz="half" idx="10"/>
          </p:nvPr>
        </p:nvSpPr>
        <p:spPr/>
        <p:txBody>
          <a:bodyPr/>
          <a:lstStyle/>
          <a:p>
            <a:fld id="{1D8BD707-D9CF-40AE-B4C6-C98DA3205C09}" type="datetimeFigureOut">
              <a:rPr lang="en-US" smtClean="0"/>
              <a:pPr/>
              <a:t>2/5/2025</a:t>
            </a:fld>
            <a:endParaRPr lang="en-US"/>
          </a:p>
        </p:txBody>
      </p:sp>
      <p:sp>
        <p:nvSpPr>
          <p:cNvPr id="8" name="Footer Placeholder 7">
            <a:extLst>
              <a:ext uri="{FF2B5EF4-FFF2-40B4-BE49-F238E27FC236}">
                <a16:creationId xmlns:a16="http://schemas.microsoft.com/office/drawing/2014/main" id="{5D0D8E78-2466-C96F-6B25-FA218F6D70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E1E72D-B97B-38B2-AEE8-1B6688AA277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04732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22EE-874D-8B32-1939-67BB032E8C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449CF6-F4C4-C250-FE03-379F3D22A5A0}"/>
              </a:ext>
            </a:extLst>
          </p:cNvPr>
          <p:cNvSpPr>
            <a:spLocks noGrp="1"/>
          </p:cNvSpPr>
          <p:nvPr>
            <p:ph type="dt" sz="half" idx="10"/>
          </p:nvPr>
        </p:nvSpPr>
        <p:spPr/>
        <p:txBody>
          <a:bodyPr/>
          <a:lstStyle/>
          <a:p>
            <a:fld id="{1D8BD707-D9CF-40AE-B4C6-C98DA3205C09}" type="datetimeFigureOut">
              <a:rPr lang="en-US" smtClean="0"/>
              <a:pPr/>
              <a:t>2/5/2025</a:t>
            </a:fld>
            <a:endParaRPr lang="en-US"/>
          </a:p>
        </p:txBody>
      </p:sp>
      <p:sp>
        <p:nvSpPr>
          <p:cNvPr id="4" name="Footer Placeholder 3">
            <a:extLst>
              <a:ext uri="{FF2B5EF4-FFF2-40B4-BE49-F238E27FC236}">
                <a16:creationId xmlns:a16="http://schemas.microsoft.com/office/drawing/2014/main" id="{5DCFFF63-CC3D-520C-BD14-A8776AC1D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98D32B-A637-BC41-BDF3-1E95AC8F525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334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0455C8-0C43-EE1A-8BD5-7DF734E067EE}"/>
              </a:ext>
            </a:extLst>
          </p:cNvPr>
          <p:cNvSpPr>
            <a:spLocks noGrp="1"/>
          </p:cNvSpPr>
          <p:nvPr>
            <p:ph type="dt" sz="half" idx="10"/>
          </p:nvPr>
        </p:nvSpPr>
        <p:spPr/>
        <p:txBody>
          <a:bodyPr/>
          <a:lstStyle/>
          <a:p>
            <a:fld id="{1D8BD707-D9CF-40AE-B4C6-C98DA3205C09}" type="datetimeFigureOut">
              <a:rPr lang="en-US" smtClean="0"/>
              <a:pPr/>
              <a:t>2/5/2025</a:t>
            </a:fld>
            <a:endParaRPr lang="en-US"/>
          </a:p>
        </p:txBody>
      </p:sp>
      <p:sp>
        <p:nvSpPr>
          <p:cNvPr id="3" name="Footer Placeholder 2">
            <a:extLst>
              <a:ext uri="{FF2B5EF4-FFF2-40B4-BE49-F238E27FC236}">
                <a16:creationId xmlns:a16="http://schemas.microsoft.com/office/drawing/2014/main" id="{9CB87771-F832-D238-AEAA-77767DE8CD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5B5926-C476-B7AC-1B5F-1618CDA8508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71194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FC23-E94D-ED66-A18D-F3A88A224EF3}"/>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A7654E-F730-A96C-163E-98A629D44638}"/>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5B097C-94E4-B11D-C3A7-35D97AD963DC}"/>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BC27BA4A-BE6E-7562-68C4-9FBC7C4369C5}"/>
              </a:ext>
            </a:extLst>
          </p:cNvPr>
          <p:cNvSpPr>
            <a:spLocks noGrp="1"/>
          </p:cNvSpPr>
          <p:nvPr>
            <p:ph type="dt" sz="half" idx="10"/>
          </p:nvPr>
        </p:nvSpPr>
        <p:spPr/>
        <p:txBody>
          <a:bodyPr/>
          <a:lstStyle/>
          <a:p>
            <a:fld id="{1D8BD707-D9CF-40AE-B4C6-C98DA3205C09}" type="datetimeFigureOut">
              <a:rPr lang="en-US" smtClean="0"/>
              <a:pPr/>
              <a:t>2/5/2025</a:t>
            </a:fld>
            <a:endParaRPr lang="en-US"/>
          </a:p>
        </p:txBody>
      </p:sp>
      <p:sp>
        <p:nvSpPr>
          <p:cNvPr id="6" name="Footer Placeholder 5">
            <a:extLst>
              <a:ext uri="{FF2B5EF4-FFF2-40B4-BE49-F238E27FC236}">
                <a16:creationId xmlns:a16="http://schemas.microsoft.com/office/drawing/2014/main" id="{343B658C-7FA4-3B0F-694D-7D5CCC0E0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32B0C5-6319-FAE0-09C7-3BDB047A273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347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9825A-BCCE-779D-CB9A-A20B8CB3CCB7}"/>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EC13EB-1D97-906C-71D8-228A390C5FA1}"/>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IN"/>
          </a:p>
        </p:txBody>
      </p:sp>
      <p:sp>
        <p:nvSpPr>
          <p:cNvPr id="4" name="Text Placeholder 3">
            <a:extLst>
              <a:ext uri="{FF2B5EF4-FFF2-40B4-BE49-F238E27FC236}">
                <a16:creationId xmlns:a16="http://schemas.microsoft.com/office/drawing/2014/main" id="{2958D48A-6606-A8E7-39D8-C6E185AEDDE2}"/>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892C96A1-16DA-86D8-158A-64624AC6738B}"/>
              </a:ext>
            </a:extLst>
          </p:cNvPr>
          <p:cNvSpPr>
            <a:spLocks noGrp="1"/>
          </p:cNvSpPr>
          <p:nvPr>
            <p:ph type="dt" sz="half" idx="10"/>
          </p:nvPr>
        </p:nvSpPr>
        <p:spPr/>
        <p:txBody>
          <a:bodyPr/>
          <a:lstStyle/>
          <a:p>
            <a:fld id="{1D8BD707-D9CF-40AE-B4C6-C98DA3205C09}" type="datetimeFigureOut">
              <a:rPr lang="en-US" smtClean="0"/>
              <a:pPr/>
              <a:t>2/5/2025</a:t>
            </a:fld>
            <a:endParaRPr lang="en-US"/>
          </a:p>
        </p:txBody>
      </p:sp>
      <p:sp>
        <p:nvSpPr>
          <p:cNvPr id="6" name="Footer Placeholder 5">
            <a:extLst>
              <a:ext uri="{FF2B5EF4-FFF2-40B4-BE49-F238E27FC236}">
                <a16:creationId xmlns:a16="http://schemas.microsoft.com/office/drawing/2014/main" id="{A156AD43-351C-A3B9-E73C-62E4CA97DB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73B6C-8FA6-8835-82B2-B2F81EB85AF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55709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E5B0CF-AAB2-55CC-F465-AFF4336E6770}"/>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B48E71-ECC0-ED0D-698E-80E5F1028DA8}"/>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FDFB09-8186-6184-7A73-C4D85DFC621B}"/>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2/5/2025</a:t>
            </a:fld>
            <a:endParaRPr lang="en-US"/>
          </a:p>
        </p:txBody>
      </p:sp>
      <p:sp>
        <p:nvSpPr>
          <p:cNvPr id="5" name="Footer Placeholder 4">
            <a:extLst>
              <a:ext uri="{FF2B5EF4-FFF2-40B4-BE49-F238E27FC236}">
                <a16:creationId xmlns:a16="http://schemas.microsoft.com/office/drawing/2014/main" id="{C5DF398F-D72F-63C1-F17B-D343C9C2A091}"/>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26E333-A4A6-7659-A151-0DFE319DFA56}"/>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7035216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2911" y="649431"/>
            <a:ext cx="5000525" cy="3060581"/>
          </a:xfrm>
          <a:prstGeom prst="rect">
            <a:avLst/>
          </a:prstGeom>
        </p:spPr>
        <p:txBody>
          <a:bodyPr lIns="0" tIns="0" rIns="0" bIns="0" rtlCol="0" anchor="t">
            <a:spAutoFit/>
          </a:bodyPr>
          <a:lstStyle/>
          <a:p>
            <a:pPr algn="ctr">
              <a:lnSpc>
                <a:spcPts val="12880"/>
              </a:lnSpc>
            </a:pPr>
            <a:r>
              <a:rPr lang="en-US" sz="5000" b="1" dirty="0" err="1">
                <a:solidFill>
                  <a:srgbClr val="000000"/>
                </a:solidFill>
                <a:latin typeface="Canva Sans Bold"/>
                <a:ea typeface="Canva Sans Bold"/>
                <a:cs typeface="Canva Sans Bold"/>
                <a:sym typeface="Canva Sans Bold"/>
              </a:rPr>
              <a:t>GreenSort</a:t>
            </a:r>
            <a:r>
              <a:rPr lang="en-US" sz="5000" b="1" dirty="0">
                <a:solidFill>
                  <a:srgbClr val="000000"/>
                </a:solidFill>
                <a:latin typeface="Canva Sans Bold"/>
                <a:ea typeface="Canva Sans Bold"/>
                <a:cs typeface="Canva Sans Bold"/>
                <a:sym typeface="Canva Sans Bold"/>
              </a:rPr>
              <a:t> INNOVA </a:t>
            </a:r>
          </a:p>
        </p:txBody>
      </p:sp>
      <p:sp>
        <p:nvSpPr>
          <p:cNvPr id="3" name="TextBox 3"/>
          <p:cNvSpPr txBox="1"/>
          <p:nvPr/>
        </p:nvSpPr>
        <p:spPr>
          <a:xfrm>
            <a:off x="2573958" y="3569438"/>
            <a:ext cx="13140084" cy="4781171"/>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Sagarika Srivastava 44 231P047</a:t>
            </a:r>
          </a:p>
          <a:p>
            <a:pPr algn="ctr">
              <a:lnSpc>
                <a:spcPts val="4759"/>
              </a:lnSpc>
            </a:pPr>
            <a:endParaRPr lang="en-US" sz="3399">
              <a:solidFill>
                <a:srgbClr val="000000"/>
              </a:solidFill>
              <a:latin typeface="Canva Sans"/>
              <a:ea typeface="Canva Sans"/>
              <a:cs typeface="Canva Sans"/>
              <a:sym typeface="Canva Sans"/>
            </a:endParaRPr>
          </a:p>
          <a:p>
            <a:pPr algn="ctr">
              <a:lnSpc>
                <a:spcPts val="4759"/>
              </a:lnSpc>
            </a:pPr>
            <a:r>
              <a:rPr lang="en-US" sz="3399">
                <a:solidFill>
                  <a:srgbClr val="000000"/>
                </a:solidFill>
                <a:latin typeface="Canva Sans"/>
                <a:ea typeface="Canva Sans"/>
                <a:cs typeface="Canva Sans"/>
                <a:sym typeface="Canva Sans"/>
              </a:rPr>
              <a:t>•Bushra Ansari 3 231P046</a:t>
            </a:r>
          </a:p>
          <a:p>
            <a:pPr algn="ctr">
              <a:lnSpc>
                <a:spcPts val="4759"/>
              </a:lnSpc>
            </a:pPr>
            <a:endParaRPr lang="en-US" sz="3399">
              <a:solidFill>
                <a:srgbClr val="000000"/>
              </a:solidFill>
              <a:latin typeface="Canva Sans"/>
              <a:ea typeface="Canva Sans"/>
              <a:cs typeface="Canva Sans"/>
              <a:sym typeface="Canva Sans"/>
            </a:endParaRPr>
          </a:p>
          <a:p>
            <a:pPr algn="ctr">
              <a:lnSpc>
                <a:spcPts val="4759"/>
              </a:lnSpc>
            </a:pPr>
            <a:r>
              <a:rPr lang="en-US" sz="3399">
                <a:solidFill>
                  <a:srgbClr val="000000"/>
                </a:solidFill>
                <a:latin typeface="Canva Sans"/>
                <a:ea typeface="Canva Sans"/>
                <a:cs typeface="Canva Sans"/>
                <a:sym typeface="Canva Sans"/>
              </a:rPr>
              <a:t>•Sidra Solkar 43 231P087</a:t>
            </a:r>
          </a:p>
          <a:p>
            <a:pPr algn="ctr">
              <a:lnSpc>
                <a:spcPts val="4759"/>
              </a:lnSpc>
            </a:pPr>
            <a:endParaRPr lang="en-US" sz="3399">
              <a:solidFill>
                <a:srgbClr val="000000"/>
              </a:solidFill>
              <a:latin typeface="Canva Sans"/>
              <a:ea typeface="Canva Sans"/>
              <a:cs typeface="Canva Sans"/>
              <a:sym typeface="Canva Sans"/>
            </a:endParaRPr>
          </a:p>
          <a:p>
            <a:pPr algn="ctr">
              <a:lnSpc>
                <a:spcPts val="4759"/>
              </a:lnSpc>
            </a:pPr>
            <a:r>
              <a:rPr lang="en-US" sz="3399">
                <a:solidFill>
                  <a:srgbClr val="000000"/>
                </a:solidFill>
                <a:latin typeface="Canva Sans"/>
                <a:ea typeface="Canva Sans"/>
                <a:cs typeface="Canva Sans"/>
                <a:sym typeface="Canva Sans"/>
              </a:rPr>
              <a:t>• Sidra Shaikh 40 231P064</a:t>
            </a:r>
          </a:p>
          <a:p>
            <a:pPr algn="ctr">
              <a:lnSpc>
                <a:spcPts val="4759"/>
              </a:lnSpc>
            </a:pPr>
            <a:endParaRPr lang="en-US" sz="3399">
              <a:solidFill>
                <a:srgbClr val="000000"/>
              </a:solidFill>
              <a:latin typeface="Canva Sans"/>
              <a:ea typeface="Canva Sans"/>
              <a:cs typeface="Canva Sans"/>
              <a:sym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290163"/>
            <a:ext cx="15761131" cy="6800772"/>
          </a:xfrm>
          <a:prstGeom prst="rect">
            <a:avLst/>
          </a:prstGeom>
        </p:spPr>
        <p:txBody>
          <a:bodyPr lIns="0" tIns="0" rIns="0" bIns="0" rtlCol="0" anchor="t">
            <a:spAutoFit/>
          </a:bodyPr>
          <a:lstStyle/>
          <a:p>
            <a:pPr algn="ctr">
              <a:lnSpc>
                <a:spcPts val="4102"/>
              </a:lnSpc>
            </a:pPr>
            <a:r>
              <a:rPr lang="en-US" sz="2930" dirty="0">
                <a:solidFill>
                  <a:srgbClr val="000000"/>
                </a:solidFill>
                <a:latin typeface="Canva Sans"/>
                <a:ea typeface="Canva Sans"/>
                <a:cs typeface="Canva Sans"/>
                <a:sym typeface="Canva Sans"/>
              </a:rPr>
              <a:t>An IoT-based Wet and Dry Waste Segregation Device is an intelligent system designed to automate the classification of waste into wet (organic) and dry (inorganic) categories using advanced sensor technology and machine learning. The device employs moisture sensors, infrared sensors, gas sensors, and image recognition to accurately identify waste types and direct them into the appropriate bins using motorized flaps. Integrated with microcontrollers such as Arduino, the system processes real-time data and transmits waste analytics to a cloud-based platform for monitoring and optimization. Wireless connectivity via Wi-Fi allows remote tracking of waste levels and timely collection alerts through a mobile or web-based interface. By enhancing waste segregation efficiency, reducing human effort, and promoting recycling, this IoT solution contributes to sustainable waste management in smart cities, households, industries, and public spaces.</a:t>
            </a:r>
          </a:p>
          <a:p>
            <a:pPr algn="ctr">
              <a:lnSpc>
                <a:spcPts val="4102"/>
              </a:lnSpc>
              <a:spcBef>
                <a:spcPct val="0"/>
              </a:spcBef>
            </a:pPr>
            <a:endParaRPr lang="en-US" sz="2930" dirty="0">
              <a:solidFill>
                <a:srgbClr val="000000"/>
              </a:solidFill>
              <a:latin typeface="Canva Sans"/>
              <a:ea typeface="Canva Sans"/>
              <a:cs typeface="Canva Sans"/>
              <a:sym typeface="Canva Sans"/>
            </a:endParaRPr>
          </a:p>
        </p:txBody>
      </p:sp>
      <p:sp>
        <p:nvSpPr>
          <p:cNvPr id="3" name="TextBox 3"/>
          <p:cNvSpPr txBox="1"/>
          <p:nvPr/>
        </p:nvSpPr>
        <p:spPr>
          <a:xfrm>
            <a:off x="1028700" y="159681"/>
            <a:ext cx="6139210" cy="1566588"/>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ABSTRACT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2955" y="-38100"/>
            <a:ext cx="18235045" cy="10760061"/>
          </a:xfrm>
          <a:prstGeom prst="rect">
            <a:avLst/>
          </a:prstGeom>
        </p:spPr>
        <p:txBody>
          <a:bodyPr lIns="0" tIns="0" rIns="0" bIns="0" rtlCol="0" anchor="t">
            <a:spAutoFit/>
          </a:bodyPr>
          <a:lstStyle/>
          <a:p>
            <a:pPr algn="just">
              <a:lnSpc>
                <a:spcPts val="2875"/>
              </a:lnSpc>
            </a:pPr>
            <a:r>
              <a:rPr lang="en-US" sz="2054" b="1" dirty="0">
                <a:solidFill>
                  <a:srgbClr val="000000"/>
                </a:solidFill>
                <a:latin typeface="Canva Sans Bold"/>
                <a:ea typeface="Canva Sans Bold"/>
                <a:cs typeface="Canva Sans Bold"/>
                <a:sym typeface="Canva Sans Bold"/>
              </a:rPr>
              <a:t>Hardware Components:</a:t>
            </a:r>
          </a:p>
          <a:p>
            <a:pPr marL="443479" lvl="1" indent="-221739" algn="just">
              <a:lnSpc>
                <a:spcPts val="2875"/>
              </a:lnSpc>
              <a:buFont typeface="Arial"/>
              <a:buChar char="•"/>
            </a:pPr>
            <a:r>
              <a:rPr lang="en-US" sz="2054" dirty="0">
                <a:solidFill>
                  <a:srgbClr val="000000"/>
                </a:solidFill>
                <a:latin typeface="Canva Sans"/>
                <a:ea typeface="Canva Sans"/>
                <a:cs typeface="Canva Sans"/>
                <a:sym typeface="Canva Sans"/>
              </a:rPr>
              <a:t>Sensors:</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Moisture Sensors – Detects wet/dry waste.</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Infrared (IR) Sensors – Identifies material type.</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Gas Sensors (MQ Series) – Detects decomposition gases.</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Load Cells – Measures waste weight.</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Camera Module – Captures images for AI-based recognition.</a:t>
            </a:r>
          </a:p>
          <a:p>
            <a:pPr marL="443479" lvl="1" indent="-221739" algn="just">
              <a:lnSpc>
                <a:spcPts val="2875"/>
              </a:lnSpc>
              <a:buFont typeface="Arial"/>
              <a:buChar char="•"/>
            </a:pPr>
            <a:r>
              <a:rPr lang="en-US" sz="2054" dirty="0">
                <a:solidFill>
                  <a:srgbClr val="000000"/>
                </a:solidFill>
                <a:latin typeface="Canva Sans"/>
                <a:ea typeface="Canva Sans"/>
                <a:cs typeface="Canva Sans"/>
                <a:sym typeface="Canva Sans"/>
              </a:rPr>
              <a:t>Microcontrollers &amp; Processors:</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Arduino – Controls and processes sensor data.</a:t>
            </a:r>
          </a:p>
          <a:p>
            <a:pPr marL="443479" lvl="1" indent="-221739" algn="just">
              <a:lnSpc>
                <a:spcPts val="2875"/>
              </a:lnSpc>
              <a:buFont typeface="Arial"/>
              <a:buChar char="•"/>
            </a:pPr>
            <a:r>
              <a:rPr lang="en-US" sz="2054" dirty="0">
                <a:solidFill>
                  <a:srgbClr val="000000"/>
                </a:solidFill>
                <a:latin typeface="Canva Sans"/>
                <a:ea typeface="Canva Sans"/>
                <a:cs typeface="Canva Sans"/>
                <a:sym typeface="Canva Sans"/>
              </a:rPr>
              <a:t>Actuators &amp; Mechanisms:</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Servo Motors – Operates flaps for waste segregation.</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Conveyor Belts – Moves waste for industrial applications.</a:t>
            </a:r>
          </a:p>
          <a:p>
            <a:pPr marL="443479" lvl="1" indent="-221739" algn="just">
              <a:lnSpc>
                <a:spcPts val="2875"/>
              </a:lnSpc>
              <a:buFont typeface="Arial"/>
              <a:buChar char="•"/>
            </a:pPr>
            <a:r>
              <a:rPr lang="en-US" sz="2054" dirty="0">
                <a:solidFill>
                  <a:srgbClr val="000000"/>
                </a:solidFill>
                <a:latin typeface="Canva Sans"/>
                <a:ea typeface="Canva Sans"/>
                <a:cs typeface="Canva Sans"/>
                <a:sym typeface="Canva Sans"/>
              </a:rPr>
              <a:t>Communication Modules:</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Wi-Fi (ESP8266, ESP32), LoRa, GSM – Enables remote monitoring.</a:t>
            </a:r>
          </a:p>
          <a:p>
            <a:pPr marL="443479" lvl="1" indent="-221739" algn="just">
              <a:lnSpc>
                <a:spcPts val="2875"/>
              </a:lnSpc>
              <a:buFont typeface="Arial"/>
              <a:buChar char="•"/>
            </a:pPr>
            <a:r>
              <a:rPr lang="en-US" sz="2054" dirty="0">
                <a:solidFill>
                  <a:srgbClr val="000000"/>
                </a:solidFill>
                <a:latin typeface="Canva Sans"/>
                <a:ea typeface="Canva Sans"/>
                <a:cs typeface="Canva Sans"/>
                <a:sym typeface="Canva Sans"/>
              </a:rPr>
              <a:t>Power Supply:</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Rechargeable Battery or Solar Power – Ensures sustainable operation.</a:t>
            </a:r>
          </a:p>
          <a:p>
            <a:pPr algn="just">
              <a:lnSpc>
                <a:spcPts val="2875"/>
              </a:lnSpc>
            </a:pPr>
            <a:r>
              <a:rPr lang="en-US" sz="2054" dirty="0">
                <a:solidFill>
                  <a:srgbClr val="000000"/>
                </a:solidFill>
                <a:latin typeface="Canva Sans"/>
                <a:ea typeface="Canva Sans"/>
                <a:cs typeface="Canva Sans"/>
                <a:sym typeface="Canva Sans"/>
              </a:rPr>
              <a:t>2. Software Components:</a:t>
            </a:r>
          </a:p>
          <a:p>
            <a:pPr marL="443479" lvl="1" indent="-221739" algn="just">
              <a:lnSpc>
                <a:spcPts val="2875"/>
              </a:lnSpc>
              <a:buFont typeface="Arial"/>
              <a:buChar char="•"/>
            </a:pPr>
            <a:r>
              <a:rPr lang="en-US" sz="2054" dirty="0">
                <a:solidFill>
                  <a:srgbClr val="000000"/>
                </a:solidFill>
                <a:latin typeface="Canva Sans"/>
                <a:ea typeface="Canva Sans"/>
                <a:cs typeface="Canva Sans"/>
                <a:sym typeface="Canva Sans"/>
              </a:rPr>
              <a:t>Embedded Software:</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Microcontroller firmware (Arduino/C).</a:t>
            </a:r>
          </a:p>
          <a:p>
            <a:pPr marL="443479" lvl="1" indent="-221739" algn="just">
              <a:lnSpc>
                <a:spcPts val="2875"/>
              </a:lnSpc>
              <a:buFont typeface="Arial"/>
              <a:buChar char="•"/>
            </a:pPr>
            <a:r>
              <a:rPr lang="en-US" sz="2054" dirty="0">
                <a:solidFill>
                  <a:srgbClr val="000000"/>
                </a:solidFill>
                <a:latin typeface="Canva Sans"/>
                <a:ea typeface="Canva Sans"/>
                <a:cs typeface="Canva Sans"/>
                <a:sym typeface="Canva Sans"/>
              </a:rPr>
              <a:t>Machine Learning &amp; AI Algorithms:</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Image recognition and pattern classification for waste segregation.</a:t>
            </a:r>
          </a:p>
          <a:p>
            <a:pPr marL="443479" lvl="1" indent="-221739" algn="just">
              <a:lnSpc>
                <a:spcPts val="2875"/>
              </a:lnSpc>
              <a:buFont typeface="Arial"/>
              <a:buChar char="•"/>
            </a:pPr>
            <a:r>
              <a:rPr lang="en-US" sz="2054" dirty="0">
                <a:solidFill>
                  <a:srgbClr val="000000"/>
                </a:solidFill>
                <a:latin typeface="Canva Sans"/>
                <a:ea typeface="Canva Sans"/>
                <a:cs typeface="Canva Sans"/>
                <a:sym typeface="Canva Sans"/>
              </a:rPr>
              <a:t>Cloud &amp; IoT Connectivity:</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Data storage and processing on cloud platforms (AWS, Firebase, or Azure).</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IoT protocols (MQTT, HTTP, </a:t>
            </a:r>
            <a:r>
              <a:rPr lang="en-US" sz="2054" dirty="0" err="1">
                <a:solidFill>
                  <a:srgbClr val="000000"/>
                </a:solidFill>
                <a:latin typeface="Canva Sans"/>
                <a:ea typeface="Canva Sans"/>
                <a:cs typeface="Canva Sans"/>
                <a:sym typeface="Canva Sans"/>
              </a:rPr>
              <a:t>WebSockets</a:t>
            </a:r>
            <a:r>
              <a:rPr lang="en-US" sz="2054" dirty="0">
                <a:solidFill>
                  <a:srgbClr val="000000"/>
                </a:solidFill>
                <a:latin typeface="Canva Sans"/>
                <a:ea typeface="Canva Sans"/>
                <a:cs typeface="Canva Sans"/>
                <a:sym typeface="Canva Sans"/>
              </a:rPr>
              <a:t>) for real-time communication.</a:t>
            </a:r>
          </a:p>
          <a:p>
            <a:pPr marL="443479" lvl="1" indent="-221739" algn="just">
              <a:lnSpc>
                <a:spcPts val="2875"/>
              </a:lnSpc>
              <a:buFont typeface="Arial"/>
              <a:buChar char="•"/>
            </a:pPr>
            <a:r>
              <a:rPr lang="en-US" sz="2054" dirty="0">
                <a:solidFill>
                  <a:srgbClr val="000000"/>
                </a:solidFill>
                <a:latin typeface="Canva Sans"/>
                <a:ea typeface="Canva Sans"/>
                <a:cs typeface="Canva Sans"/>
                <a:sym typeface="Canva Sans"/>
              </a:rPr>
              <a:t>User Interface:</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Mobile App/Web Dashboard for monitoring waste levels and system health.</a:t>
            </a:r>
          </a:p>
          <a:p>
            <a:pPr marL="443479" lvl="1" indent="-221739" algn="just">
              <a:lnSpc>
                <a:spcPts val="2875"/>
              </a:lnSpc>
              <a:buFont typeface="Arial"/>
              <a:buChar char="•"/>
            </a:pPr>
            <a:r>
              <a:rPr lang="en-US" sz="2054" dirty="0">
                <a:solidFill>
                  <a:srgbClr val="000000"/>
                </a:solidFill>
                <a:latin typeface="Canva Sans"/>
                <a:ea typeface="Canva Sans"/>
                <a:cs typeface="Canva Sans"/>
                <a:sym typeface="Canva Sans"/>
              </a:rPr>
              <a:t>Predictive Analytics:</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AI-based waste prediction and maintenance alerts.</a:t>
            </a:r>
          </a:p>
          <a:p>
            <a:pPr algn="just">
              <a:lnSpc>
                <a:spcPts val="2875"/>
              </a:lnSpc>
            </a:pPr>
            <a:endParaRPr lang="en-US" sz="2054" dirty="0">
              <a:solidFill>
                <a:srgbClr val="000000"/>
              </a:solidFill>
              <a:latin typeface="Canva Sans"/>
              <a:ea typeface="Canva Sans"/>
              <a:cs typeface="Canva Sans"/>
              <a:sym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70091" y="448278"/>
            <a:ext cx="5525619" cy="580422"/>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Canva Sans"/>
                <a:ea typeface="Canva Sans"/>
                <a:cs typeface="Canva Sans"/>
                <a:sym typeface="Canva Sans"/>
              </a:rPr>
              <a:t>SOFTWARE COMPONENTS</a:t>
            </a:r>
          </a:p>
        </p:txBody>
      </p:sp>
      <p:sp>
        <p:nvSpPr>
          <p:cNvPr id="3" name="TextBox 3"/>
          <p:cNvSpPr txBox="1"/>
          <p:nvPr/>
        </p:nvSpPr>
        <p:spPr>
          <a:xfrm>
            <a:off x="2952185" y="1372379"/>
            <a:ext cx="14853914" cy="8397684"/>
          </a:xfrm>
          <a:prstGeom prst="rect">
            <a:avLst/>
          </a:prstGeom>
        </p:spPr>
        <p:txBody>
          <a:bodyPr lIns="0" tIns="0" rIns="0" bIns="0" rtlCol="0" anchor="t">
            <a:spAutoFit/>
          </a:bodyPr>
          <a:lstStyle/>
          <a:p>
            <a:pPr marL="718675" lvl="1" indent="-359337" algn="ctr">
              <a:lnSpc>
                <a:spcPts val="4660"/>
              </a:lnSpc>
              <a:buFont typeface="Arial"/>
              <a:buChar char="•"/>
            </a:pPr>
            <a:r>
              <a:rPr lang="en-US" sz="3328" dirty="0">
                <a:solidFill>
                  <a:srgbClr val="000000"/>
                </a:solidFill>
                <a:latin typeface="Canva Sans"/>
                <a:ea typeface="Canva Sans"/>
                <a:cs typeface="Canva Sans"/>
                <a:sym typeface="Canva Sans"/>
              </a:rPr>
              <a:t>Embedded Software:</a:t>
            </a:r>
          </a:p>
          <a:p>
            <a:pPr marL="718675" lvl="1" indent="-359337" algn="ctr">
              <a:lnSpc>
                <a:spcPts val="4660"/>
              </a:lnSpc>
              <a:buFont typeface="Arial"/>
              <a:buChar char="•"/>
            </a:pPr>
            <a:r>
              <a:rPr lang="en-US" sz="3328" dirty="0">
                <a:solidFill>
                  <a:srgbClr val="000000"/>
                </a:solidFill>
                <a:latin typeface="Canva Sans"/>
                <a:ea typeface="Canva Sans"/>
                <a:cs typeface="Canva Sans"/>
                <a:sym typeface="Canva Sans"/>
              </a:rPr>
              <a:t>Microcontroller firmware (Arduino/C)</a:t>
            </a:r>
          </a:p>
          <a:p>
            <a:pPr marL="718675" lvl="1" indent="-359337" algn="ctr">
              <a:lnSpc>
                <a:spcPts val="4660"/>
              </a:lnSpc>
              <a:buFont typeface="Arial"/>
              <a:buChar char="•"/>
            </a:pPr>
            <a:r>
              <a:rPr lang="en-US" sz="3328" dirty="0">
                <a:solidFill>
                  <a:srgbClr val="000000"/>
                </a:solidFill>
                <a:latin typeface="Canva Sans"/>
                <a:ea typeface="Canva Sans"/>
                <a:cs typeface="Canva Sans"/>
                <a:sym typeface="Canva Sans"/>
              </a:rPr>
              <a:t>Machine Learning &amp; AI Algorithms:</a:t>
            </a:r>
          </a:p>
          <a:p>
            <a:pPr marL="718675" lvl="1" indent="-359337" algn="ctr">
              <a:lnSpc>
                <a:spcPts val="4660"/>
              </a:lnSpc>
              <a:buFont typeface="Arial"/>
              <a:buChar char="•"/>
            </a:pPr>
            <a:r>
              <a:rPr lang="en-US" sz="3328" dirty="0">
                <a:solidFill>
                  <a:srgbClr val="000000"/>
                </a:solidFill>
                <a:latin typeface="Canva Sans"/>
                <a:ea typeface="Canva Sans"/>
                <a:cs typeface="Canva Sans"/>
                <a:sym typeface="Canva Sans"/>
              </a:rPr>
              <a:t>Image recognition and pattern classification for waste segregation.</a:t>
            </a:r>
          </a:p>
          <a:p>
            <a:pPr marL="718675" lvl="1" indent="-359337" algn="ctr">
              <a:lnSpc>
                <a:spcPts val="4660"/>
              </a:lnSpc>
              <a:buFont typeface="Arial"/>
              <a:buChar char="•"/>
            </a:pPr>
            <a:r>
              <a:rPr lang="en-US" sz="3328" dirty="0">
                <a:solidFill>
                  <a:srgbClr val="000000"/>
                </a:solidFill>
                <a:latin typeface="Canva Sans"/>
                <a:ea typeface="Canva Sans"/>
                <a:cs typeface="Canva Sans"/>
                <a:sym typeface="Canva Sans"/>
              </a:rPr>
              <a:t>Cloud &amp; IoT Connectivity:</a:t>
            </a:r>
          </a:p>
          <a:p>
            <a:pPr marL="718675" lvl="1" indent="-359337" algn="ctr">
              <a:lnSpc>
                <a:spcPts val="4660"/>
              </a:lnSpc>
              <a:buFont typeface="Arial"/>
              <a:buChar char="•"/>
            </a:pPr>
            <a:r>
              <a:rPr lang="en-US" sz="3328" dirty="0">
                <a:solidFill>
                  <a:srgbClr val="000000"/>
                </a:solidFill>
                <a:latin typeface="Canva Sans"/>
                <a:ea typeface="Canva Sans"/>
                <a:cs typeface="Canva Sans"/>
                <a:sym typeface="Canva Sans"/>
              </a:rPr>
              <a:t>Data storage and processing on cloud platforms (AWS, Firebase, or Azure).</a:t>
            </a:r>
          </a:p>
          <a:p>
            <a:pPr marL="718675" lvl="1" indent="-359337" algn="ctr">
              <a:lnSpc>
                <a:spcPts val="4660"/>
              </a:lnSpc>
              <a:buFont typeface="Arial"/>
              <a:buChar char="•"/>
            </a:pPr>
            <a:r>
              <a:rPr lang="en-US" sz="3328" dirty="0">
                <a:solidFill>
                  <a:srgbClr val="000000"/>
                </a:solidFill>
                <a:latin typeface="Canva Sans"/>
                <a:ea typeface="Canva Sans"/>
                <a:cs typeface="Canva Sans"/>
                <a:sym typeface="Canva Sans"/>
              </a:rPr>
              <a:t>IoT protocols (MQTT, HTTP, </a:t>
            </a:r>
            <a:r>
              <a:rPr lang="en-US" sz="3328" dirty="0" err="1">
                <a:solidFill>
                  <a:srgbClr val="000000"/>
                </a:solidFill>
                <a:latin typeface="Canva Sans"/>
                <a:ea typeface="Canva Sans"/>
                <a:cs typeface="Canva Sans"/>
                <a:sym typeface="Canva Sans"/>
              </a:rPr>
              <a:t>WebSockets</a:t>
            </a:r>
            <a:r>
              <a:rPr lang="en-US" sz="3328" dirty="0">
                <a:solidFill>
                  <a:srgbClr val="000000"/>
                </a:solidFill>
                <a:latin typeface="Canva Sans"/>
                <a:ea typeface="Canva Sans"/>
                <a:cs typeface="Canva Sans"/>
                <a:sym typeface="Canva Sans"/>
              </a:rPr>
              <a:t>) for real-time communication.</a:t>
            </a:r>
          </a:p>
          <a:p>
            <a:pPr marL="718675" lvl="1" indent="-359337" algn="ctr">
              <a:lnSpc>
                <a:spcPts val="4660"/>
              </a:lnSpc>
              <a:buFont typeface="Arial"/>
              <a:buChar char="•"/>
            </a:pPr>
            <a:r>
              <a:rPr lang="en-US" sz="3328" dirty="0">
                <a:solidFill>
                  <a:srgbClr val="000000"/>
                </a:solidFill>
                <a:latin typeface="Canva Sans"/>
                <a:ea typeface="Canva Sans"/>
                <a:cs typeface="Canva Sans"/>
                <a:sym typeface="Canva Sans"/>
              </a:rPr>
              <a:t>User Interface:</a:t>
            </a:r>
          </a:p>
          <a:p>
            <a:pPr marL="718675" lvl="1" indent="-359337" algn="ctr">
              <a:lnSpc>
                <a:spcPts val="4660"/>
              </a:lnSpc>
              <a:buFont typeface="Arial"/>
              <a:buChar char="•"/>
            </a:pPr>
            <a:r>
              <a:rPr lang="en-US" sz="3328" dirty="0">
                <a:solidFill>
                  <a:srgbClr val="000000"/>
                </a:solidFill>
                <a:latin typeface="Canva Sans"/>
                <a:ea typeface="Canva Sans"/>
                <a:cs typeface="Canva Sans"/>
                <a:sym typeface="Canva Sans"/>
              </a:rPr>
              <a:t>Mobile App/Web Dashboard for monitoring waste levels and system health.</a:t>
            </a:r>
          </a:p>
          <a:p>
            <a:pPr marL="718675" lvl="1" indent="-359337" algn="ctr">
              <a:lnSpc>
                <a:spcPts val="4660"/>
              </a:lnSpc>
              <a:buFont typeface="Arial"/>
              <a:buChar char="•"/>
            </a:pPr>
            <a:r>
              <a:rPr lang="en-US" sz="3328" dirty="0">
                <a:solidFill>
                  <a:srgbClr val="000000"/>
                </a:solidFill>
                <a:latin typeface="Canva Sans"/>
                <a:ea typeface="Canva Sans"/>
                <a:cs typeface="Canva Sans"/>
                <a:sym typeface="Canva Sans"/>
              </a:rPr>
              <a:t>Predictive Analytics:</a:t>
            </a:r>
          </a:p>
          <a:p>
            <a:pPr algn="ctr">
              <a:lnSpc>
                <a:spcPts val="4660"/>
              </a:lnSpc>
            </a:pPr>
            <a:r>
              <a:rPr lang="en-US" sz="3328" dirty="0">
                <a:solidFill>
                  <a:srgbClr val="000000"/>
                </a:solidFill>
                <a:latin typeface="Canva Sans"/>
                <a:ea typeface="Canva Sans"/>
                <a:cs typeface="Canva Sans"/>
                <a:sym typeface="Canva Sans"/>
              </a:rPr>
              <a:t>AI-based waste prediction and maintenance alerts.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TotalTime>
  <Words>461</Words>
  <Application>Microsoft Office PowerPoint</Application>
  <PresentationFormat>Custom</PresentationFormat>
  <Paragraphs>50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Canva Sans Bold</vt:lpstr>
      <vt:lpstr>Calibri Light</vt:lpstr>
      <vt:lpstr>Arial</vt:lpstr>
      <vt:lpstr>Calibri</vt:lpstr>
      <vt:lpstr>Canva Sans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COMPONENTS</dc:title>
  <cp:lastModifiedBy>Sagarika Srivastava</cp:lastModifiedBy>
  <cp:revision>4</cp:revision>
  <dcterms:created xsi:type="dcterms:W3CDTF">2006-08-16T00:00:00Z</dcterms:created>
  <dcterms:modified xsi:type="dcterms:W3CDTF">2025-02-05T01:14:54Z</dcterms:modified>
  <dc:identifier>DAGeH9IE6-4</dc:identifier>
</cp:coreProperties>
</file>