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Copperplate Gothic 29 BC" charset="1" panose="020E0504020206020404"/>
      <p:regular r:id="rId13"/>
    </p:embeddedFont>
    <p:embeddedFont>
      <p:font typeface="Copperplate Gothic 29 BC Bold" charset="1" panose="020E0604020206020404"/>
      <p:regular r:id="rId14"/>
    </p:embeddedFont>
    <p:embeddedFont>
      <p:font typeface="Canva Sans" charset="1" panose="020B05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80067" y="-2158614"/>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7" id="7"/>
          <p:cNvGrpSpPr/>
          <p:nvPr/>
        </p:nvGrpSpPr>
        <p:grpSpPr>
          <a:xfrm rot="0">
            <a:off x="9833295" y="5699717"/>
            <a:ext cx="5387122" cy="1136902"/>
            <a:chOff x="0" y="0"/>
            <a:chExt cx="19336430" cy="4080775"/>
          </a:xfrm>
        </p:grpSpPr>
        <p:sp>
          <p:nvSpPr>
            <p:cNvPr name="Freeform 8" id="8"/>
            <p:cNvSpPr/>
            <p:nvPr/>
          </p:nvSpPr>
          <p:spPr>
            <a:xfrm flipH="false" flipV="false" rot="0">
              <a:off x="0" y="0"/>
              <a:ext cx="19336431" cy="4080775"/>
            </a:xfrm>
            <a:custGeom>
              <a:avLst/>
              <a:gdLst/>
              <a:ahLst/>
              <a:cxnLst/>
              <a:rect r="r" b="b" t="t" l="l"/>
              <a:pathLst>
                <a:path h="4080775" w="19336431">
                  <a:moveTo>
                    <a:pt x="0" y="0"/>
                  </a:moveTo>
                  <a:lnTo>
                    <a:pt x="19336431" y="0"/>
                  </a:lnTo>
                  <a:lnTo>
                    <a:pt x="19336431" y="4080775"/>
                  </a:lnTo>
                  <a:lnTo>
                    <a:pt x="0" y="4080775"/>
                  </a:lnTo>
                  <a:close/>
                </a:path>
              </a:pathLst>
            </a:custGeom>
            <a:solidFill>
              <a:srgbClr val="000000">
                <a:alpha val="0"/>
              </a:srgbClr>
            </a:solidFill>
          </p:spPr>
        </p:sp>
        <p:sp>
          <p:nvSpPr>
            <p:cNvPr name="TextBox 9" id="9"/>
            <p:cNvSpPr txBox="true"/>
            <p:nvPr/>
          </p:nvSpPr>
          <p:spPr>
            <a:xfrm>
              <a:off x="0" y="-714375"/>
              <a:ext cx="19336430" cy="4795150"/>
            </a:xfrm>
            <a:prstGeom prst="rect">
              <a:avLst/>
            </a:prstGeom>
          </p:spPr>
          <p:txBody>
            <a:bodyPr anchor="t" rtlCol="false" tIns="0" lIns="0" bIns="0" rIns="0"/>
            <a:lstStyle/>
            <a:p>
              <a:pPr algn="ctr">
                <a:lnSpc>
                  <a:spcPts val="12499"/>
                </a:lnSpc>
              </a:pPr>
              <a:r>
                <a:rPr lang="en-US" sz="4999">
                  <a:solidFill>
                    <a:srgbClr val="000000"/>
                  </a:solidFill>
                  <a:latin typeface="Copperplate Gothic 29 BC"/>
                  <a:ea typeface="Copperplate Gothic 29 BC"/>
                  <a:cs typeface="Copperplate Gothic 29 BC"/>
                  <a:sym typeface="Copperplate Gothic 29 BC"/>
                </a:rPr>
                <a:t>presented by INNOVA</a:t>
              </a:r>
            </a:p>
          </p:txBody>
        </p:sp>
      </p:grpSp>
      <p:sp>
        <p:nvSpPr>
          <p:cNvPr name="TextBox 10" id="10"/>
          <p:cNvSpPr txBox="true"/>
          <p:nvPr/>
        </p:nvSpPr>
        <p:spPr>
          <a:xfrm rot="0">
            <a:off x="3966345" y="3373016"/>
            <a:ext cx="10355310" cy="2587567"/>
          </a:xfrm>
          <a:prstGeom prst="rect">
            <a:avLst/>
          </a:prstGeom>
        </p:spPr>
        <p:txBody>
          <a:bodyPr anchor="t" rtlCol="false" tIns="0" lIns="0" bIns="0" rIns="0">
            <a:spAutoFit/>
          </a:bodyPr>
          <a:lstStyle/>
          <a:p>
            <a:pPr algn="ctr">
              <a:lnSpc>
                <a:spcPts val="19075"/>
              </a:lnSpc>
            </a:pPr>
            <a:r>
              <a:rPr lang="en-US" sz="13625">
                <a:solidFill>
                  <a:srgbClr val="000000"/>
                </a:solidFill>
                <a:latin typeface="Copperplate Gothic 29 BC"/>
                <a:ea typeface="Copperplate Gothic 29 BC"/>
                <a:cs typeface="Copperplate Gothic 29 BC"/>
                <a:sym typeface="Copperplate Gothic 29 BC"/>
              </a:rPr>
              <a:t>GreenSort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64086" y="-1631390"/>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7" id="7"/>
          <p:cNvGrpSpPr/>
          <p:nvPr/>
        </p:nvGrpSpPr>
        <p:grpSpPr>
          <a:xfrm rot="0">
            <a:off x="4114358" y="3625083"/>
            <a:ext cx="10059283" cy="5368209"/>
            <a:chOff x="0" y="0"/>
            <a:chExt cx="13412378" cy="7157612"/>
          </a:xfrm>
        </p:grpSpPr>
        <p:sp>
          <p:nvSpPr>
            <p:cNvPr name="Freeform 8" id="8"/>
            <p:cNvSpPr/>
            <p:nvPr/>
          </p:nvSpPr>
          <p:spPr>
            <a:xfrm flipH="false" flipV="false" rot="0">
              <a:off x="0" y="0"/>
              <a:ext cx="13412378" cy="7157613"/>
            </a:xfrm>
            <a:custGeom>
              <a:avLst/>
              <a:gdLst/>
              <a:ahLst/>
              <a:cxnLst/>
              <a:rect r="r" b="b" t="t" l="l"/>
              <a:pathLst>
                <a:path h="7157613" w="13412378">
                  <a:moveTo>
                    <a:pt x="0" y="0"/>
                  </a:moveTo>
                  <a:lnTo>
                    <a:pt x="13412378" y="0"/>
                  </a:lnTo>
                  <a:lnTo>
                    <a:pt x="13412378" y="7157613"/>
                  </a:lnTo>
                  <a:lnTo>
                    <a:pt x="0" y="7157613"/>
                  </a:lnTo>
                  <a:close/>
                </a:path>
              </a:pathLst>
            </a:custGeom>
            <a:solidFill>
              <a:srgbClr val="000000">
                <a:alpha val="0"/>
              </a:srgbClr>
            </a:solidFill>
          </p:spPr>
        </p:sp>
        <p:sp>
          <p:nvSpPr>
            <p:cNvPr name="TextBox 9" id="9"/>
            <p:cNvSpPr txBox="true"/>
            <p:nvPr/>
          </p:nvSpPr>
          <p:spPr>
            <a:xfrm>
              <a:off x="0" y="-171450"/>
              <a:ext cx="13412378" cy="7329062"/>
            </a:xfrm>
            <a:prstGeom prst="rect">
              <a:avLst/>
            </a:prstGeom>
          </p:spPr>
          <p:txBody>
            <a:bodyPr anchor="t" rtlCol="false" tIns="0" lIns="0" bIns="0" rIns="0"/>
            <a:lstStyle/>
            <a:p>
              <a:pPr algn="just">
                <a:lnSpc>
                  <a:spcPts val="6158"/>
                </a:lnSpc>
              </a:pPr>
              <a:r>
                <a:rPr lang="en-US" sz="4398">
                  <a:solidFill>
                    <a:srgbClr val="000000"/>
                  </a:solidFill>
                  <a:latin typeface="Copperplate Gothic 29 BC"/>
                  <a:ea typeface="Copperplate Gothic 29 BC"/>
                  <a:cs typeface="Copperplate Gothic 29 BC"/>
                  <a:sym typeface="Copperplate Gothic 29 BC"/>
                </a:rPr>
                <a:t>Sagarika Srivastava 44 231P047</a:t>
              </a:r>
            </a:p>
            <a:p>
              <a:pPr algn="just">
                <a:lnSpc>
                  <a:spcPts val="6158"/>
                </a:lnSpc>
              </a:pPr>
            </a:p>
            <a:p>
              <a:pPr algn="just">
                <a:lnSpc>
                  <a:spcPts val="6159"/>
                </a:lnSpc>
              </a:pPr>
              <a:r>
                <a:rPr lang="en-US" sz="4398">
                  <a:solidFill>
                    <a:srgbClr val="000000"/>
                  </a:solidFill>
                  <a:latin typeface="Copperplate Gothic 29 BC"/>
                  <a:ea typeface="Copperplate Gothic 29 BC"/>
                  <a:cs typeface="Copperplate Gothic 29 BC"/>
                  <a:sym typeface="Copperplate Gothic 29 BC"/>
                </a:rPr>
                <a:t> Sidra Shaikh 40 231P064</a:t>
              </a:r>
            </a:p>
            <a:p>
              <a:pPr algn="just">
                <a:lnSpc>
                  <a:spcPts val="6159"/>
                </a:lnSpc>
              </a:pPr>
            </a:p>
            <a:p>
              <a:pPr algn="just">
                <a:lnSpc>
                  <a:spcPts val="6159"/>
                </a:lnSpc>
              </a:pPr>
              <a:r>
                <a:rPr lang="en-US" sz="4398">
                  <a:solidFill>
                    <a:srgbClr val="000000"/>
                  </a:solidFill>
                  <a:latin typeface="Copperplate Gothic 29 BC"/>
                  <a:ea typeface="Copperplate Gothic 29 BC"/>
                  <a:cs typeface="Copperplate Gothic 29 BC"/>
                  <a:sym typeface="Copperplate Gothic 29 BC"/>
                </a:rPr>
                <a:t>Bushra Ansari 3 231P046</a:t>
              </a:r>
            </a:p>
            <a:p>
              <a:pPr algn="just">
                <a:lnSpc>
                  <a:spcPts val="6159"/>
                </a:lnSpc>
              </a:pPr>
            </a:p>
            <a:p>
              <a:pPr algn="just">
                <a:lnSpc>
                  <a:spcPts val="6159"/>
                </a:lnSpc>
              </a:pPr>
              <a:r>
                <a:rPr lang="en-US" sz="4398">
                  <a:solidFill>
                    <a:srgbClr val="000000"/>
                  </a:solidFill>
                  <a:latin typeface="Copperplate Gothic 29 BC"/>
                  <a:ea typeface="Copperplate Gothic 29 BC"/>
                  <a:cs typeface="Copperplate Gothic 29 BC"/>
                  <a:sym typeface="Copperplate Gothic 29 BC"/>
                </a:rPr>
                <a:t>Sidra Solkar 43 231P087</a:t>
              </a:r>
            </a:p>
          </p:txBody>
        </p:sp>
      </p:grpSp>
      <p:sp>
        <p:nvSpPr>
          <p:cNvPr name="TextBox 10" id="10"/>
          <p:cNvSpPr txBox="true"/>
          <p:nvPr/>
        </p:nvSpPr>
        <p:spPr>
          <a:xfrm rot="0">
            <a:off x="2881049" y="51519"/>
            <a:ext cx="7032230" cy="2470173"/>
          </a:xfrm>
          <a:prstGeom prst="rect">
            <a:avLst/>
          </a:prstGeom>
        </p:spPr>
        <p:txBody>
          <a:bodyPr anchor="t" rtlCol="false" tIns="0" lIns="0" bIns="0" rIns="0">
            <a:spAutoFit/>
          </a:bodyPr>
          <a:lstStyle/>
          <a:p>
            <a:pPr algn="ctr">
              <a:lnSpc>
                <a:spcPts val="18198"/>
              </a:lnSpc>
            </a:pPr>
            <a:r>
              <a:rPr lang="en-US" sz="12998">
                <a:solidFill>
                  <a:srgbClr val="000000"/>
                </a:solidFill>
                <a:latin typeface="Copperplate Gothic 29 BC Bold"/>
                <a:ea typeface="Copperplate Gothic 29 BC Bold"/>
                <a:cs typeface="Copperplate Gothic 29 BC Bold"/>
                <a:sym typeface="Copperplate Gothic 29 BC Bold"/>
              </a:rPr>
              <a:t>Our 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12577" y="-136815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7" id="7"/>
          <p:cNvGrpSpPr/>
          <p:nvPr/>
        </p:nvGrpSpPr>
        <p:grpSpPr>
          <a:xfrm rot="0">
            <a:off x="2870825" y="2757927"/>
            <a:ext cx="12087368" cy="6905418"/>
            <a:chOff x="0" y="0"/>
            <a:chExt cx="17842044" cy="10193020"/>
          </a:xfrm>
        </p:grpSpPr>
        <p:sp>
          <p:nvSpPr>
            <p:cNvPr name="Freeform 8" id="8"/>
            <p:cNvSpPr/>
            <p:nvPr/>
          </p:nvSpPr>
          <p:spPr>
            <a:xfrm flipH="false" flipV="false" rot="0">
              <a:off x="0" y="0"/>
              <a:ext cx="17842044" cy="10193020"/>
            </a:xfrm>
            <a:custGeom>
              <a:avLst/>
              <a:gdLst/>
              <a:ahLst/>
              <a:cxnLst/>
              <a:rect r="r" b="b" t="t" l="l"/>
              <a:pathLst>
                <a:path h="10193020" w="17842044">
                  <a:moveTo>
                    <a:pt x="0" y="0"/>
                  </a:moveTo>
                  <a:lnTo>
                    <a:pt x="17842044" y="0"/>
                  </a:lnTo>
                  <a:lnTo>
                    <a:pt x="17842044" y="10193020"/>
                  </a:lnTo>
                  <a:lnTo>
                    <a:pt x="0" y="10193020"/>
                  </a:lnTo>
                  <a:close/>
                </a:path>
              </a:pathLst>
            </a:custGeom>
            <a:solidFill>
              <a:srgbClr val="000000">
                <a:alpha val="0"/>
              </a:srgbClr>
            </a:solidFill>
          </p:spPr>
        </p:sp>
        <p:sp>
          <p:nvSpPr>
            <p:cNvPr name="TextBox 9" id="9"/>
            <p:cNvSpPr txBox="true"/>
            <p:nvPr/>
          </p:nvSpPr>
          <p:spPr>
            <a:xfrm>
              <a:off x="0" y="-123825"/>
              <a:ext cx="17842044" cy="10316845"/>
            </a:xfrm>
            <a:prstGeom prst="rect">
              <a:avLst/>
            </a:prstGeom>
          </p:spPr>
          <p:txBody>
            <a:bodyPr anchor="t" rtlCol="false" tIns="0" lIns="0" bIns="0" rIns="0"/>
            <a:lstStyle/>
            <a:p>
              <a:pPr algn="l">
                <a:lnSpc>
                  <a:spcPts val="4102"/>
                </a:lnSpc>
              </a:pPr>
              <a:r>
                <a:rPr lang="en-US" sz="2929">
                  <a:solidFill>
                    <a:srgbClr val="000000"/>
                  </a:solidFill>
                  <a:latin typeface="Copperplate Gothic 29 BC"/>
                  <a:ea typeface="Copperplate Gothic 29 BC"/>
                  <a:cs typeface="Copperplate Gothic 29 BC"/>
                  <a:sym typeface="Copperplate Gothic 29 BC"/>
                </a:rPr>
                <a:t>An IoT-based Wet and Dry Waste Segregation Device is an intelligent system designed to automate the classification of waste into wet (organic) and dry (inorganic) categories using advanced sensor technology and machine learning. The device employs moisture sensors, infrared sensors, gas sensors, and image recognition to accurately identify waste types and direct them into the appropriate bins using motorized flaps. Integrated with microcontrollers such as Arduino, the system processes real-time data and transmits waste analytics to a cloud-based platform for monitoring and optimization. Wireless connectivity via Wi-Fi allows remote tracking of waste levels and timely collection alerts through a mobile or web-based interface. By enhancing waste segregation efficiency, reducing human effort, and promoting recycling, this IoT solution contributes to sustainable waste management in smart cities, households, industries, and public spaces.</a:t>
              </a:r>
            </a:p>
          </p:txBody>
        </p:sp>
      </p:grpSp>
      <p:grpSp>
        <p:nvGrpSpPr>
          <p:cNvPr name="Group 10" id="10"/>
          <p:cNvGrpSpPr/>
          <p:nvPr/>
        </p:nvGrpSpPr>
        <p:grpSpPr>
          <a:xfrm rot="0">
            <a:off x="2870825" y="402136"/>
            <a:ext cx="8115300" cy="1566588"/>
            <a:chOff x="0" y="0"/>
            <a:chExt cx="10820400" cy="2088784"/>
          </a:xfrm>
        </p:grpSpPr>
        <p:sp>
          <p:nvSpPr>
            <p:cNvPr name="Freeform 11" id="11"/>
            <p:cNvSpPr/>
            <p:nvPr/>
          </p:nvSpPr>
          <p:spPr>
            <a:xfrm flipH="false" flipV="false" rot="0">
              <a:off x="0" y="0"/>
              <a:ext cx="10820400" cy="2088784"/>
            </a:xfrm>
            <a:custGeom>
              <a:avLst/>
              <a:gdLst/>
              <a:ahLst/>
              <a:cxnLst/>
              <a:rect r="r" b="b" t="t" l="l"/>
              <a:pathLst>
                <a:path h="2088784" w="10820400">
                  <a:moveTo>
                    <a:pt x="0" y="0"/>
                  </a:moveTo>
                  <a:lnTo>
                    <a:pt x="10820400" y="0"/>
                  </a:lnTo>
                  <a:lnTo>
                    <a:pt x="10820400" y="2088784"/>
                  </a:lnTo>
                  <a:lnTo>
                    <a:pt x="0" y="2088784"/>
                  </a:lnTo>
                  <a:close/>
                </a:path>
              </a:pathLst>
            </a:custGeom>
            <a:solidFill>
              <a:srgbClr val="000000">
                <a:alpha val="0"/>
              </a:srgbClr>
            </a:solidFill>
          </p:spPr>
        </p:sp>
        <p:sp>
          <p:nvSpPr>
            <p:cNvPr name="TextBox 12" id="12"/>
            <p:cNvSpPr txBox="true"/>
            <p:nvPr/>
          </p:nvSpPr>
          <p:spPr>
            <a:xfrm>
              <a:off x="0" y="-352425"/>
              <a:ext cx="10820400" cy="2441209"/>
            </a:xfrm>
            <a:prstGeom prst="rect">
              <a:avLst/>
            </a:prstGeom>
          </p:spPr>
          <p:txBody>
            <a:bodyPr anchor="t" rtlCol="false" tIns="0" lIns="0" bIns="0" rIns="0"/>
            <a:lstStyle/>
            <a:p>
              <a:pPr algn="ctr">
                <a:lnSpc>
                  <a:spcPts val="12880"/>
                </a:lnSpc>
              </a:pPr>
              <a:r>
                <a:rPr lang="en-US" sz="9200">
                  <a:solidFill>
                    <a:srgbClr val="000000"/>
                  </a:solidFill>
                  <a:latin typeface="Copperplate Gothic 29 BC Bold"/>
                  <a:ea typeface="Copperplate Gothic 29 BC Bold"/>
                  <a:cs typeface="Copperplate Gothic 29 BC Bold"/>
                  <a:sym typeface="Copperplate Gothic 29 BC Bold"/>
                </a:rPr>
                <a:t>ABSTRACT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80614" y="-129878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sp>
        <p:nvSpPr>
          <p:cNvPr name="TextBox 7" id="7"/>
          <p:cNvSpPr txBox="true"/>
          <p:nvPr/>
        </p:nvSpPr>
        <p:spPr>
          <a:xfrm rot="0">
            <a:off x="2475000" y="-230538"/>
            <a:ext cx="8967777" cy="2804039"/>
          </a:xfrm>
          <a:prstGeom prst="rect">
            <a:avLst/>
          </a:prstGeom>
        </p:spPr>
        <p:txBody>
          <a:bodyPr anchor="t" rtlCol="false" tIns="0" lIns="0" bIns="0" rIns="0">
            <a:spAutoFit/>
          </a:bodyPr>
          <a:lstStyle/>
          <a:p>
            <a:pPr algn="ctr">
              <a:lnSpc>
                <a:spcPts val="20698"/>
              </a:lnSpc>
            </a:pPr>
            <a:r>
              <a:rPr lang="en-US" sz="14784">
                <a:solidFill>
                  <a:srgbClr val="000000"/>
                </a:solidFill>
                <a:latin typeface="Copperplate Gothic 29 BC Bold"/>
                <a:ea typeface="Copperplate Gothic 29 BC Bold"/>
                <a:cs typeface="Copperplate Gothic 29 BC Bold"/>
                <a:sym typeface="Copperplate Gothic 29 BC Bold"/>
              </a:rPr>
              <a:t>components</a:t>
            </a:r>
          </a:p>
        </p:txBody>
      </p:sp>
      <p:sp>
        <p:nvSpPr>
          <p:cNvPr name="TextBox 8" id="8"/>
          <p:cNvSpPr txBox="true"/>
          <p:nvPr/>
        </p:nvSpPr>
        <p:spPr>
          <a:xfrm rot="0">
            <a:off x="2728437" y="2938910"/>
            <a:ext cx="6743112" cy="6319390"/>
          </a:xfrm>
          <a:prstGeom prst="rect">
            <a:avLst/>
          </a:prstGeom>
        </p:spPr>
        <p:txBody>
          <a:bodyPr anchor="t" rtlCol="false" tIns="0" lIns="0" bIns="0" rIns="0">
            <a:spAutoFit/>
          </a:bodyPr>
          <a:lstStyle/>
          <a:p>
            <a:pPr algn="just" marL="856656" indent="-428328" lvl="1">
              <a:lnSpc>
                <a:spcPts val="5554"/>
              </a:lnSpc>
              <a:buFont typeface="Arial"/>
              <a:buChar char="•"/>
            </a:pPr>
            <a:r>
              <a:rPr lang="en-US" sz="3967">
                <a:solidFill>
                  <a:srgbClr val="000000"/>
                </a:solidFill>
                <a:latin typeface="Canva Sans"/>
                <a:ea typeface="Canva Sans"/>
                <a:cs typeface="Canva Sans"/>
                <a:sym typeface="Canva Sans"/>
              </a:rPr>
              <a:t>1x </a:t>
            </a:r>
            <a:r>
              <a:rPr lang="en-US" sz="3967">
                <a:solidFill>
                  <a:srgbClr val="000000"/>
                </a:solidFill>
                <a:latin typeface="Canva Sans"/>
                <a:ea typeface="Canva Sans"/>
                <a:cs typeface="Canva Sans"/>
                <a:sym typeface="Canva Sans"/>
              </a:rPr>
              <a:t>Arduino uno smd </a:t>
            </a:r>
          </a:p>
          <a:p>
            <a:pPr algn="just" marL="856656" indent="-428328" lvl="1">
              <a:lnSpc>
                <a:spcPts val="5554"/>
              </a:lnSpc>
              <a:buFont typeface="Arial"/>
              <a:buChar char="•"/>
            </a:pPr>
            <a:r>
              <a:rPr lang="en-US" sz="3967">
                <a:solidFill>
                  <a:srgbClr val="000000"/>
                </a:solidFill>
                <a:latin typeface="Canva Sans"/>
                <a:ea typeface="Canva Sans"/>
                <a:cs typeface="Canva Sans"/>
                <a:sym typeface="Canva Sans"/>
              </a:rPr>
              <a:t>1x Servo 9g motor</a:t>
            </a:r>
          </a:p>
          <a:p>
            <a:pPr algn="just" marL="856656" indent="-428328" lvl="1">
              <a:lnSpc>
                <a:spcPts val="5554"/>
              </a:lnSpc>
              <a:buFont typeface="Arial"/>
              <a:buChar char="•"/>
            </a:pPr>
            <a:r>
              <a:rPr lang="en-US" sz="3967">
                <a:solidFill>
                  <a:srgbClr val="000000"/>
                </a:solidFill>
                <a:latin typeface="Canva Sans"/>
                <a:ea typeface="Canva Sans"/>
                <a:cs typeface="Canva Sans"/>
                <a:sym typeface="Canva Sans"/>
              </a:rPr>
              <a:t>1x soil moisture sensor</a:t>
            </a:r>
          </a:p>
          <a:p>
            <a:pPr algn="just" marL="856656" indent="-428328" lvl="1">
              <a:lnSpc>
                <a:spcPts val="5554"/>
              </a:lnSpc>
              <a:buFont typeface="Arial"/>
              <a:buChar char="•"/>
            </a:pPr>
            <a:r>
              <a:rPr lang="en-US" sz="3967">
                <a:solidFill>
                  <a:srgbClr val="000000"/>
                </a:solidFill>
                <a:latin typeface="Canva Sans"/>
                <a:ea typeface="Canva Sans"/>
                <a:cs typeface="Canva Sans"/>
                <a:sym typeface="Canva Sans"/>
              </a:rPr>
              <a:t>1x ultrasonic sensor</a:t>
            </a:r>
          </a:p>
          <a:p>
            <a:pPr algn="just" marL="856656" indent="-428328" lvl="1">
              <a:lnSpc>
                <a:spcPts val="5554"/>
              </a:lnSpc>
              <a:buFont typeface="Arial"/>
              <a:buChar char="•"/>
            </a:pPr>
            <a:r>
              <a:rPr lang="en-US" sz="3967">
                <a:solidFill>
                  <a:srgbClr val="000000"/>
                </a:solidFill>
                <a:latin typeface="Canva Sans"/>
                <a:ea typeface="Canva Sans"/>
                <a:cs typeface="Canva Sans"/>
                <a:sym typeface="Canva Sans"/>
              </a:rPr>
              <a:t>1x usb cable</a:t>
            </a:r>
          </a:p>
          <a:p>
            <a:pPr algn="just" marL="856656" indent="-428328" lvl="1">
              <a:lnSpc>
                <a:spcPts val="5554"/>
              </a:lnSpc>
              <a:buFont typeface="Arial"/>
              <a:buChar char="•"/>
            </a:pPr>
            <a:r>
              <a:rPr lang="en-US" sz="3967">
                <a:solidFill>
                  <a:srgbClr val="000000"/>
                </a:solidFill>
                <a:latin typeface="Canva Sans"/>
                <a:ea typeface="Canva Sans"/>
                <a:cs typeface="Canva Sans"/>
                <a:sym typeface="Canva Sans"/>
              </a:rPr>
              <a:t>4x 3x20mm nut and bolt</a:t>
            </a:r>
          </a:p>
          <a:p>
            <a:pPr algn="just" marL="856656" indent="-428328" lvl="1">
              <a:lnSpc>
                <a:spcPts val="5554"/>
              </a:lnSpc>
              <a:buFont typeface="Arial"/>
              <a:buChar char="•"/>
            </a:pPr>
            <a:r>
              <a:rPr lang="en-US" sz="3967">
                <a:solidFill>
                  <a:srgbClr val="000000"/>
                </a:solidFill>
                <a:latin typeface="Canva Sans"/>
                <a:ea typeface="Canva Sans"/>
                <a:cs typeface="Canva Sans"/>
                <a:sym typeface="Canva Sans"/>
              </a:rPr>
              <a:t>6x 3x12mm nut and bolt</a:t>
            </a:r>
          </a:p>
          <a:p>
            <a:pPr algn="just" marL="856656" indent="-428328" lvl="1">
              <a:lnSpc>
                <a:spcPts val="5554"/>
              </a:lnSpc>
              <a:buFont typeface="Arial"/>
              <a:buChar char="•"/>
            </a:pPr>
            <a:r>
              <a:rPr lang="en-US" sz="3967">
                <a:solidFill>
                  <a:srgbClr val="000000"/>
                </a:solidFill>
                <a:latin typeface="Canva Sans"/>
                <a:ea typeface="Canva Sans"/>
                <a:cs typeface="Canva Sans"/>
                <a:sym typeface="Canva Sans"/>
              </a:rPr>
              <a:t>20 x F-F jumpers</a:t>
            </a:r>
          </a:p>
          <a:p>
            <a:pPr algn="just" marL="856656" indent="-428328" lvl="1">
              <a:lnSpc>
                <a:spcPts val="5554"/>
              </a:lnSpc>
              <a:buFont typeface="Arial"/>
              <a:buChar char="•"/>
            </a:pPr>
            <a:r>
              <a:rPr lang="en-US" sz="3967">
                <a:solidFill>
                  <a:srgbClr val="000000"/>
                </a:solidFill>
                <a:latin typeface="Canva Sans"/>
                <a:ea typeface="Canva Sans"/>
                <a:cs typeface="Canva Sans"/>
                <a:sym typeface="Canva Sans"/>
              </a:rPr>
              <a:t>3 x M-F jumpers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80614" y="-129878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sp>
        <p:nvSpPr>
          <p:cNvPr name="Freeform 7" id="7"/>
          <p:cNvSpPr/>
          <p:nvPr/>
        </p:nvSpPr>
        <p:spPr>
          <a:xfrm flipH="false" flipV="false" rot="-5400000">
            <a:off x="4594052" y="-239671"/>
            <a:ext cx="7298801" cy="11207373"/>
          </a:xfrm>
          <a:custGeom>
            <a:avLst/>
            <a:gdLst/>
            <a:ahLst/>
            <a:cxnLst/>
            <a:rect r="r" b="b" t="t" l="l"/>
            <a:pathLst>
              <a:path h="11207373" w="7298801">
                <a:moveTo>
                  <a:pt x="0" y="0"/>
                </a:moveTo>
                <a:lnTo>
                  <a:pt x="7298802" y="0"/>
                </a:lnTo>
                <a:lnTo>
                  <a:pt x="7298802" y="11207372"/>
                </a:lnTo>
                <a:lnTo>
                  <a:pt x="0" y="11207372"/>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80614" y="-129878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sp>
        <p:nvSpPr>
          <p:cNvPr name="Freeform 7" id="7"/>
          <p:cNvSpPr/>
          <p:nvPr/>
        </p:nvSpPr>
        <p:spPr>
          <a:xfrm flipH="false" flipV="false" rot="0">
            <a:off x="2413040" y="1622021"/>
            <a:ext cx="6207442" cy="4874250"/>
          </a:xfrm>
          <a:custGeom>
            <a:avLst/>
            <a:gdLst/>
            <a:ahLst/>
            <a:cxnLst/>
            <a:rect r="r" b="b" t="t" l="l"/>
            <a:pathLst>
              <a:path h="4874250" w="6207442">
                <a:moveTo>
                  <a:pt x="0" y="0"/>
                </a:moveTo>
                <a:lnTo>
                  <a:pt x="6207442" y="0"/>
                </a:lnTo>
                <a:lnTo>
                  <a:pt x="6207442" y="4874250"/>
                </a:lnTo>
                <a:lnTo>
                  <a:pt x="0" y="4874250"/>
                </a:lnTo>
                <a:lnTo>
                  <a:pt x="0" y="0"/>
                </a:lnTo>
                <a:close/>
              </a:path>
            </a:pathLst>
          </a:custGeom>
          <a:blipFill>
            <a:blip r:embed="rId4"/>
            <a:stretch>
              <a:fillRect l="-7309" t="-17237" r="-3855" b="-10176"/>
            </a:stretch>
          </a:blipFill>
        </p:spPr>
      </p:sp>
      <p:sp>
        <p:nvSpPr>
          <p:cNvPr name="Freeform 8" id="8"/>
          <p:cNvSpPr/>
          <p:nvPr/>
        </p:nvSpPr>
        <p:spPr>
          <a:xfrm flipH="false" flipV="false" rot="0">
            <a:off x="9144000" y="4606427"/>
            <a:ext cx="4944604" cy="4926062"/>
          </a:xfrm>
          <a:custGeom>
            <a:avLst/>
            <a:gdLst/>
            <a:ahLst/>
            <a:cxnLst/>
            <a:rect r="r" b="b" t="t" l="l"/>
            <a:pathLst>
              <a:path h="4926062" w="4944604">
                <a:moveTo>
                  <a:pt x="0" y="0"/>
                </a:moveTo>
                <a:lnTo>
                  <a:pt x="4944604" y="0"/>
                </a:lnTo>
                <a:lnTo>
                  <a:pt x="4944604" y="4926062"/>
                </a:lnTo>
                <a:lnTo>
                  <a:pt x="0" y="4926062"/>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80614" y="-129878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sp>
        <p:nvSpPr>
          <p:cNvPr name="TextBox 7" id="7"/>
          <p:cNvSpPr txBox="true"/>
          <p:nvPr/>
        </p:nvSpPr>
        <p:spPr>
          <a:xfrm rot="0">
            <a:off x="4538530" y="3460493"/>
            <a:ext cx="8395042" cy="2804039"/>
          </a:xfrm>
          <a:prstGeom prst="rect">
            <a:avLst/>
          </a:prstGeom>
        </p:spPr>
        <p:txBody>
          <a:bodyPr anchor="t" rtlCol="false" tIns="0" lIns="0" bIns="0" rIns="0">
            <a:spAutoFit/>
          </a:bodyPr>
          <a:lstStyle/>
          <a:p>
            <a:pPr algn="ctr">
              <a:lnSpc>
                <a:spcPts val="20698"/>
              </a:lnSpc>
            </a:pPr>
            <a:r>
              <a:rPr lang="en-US" sz="14784">
                <a:solidFill>
                  <a:srgbClr val="000000"/>
                </a:solidFill>
                <a:latin typeface="Copperplate Gothic 29 BC Bold"/>
                <a:ea typeface="Copperplate Gothic 29 BC Bold"/>
                <a:cs typeface="Copperplate Gothic 29 BC Bold"/>
                <a:sym typeface="Copperplate Gothic 29 BC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DAGeMVWJkV8</dc:identifier>
  <dcterms:modified xsi:type="dcterms:W3CDTF">2011-08-01T06:04:30Z</dcterms:modified>
  <cp:revision>1</cp:revision>
  <dc:title>GreenSort - INNOVA</dc:title>
</cp:coreProperties>
</file>