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3692" autoAdjust="0"/>
  </p:normalViewPr>
  <p:slideViewPr>
    <p:cSldViewPr snapToGrid="0">
      <p:cViewPr>
        <p:scale>
          <a:sx n="100" d="100"/>
          <a:sy n="100" d="100"/>
        </p:scale>
        <p:origin x="-46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8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18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97" y="319710"/>
            <a:ext cx="8443903" cy="1548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6"/>
                </a:solidFill>
              </a:rPr>
              <a:t>Diagrama</a:t>
            </a:r>
            <a:r>
              <a:rPr lang="en-US" b="1" dirty="0">
                <a:solidFill>
                  <a:schemeClr val="accent6"/>
                </a:solidFill>
              </a:rPr>
              <a:t> de </a:t>
            </a:r>
            <a:r>
              <a:rPr lang="en-US" b="1" dirty="0" err="1">
                <a:solidFill>
                  <a:schemeClr val="accent6"/>
                </a:solidFill>
              </a:rPr>
              <a:t>actividades</a:t>
            </a:r>
            <a:endParaRPr lang="es-ES" b="1" dirty="0">
              <a:solidFill>
                <a:schemeClr val="accent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3429000"/>
            <a:ext cx="3531838" cy="2921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una herramienta de modelado visual utilizada en el ámbito del desarrollo de software para representar el flujo de actividades y acciones dentro de un sistema o proceso. Este diagrama se centra en la secuencia de actividades que ocurren en un sistema y cómo se relacionan entre sí</a:t>
            </a:r>
          </a:p>
          <a:p>
            <a:pPr>
              <a:lnSpc>
                <a:spcPct val="90000"/>
              </a:lnSpc>
            </a:pPr>
            <a:endParaRPr lang="es-E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ES" sz="1100" dirty="0"/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13A157F0-AA8A-4A79-6281-C2B84CB1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7622" y="3840410"/>
            <a:ext cx="3290910" cy="204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enviar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se</a:t>
            </a:r>
            <a:r>
              <a:rPr lang="es-SV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ñal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 que se está enviando una señal a una actividad receptora.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enviar señal">
            <a:extLst>
              <a:ext uri="{FF2B5EF4-FFF2-40B4-BE49-F238E27FC236}">
                <a16:creationId xmlns:a16="http://schemas.microsoft.com/office/drawing/2014/main" id="{3167025A-ADAC-3B7C-5AC3-7F2DA712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952" y="4517279"/>
            <a:ext cx="2460523" cy="1025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12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recibir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señal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Demuestra la aceptación de un evento. Una vez que se recibe el evento, se completa el flujo que proviene de esta acción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recibir señal">
            <a:extLst>
              <a:ext uri="{FF2B5EF4-FFF2-40B4-BE49-F238E27FC236}">
                <a16:creationId xmlns:a16="http://schemas.microsoft.com/office/drawing/2014/main" id="{EF502E28-C2CA-49C3-5B73-714EADDD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85" y="4896908"/>
            <a:ext cx="2724149" cy="1135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40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pseudoestado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una transición que invoca el último estado activo.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pseudoestado de historia superficial">
            <a:extLst>
              <a:ext uri="{FF2B5EF4-FFF2-40B4-BE49-F238E27FC236}">
                <a16:creationId xmlns:a16="http://schemas.microsoft.com/office/drawing/2014/main" id="{F1F681F2-59F4-EDCF-09E2-AC478145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84" y="4185285"/>
            <a:ext cx="2076450" cy="145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87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bucle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opcion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que el creador modele una secuencia repetitiva dentro del símbolo de bucle de opción.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bucle de opción">
            <a:extLst>
              <a:ext uri="{FF2B5EF4-FFF2-40B4-BE49-F238E27FC236}">
                <a16:creationId xmlns:a16="http://schemas.microsoft.com/office/drawing/2014/main" id="{BB02775C-0E2C-CD54-E019-12915912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65" y="3914009"/>
            <a:ext cx="2442732" cy="1628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8099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dirty="0">
                <a:solidFill>
                  <a:schemeClr val="accent6"/>
                </a:solidFill>
              </a:rPr>
              <a:t>final de </a:t>
            </a:r>
            <a:r>
              <a:rPr lang="en-US" sz="4000" b="1" dirty="0" err="1">
                <a:solidFill>
                  <a:schemeClr val="accent6"/>
                </a:solidFill>
              </a:rPr>
              <a:t>flujo</a:t>
            </a:r>
            <a:r>
              <a:rPr lang="en-US" sz="4000" b="1" dirty="0">
                <a:solidFill>
                  <a:schemeClr val="accent6"/>
                </a:solidFill>
              </a:rPr>
              <a:t>	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el final de un flujo de proceso específico. Este símbolo no debería representar el final de todos los flujos en una actividad; en ese caso, usarías el símbolo de finalización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final de flujo">
            <a:extLst>
              <a:ext uri="{FF2B5EF4-FFF2-40B4-BE49-F238E27FC236}">
                <a16:creationId xmlns:a16="http://schemas.microsoft.com/office/drawing/2014/main" id="{5D24F236-24EB-BBE0-63C0-D9F0A6B4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934" y="4580995"/>
            <a:ext cx="1693863" cy="15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19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texto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conexion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coloca al lado de un marcador de decisión para indicarte bajo qué condición un flujo de actividad debe bifurcarse en esa dirección.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texto de condición">
            <a:extLst>
              <a:ext uri="{FF2B5EF4-FFF2-40B4-BE49-F238E27FC236}">
                <a16:creationId xmlns:a16="http://schemas.microsoft.com/office/drawing/2014/main" id="{666C158F-F3D6-FA1D-17F0-8DDDB2AA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16" y="4536594"/>
            <a:ext cx="3032769" cy="1010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finalizacion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el estado final de una actividad y representa la conclusión de todos los flujos de un proceso.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finalización">
            <a:extLst>
              <a:ext uri="{FF2B5EF4-FFF2-40B4-BE49-F238E27FC236}">
                <a16:creationId xmlns:a16="http://schemas.microsoft.com/office/drawing/2014/main" id="{23CB97B8-6275-A0E8-3DBD-1D7508056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53" y="3793724"/>
            <a:ext cx="1803422" cy="1748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33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685800"/>
            <a:ext cx="5946290" cy="21796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activity diagram en el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modelado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525" y="3123673"/>
            <a:ext cx="4564646" cy="330677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útiles para modelar y comunicar diversos aspectos de un sistema de software, como: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Procesos de negocio y flujos de trabajo.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Comportamiento de casos de uso.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Secuencias de pasos en algoritmos o procedimientos.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Interacciones entre objetos o componentes</a:t>
            </a: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2C6349-5CAE-41D3-A2B7-BA4BFE44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50" y="37708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82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80282-4EB6-4A10-8427-6B8F9A93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987" y="455943"/>
            <a:ext cx="12030074" cy="997613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solidFill>
                  <a:schemeClr val="accent6"/>
                </a:solidFill>
              </a:rPr>
              <a:t>EJEMPLO PRACTICO: </a:t>
            </a:r>
            <a:br>
              <a:rPr lang="es-ES" sz="2800" b="1" dirty="0">
                <a:solidFill>
                  <a:schemeClr val="accent6"/>
                </a:solidFill>
              </a:rPr>
            </a:br>
            <a:r>
              <a:rPr lang="es-ES" sz="2800" b="1" dirty="0">
                <a:solidFill>
                  <a:srgbClr val="0070C0"/>
                </a:solidFill>
              </a:rPr>
              <a:t>Proceso de retirar o depositar dinero en una cuenta bancaria.</a:t>
            </a:r>
            <a:endParaRPr lang="es-SV" sz="2800" b="1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184E68-AB56-4F7E-B1FC-39769CF1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90" y="1534651"/>
            <a:ext cx="5855319" cy="456022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FDE3FBF-69AB-456E-BDF7-0D1E08161F8E}"/>
              </a:ext>
            </a:extLst>
          </p:cNvPr>
          <p:cNvSpPr/>
          <p:nvPr/>
        </p:nvSpPr>
        <p:spPr>
          <a:xfrm>
            <a:off x="3829050" y="3643313"/>
            <a:ext cx="671513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SV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08808B-6159-4FC8-9537-F963467BD882}"/>
              </a:ext>
            </a:extLst>
          </p:cNvPr>
          <p:cNvSpPr/>
          <p:nvPr/>
        </p:nvSpPr>
        <p:spPr>
          <a:xfrm>
            <a:off x="5244537" y="4200526"/>
            <a:ext cx="671513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SV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3F98394-EEA9-4759-9B29-92A94CD7BAD2}"/>
              </a:ext>
            </a:extLst>
          </p:cNvPr>
          <p:cNvSpPr/>
          <p:nvPr/>
        </p:nvSpPr>
        <p:spPr>
          <a:xfrm>
            <a:off x="8115299" y="5829299"/>
            <a:ext cx="276225" cy="2274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9054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B02C8-0C25-4AF1-ACF7-1CF65320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31" y="215710"/>
            <a:ext cx="10701338" cy="136089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que representa el proceso de autenticación en un sitio web: </a:t>
            </a:r>
            <a:br>
              <a:rPr lang="es-ES" sz="27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7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 de sesión de un sitio web</a:t>
            </a:r>
            <a:br>
              <a:rPr lang="es-SV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SV" dirty="0">
              <a:solidFill>
                <a:schemeClr val="accent6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F9A06D-CECA-40FE-BD8B-ACDFDF51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085850"/>
            <a:ext cx="7858125" cy="55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75" y="253044"/>
            <a:ext cx="594629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Simbologia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399" y="1486424"/>
            <a:ext cx="2317956" cy="42719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inicio</a:t>
            </a:r>
            <a:r>
              <a:rPr lang="en-US" sz="1400" dirty="0">
                <a:effectLst/>
              </a:rPr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actividad</a:t>
            </a:r>
            <a:r>
              <a:rPr lang="en-US" sz="1400" b="1" dirty="0">
                <a:effectLst/>
              </a:rPr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conector</a:t>
            </a:r>
            <a:r>
              <a:rPr lang="en-US" sz="1400" b="1" dirty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unión</a:t>
            </a:r>
            <a:r>
              <a:rPr lang="en-US" sz="1400" b="1" dirty="0">
                <a:effectLst/>
              </a:rPr>
              <a:t> o barra de </a:t>
            </a:r>
            <a:r>
              <a:rPr lang="en-US" sz="1400" b="1" dirty="0" err="1">
                <a:effectLst/>
              </a:rPr>
              <a:t>sincronización</a:t>
            </a:r>
            <a:r>
              <a:rPr lang="en-US" sz="1400" b="1" dirty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bifurcación</a:t>
            </a:r>
            <a:endParaRPr lang="en-US" sz="1400" dirty="0">
              <a:effectLst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decisión</a:t>
            </a:r>
            <a:r>
              <a:rPr lang="en-US" sz="1400" b="1" dirty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Símbolo</a:t>
            </a:r>
            <a:r>
              <a:rPr lang="en-US" sz="1400" b="1" dirty="0">
                <a:effectLst/>
              </a:rPr>
              <a:t> de nota</a:t>
            </a:r>
            <a:endParaRPr lang="en-US" sz="1400" dirty="0">
              <a:effectLst/>
            </a:endParaRP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B1B7AC6-1E3C-A4D6-3E37-2B2A0F2BACAC}"/>
              </a:ext>
            </a:extLst>
          </p:cNvPr>
          <p:cNvSpPr txBox="1">
            <a:spLocks/>
          </p:cNvSpPr>
          <p:nvPr/>
        </p:nvSpPr>
        <p:spPr>
          <a:xfrm>
            <a:off x="3527737" y="1402140"/>
            <a:ext cx="2317956" cy="4624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enviar señal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recibir señal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</a:t>
            </a:r>
            <a:r>
              <a:rPr lang="es-MX" sz="1200" b="1" dirty="0" err="1"/>
              <a:t>pseudoestado</a:t>
            </a:r>
            <a:r>
              <a:rPr lang="es-MX" sz="1200" b="1" dirty="0"/>
              <a:t> de historia superficial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bucle de opción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final de flujo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Texto de condición.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1200" b="1" dirty="0"/>
              <a:t>Símbolo de finalización.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2050" name="Picture 2" descr="draw.io – Diagrams for Confluence and Jira - draw.io">
            <a:extLst>
              <a:ext uri="{FF2B5EF4-FFF2-40B4-BE49-F238E27FC236}">
                <a16:creationId xmlns:a16="http://schemas.microsoft.com/office/drawing/2014/main" id="{E99BAE9A-7DCB-DF1D-10F3-BE7F0D30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29" y="37142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3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6CE35-3416-48C5-B2B4-036002B4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accent6"/>
                </a:solidFill>
              </a:rPr>
              <a:t>Presentado por:</a:t>
            </a:r>
            <a:endParaRPr lang="es-SV" sz="4400" dirty="0">
              <a:solidFill>
                <a:schemeClr val="accent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1EEC4-51E1-4525-BBD5-BEF27C6D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Fabian López </a:t>
            </a:r>
          </a:p>
          <a:p>
            <a:r>
              <a:rPr lang="es-ES" sz="3200" dirty="0"/>
              <a:t>Isabel Méndez </a:t>
            </a:r>
          </a:p>
          <a:p>
            <a:r>
              <a:rPr lang="es-ES" sz="3200" dirty="0"/>
              <a:t>Omar Otero</a:t>
            </a:r>
            <a:endParaRPr lang="es-SV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A32776-71EB-4A0F-A51C-E1066C65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49" y="2876331"/>
            <a:ext cx="6414645" cy="28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7" y="292800"/>
            <a:ext cx="6899617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inicio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el inicio de un proceso o flujo de trabajo en un diagrama de actividades. Se puede usar por sí solo o con un símbolo de nota que explique el punto de inicio.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inicio">
            <a:extLst>
              <a:ext uri="{FF2B5EF4-FFF2-40B4-BE49-F238E27FC236}">
                <a16:creationId xmlns:a16="http://schemas.microsoft.com/office/drawing/2014/main" id="{03452494-4A3C-20F7-4279-68BE3AED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62" y="3274125"/>
            <a:ext cx="2517235" cy="236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7767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44" y="-12877"/>
            <a:ext cx="86062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actividad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28236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 las actividades que componen un proceso modelado. </a:t>
            </a: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5" name="Imagen 4" descr="símbolo de actividad">
            <a:extLst>
              <a:ext uri="{FF2B5EF4-FFF2-40B4-BE49-F238E27FC236}">
                <a16:creationId xmlns:a16="http://schemas.microsoft.com/office/drawing/2014/main" id="{CD8F66B6-9732-EB2D-B023-7A8E21A9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83" y="3907357"/>
            <a:ext cx="2927314" cy="1557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0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11" y="74727"/>
            <a:ext cx="8239927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conector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Muestra el flujo direccional o el flujo de control de la actividad. Una flecha entrante inicia un paso de una actividad.</a:t>
            </a: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5" name="Imagen 4" descr="Símbolo de conector">
            <a:extLst>
              <a:ext uri="{FF2B5EF4-FFF2-40B4-BE49-F238E27FC236}">
                <a16:creationId xmlns:a16="http://schemas.microsoft.com/office/drawing/2014/main" id="{5C0B24C4-2129-4103-41A2-000D834B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27" y="4944540"/>
            <a:ext cx="3007708" cy="69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6375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17" y="261439"/>
            <a:ext cx="7364897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union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24050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 dos actividades simultáneas y las vuelve a introducir en un flujo en el que solo ocurre una actividad a la vez. </a:t>
            </a: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unión">
            <a:extLst>
              <a:ext uri="{FF2B5EF4-FFF2-40B4-BE49-F238E27FC236}">
                <a16:creationId xmlns:a16="http://schemas.microsoft.com/office/drawing/2014/main" id="{316C5F94-317F-4BFE-F613-653C8388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91" y="3849265"/>
            <a:ext cx="1960584" cy="1693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1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78" y="381039"/>
            <a:ext cx="7298636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bifurcacion</a:t>
            </a:r>
            <a:endParaRPr lang="en-US" sz="4000" b="1" kern="1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el flujo de una sola actividad en dos actividades simultáneas.	</a:t>
            </a: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bifurcación">
            <a:extLst>
              <a:ext uri="{FF2B5EF4-FFF2-40B4-BE49-F238E27FC236}">
                <a16:creationId xmlns:a16="http://schemas.microsoft.com/office/drawing/2014/main" id="{F819EF6E-6F2A-E6D2-0F4D-3E6B2204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7" y="3378517"/>
            <a:ext cx="2152650" cy="226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24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09" y="432379"/>
            <a:ext cx="8080514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decision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una decisión y siempre tiene, al menos, dos caminos que se separan con un texto de condición para permitir que los usuarios vean las opciones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decisión">
            <a:extLst>
              <a:ext uri="{FF2B5EF4-FFF2-40B4-BE49-F238E27FC236}">
                <a16:creationId xmlns:a16="http://schemas.microsoft.com/office/drawing/2014/main" id="{594BB69D-BA12-97AA-1B38-1DD0CC2D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34" y="3487015"/>
            <a:ext cx="2366963" cy="215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816826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52727-CFC0-8E80-A0F3-5B82F31A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43" y="485565"/>
            <a:ext cx="7431158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Simbolo</a:t>
            </a:r>
            <a:r>
              <a:rPr lang="en-US" sz="4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de nota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8112A-3B11-1EFA-88D6-5D9EF46B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32028"/>
            <a:ext cx="3525389" cy="3306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700" dirty="0"/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que los creadores o los colaboradores del diagrama comuniquen mensajes adicionales que no caben en el diagrama mismo.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55B879-7D82-C2B3-C8A1-34E7A920E807}"/>
              </a:ext>
            </a:extLst>
          </p:cNvPr>
          <p:cNvSpPr txBox="1">
            <a:spLocks/>
          </p:cNvSpPr>
          <p:nvPr/>
        </p:nvSpPr>
        <p:spPr>
          <a:xfrm>
            <a:off x="687992" y="1702325"/>
            <a:ext cx="2317956" cy="38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700" dirty="0"/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6" name="Imagen 5" descr="Símbolo de nota">
            <a:extLst>
              <a:ext uri="{FF2B5EF4-FFF2-40B4-BE49-F238E27FC236}">
                <a16:creationId xmlns:a16="http://schemas.microsoft.com/office/drawing/2014/main" id="{237F4706-6A59-628E-D953-EA60F897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50" y="4094097"/>
            <a:ext cx="1960584" cy="154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7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563</Words>
  <Application>Microsoft Office PowerPoint</Application>
  <PresentationFormat>Panorámica</PresentationFormat>
  <Paragraphs>76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Walbaum Display</vt:lpstr>
      <vt:lpstr>RegattaVTI</vt:lpstr>
      <vt:lpstr>Diagrama de actividades</vt:lpstr>
      <vt:lpstr>Simbologia</vt:lpstr>
      <vt:lpstr>Simbolo de inicio</vt:lpstr>
      <vt:lpstr>Simbolo de actividad</vt:lpstr>
      <vt:lpstr>Simbolo de conector</vt:lpstr>
      <vt:lpstr>Simbolo de union</vt:lpstr>
      <vt:lpstr>Simbolo de bifurcacion</vt:lpstr>
      <vt:lpstr>Simbolo de decision</vt:lpstr>
      <vt:lpstr>Simbolo de nota</vt:lpstr>
      <vt:lpstr>Simbolo de enviar señal</vt:lpstr>
      <vt:lpstr>Simbolo de recibir señal</vt:lpstr>
      <vt:lpstr>Simbolo de pseudoestado</vt:lpstr>
      <vt:lpstr>Simbolo de bucle de opcion</vt:lpstr>
      <vt:lpstr>Simbolo de final de flujo </vt:lpstr>
      <vt:lpstr>Simbolo de texto de conexion</vt:lpstr>
      <vt:lpstr>Simbolo de finalizacion</vt:lpstr>
      <vt:lpstr>Uso de activity diagram en el modelado de software</vt:lpstr>
      <vt:lpstr>EJEMPLO PRACTICO:  Proceso de retirar o depositar dinero en una cuenta bancaria.</vt:lpstr>
      <vt:lpstr>Diagrama que representa el proceso de autenticación en un sitio web:  Inicio de sesión de un sitio web </vt:lpstr>
      <vt:lpstr>Presentado por: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actividades</dc:title>
  <dc:creator>Fabian Andrés López Morataya</dc:creator>
  <cp:lastModifiedBy>Usuario</cp:lastModifiedBy>
  <cp:revision>11</cp:revision>
  <dcterms:created xsi:type="dcterms:W3CDTF">2023-08-12T16:42:11Z</dcterms:created>
  <dcterms:modified xsi:type="dcterms:W3CDTF">2023-08-13T17:34:09Z</dcterms:modified>
</cp:coreProperties>
</file>