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3"/>
  </p:notesMasterIdLst>
  <p:sldIdLst>
    <p:sldId id="256" r:id="rId2"/>
    <p:sldId id="257" r:id="rId3"/>
    <p:sldId id="258" r:id="rId4"/>
    <p:sldId id="276" r:id="rId5"/>
    <p:sldId id="259" r:id="rId6"/>
    <p:sldId id="260" r:id="rId7"/>
    <p:sldId id="275" r:id="rId8"/>
    <p:sldId id="279" r:id="rId9"/>
    <p:sldId id="277" r:id="rId10"/>
    <p:sldId id="262" r:id="rId11"/>
    <p:sldId id="263" r:id="rId12"/>
    <p:sldId id="278" r:id="rId13"/>
    <p:sldId id="280" r:id="rId14"/>
    <p:sldId id="281" r:id="rId15"/>
    <p:sldId id="282" r:id="rId16"/>
    <p:sldId id="264" r:id="rId17"/>
    <p:sldId id="268" r:id="rId18"/>
    <p:sldId id="265" r:id="rId19"/>
    <p:sldId id="274" r:id="rId20"/>
    <p:sldId id="284" r:id="rId21"/>
    <p:sldId id="266"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60"/>
  </p:normalViewPr>
  <p:slideViewPr>
    <p:cSldViewPr snapToGrid="0">
      <p:cViewPr varScale="1">
        <p:scale>
          <a:sx n="85" d="100"/>
          <a:sy n="85" d="100"/>
        </p:scale>
        <p:origin x="562"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8AD288-E15B-4271-B55D-DDB1B43DC8BE}" type="datetimeFigureOut">
              <a:rPr lang="en-IN" smtClean="0"/>
              <a:t>16-05-2025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6EC8B7-7AE0-485D-8CE3-A3E29B97A364}" type="slidenum">
              <a:rPr lang="en-IN" smtClean="0"/>
              <a:t>‹#›</a:t>
            </a:fld>
            <a:endParaRPr lang="en-IN"/>
          </a:p>
        </p:txBody>
      </p:sp>
    </p:spTree>
    <p:extLst>
      <p:ext uri="{BB962C8B-B14F-4D97-AF65-F5344CB8AC3E}">
        <p14:creationId xmlns:p14="http://schemas.microsoft.com/office/powerpoint/2010/main" val="11463670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140805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67165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50877" y="1322386"/>
            <a:ext cx="10363200" cy="1470025"/>
          </a:xfrm>
        </p:spPr>
        <p:txBody>
          <a:bodyPr/>
          <a:lstStyle>
            <a:lvl1pPr>
              <a:defRPr>
                <a:solidFill>
                  <a:schemeClr val="tx2">
                    <a:lumMod val="75000"/>
                  </a:schemeClr>
                </a:solidFill>
              </a:defRPr>
            </a:lvl1pPr>
          </a:lstStyle>
          <a:p>
            <a:r>
              <a:rPr lang="en-US"/>
              <a:t>Click to edit Master title style</a:t>
            </a:r>
          </a:p>
        </p:txBody>
      </p:sp>
      <p:sp>
        <p:nvSpPr>
          <p:cNvPr id="3" name="Subtitle 2"/>
          <p:cNvSpPr>
            <a:spLocks noGrp="1"/>
          </p:cNvSpPr>
          <p:nvPr>
            <p:ph type="subTitle" idx="1"/>
          </p:nvPr>
        </p:nvSpPr>
        <p:spPr>
          <a:xfrm>
            <a:off x="2032000" y="3326641"/>
            <a:ext cx="8534400" cy="1752600"/>
          </a:xfrm>
        </p:spPr>
        <p:txBody>
          <a:bodyPr>
            <a:normAutofit/>
          </a:bodyPr>
          <a:lstStyle>
            <a:lvl1pPr marL="0" indent="0" algn="ctr">
              <a:buNone/>
              <a:defRPr sz="2000" b="1">
                <a:solidFill>
                  <a:schemeClr val="tx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994CE30-7D40-4BC0-BA0D-56C992D5B4BD}" type="datetimeFigureOut">
              <a:rPr lang="en-GB" smtClean="0"/>
              <a:t>16/05/2025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167997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16/05/2025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96261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16/05/2025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7830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lumMod val="75000"/>
                  </a:schemeClr>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16/05/2025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190914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994CE30-7D40-4BC0-BA0D-56C992D5B4BD}" type="datetimeFigureOut">
              <a:rPr lang="en-GB" smtClean="0"/>
              <a:t>16/05/2025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406418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en-US"/>
              <a:t>Click to edit Master title style</a:t>
            </a:r>
            <a:endParaRPr lang="en-US" dirty="0"/>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994CE30-7D40-4BC0-BA0D-56C992D5B4BD}" type="datetimeFigureOut">
              <a:rPr lang="en-GB" smtClean="0"/>
              <a:t>16/05/2025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738786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9368" y="304800"/>
            <a:ext cx="10668000" cy="487362"/>
          </a:xfrm>
        </p:spPr>
        <p:txBody>
          <a:bodyPr/>
          <a:lstStyle>
            <a:lvl1pPr>
              <a:defRPr>
                <a:solidFill>
                  <a:srgbClr val="FF0000"/>
                </a:solidFill>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994CE30-7D40-4BC0-BA0D-56C992D5B4BD}" type="datetimeFigureOut">
              <a:rPr lang="en-GB" smtClean="0"/>
              <a:t>16/05/2025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01633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60800" y="274638"/>
            <a:ext cx="7721600" cy="48736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4994CE30-7D40-4BC0-BA0D-56C992D5B4BD}" type="datetimeFigureOut">
              <a:rPr lang="en-GB" smtClean="0"/>
              <a:t>16/05/2025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BCD3F7E-62B3-4FB9-95CE-D1B0CC271B85}" type="slidenum">
              <a:rPr lang="en-GB" smtClean="0"/>
              <a:t>‹#›</a:t>
            </a:fld>
            <a:endParaRPr lang="en-GB"/>
          </a:p>
        </p:txBody>
      </p:sp>
      <p:pic>
        <p:nvPicPr>
          <p:cNvPr id="2051" name="Picture 3" descr="C:\Users\AMMU\Desktop\Borde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05209" y="139874"/>
            <a:ext cx="9686793" cy="698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20228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94CE30-7D40-4BC0-BA0D-56C992D5B4BD}" type="datetimeFigureOut">
              <a:rPr lang="en-GB" smtClean="0"/>
              <a:t>16/05/2025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24971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16/05/2025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521564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16/05/2025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874595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2800" y="274638"/>
            <a:ext cx="10668000" cy="487362"/>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12800" y="1143001"/>
            <a:ext cx="10668000" cy="495299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latin typeface="Verdana" pitchFamily="34" charset="0"/>
                <a:ea typeface="Verdana" pitchFamily="34" charset="0"/>
                <a:cs typeface="Verdana" pitchFamily="34" charset="0"/>
              </a:defRPr>
            </a:lvl1pPr>
          </a:lstStyle>
          <a:p>
            <a:fld id="{4994CE30-7D40-4BC0-BA0D-56C992D5B4BD}" type="datetimeFigureOut">
              <a:rPr lang="en-GB" smtClean="0"/>
              <a:t>16/05/2025</a:t>
            </a:fld>
            <a:endParaRPr lang="en-GB"/>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latin typeface="Verdana" pitchFamily="34" charset="0"/>
                <a:ea typeface="Verdana" pitchFamily="34" charset="0"/>
                <a:cs typeface="Verdana" pitchFamily="34" charset="0"/>
              </a:defRPr>
            </a:lvl1pPr>
          </a:lstStyle>
          <a:p>
            <a:endParaRPr lang="en-GB"/>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latin typeface="Verdana" pitchFamily="34" charset="0"/>
                <a:ea typeface="Verdana" pitchFamily="34" charset="0"/>
                <a:cs typeface="Verdana" pitchFamily="34" charset="0"/>
              </a:defRPr>
            </a:lvl1pPr>
          </a:lstStyle>
          <a:p>
            <a:fld id="{1BCD3F7E-62B3-4FB9-95CE-D1B0CC271B85}" type="slidenum">
              <a:rPr lang="en-GB" smtClean="0"/>
              <a:t>‹#›</a:t>
            </a:fld>
            <a:endParaRPr lang="en-GB"/>
          </a:p>
        </p:txBody>
      </p:sp>
      <p:sp>
        <p:nvSpPr>
          <p:cNvPr id="8" name="Line 6">
            <a:extLst>
              <a:ext uri="{FF2B5EF4-FFF2-40B4-BE49-F238E27FC236}">
                <a16:creationId xmlns:a16="http://schemas.microsoft.com/office/drawing/2014/main" id="{3F0EAE8F-8B4C-436F-93E6-DF250930561C}"/>
              </a:ext>
            </a:extLst>
          </p:cNvPr>
          <p:cNvSpPr>
            <a:spLocks noChangeShapeType="1"/>
          </p:cNvSpPr>
          <p:nvPr/>
        </p:nvSpPr>
        <p:spPr bwMode="auto">
          <a:xfrm>
            <a:off x="812800" y="914400"/>
            <a:ext cx="10668000" cy="0"/>
          </a:xfrm>
          <a:prstGeom prst="line">
            <a:avLst/>
          </a:prstGeom>
          <a:noFill/>
          <a:ln w="57150" cmpd="thickThin">
            <a:solidFill>
              <a:schemeClr val="tx1"/>
            </a:solidFill>
            <a:round/>
            <a:headEnd/>
            <a:tailEnd/>
          </a:ln>
          <a:effectLst/>
        </p:spPr>
        <p:txBody>
          <a:bodyPr/>
          <a:lstStyle/>
          <a:p>
            <a:pPr>
              <a:defRPr/>
            </a:pPr>
            <a:endParaRPr lang="en-IN" sz="1800"/>
          </a:p>
        </p:txBody>
      </p:sp>
      <p:pic>
        <p:nvPicPr>
          <p:cNvPr id="7" name="Picture 7">
            <a:extLst>
              <a:ext uri="{FF2B5EF4-FFF2-40B4-BE49-F238E27FC236}">
                <a16:creationId xmlns:a16="http://schemas.microsoft.com/office/drawing/2014/main" id="{F5847C07-33FE-4652-A9FD-CD40E657B784}"/>
              </a:ext>
            </a:extLst>
          </p:cNvPr>
          <p:cNvPicPr>
            <a:picLocks noChangeAspect="1"/>
          </p:cNvPicPr>
          <p:nvPr/>
        </p:nvPicPr>
        <p:blipFill rotWithShape="1">
          <a:blip r:embed="rId13">
            <a:extLst>
              <a:ext uri="{28A0092B-C50C-407E-A947-70E740481C1C}">
                <a14:useLocalDpi xmlns:a14="http://schemas.microsoft.com/office/drawing/2010/main" val="0"/>
              </a:ext>
            </a:extLst>
          </a:blip>
          <a:srcRect b="18045"/>
          <a:stretch/>
        </p:blipFill>
        <p:spPr bwMode="auto">
          <a:xfrm>
            <a:off x="0" y="5991366"/>
            <a:ext cx="12192000" cy="866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648401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2800" b="1" kern="1200">
          <a:solidFill>
            <a:srgbClr val="FF0000"/>
          </a:solidFill>
          <a:latin typeface="Verdana" pitchFamily="34" charset="0"/>
          <a:ea typeface="Verdana" pitchFamily="34" charset="0"/>
          <a:cs typeface="Verdana" pitchFamily="34" charset="0"/>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Verdana" pitchFamily="34" charset="0"/>
          <a:ea typeface="Verdana" pitchFamily="34" charset="0"/>
          <a:cs typeface="Verdana" pitchFamily="34" charset="0"/>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Verdana" pitchFamily="34" charset="0"/>
          <a:ea typeface="Verdana" pitchFamily="34" charset="0"/>
          <a:cs typeface="Verdana"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Verdana" pitchFamily="34" charset="0"/>
          <a:ea typeface="Verdana" pitchFamily="34" charset="0"/>
          <a:cs typeface="Verdana" pitchFamily="34" charset="0"/>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3"/>
          <p:cNvSpPr txBox="1">
            <a:spLocks noGrp="1"/>
          </p:cNvSpPr>
          <p:nvPr>
            <p:ph type="ctrTitle"/>
          </p:nvPr>
        </p:nvSpPr>
        <p:spPr>
          <a:xfrm>
            <a:off x="790469" y="1069102"/>
            <a:ext cx="10363200" cy="1444238"/>
          </a:xfrm>
          <a:prstGeom prst="rect">
            <a:avLst/>
          </a:prstGeom>
          <a:noFill/>
          <a:ln>
            <a:noFill/>
          </a:ln>
        </p:spPr>
        <p:txBody>
          <a:bodyPr spcFirstLastPara="1" wrap="square" lIns="91425" tIns="45700" rIns="91425" bIns="45700" anchor="ctr" anchorCtr="0">
            <a:noAutofit/>
          </a:bodyPr>
          <a:lstStyle/>
          <a:p>
            <a:pPr algn="ctr">
              <a:spcBef>
                <a:spcPts val="0"/>
              </a:spcBef>
              <a:buClr>
                <a:srgbClr val="17365D"/>
              </a:buClr>
              <a:buSzPts val="2800"/>
            </a:pPr>
            <a:r>
              <a:rPr lang="en-US" b="1" dirty="0">
                <a:effectLst/>
                <a:latin typeface="Times New Roman" panose="02020603050405020304" pitchFamily="18" charset="0"/>
                <a:ea typeface="Times New Roman" panose="02020603050405020304" pitchFamily="18" charset="0"/>
              </a:rPr>
              <a:t>GRAPE</a:t>
            </a:r>
            <a:r>
              <a:rPr lang="en-US" b="1" spc="-90" dirty="0">
                <a:effectLst/>
                <a:latin typeface="Times New Roman" panose="02020603050405020304" pitchFamily="18" charset="0"/>
                <a:ea typeface="Times New Roman" panose="02020603050405020304" pitchFamily="18" charset="0"/>
              </a:rPr>
              <a:t> </a:t>
            </a:r>
            <a:r>
              <a:rPr lang="en-US" b="1" dirty="0">
                <a:effectLst/>
                <a:latin typeface="Times New Roman" panose="02020603050405020304" pitchFamily="18" charset="0"/>
                <a:ea typeface="Times New Roman" panose="02020603050405020304" pitchFamily="18" charset="0"/>
              </a:rPr>
              <a:t>LEAF</a:t>
            </a:r>
            <a:r>
              <a:rPr lang="en-US" b="1" spc="-70" dirty="0">
                <a:effectLst/>
                <a:latin typeface="Times New Roman" panose="02020603050405020304" pitchFamily="18" charset="0"/>
                <a:ea typeface="Times New Roman" panose="02020603050405020304" pitchFamily="18" charset="0"/>
              </a:rPr>
              <a:t> </a:t>
            </a:r>
            <a:r>
              <a:rPr lang="en-US" b="1" dirty="0">
                <a:effectLst/>
                <a:latin typeface="Times New Roman" panose="02020603050405020304" pitchFamily="18" charset="0"/>
                <a:ea typeface="Times New Roman" panose="02020603050405020304" pitchFamily="18" charset="0"/>
              </a:rPr>
              <a:t>DISEASE</a:t>
            </a:r>
            <a:r>
              <a:rPr lang="en-US" b="1" spc="-90" dirty="0">
                <a:effectLst/>
                <a:latin typeface="Times New Roman" panose="02020603050405020304" pitchFamily="18" charset="0"/>
                <a:ea typeface="Times New Roman" panose="02020603050405020304" pitchFamily="18" charset="0"/>
              </a:rPr>
              <a:t> </a:t>
            </a:r>
            <a:r>
              <a:rPr lang="en-US" b="1" dirty="0">
                <a:effectLst/>
                <a:latin typeface="Times New Roman" panose="02020603050405020304" pitchFamily="18" charset="0"/>
                <a:ea typeface="Times New Roman" panose="02020603050405020304" pitchFamily="18" charset="0"/>
              </a:rPr>
              <a:t>PREDICTION</a:t>
            </a:r>
            <a:r>
              <a:rPr lang="en-US" b="1" spc="-45" dirty="0">
                <a:effectLst/>
                <a:latin typeface="Times New Roman" panose="02020603050405020304" pitchFamily="18" charset="0"/>
                <a:ea typeface="Times New Roman" panose="02020603050405020304" pitchFamily="18" charset="0"/>
              </a:rPr>
              <a:t> </a:t>
            </a:r>
            <a:r>
              <a:rPr lang="en-US" b="1" dirty="0">
                <a:effectLst/>
                <a:latin typeface="Times New Roman" panose="02020603050405020304" pitchFamily="18" charset="0"/>
                <a:ea typeface="Times New Roman" panose="02020603050405020304" pitchFamily="18" charset="0"/>
              </a:rPr>
              <a:t>AND</a:t>
            </a:r>
            <a:r>
              <a:rPr lang="en-US" b="1" spc="-65" dirty="0">
                <a:effectLst/>
                <a:latin typeface="Times New Roman" panose="02020603050405020304" pitchFamily="18" charset="0"/>
                <a:ea typeface="Times New Roman" panose="02020603050405020304" pitchFamily="18" charset="0"/>
              </a:rPr>
              <a:t> </a:t>
            </a:r>
            <a:r>
              <a:rPr lang="en-US" b="1" dirty="0">
                <a:effectLst/>
                <a:latin typeface="Times New Roman" panose="02020603050405020304" pitchFamily="18" charset="0"/>
                <a:ea typeface="Times New Roman" panose="02020603050405020304" pitchFamily="18" charset="0"/>
              </a:rPr>
              <a:t>MANAGEMENT</a:t>
            </a:r>
            <a:r>
              <a:rPr lang="en-US" b="1" spc="-65" dirty="0">
                <a:effectLst/>
                <a:latin typeface="Times New Roman" panose="02020603050405020304" pitchFamily="18" charset="0"/>
                <a:ea typeface="Times New Roman" panose="02020603050405020304" pitchFamily="18" charset="0"/>
              </a:rPr>
              <a:t> </a:t>
            </a:r>
            <a:r>
              <a:rPr lang="en-US" b="1" dirty="0">
                <a:effectLst/>
                <a:latin typeface="Times New Roman" panose="02020603050405020304" pitchFamily="18" charset="0"/>
                <a:ea typeface="Times New Roman" panose="02020603050405020304" pitchFamily="18" charset="0"/>
              </a:rPr>
              <a:t>SYSTEM </a:t>
            </a:r>
            <a:br>
              <a:rPr lang="en-US" dirty="0">
                <a:effectLst/>
                <a:latin typeface="Times New Roman" panose="02020603050405020304" pitchFamily="18" charset="0"/>
                <a:ea typeface="Times New Roman" panose="02020603050405020304" pitchFamily="18" charset="0"/>
              </a:rPr>
            </a:br>
            <a:endParaRPr sz="4000" dirty="0">
              <a:solidFill>
                <a:schemeClr val="tx1"/>
              </a:solidFill>
              <a:latin typeface="Cambria" panose="02040503050406030204" pitchFamily="18" charset="0"/>
              <a:ea typeface="Cambria" panose="02040503050406030204" pitchFamily="18" charset="0"/>
            </a:endParaRPr>
          </a:p>
        </p:txBody>
      </p:sp>
      <p:sp>
        <p:nvSpPr>
          <p:cNvPr id="88" name="Google Shape;88;p13"/>
          <p:cNvSpPr txBox="1">
            <a:spLocks noGrp="1"/>
          </p:cNvSpPr>
          <p:nvPr>
            <p:ph type="subTitle" idx="1"/>
          </p:nvPr>
        </p:nvSpPr>
        <p:spPr>
          <a:xfrm>
            <a:off x="790469" y="2100770"/>
            <a:ext cx="3970500" cy="5523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17365D"/>
              </a:buClr>
              <a:buSzPts val="2000"/>
              <a:buNone/>
            </a:pPr>
            <a:r>
              <a:rPr lang="en-GB" dirty="0">
                <a:latin typeface="Cambria" panose="02040503050406030204" pitchFamily="18" charset="0"/>
                <a:ea typeface="Cambria" panose="02040503050406030204" pitchFamily="18" charset="0"/>
              </a:rPr>
              <a:t>Batch Number:  CAI-G34</a:t>
            </a:r>
            <a:endParaRPr dirty="0">
              <a:latin typeface="Cambria" panose="02040503050406030204" pitchFamily="18" charset="0"/>
              <a:ea typeface="Cambria" panose="02040503050406030204" pitchFamily="18" charset="0"/>
            </a:endParaRPr>
          </a:p>
          <a:p>
            <a:pPr marL="0" lvl="0" indent="0" algn="l" rtl="0">
              <a:spcBef>
                <a:spcPts val="400"/>
              </a:spcBef>
              <a:spcAft>
                <a:spcPts val="0"/>
              </a:spcAft>
              <a:buClr>
                <a:srgbClr val="17365D"/>
              </a:buClr>
              <a:buSzPts val="2000"/>
              <a:buNone/>
            </a:pPr>
            <a:endParaRPr dirty="0">
              <a:latin typeface="Cambria" panose="02040503050406030204" pitchFamily="18" charset="0"/>
              <a:ea typeface="Cambria" panose="02040503050406030204" pitchFamily="18" charset="0"/>
            </a:endParaRPr>
          </a:p>
        </p:txBody>
      </p:sp>
      <p:graphicFrame>
        <p:nvGraphicFramePr>
          <p:cNvPr id="89" name="Google Shape;89;p13"/>
          <p:cNvGraphicFramePr/>
          <p:nvPr>
            <p:extLst>
              <p:ext uri="{D42A27DB-BD31-4B8C-83A1-F6EECF244321}">
                <p14:modId xmlns:p14="http://schemas.microsoft.com/office/powerpoint/2010/main" val="1426588925"/>
              </p:ext>
            </p:extLst>
          </p:nvPr>
        </p:nvGraphicFramePr>
        <p:xfrm>
          <a:off x="790469" y="2698711"/>
          <a:ext cx="6282690" cy="3291900"/>
        </p:xfrm>
        <a:graphic>
          <a:graphicData uri="http://schemas.openxmlformats.org/drawingml/2006/table">
            <a:tbl>
              <a:tblPr firstRow="1" bandRow="1">
                <a:noFill/>
              </a:tblPr>
              <a:tblGrid>
                <a:gridCol w="2304194">
                  <a:extLst>
                    <a:ext uri="{9D8B030D-6E8A-4147-A177-3AD203B41FA5}">
                      <a16:colId xmlns:a16="http://schemas.microsoft.com/office/drawing/2014/main" val="20000"/>
                    </a:ext>
                  </a:extLst>
                </a:gridCol>
                <a:gridCol w="3978496">
                  <a:extLst>
                    <a:ext uri="{9D8B030D-6E8A-4147-A177-3AD203B41FA5}">
                      <a16:colId xmlns:a16="http://schemas.microsoft.com/office/drawing/2014/main" val="20001"/>
                    </a:ext>
                  </a:extLst>
                </a:gridCol>
              </a:tblGrid>
              <a:tr h="306243">
                <a:tc>
                  <a:txBody>
                    <a:bodyPr/>
                    <a:lstStyle/>
                    <a:p>
                      <a:pPr marL="0" marR="0" lvl="1" indent="0" algn="ctr" rtl="0">
                        <a:spcBef>
                          <a:spcPts val="0"/>
                        </a:spcBef>
                        <a:spcAft>
                          <a:spcPts val="0"/>
                        </a:spcAft>
                        <a:buNone/>
                      </a:pPr>
                      <a:r>
                        <a:rPr lang="en-GB" sz="1800" b="1" u="none" strike="noStrike" cap="none" dirty="0">
                          <a:solidFill>
                            <a:srgbClr val="17365D"/>
                          </a:solidFill>
                        </a:rPr>
                        <a:t>Roll Number</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GB" sz="1800" b="1" u="none" strike="noStrike" cap="none" dirty="0">
                          <a:solidFill>
                            <a:srgbClr val="17365D"/>
                          </a:solidFill>
                        </a:rPr>
                        <a:t>Student Name</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306243">
                <a:tc>
                  <a:txBody>
                    <a:bodyPr/>
                    <a:lstStyle/>
                    <a:p>
                      <a:pPr marL="0" marR="0" lvl="0" indent="0" algn="ctr" rtl="0">
                        <a:spcBef>
                          <a:spcPts val="0"/>
                        </a:spcBef>
                        <a:spcAft>
                          <a:spcPts val="0"/>
                        </a:spcAft>
                        <a:buFont typeface="+mj-lt"/>
                        <a:buNone/>
                      </a:pPr>
                      <a:r>
                        <a:rPr lang="en-US" sz="1800" u="none" strike="noStrike" cap="none" dirty="0"/>
                        <a:t>20211CAI0030</a:t>
                      </a:r>
                    </a:p>
                    <a:p>
                      <a:pPr marL="0" marR="0" lvl="0" indent="0" algn="ctr" rtl="0">
                        <a:spcBef>
                          <a:spcPts val="0"/>
                        </a:spcBef>
                        <a:spcAft>
                          <a:spcPts val="0"/>
                        </a:spcAft>
                        <a:buFont typeface="+mj-lt"/>
                        <a:buNone/>
                      </a:pPr>
                      <a:r>
                        <a:rPr lang="en-US" sz="1800" u="none" strike="noStrike" cap="none" dirty="0"/>
                        <a:t>20211CAI0059</a:t>
                      </a:r>
                    </a:p>
                    <a:p>
                      <a:pPr marL="0" marR="0" lvl="0" indent="0" algn="ctr" rtl="0">
                        <a:spcBef>
                          <a:spcPts val="0"/>
                        </a:spcBef>
                        <a:spcAft>
                          <a:spcPts val="0"/>
                        </a:spcAft>
                        <a:buFont typeface="+mj-lt"/>
                        <a:buNone/>
                      </a:pPr>
                      <a:r>
                        <a:rPr lang="en-US" sz="1800" u="none" strike="noStrike" cap="none" dirty="0"/>
                        <a:t>20211CAI0106</a:t>
                      </a:r>
                    </a:p>
                    <a:p>
                      <a:pPr marL="0" marR="0" lvl="0" indent="0" algn="ctr" defTabSz="914400" rtl="0" eaLnBrk="1" fontAlgn="auto" latinLnBrk="0" hangingPunct="1">
                        <a:lnSpc>
                          <a:spcPct val="100000"/>
                        </a:lnSpc>
                        <a:spcBef>
                          <a:spcPts val="0"/>
                        </a:spcBef>
                        <a:spcAft>
                          <a:spcPts val="0"/>
                        </a:spcAft>
                        <a:buClrTx/>
                        <a:buSzTx/>
                        <a:buFont typeface="+mj-lt"/>
                        <a:buNone/>
                        <a:tabLst/>
                        <a:defRPr/>
                      </a:pPr>
                      <a:r>
                        <a:rPr lang="en-US" sz="1800" u="none" strike="noStrike" cap="none" dirty="0"/>
                        <a:t>20211CAI0176</a:t>
                      </a:r>
                    </a:p>
                    <a:p>
                      <a:pPr marL="0" marR="0" lvl="0" indent="0" algn="ctr" rtl="0">
                        <a:spcBef>
                          <a:spcPts val="0"/>
                        </a:spcBef>
                        <a:spcAft>
                          <a:spcPts val="0"/>
                        </a:spcAft>
                        <a:buFont typeface="+mj-lt"/>
                        <a:buNone/>
                      </a:pPr>
                      <a:endParaRPr lang="en-US"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just" rtl="0">
                        <a:spcBef>
                          <a:spcPts val="0"/>
                        </a:spcBef>
                        <a:spcAft>
                          <a:spcPts val="0"/>
                        </a:spcAft>
                        <a:buNone/>
                      </a:pPr>
                      <a:r>
                        <a:rPr lang="en-US" sz="1800" u="none" strike="noStrike" cap="none" dirty="0"/>
                        <a:t>Asif </a:t>
                      </a:r>
                      <a:r>
                        <a:rPr lang="en-US" sz="1800" u="none" strike="noStrike" cap="none" dirty="0" err="1"/>
                        <a:t>Pasha.B</a:t>
                      </a:r>
                      <a:endParaRPr lang="en-US" sz="1800" u="none" strike="noStrike" cap="none" dirty="0"/>
                    </a:p>
                    <a:p>
                      <a:pPr marL="0" marR="0" lvl="0" indent="0" algn="just" rtl="0">
                        <a:spcBef>
                          <a:spcPts val="0"/>
                        </a:spcBef>
                        <a:spcAft>
                          <a:spcPts val="0"/>
                        </a:spcAft>
                        <a:buNone/>
                      </a:pPr>
                      <a:r>
                        <a:rPr lang="en-US" sz="1800" u="none" strike="noStrike" cap="none" dirty="0"/>
                        <a:t>Mohamed Azeem Fardeen Pasha</a:t>
                      </a:r>
                    </a:p>
                    <a:p>
                      <a:pPr marL="0" marR="0" lvl="0" indent="0" algn="just" defTabSz="914400" rtl="0" eaLnBrk="1" fontAlgn="auto" latinLnBrk="0" hangingPunct="1">
                        <a:lnSpc>
                          <a:spcPct val="100000"/>
                        </a:lnSpc>
                        <a:spcBef>
                          <a:spcPts val="0"/>
                        </a:spcBef>
                        <a:spcAft>
                          <a:spcPts val="0"/>
                        </a:spcAft>
                        <a:buClrTx/>
                        <a:buSzTx/>
                        <a:buFontTx/>
                        <a:buNone/>
                        <a:tabLst/>
                        <a:defRPr/>
                      </a:pPr>
                      <a:r>
                        <a:rPr lang="en-US" sz="1800" u="none" strike="noStrike" cap="none" dirty="0"/>
                        <a:t>Ismail Ahmed Khan</a:t>
                      </a:r>
                    </a:p>
                    <a:p>
                      <a:pPr marL="0" marR="0" lvl="0" indent="0" algn="just" defTabSz="914400" rtl="0" eaLnBrk="1" fontAlgn="auto" latinLnBrk="0" hangingPunct="1">
                        <a:lnSpc>
                          <a:spcPct val="100000"/>
                        </a:lnSpc>
                        <a:spcBef>
                          <a:spcPts val="0"/>
                        </a:spcBef>
                        <a:spcAft>
                          <a:spcPts val="0"/>
                        </a:spcAft>
                        <a:buClrTx/>
                        <a:buSzTx/>
                        <a:buFontTx/>
                        <a:buNone/>
                        <a:tabLst/>
                        <a:defRPr/>
                      </a:pPr>
                      <a:r>
                        <a:rPr lang="en-US" sz="1800" u="none" strike="noStrike" cap="none" dirty="0" err="1"/>
                        <a:t>Beldona</a:t>
                      </a:r>
                      <a:r>
                        <a:rPr lang="en-US" sz="1800" u="none" strike="noStrike" cap="none" dirty="0"/>
                        <a:t> Visweswara</a:t>
                      </a:r>
                    </a:p>
                    <a:p>
                      <a:pPr marL="0" marR="0" lvl="0" indent="0" algn="ctr" rtl="0">
                        <a:spcBef>
                          <a:spcPts val="0"/>
                        </a:spcBef>
                        <a:spcAft>
                          <a:spcPts val="0"/>
                        </a:spcAft>
                        <a:buNone/>
                      </a:pPr>
                      <a:endParaRPr lang="en-US"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3"/>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4"/>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90" name="Google Shape;90;p13"/>
          <p:cNvSpPr txBox="1"/>
          <p:nvPr/>
        </p:nvSpPr>
        <p:spPr>
          <a:xfrm>
            <a:off x="7431033" y="2638742"/>
            <a:ext cx="5514300" cy="2020560"/>
          </a:xfrm>
          <a:prstGeom prst="rect">
            <a:avLst/>
          </a:prstGeom>
          <a:noFill/>
          <a:ln>
            <a:noFill/>
          </a:ln>
        </p:spPr>
        <p:txBody>
          <a:bodyPr spcFirstLastPara="1" wrap="square" lIns="91425" tIns="45700" rIns="91425" bIns="45700" anchor="t" anchorCtr="0">
            <a:normAutofit/>
          </a:bodyPr>
          <a:lstStyle/>
          <a:p>
            <a:pPr marL="0" marR="0" lvl="0" indent="0" algn="just" rtl="0">
              <a:spcBef>
                <a:spcPts val="0"/>
              </a:spcBef>
              <a:spcAft>
                <a:spcPts val="0"/>
              </a:spcAft>
              <a:buClr>
                <a:srgbClr val="17365D"/>
              </a:buClr>
              <a:buSzPts val="2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Under the Supervision of,</a:t>
            </a:r>
            <a:endParaRPr dirty="0">
              <a:latin typeface="Cambria" panose="02040503050406030204" pitchFamily="18" charset="0"/>
              <a:ea typeface="Cambria" panose="02040503050406030204" pitchFamily="18" charset="0"/>
            </a:endParaRPr>
          </a:p>
          <a:p>
            <a:pPr marL="0" marR="0" lvl="0" indent="0" algn="just"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a:p>
            <a:pPr marL="0" marR="0" lvl="0" indent="0" algn="just"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Mr.</a:t>
            </a:r>
            <a:r>
              <a:rPr lang="en-GB" sz="1700" b="1" dirty="0">
                <a:solidFill>
                  <a:srgbClr val="17365D"/>
                </a:solidFill>
                <a:latin typeface="Cambria" panose="02040503050406030204" pitchFamily="18" charset="0"/>
                <a:ea typeface="Cambria" panose="02040503050406030204" pitchFamily="18" charset="0"/>
                <a:cs typeface="Verdana"/>
                <a:sym typeface="Verdana"/>
              </a:rPr>
              <a:t> John Bennet</a:t>
            </a:r>
            <a:endParaRPr dirty="0">
              <a:latin typeface="Cambria" panose="02040503050406030204" pitchFamily="18" charset="0"/>
              <a:ea typeface="Cambria" panose="02040503050406030204" pitchFamily="18" charset="0"/>
            </a:endParaRPr>
          </a:p>
          <a:p>
            <a:pPr marL="0" marR="0" lvl="0" indent="0" algn="just"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Professor</a:t>
            </a:r>
            <a:endParaRPr dirty="0">
              <a:latin typeface="Cambria" panose="02040503050406030204" pitchFamily="18" charset="0"/>
              <a:ea typeface="Cambria" panose="02040503050406030204" pitchFamily="18" charset="0"/>
            </a:endParaRPr>
          </a:p>
          <a:p>
            <a:pPr marL="0" marR="0" lvl="0" indent="0" algn="just"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School of Computer Science and Engineering</a:t>
            </a:r>
            <a:endParaRPr dirty="0">
              <a:latin typeface="Cambria" panose="02040503050406030204" pitchFamily="18" charset="0"/>
              <a:ea typeface="Cambria" panose="02040503050406030204" pitchFamily="18" charset="0"/>
            </a:endParaRPr>
          </a:p>
          <a:p>
            <a:pPr marL="0" marR="0" lvl="0" indent="0" algn="just"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Presidency University</a:t>
            </a:r>
            <a:endParaRPr dirty="0">
              <a:latin typeface="Cambria" panose="02040503050406030204" pitchFamily="18" charset="0"/>
              <a:ea typeface="Cambria" panose="02040503050406030204" pitchFamily="18" charset="0"/>
            </a:endParaRPr>
          </a:p>
          <a:p>
            <a:pPr marL="0" marR="0" lvl="0" indent="0" algn="l"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91" name="Google Shape;91;p13"/>
          <p:cNvSpPr txBox="1"/>
          <p:nvPr/>
        </p:nvSpPr>
        <p:spPr>
          <a:xfrm>
            <a:off x="3986772" y="334089"/>
            <a:ext cx="3970500" cy="552300"/>
          </a:xfrm>
          <a:prstGeom prst="rect">
            <a:avLst/>
          </a:prstGeom>
          <a:noFill/>
          <a:ln>
            <a:noFill/>
          </a:ln>
        </p:spPr>
        <p:txBody>
          <a:bodyPr spcFirstLastPara="1" wrap="square" lIns="91425" tIns="45700" rIns="91425" bIns="45700" anchor="t" anchorCtr="0">
            <a:normAutofit fontScale="85000" lnSpcReduction="20000"/>
          </a:bodyPr>
          <a:lstStyle/>
          <a:p>
            <a:pPr marL="0" marR="0" lvl="0" indent="0" algn="ctr" rtl="0">
              <a:spcBef>
                <a:spcPts val="0"/>
              </a:spcBef>
              <a:spcAft>
                <a:spcPts val="0"/>
              </a:spcAft>
              <a:buClr>
                <a:srgbClr val="17365D"/>
              </a:buClr>
              <a:buSzPct val="100000"/>
              <a:buFont typeface="Arial"/>
              <a:buNone/>
            </a:pPr>
            <a:r>
              <a:rPr lang="en-GB" sz="2000" b="1" dirty="0">
                <a:solidFill>
                  <a:srgbClr val="17365D"/>
                </a:solidFill>
                <a:latin typeface="Cambria" panose="02040503050406030204" pitchFamily="18" charset="0"/>
                <a:ea typeface="Cambria" panose="02040503050406030204" pitchFamily="18" charset="0"/>
                <a:cs typeface="Verdana"/>
                <a:sym typeface="Verdana"/>
              </a:rPr>
              <a:t>CSE7301</a:t>
            </a: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 Capstone Project</a:t>
            </a:r>
            <a:endParaRPr dirty="0">
              <a:latin typeface="Cambria" panose="02040503050406030204" pitchFamily="18" charset="0"/>
              <a:ea typeface="Cambria" panose="02040503050406030204" pitchFamily="18" charset="0"/>
            </a:endParaRPr>
          </a:p>
          <a:p>
            <a:pPr marL="0" marR="0" lvl="0" indent="0" algn="ctr" rtl="0">
              <a:spcBef>
                <a:spcPts val="310"/>
              </a:spcBef>
              <a:spcAft>
                <a:spcPts val="0"/>
              </a:spcAft>
              <a:buClr>
                <a:srgbClr val="17365D"/>
              </a:buClr>
              <a:buSzPct val="100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Final Review</a:t>
            </a: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8" name="Google Shape;91;p13"/>
          <p:cNvSpPr txBox="1"/>
          <p:nvPr/>
        </p:nvSpPr>
        <p:spPr>
          <a:xfrm>
            <a:off x="0" y="4533900"/>
            <a:ext cx="12249915" cy="156210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Clr>
                <a:srgbClr val="17365D"/>
              </a:buClr>
              <a:buSzPct val="100000"/>
              <a:buFont typeface="Arial"/>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a:t>
            </a:r>
            <a:r>
              <a:rPr lang="en-US" sz="2000" b="1" i="0" u="none" strike="noStrike" cap="none" dirty="0">
                <a:latin typeface="Cambria" panose="02040503050406030204" pitchFamily="18" charset="0"/>
                <a:ea typeface="Cambria" panose="02040503050406030204" pitchFamily="18" charset="0"/>
                <a:cs typeface="Verdana"/>
                <a:sym typeface="Verdana"/>
              </a:rPr>
              <a:t>Capstone Project </a:t>
            </a:r>
          </a:p>
          <a:p>
            <a:pPr marL="0" marR="0" lvl="0" indent="0" rtl="0">
              <a:spcBef>
                <a:spcPts val="0"/>
              </a:spcBef>
              <a:spcAft>
                <a:spcPts val="0"/>
              </a:spcAft>
              <a:buClr>
                <a:srgbClr val="17365D"/>
              </a:buClr>
              <a:buSzPct val="100000"/>
              <a:buFont typeface="Arial"/>
              <a:buNone/>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HoD: </a:t>
            </a:r>
            <a:r>
              <a:rPr lang="en-US" sz="2000" b="1" dirty="0">
                <a:latin typeface="Cambria" panose="02040503050406030204" pitchFamily="18" charset="0"/>
                <a:ea typeface="Cambria" panose="02040503050406030204" pitchFamily="18" charset="0"/>
                <a:cs typeface="Verdana"/>
                <a:sym typeface="Verdana"/>
              </a:rPr>
              <a:t>Dr. Zafar Ali Khan</a:t>
            </a:r>
          </a:p>
          <a:p>
            <a:pPr marL="0" marR="0" lvl="0" indent="0" rtl="0">
              <a:spcBef>
                <a:spcPts val="0"/>
              </a:spcBef>
              <a:spcAft>
                <a:spcPts val="0"/>
              </a:spcAft>
              <a:buClr>
                <a:srgbClr val="17365D"/>
              </a:buClr>
              <a:buSzPct val="100000"/>
              <a:buFont typeface="Arial"/>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Project Coordinator: </a:t>
            </a:r>
          </a:p>
          <a:p>
            <a:pPr lvl="0">
              <a:buClr>
                <a:srgbClr val="17365D"/>
              </a:buClr>
              <a:buSzPct val="100000"/>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School Project Coordinators: </a:t>
            </a:r>
            <a:r>
              <a:rPr lang="en-US" sz="2000" b="1" dirty="0">
                <a:latin typeface="Cambria" panose="02040503050406030204" pitchFamily="18" charset="0"/>
                <a:ea typeface="Cambria" panose="02040503050406030204" pitchFamily="18" charset="0"/>
                <a:cs typeface="Verdana"/>
                <a:sym typeface="Verdana"/>
              </a:rPr>
              <a:t>Dr. Afroz Pasha</a:t>
            </a:r>
            <a:endParaRPr sz="2000" b="1" i="0" u="none" strike="noStrike" cap="none" dirty="0">
              <a:solidFill>
                <a:schemeClr val="tx1"/>
              </a:solidFill>
              <a:latin typeface="Cambria" panose="02040503050406030204" pitchFamily="18" charset="0"/>
              <a:ea typeface="Cambria" panose="02040503050406030204" pitchFamily="18" charset="0"/>
              <a:cs typeface="Verdana"/>
              <a:sym typeface="Verdan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Timeline of Project</a:t>
            </a:r>
          </a:p>
        </p:txBody>
      </p:sp>
      <p:sp>
        <p:nvSpPr>
          <p:cNvPr id="3" name="Content Placeholder 2"/>
          <p:cNvSpPr>
            <a:spLocks noGrp="1"/>
          </p:cNvSpPr>
          <p:nvPr>
            <p:ph idx="1"/>
          </p:nvPr>
        </p:nvSpPr>
        <p:spPr/>
        <p:txBody>
          <a:bodyPr/>
          <a:lstStyle/>
          <a:p>
            <a:pPr marL="0" indent="0">
              <a:buNone/>
            </a:pPr>
            <a:r>
              <a:rPr lang="en-US" dirty="0">
                <a:latin typeface="Times New Roman" panose="02020603050405020304" pitchFamily="18" charset="0"/>
                <a:cs typeface="Times New Roman" panose="02020603050405020304" pitchFamily="18" charset="0"/>
              </a:rPr>
              <a:t>Phase-wise Breakdown:</a:t>
            </a:r>
          </a:p>
          <a:p>
            <a:pPr marL="457200" indent="-457200">
              <a:buFont typeface="+mj-lt"/>
              <a:buAutoNum type="arabicPeriod"/>
            </a:pPr>
            <a:r>
              <a:rPr lang="en-US" dirty="0">
                <a:latin typeface="Times New Roman" panose="02020603050405020304" pitchFamily="18" charset="0"/>
                <a:cs typeface="Times New Roman" panose="02020603050405020304" pitchFamily="18" charset="0"/>
              </a:rPr>
              <a:t>Research &amp; Proposal (Review-0): The focus is on understanding the problem, gathering literature, and defining project objectives.</a:t>
            </a:r>
          </a:p>
          <a:p>
            <a:pPr marL="457200" indent="-457200">
              <a:buFont typeface="+mj-lt"/>
              <a:buAutoNum type="arabicPeriod"/>
            </a:pPr>
            <a:r>
              <a:rPr lang="en-US" dirty="0">
                <a:latin typeface="Times New Roman" panose="02020603050405020304" pitchFamily="18" charset="0"/>
                <a:cs typeface="Times New Roman" panose="02020603050405020304" pitchFamily="18" charset="0"/>
              </a:rPr>
              <a:t>Design and Early Implementation (Review-1): Focus on system architecture and core component development.</a:t>
            </a:r>
          </a:p>
          <a:p>
            <a:pPr marL="457200" indent="-457200">
              <a:buFont typeface="+mj-lt"/>
              <a:buAutoNum type="arabicPeriod"/>
            </a:pPr>
            <a:r>
              <a:rPr lang="en-US" dirty="0">
                <a:latin typeface="Times New Roman" panose="02020603050405020304" pitchFamily="18" charset="0"/>
                <a:cs typeface="Times New Roman" panose="02020603050405020304" pitchFamily="18" charset="0"/>
              </a:rPr>
              <a:t>Full Implementation &amp; Testing (Review-2): Complete the development and conduct initial testing.</a:t>
            </a:r>
          </a:p>
          <a:p>
            <a:pPr marL="457200" indent="-457200">
              <a:buFont typeface="+mj-lt"/>
              <a:buAutoNum type="arabicPeriod"/>
            </a:pPr>
            <a:r>
              <a:rPr lang="en-US" dirty="0">
                <a:latin typeface="Times New Roman" panose="02020603050405020304" pitchFamily="18" charset="0"/>
                <a:cs typeface="Times New Roman" panose="02020603050405020304" pitchFamily="18" charset="0"/>
              </a:rPr>
              <a:t>Final Development &amp; Adjustments (Review-3): Integrate the system and finalize testing.</a:t>
            </a:r>
          </a:p>
          <a:p>
            <a:pPr marL="457200" indent="-457200">
              <a:buFont typeface="+mj-lt"/>
              <a:buAutoNum type="arabicPeriod"/>
            </a:pPr>
            <a:r>
              <a:rPr lang="en-US" dirty="0">
                <a:latin typeface="Times New Roman" panose="02020603050405020304" pitchFamily="18" charset="0"/>
                <a:cs typeface="Times New Roman" panose="02020603050405020304" pitchFamily="18" charset="0"/>
              </a:rPr>
              <a:t>Final Review &amp; Viva: Prepare for final presentations and viva-voce.</a:t>
            </a:r>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773328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Expected Outcomes</a:t>
            </a:r>
          </a:p>
        </p:txBody>
      </p:sp>
      <p:sp>
        <p:nvSpPr>
          <p:cNvPr id="3" name="Content Placeholder 2"/>
          <p:cNvSpPr>
            <a:spLocks noGrp="1"/>
          </p:cNvSpPr>
          <p:nvPr>
            <p:ph idx="1"/>
          </p:nvPr>
        </p:nvSpPr>
        <p:spPr/>
        <p:txBody>
          <a:bodyPr>
            <a:normAutofit/>
          </a:bodyPr>
          <a:lstStyle/>
          <a:p>
            <a:r>
              <a:rPr lang="en-IN" sz="1800" dirty="0">
                <a:effectLst/>
                <a:latin typeface="Times New Roman" panose="02020603050405020304" pitchFamily="18" charset="0"/>
                <a:ea typeface="Times New Roman" panose="02020603050405020304" pitchFamily="18" charset="0"/>
              </a:rPr>
              <a:t>The evaluation metrics—namely accuracy, precision, and recall—indicate that the YOLOv8-based model is highly effective in identifying grapevine diseases under diverse conditions. </a:t>
            </a:r>
          </a:p>
          <a:p>
            <a:r>
              <a:rPr lang="en-IN" sz="1800" dirty="0">
                <a:effectLst/>
                <a:latin typeface="Times New Roman" panose="02020603050405020304" pitchFamily="18" charset="0"/>
                <a:ea typeface="Times New Roman" panose="02020603050405020304" pitchFamily="18" charset="0"/>
              </a:rPr>
              <a:t>One of the system’s key strengths lies in its high accuracy and precision rates. These suggest that the model can correctly identify the presence of grapevine diseases with minimal false positives, providing confidence to users in its diagnoses.</a:t>
            </a:r>
            <a:endParaRPr lang="en-IN" sz="1800" dirty="0">
              <a:latin typeface="Times New Roman" panose="02020603050405020304" pitchFamily="18" charset="0"/>
              <a:ea typeface="Times New Roman" panose="02020603050405020304" pitchFamily="18" charset="0"/>
            </a:endParaRPr>
          </a:p>
          <a:p>
            <a:r>
              <a:rPr lang="en-IN" sz="1800" dirty="0">
                <a:effectLst/>
                <a:latin typeface="Times New Roman" panose="02020603050405020304" pitchFamily="18" charset="0"/>
                <a:ea typeface="Times New Roman" panose="02020603050405020304" pitchFamily="18" charset="0"/>
              </a:rPr>
              <a:t>The user interface also contributes to the system's effectiveness, as it is designed to be intuitive and user-friendly. This ensures that even users without technical backgrounds can navigate the system easily and interpret the results with confidence.</a:t>
            </a:r>
            <a:endParaRPr lang="en-US" sz="1800" dirty="0">
              <a:effectLst/>
              <a:latin typeface="Times New Roman" panose="02020603050405020304" pitchFamily="18" charset="0"/>
              <a:ea typeface="Times New Roman" panose="02020603050405020304" pitchFamily="18" charset="0"/>
            </a:endParaRPr>
          </a:p>
          <a:p>
            <a:r>
              <a:rPr lang="en-IN" sz="1800" dirty="0">
                <a:effectLst/>
                <a:latin typeface="Times New Roman" panose="02020603050405020304" pitchFamily="18" charset="0"/>
                <a:ea typeface="Times New Roman" panose="02020603050405020304" pitchFamily="18" charset="0"/>
              </a:rPr>
              <a:t>Expanding the model to recognize a broader spectrum of grapevine diseases would also enhance its value to farmers, especially in regions where different or less common diseases are prevalent.</a:t>
            </a:r>
            <a:endParaRPr lang="en-GB" sz="2000" dirty="0">
              <a:effectLst/>
              <a:latin typeface="Times New Roman" panose="02020603050405020304" pitchFamily="18" charset="0"/>
              <a:ea typeface="Times New Roman" panose="02020603050405020304" pitchFamily="18" charset="0"/>
              <a:cs typeface="Times New Roman" panose="02020603050405020304" pitchFamily="18" charset="0"/>
            </a:endParaRPr>
          </a:p>
          <a:p>
            <a:r>
              <a:rPr lang="en-IN" sz="1800" dirty="0">
                <a:effectLst/>
                <a:latin typeface="Times New Roman" panose="02020603050405020304" pitchFamily="18" charset="0"/>
                <a:ea typeface="Times New Roman" panose="02020603050405020304" pitchFamily="18" charset="0"/>
              </a:rPr>
              <a:t>the incorporation of environmental data—such as humidity levels and temperature readings—could further improve the system’s prediction accuracy by providing contextual information that influences disease development.</a:t>
            </a:r>
            <a:endParaRPr lang="en-US" sz="1800" dirty="0">
              <a:effectLst/>
              <a:latin typeface="Times New Roman" panose="02020603050405020304" pitchFamily="18" charset="0"/>
              <a:ea typeface="Times New Roman" panose="02020603050405020304" pitchFamily="18" charset="0"/>
            </a:endParaRPr>
          </a:p>
          <a:p>
            <a:endParaRPr lang="en-IN" sz="1800" dirty="0">
              <a:latin typeface="Times New Roman" panose="02020603050405020304" pitchFamily="18" charset="0"/>
              <a:cs typeface="Times New Roman" panose="02020603050405020304" pitchFamily="18" charset="0"/>
            </a:endParaRPr>
          </a:p>
          <a:p>
            <a:endParaRPr lang="en-IN" sz="1800" dirty="0">
              <a:latin typeface="Times New Roman" panose="02020603050405020304" pitchFamily="18" charset="0"/>
              <a:cs typeface="Times New Roman" panose="02020603050405020304" pitchFamily="18" charset="0"/>
            </a:endParaRPr>
          </a:p>
          <a:p>
            <a:endParaRPr lang="en-IN" sz="1800" dirty="0">
              <a:latin typeface="Times New Roman" panose="02020603050405020304" pitchFamily="18" charset="0"/>
              <a:cs typeface="Times New Roman" panose="02020603050405020304" pitchFamily="18" charset="0"/>
            </a:endParaRPr>
          </a:p>
          <a:p>
            <a:endParaRPr lang="en-IN" sz="1800" dirty="0">
              <a:latin typeface="Times New Roman" panose="02020603050405020304" pitchFamily="18" charset="0"/>
              <a:cs typeface="Times New Roman" panose="02020603050405020304" pitchFamily="18" charset="0"/>
            </a:endParaRPr>
          </a:p>
          <a:p>
            <a:endParaRPr lang="en-IN" sz="1800" dirty="0">
              <a:latin typeface="Times New Roman" panose="02020603050405020304" pitchFamily="18" charset="0"/>
              <a:cs typeface="Times New Roman" panose="02020603050405020304" pitchFamily="18" charset="0"/>
            </a:endParaRPr>
          </a:p>
          <a:p>
            <a:endParaRPr lang="en-IN" sz="1800" dirty="0">
              <a:latin typeface="Times New Roman" panose="02020603050405020304" pitchFamily="18" charset="0"/>
              <a:cs typeface="Times New Roman" panose="02020603050405020304" pitchFamily="18" charset="0"/>
            </a:endParaRPr>
          </a:p>
          <a:p>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239281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618748-F0B0-BC21-3CE4-08CE8841F98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19B42C9-3004-007D-BC6E-BBFE29152DCB}"/>
              </a:ext>
            </a:extLst>
          </p:cNvPr>
          <p:cNvSpPr>
            <a:spLocks noGrp="1"/>
          </p:cNvSpPr>
          <p:nvPr>
            <p:ph type="title"/>
          </p:nvPr>
        </p:nvSpPr>
        <p:spPr/>
        <p:txBody>
          <a:bodyPr/>
          <a:lstStyle/>
          <a:p>
            <a:r>
              <a:rPr lang="en-GB" dirty="0"/>
              <a:t>Expected Outcomes</a:t>
            </a:r>
          </a:p>
        </p:txBody>
      </p:sp>
      <p:sp>
        <p:nvSpPr>
          <p:cNvPr id="3" name="Content Placeholder 2">
            <a:extLst>
              <a:ext uri="{FF2B5EF4-FFF2-40B4-BE49-F238E27FC236}">
                <a16:creationId xmlns:a16="http://schemas.microsoft.com/office/drawing/2014/main" id="{212C05D5-02D8-5CE4-EF51-504913D11287}"/>
              </a:ext>
            </a:extLst>
          </p:cNvPr>
          <p:cNvSpPr>
            <a:spLocks noGrp="1"/>
          </p:cNvSpPr>
          <p:nvPr>
            <p:ph idx="1"/>
          </p:nvPr>
        </p:nvSpPr>
        <p:spPr/>
        <p:txBody>
          <a:bodyPr>
            <a:normAutofit/>
          </a:bodyPr>
          <a:lstStyle/>
          <a:p>
            <a:endParaRPr lang="en-IN" sz="1800" dirty="0">
              <a:latin typeface="Times New Roman" panose="02020603050405020304" pitchFamily="18" charset="0"/>
              <a:cs typeface="Times New Roman" panose="02020603050405020304" pitchFamily="18" charset="0"/>
            </a:endParaRPr>
          </a:p>
          <a:p>
            <a:endParaRPr lang="en-IN" sz="1800" dirty="0">
              <a:latin typeface="Times New Roman" panose="02020603050405020304" pitchFamily="18" charset="0"/>
              <a:cs typeface="Times New Roman" panose="02020603050405020304" pitchFamily="18" charset="0"/>
            </a:endParaRPr>
          </a:p>
          <a:p>
            <a:endParaRPr lang="en-IN" sz="1800" dirty="0">
              <a:latin typeface="Times New Roman" panose="02020603050405020304" pitchFamily="18" charset="0"/>
              <a:cs typeface="Times New Roman" panose="02020603050405020304" pitchFamily="18" charset="0"/>
            </a:endParaRPr>
          </a:p>
          <a:p>
            <a:endParaRPr lang="en-IN" sz="1800" dirty="0">
              <a:latin typeface="Times New Roman" panose="02020603050405020304" pitchFamily="18" charset="0"/>
              <a:cs typeface="Times New Roman" panose="02020603050405020304" pitchFamily="18" charset="0"/>
            </a:endParaRPr>
          </a:p>
          <a:p>
            <a:endParaRPr lang="en-IN" sz="1800" dirty="0">
              <a:latin typeface="Times New Roman" panose="02020603050405020304" pitchFamily="18" charset="0"/>
              <a:cs typeface="Times New Roman" panose="02020603050405020304" pitchFamily="18" charset="0"/>
            </a:endParaRPr>
          </a:p>
          <a:p>
            <a:endParaRPr lang="en-IN" sz="1800" dirty="0">
              <a:latin typeface="Times New Roman" panose="02020603050405020304" pitchFamily="18" charset="0"/>
              <a:cs typeface="Times New Roman" panose="02020603050405020304" pitchFamily="18" charset="0"/>
            </a:endParaRPr>
          </a:p>
          <a:p>
            <a:endParaRPr lang="en-IN" sz="18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4263E577-0C35-2233-BE16-D3ED3458D76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67552" y="1210234"/>
            <a:ext cx="5961530" cy="4661648"/>
          </a:xfrm>
          <a:prstGeom prst="rect">
            <a:avLst/>
          </a:prstGeom>
        </p:spPr>
      </p:pic>
      <p:pic>
        <p:nvPicPr>
          <p:cNvPr id="7" name="Picture 6">
            <a:extLst>
              <a:ext uri="{FF2B5EF4-FFF2-40B4-BE49-F238E27FC236}">
                <a16:creationId xmlns:a16="http://schemas.microsoft.com/office/drawing/2014/main" id="{8FFCEBDF-9B56-6A07-B7CC-09122CDB508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526306" y="1210234"/>
            <a:ext cx="5298142" cy="4661648"/>
          </a:xfrm>
          <a:prstGeom prst="rect">
            <a:avLst/>
          </a:prstGeom>
        </p:spPr>
      </p:pic>
    </p:spTree>
    <p:extLst>
      <p:ext uri="{BB962C8B-B14F-4D97-AF65-F5344CB8AC3E}">
        <p14:creationId xmlns:p14="http://schemas.microsoft.com/office/powerpoint/2010/main" val="22212475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9B8627-00D5-173E-C95E-53C04E9A5B8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DAE5B0D-0E69-917F-0A2A-79A25D53233D}"/>
              </a:ext>
            </a:extLst>
          </p:cNvPr>
          <p:cNvSpPr>
            <a:spLocks noGrp="1"/>
          </p:cNvSpPr>
          <p:nvPr>
            <p:ph type="title"/>
          </p:nvPr>
        </p:nvSpPr>
        <p:spPr/>
        <p:txBody>
          <a:bodyPr/>
          <a:lstStyle/>
          <a:p>
            <a:r>
              <a:rPr lang="en-GB" dirty="0"/>
              <a:t>Expected Outcomes</a:t>
            </a:r>
          </a:p>
        </p:txBody>
      </p:sp>
      <p:sp>
        <p:nvSpPr>
          <p:cNvPr id="3" name="Content Placeholder 2">
            <a:extLst>
              <a:ext uri="{FF2B5EF4-FFF2-40B4-BE49-F238E27FC236}">
                <a16:creationId xmlns:a16="http://schemas.microsoft.com/office/drawing/2014/main" id="{85FBA57E-4794-9BA1-DAD1-979B1CAC225E}"/>
              </a:ext>
            </a:extLst>
          </p:cNvPr>
          <p:cNvSpPr>
            <a:spLocks noGrp="1"/>
          </p:cNvSpPr>
          <p:nvPr>
            <p:ph idx="1"/>
          </p:nvPr>
        </p:nvSpPr>
        <p:spPr/>
        <p:txBody>
          <a:bodyPr>
            <a:normAutofit/>
          </a:bodyPr>
          <a:lstStyle/>
          <a:p>
            <a:endParaRPr lang="en-IN" sz="1800" dirty="0">
              <a:latin typeface="Times New Roman" panose="02020603050405020304" pitchFamily="18" charset="0"/>
              <a:cs typeface="Times New Roman" panose="02020603050405020304" pitchFamily="18" charset="0"/>
            </a:endParaRPr>
          </a:p>
          <a:p>
            <a:endParaRPr lang="en-IN" sz="1800" dirty="0">
              <a:latin typeface="Times New Roman" panose="02020603050405020304" pitchFamily="18" charset="0"/>
              <a:cs typeface="Times New Roman" panose="02020603050405020304" pitchFamily="18" charset="0"/>
            </a:endParaRPr>
          </a:p>
          <a:p>
            <a:endParaRPr lang="en-IN" sz="1800" dirty="0">
              <a:latin typeface="Times New Roman" panose="02020603050405020304" pitchFamily="18" charset="0"/>
              <a:cs typeface="Times New Roman" panose="02020603050405020304" pitchFamily="18" charset="0"/>
            </a:endParaRPr>
          </a:p>
          <a:p>
            <a:endParaRPr lang="en-IN" sz="1800" dirty="0">
              <a:latin typeface="Times New Roman" panose="02020603050405020304" pitchFamily="18" charset="0"/>
              <a:cs typeface="Times New Roman" panose="02020603050405020304" pitchFamily="18" charset="0"/>
            </a:endParaRPr>
          </a:p>
          <a:p>
            <a:endParaRPr lang="en-IN" sz="1800" dirty="0">
              <a:latin typeface="Times New Roman" panose="02020603050405020304" pitchFamily="18" charset="0"/>
              <a:cs typeface="Times New Roman" panose="02020603050405020304" pitchFamily="18" charset="0"/>
            </a:endParaRPr>
          </a:p>
          <a:p>
            <a:endParaRPr lang="en-IN" sz="1800" dirty="0">
              <a:latin typeface="Times New Roman" panose="02020603050405020304" pitchFamily="18" charset="0"/>
              <a:cs typeface="Times New Roman" panose="02020603050405020304" pitchFamily="18" charset="0"/>
            </a:endParaRPr>
          </a:p>
          <a:p>
            <a:endParaRPr lang="en-IN" sz="18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A4E112C9-E9E7-7F76-C7DE-4089ED50B9B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67755" y="1454590"/>
            <a:ext cx="5504128" cy="3948819"/>
          </a:xfrm>
          <a:prstGeom prst="rect">
            <a:avLst/>
          </a:prstGeom>
        </p:spPr>
      </p:pic>
      <p:pic>
        <p:nvPicPr>
          <p:cNvPr id="9" name="Picture 8">
            <a:extLst>
              <a:ext uri="{FF2B5EF4-FFF2-40B4-BE49-F238E27FC236}">
                <a16:creationId xmlns:a16="http://schemas.microsoft.com/office/drawing/2014/main" id="{84EE00BA-EFBA-42B4-C8DC-C3CF4A0D5CB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934836" y="1546546"/>
            <a:ext cx="5545964" cy="3856863"/>
          </a:xfrm>
          <a:prstGeom prst="rect">
            <a:avLst/>
          </a:prstGeom>
        </p:spPr>
      </p:pic>
    </p:spTree>
    <p:extLst>
      <p:ext uri="{BB962C8B-B14F-4D97-AF65-F5344CB8AC3E}">
        <p14:creationId xmlns:p14="http://schemas.microsoft.com/office/powerpoint/2010/main" val="1669693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F03ED6-24CC-3DF4-53E5-647C32B3D4E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85DE836-5658-A20E-E959-40FD353147A6}"/>
              </a:ext>
            </a:extLst>
          </p:cNvPr>
          <p:cNvSpPr>
            <a:spLocks noGrp="1"/>
          </p:cNvSpPr>
          <p:nvPr>
            <p:ph type="title"/>
          </p:nvPr>
        </p:nvSpPr>
        <p:spPr/>
        <p:txBody>
          <a:bodyPr/>
          <a:lstStyle/>
          <a:p>
            <a:r>
              <a:rPr lang="en-GB" dirty="0"/>
              <a:t>Expected Outcomes</a:t>
            </a:r>
          </a:p>
        </p:txBody>
      </p:sp>
      <p:sp>
        <p:nvSpPr>
          <p:cNvPr id="3" name="Content Placeholder 2">
            <a:extLst>
              <a:ext uri="{FF2B5EF4-FFF2-40B4-BE49-F238E27FC236}">
                <a16:creationId xmlns:a16="http://schemas.microsoft.com/office/drawing/2014/main" id="{6BBD6C98-A9E4-B2B8-D6C6-E552BDCFA8D1}"/>
              </a:ext>
            </a:extLst>
          </p:cNvPr>
          <p:cNvSpPr>
            <a:spLocks noGrp="1"/>
          </p:cNvSpPr>
          <p:nvPr>
            <p:ph idx="1"/>
          </p:nvPr>
        </p:nvSpPr>
        <p:spPr/>
        <p:txBody>
          <a:bodyPr>
            <a:normAutofit/>
          </a:bodyPr>
          <a:lstStyle/>
          <a:p>
            <a:endParaRPr lang="en-IN" sz="1800" dirty="0">
              <a:latin typeface="Times New Roman" panose="02020603050405020304" pitchFamily="18" charset="0"/>
              <a:cs typeface="Times New Roman" panose="02020603050405020304" pitchFamily="18" charset="0"/>
            </a:endParaRPr>
          </a:p>
          <a:p>
            <a:endParaRPr lang="en-IN" sz="1800" dirty="0">
              <a:latin typeface="Times New Roman" panose="02020603050405020304" pitchFamily="18" charset="0"/>
              <a:cs typeface="Times New Roman" panose="02020603050405020304" pitchFamily="18" charset="0"/>
            </a:endParaRPr>
          </a:p>
          <a:p>
            <a:endParaRPr lang="en-IN" sz="1800" dirty="0">
              <a:latin typeface="Times New Roman" panose="02020603050405020304" pitchFamily="18" charset="0"/>
              <a:cs typeface="Times New Roman" panose="02020603050405020304" pitchFamily="18" charset="0"/>
            </a:endParaRPr>
          </a:p>
          <a:p>
            <a:endParaRPr lang="en-IN" sz="1800" dirty="0">
              <a:latin typeface="Times New Roman" panose="02020603050405020304" pitchFamily="18" charset="0"/>
              <a:cs typeface="Times New Roman" panose="02020603050405020304" pitchFamily="18" charset="0"/>
            </a:endParaRPr>
          </a:p>
          <a:p>
            <a:endParaRPr lang="en-IN" sz="1800" dirty="0">
              <a:latin typeface="Times New Roman" panose="02020603050405020304" pitchFamily="18" charset="0"/>
              <a:cs typeface="Times New Roman" panose="02020603050405020304" pitchFamily="18" charset="0"/>
            </a:endParaRPr>
          </a:p>
          <a:p>
            <a:endParaRPr lang="en-IN" sz="1800" dirty="0">
              <a:latin typeface="Times New Roman" panose="02020603050405020304" pitchFamily="18" charset="0"/>
              <a:cs typeface="Times New Roman" panose="02020603050405020304" pitchFamily="18" charset="0"/>
            </a:endParaRPr>
          </a:p>
          <a:p>
            <a:endParaRPr lang="en-IN" sz="18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87675081-276A-30DA-F853-6E57441178D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7019" y="1385180"/>
            <a:ext cx="5909781" cy="3939854"/>
          </a:xfrm>
          <a:prstGeom prst="rect">
            <a:avLst/>
          </a:prstGeom>
        </p:spPr>
      </p:pic>
      <p:pic>
        <p:nvPicPr>
          <p:cNvPr id="9" name="Picture 8">
            <a:extLst>
              <a:ext uri="{FF2B5EF4-FFF2-40B4-BE49-F238E27FC236}">
                <a16:creationId xmlns:a16="http://schemas.microsoft.com/office/drawing/2014/main" id="{D79F7F9D-300E-1202-4896-86DEDD7FB6F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146800" y="1385180"/>
            <a:ext cx="5674457" cy="3939854"/>
          </a:xfrm>
          <a:prstGeom prst="rect">
            <a:avLst/>
          </a:prstGeom>
        </p:spPr>
      </p:pic>
    </p:spTree>
    <p:extLst>
      <p:ext uri="{BB962C8B-B14F-4D97-AF65-F5344CB8AC3E}">
        <p14:creationId xmlns:p14="http://schemas.microsoft.com/office/powerpoint/2010/main" val="42496436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674D1C-1F8A-0651-E824-7239A967C59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784DF1C-7A58-9C03-9F6A-A945A284144D}"/>
              </a:ext>
            </a:extLst>
          </p:cNvPr>
          <p:cNvSpPr>
            <a:spLocks noGrp="1"/>
          </p:cNvSpPr>
          <p:nvPr>
            <p:ph type="title"/>
          </p:nvPr>
        </p:nvSpPr>
        <p:spPr/>
        <p:txBody>
          <a:bodyPr/>
          <a:lstStyle/>
          <a:p>
            <a:r>
              <a:rPr lang="en-GB" dirty="0"/>
              <a:t>Expected Outcomes</a:t>
            </a:r>
          </a:p>
        </p:txBody>
      </p:sp>
      <p:sp>
        <p:nvSpPr>
          <p:cNvPr id="3" name="Content Placeholder 2">
            <a:extLst>
              <a:ext uri="{FF2B5EF4-FFF2-40B4-BE49-F238E27FC236}">
                <a16:creationId xmlns:a16="http://schemas.microsoft.com/office/drawing/2014/main" id="{534750D7-821A-E134-3238-853863C2A8FD}"/>
              </a:ext>
            </a:extLst>
          </p:cNvPr>
          <p:cNvSpPr>
            <a:spLocks noGrp="1"/>
          </p:cNvSpPr>
          <p:nvPr>
            <p:ph idx="1"/>
          </p:nvPr>
        </p:nvSpPr>
        <p:spPr/>
        <p:txBody>
          <a:bodyPr>
            <a:normAutofit/>
          </a:bodyPr>
          <a:lstStyle/>
          <a:p>
            <a:endParaRPr lang="en-IN" sz="1800" dirty="0">
              <a:latin typeface="Times New Roman" panose="02020603050405020304" pitchFamily="18" charset="0"/>
              <a:cs typeface="Times New Roman" panose="02020603050405020304" pitchFamily="18" charset="0"/>
            </a:endParaRPr>
          </a:p>
          <a:p>
            <a:endParaRPr lang="en-IN" sz="1800" dirty="0">
              <a:latin typeface="Times New Roman" panose="02020603050405020304" pitchFamily="18" charset="0"/>
              <a:cs typeface="Times New Roman" panose="02020603050405020304" pitchFamily="18" charset="0"/>
            </a:endParaRPr>
          </a:p>
          <a:p>
            <a:endParaRPr lang="en-IN" sz="1800" dirty="0">
              <a:latin typeface="Times New Roman" panose="02020603050405020304" pitchFamily="18" charset="0"/>
              <a:cs typeface="Times New Roman" panose="02020603050405020304" pitchFamily="18" charset="0"/>
            </a:endParaRPr>
          </a:p>
          <a:p>
            <a:endParaRPr lang="en-IN" sz="1800" dirty="0">
              <a:latin typeface="Times New Roman" panose="02020603050405020304" pitchFamily="18" charset="0"/>
              <a:cs typeface="Times New Roman" panose="02020603050405020304" pitchFamily="18" charset="0"/>
            </a:endParaRPr>
          </a:p>
          <a:p>
            <a:endParaRPr lang="en-IN" sz="1800" dirty="0">
              <a:latin typeface="Times New Roman" panose="02020603050405020304" pitchFamily="18" charset="0"/>
              <a:cs typeface="Times New Roman" panose="02020603050405020304" pitchFamily="18" charset="0"/>
            </a:endParaRPr>
          </a:p>
          <a:p>
            <a:endParaRPr lang="en-IN" sz="1800" dirty="0">
              <a:latin typeface="Times New Roman" panose="02020603050405020304" pitchFamily="18" charset="0"/>
              <a:cs typeface="Times New Roman" panose="02020603050405020304" pitchFamily="18" charset="0"/>
            </a:endParaRPr>
          </a:p>
          <a:p>
            <a:endParaRPr lang="en-IN" sz="18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191377D9-49D3-4921-6220-AFAB1AE91E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8971" y="1013011"/>
            <a:ext cx="9995658" cy="4997829"/>
          </a:xfrm>
          <a:prstGeom prst="rect">
            <a:avLst/>
          </a:prstGeom>
        </p:spPr>
      </p:pic>
    </p:spTree>
    <p:extLst>
      <p:ext uri="{BB962C8B-B14F-4D97-AF65-F5344CB8AC3E}">
        <p14:creationId xmlns:p14="http://schemas.microsoft.com/office/powerpoint/2010/main" val="16683393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Conclusion</a:t>
            </a:r>
          </a:p>
        </p:txBody>
      </p:sp>
      <p:sp>
        <p:nvSpPr>
          <p:cNvPr id="3" name="Content Placeholder 2"/>
          <p:cNvSpPr>
            <a:spLocks noGrp="1"/>
          </p:cNvSpPr>
          <p:nvPr>
            <p:ph idx="1"/>
          </p:nvPr>
        </p:nvSpPr>
        <p:spPr/>
        <p:txBody>
          <a:bodyPr>
            <a:normAutofit/>
          </a:bodyPr>
          <a:lstStyle/>
          <a:p>
            <a:r>
              <a:rPr lang="en-US" sz="1800" dirty="0">
                <a:effectLst/>
                <a:latin typeface="Times New Roman" panose="02020603050405020304" pitchFamily="18" charset="0"/>
                <a:ea typeface="Times New Roman" panose="02020603050405020304" pitchFamily="18" charset="0"/>
              </a:rPr>
              <a:t>The</a:t>
            </a:r>
            <a:r>
              <a:rPr lang="en-US" sz="1800" spc="-10"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Grape</a:t>
            </a:r>
            <a:r>
              <a:rPr lang="en-US" sz="1800" b="1" spc="-10"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Disease</a:t>
            </a:r>
            <a:r>
              <a:rPr lang="en-US" sz="1800" b="1" spc="-25"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Detection</a:t>
            </a:r>
            <a:r>
              <a:rPr lang="en-US" sz="1800" b="1" spc="-10"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System</a:t>
            </a:r>
            <a:r>
              <a:rPr lang="en-US" sz="1800" b="1"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developed</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this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project</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represents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 significant</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advancement</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 agricultural technology,</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particularly</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grapevine disease management. </a:t>
            </a:r>
          </a:p>
          <a:p>
            <a:r>
              <a:rPr lang="en-US" sz="1800" dirty="0">
                <a:effectLst/>
                <a:latin typeface="Times New Roman" panose="02020603050405020304" pitchFamily="18" charset="0"/>
                <a:ea typeface="Times New Roman" panose="02020603050405020304" pitchFamily="18" charset="0"/>
              </a:rPr>
              <a:t>Through the use of the </a:t>
            </a:r>
            <a:r>
              <a:rPr lang="en-US" sz="1800" b="1" dirty="0">
                <a:effectLst/>
                <a:latin typeface="Times New Roman" panose="02020603050405020304" pitchFamily="18" charset="0"/>
                <a:ea typeface="Times New Roman" panose="02020603050405020304" pitchFamily="18" charset="0"/>
              </a:rPr>
              <a:t>YOLOv8 model </a:t>
            </a:r>
            <a:r>
              <a:rPr lang="en-US" sz="1800" dirty="0">
                <a:effectLst/>
                <a:latin typeface="Times New Roman" panose="02020603050405020304" pitchFamily="18" charset="0"/>
                <a:ea typeface="Times New Roman" panose="02020603050405020304" pitchFamily="18" charset="0"/>
              </a:rPr>
              <a:t>for object detection, the system is capable</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of</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classifying</a:t>
            </a:r>
            <a:r>
              <a:rPr lang="en-US" sz="1800" spc="-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grape</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diseases</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into</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different</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categories</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such</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as </a:t>
            </a:r>
            <a:r>
              <a:rPr lang="en-US" sz="1800" b="1" dirty="0">
                <a:effectLst/>
                <a:latin typeface="Times New Roman" panose="02020603050405020304" pitchFamily="18" charset="0"/>
                <a:ea typeface="Times New Roman" panose="02020603050405020304" pitchFamily="18" charset="0"/>
              </a:rPr>
              <a:t>ESCA</a:t>
            </a:r>
            <a:r>
              <a:rPr lang="en-US" sz="1800"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Leaf Blight</a:t>
            </a:r>
            <a:r>
              <a:rPr lang="en-US" sz="1800" dirty="0">
                <a:effectLst/>
                <a:latin typeface="Times New Roman" panose="02020603050405020304" pitchFamily="18" charset="0"/>
                <a:ea typeface="Times New Roman" panose="02020603050405020304" pitchFamily="18" charset="0"/>
              </a:rPr>
              <a:t>, and </a:t>
            </a:r>
            <a:r>
              <a:rPr lang="en-US" sz="1800" b="1" dirty="0">
                <a:effectLst/>
                <a:latin typeface="Times New Roman" panose="02020603050405020304" pitchFamily="18" charset="0"/>
                <a:ea typeface="Times New Roman" panose="02020603050405020304" pitchFamily="18" charset="0"/>
              </a:rPr>
              <a:t>Healthy </a:t>
            </a:r>
            <a:r>
              <a:rPr lang="en-US" sz="1800" dirty="0">
                <a:effectLst/>
                <a:latin typeface="Times New Roman" panose="02020603050405020304" pitchFamily="18" charset="0"/>
                <a:ea typeface="Times New Roman" panose="02020603050405020304" pitchFamily="18" charset="0"/>
              </a:rPr>
              <a:t>vines. </a:t>
            </a:r>
            <a:endParaRPr lang="en-US" sz="1800" dirty="0">
              <a:latin typeface="Times New Roman" panose="02020603050405020304" pitchFamily="18" charset="0"/>
              <a:ea typeface="Times New Roman" panose="02020603050405020304" pitchFamily="18" charset="0"/>
            </a:endParaRPr>
          </a:p>
          <a:p>
            <a:r>
              <a:rPr lang="en-US" sz="1800" dirty="0">
                <a:effectLst/>
                <a:latin typeface="Times New Roman" panose="02020603050405020304" pitchFamily="18" charset="0"/>
                <a:ea typeface="Times New Roman" panose="02020603050405020304" pitchFamily="18" charset="0"/>
              </a:rPr>
              <a:t>The model’s ability to discern between these categories allows for precise diagnosis,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providing farmers</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with valuable</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insights to take corrective actions in a timely manner.</a:t>
            </a:r>
          </a:p>
          <a:p>
            <a:r>
              <a:rPr lang="en-US" sz="1800" b="1" dirty="0">
                <a:effectLst/>
                <a:latin typeface="Times New Roman" panose="02020603050405020304" pitchFamily="18" charset="0"/>
                <a:ea typeface="Times New Roman" panose="02020603050405020304" pitchFamily="18" charset="0"/>
              </a:rPr>
              <a:t>Automating disease detection </a:t>
            </a:r>
            <a:r>
              <a:rPr lang="en-US" sz="1800" dirty="0">
                <a:effectLst/>
                <a:latin typeface="Times New Roman" panose="02020603050405020304" pitchFamily="18" charset="0"/>
                <a:ea typeface="Times New Roman" panose="02020603050405020304" pitchFamily="18" charset="0"/>
              </a:rPr>
              <a:t>has several advantages over traditional methods. Farmers often rely on labor-intensive visual inspections to identify grapevine diseases, which can be time-consuming, inconsistent, and prone to human error.</a:t>
            </a:r>
            <a:endParaRPr lang="en-US" sz="1800" dirty="0">
              <a:latin typeface="Times New Roman" panose="02020603050405020304" pitchFamily="18" charset="0"/>
              <a:ea typeface="Times New Roman" panose="02020603050405020304" pitchFamily="18" charset="0"/>
            </a:endParaRPr>
          </a:p>
          <a:p>
            <a:r>
              <a:rPr lang="en-US" sz="1800" dirty="0">
                <a:latin typeface="Times New Roman" panose="02020603050405020304" pitchFamily="18" charset="0"/>
                <a:ea typeface="Times New Roman" panose="02020603050405020304" pitchFamily="18" charset="0"/>
              </a:rPr>
              <a:t>T</a:t>
            </a:r>
            <a:r>
              <a:rPr lang="en-US" sz="1800" dirty="0">
                <a:effectLst/>
                <a:latin typeface="Times New Roman" panose="02020603050405020304" pitchFamily="18" charset="0"/>
                <a:ea typeface="Times New Roman" panose="02020603050405020304" pitchFamily="18" charset="0"/>
              </a:rPr>
              <a:t>he system ensures that grapevine diseases are</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identified</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at</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early</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stage,</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which</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can</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prevent</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spread</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of</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infections</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 allow for </a:t>
            </a:r>
            <a:r>
              <a:rPr lang="en-US" sz="1800" b="1" dirty="0">
                <a:effectLst/>
                <a:latin typeface="Times New Roman" panose="02020603050405020304" pitchFamily="18" charset="0"/>
                <a:ea typeface="Times New Roman" panose="02020603050405020304" pitchFamily="18" charset="0"/>
              </a:rPr>
              <a:t>targeted treatment</a:t>
            </a:r>
            <a:r>
              <a:rPr lang="en-US" sz="1800" dirty="0">
                <a:effectLst/>
                <a:latin typeface="Times New Roman" panose="02020603050405020304" pitchFamily="18" charset="0"/>
                <a:ea typeface="Times New Roman" panose="02020603050405020304" pitchFamily="18" charset="0"/>
              </a:rPr>
              <a:t>.</a:t>
            </a:r>
            <a:endParaRPr lang="en-GB"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385711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Github Link</a:t>
            </a: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
        <p:nvSpPr>
          <p:cNvPr id="4" name="Google Shape;115;p17"/>
          <p:cNvSpPr txBox="1">
            <a:spLocks/>
          </p:cNvSpPr>
          <p:nvPr/>
        </p:nvSpPr>
        <p:spPr>
          <a:xfrm>
            <a:off x="965200" y="1295400"/>
            <a:ext cx="10668000" cy="49530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p:txBody>
      </p:sp>
      <p:sp>
        <p:nvSpPr>
          <p:cNvPr id="5" name="Google Shape;115;p17"/>
          <p:cNvSpPr txBox="1">
            <a:spLocks/>
          </p:cNvSpPr>
          <p:nvPr/>
        </p:nvSpPr>
        <p:spPr>
          <a:xfrm>
            <a:off x="812800" y="1143000"/>
            <a:ext cx="10668000" cy="41783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Font typeface="Arial"/>
              <a:buNone/>
            </a:pPr>
            <a:r>
              <a:rPr lang="en-US" b="1" dirty="0">
                <a:solidFill>
                  <a:schemeClr val="accent2">
                    <a:lumMod val="75000"/>
                  </a:schemeClr>
                </a:solidFill>
                <a:latin typeface="Cambria" panose="02040503050406030204" pitchFamily="18" charset="0"/>
                <a:ea typeface="Cambria" panose="02040503050406030204" pitchFamily="18" charset="0"/>
              </a:rPr>
              <a:t>Github Link</a:t>
            </a:r>
          </a:p>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r>
              <a:rPr lang="en-US" dirty="0">
                <a:latin typeface="Cambria" panose="02040503050406030204" pitchFamily="18" charset="0"/>
                <a:ea typeface="Cambria" panose="02040503050406030204" pitchFamily="18" charset="0"/>
              </a:rPr>
              <a:t>https://github.com/issu2009/GRAPE-LEAF-DISEASE-PREDICTION-AND-MANAGEMENT-SYSTEM</a:t>
            </a: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8563573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References</a:t>
            </a:r>
          </a:p>
        </p:txBody>
      </p:sp>
      <p:sp>
        <p:nvSpPr>
          <p:cNvPr id="3" name="Content Placeholder 2"/>
          <p:cNvSpPr>
            <a:spLocks noGrp="1"/>
          </p:cNvSpPr>
          <p:nvPr>
            <p:ph idx="1"/>
          </p:nvPr>
        </p:nvSpPr>
        <p:spPr/>
        <p:txBody>
          <a:bodyPr>
            <a:normAutofit/>
          </a:bodyPr>
          <a:lstStyle/>
          <a:p>
            <a:pPr marL="457200" indent="-457200">
              <a:buFont typeface="+mj-lt"/>
              <a:buAutoNum type="arabicPeriod"/>
            </a:pPr>
            <a:r>
              <a:rPr lang="en-US" sz="2000" dirty="0">
                <a:latin typeface="Times New Roman" panose="02020603050405020304" pitchFamily="18" charset="0"/>
                <a:cs typeface="Times New Roman" panose="02020603050405020304" pitchFamily="18" charset="0"/>
              </a:rPr>
              <a:t>A. </a:t>
            </a:r>
            <a:r>
              <a:rPr lang="en-US" sz="2000" dirty="0" err="1">
                <a:latin typeface="Times New Roman" panose="02020603050405020304" pitchFamily="18" charset="0"/>
                <a:cs typeface="Times New Roman" panose="02020603050405020304" pitchFamily="18" charset="0"/>
              </a:rPr>
              <a:t>Surampalli</a:t>
            </a:r>
            <a:r>
              <a:rPr lang="en-US" sz="2000" dirty="0">
                <a:latin typeface="Times New Roman" panose="02020603050405020304" pitchFamily="18" charset="0"/>
                <a:cs typeface="Times New Roman" panose="02020603050405020304" pitchFamily="18" charset="0"/>
              </a:rPr>
              <a:t>, K. Gemini, R. </a:t>
            </a:r>
            <a:r>
              <a:rPr lang="en-US" sz="2000" dirty="0" err="1">
                <a:latin typeface="Times New Roman" panose="02020603050405020304" pitchFamily="18" charset="0"/>
                <a:cs typeface="Times New Roman" panose="02020603050405020304" pitchFamily="18" charset="0"/>
              </a:rPr>
              <a:t>Velpula</a:t>
            </a:r>
            <a:r>
              <a:rPr lang="en-US" sz="2000" dirty="0">
                <a:latin typeface="Times New Roman" panose="02020603050405020304" pitchFamily="18" charset="0"/>
                <a:cs typeface="Times New Roman" panose="02020603050405020304" pitchFamily="18" charset="0"/>
              </a:rPr>
              <a:t>, S. Suchitra, S.G. Sophia, and B. Pavithra. ” Tomato leaf disease detection using deep learning techniques.” In 2020 5th International Conference on Communication and Electronics Systems (ICCES), pp. 979-983. IEEE, 2020.</a:t>
            </a:r>
          </a:p>
          <a:p>
            <a:pPr marL="457200" indent="-457200">
              <a:buFont typeface="+mj-lt"/>
              <a:buAutoNum type="arabicPeriod"/>
            </a:pPr>
            <a:r>
              <a:rPr lang="en-US" sz="2000" dirty="0">
                <a:latin typeface="Times New Roman" panose="02020603050405020304" pitchFamily="18" charset="0"/>
                <a:cs typeface="Times New Roman" panose="02020603050405020304" pitchFamily="18" charset="0"/>
              </a:rPr>
              <a:t>D. Das, M. Singh, S.S. Mohanty and S. Chakravarty, “Leaf disease detection using support vector machine.” In 2020 International Conference on Communication and Signal Process- </a:t>
            </a:r>
            <a:r>
              <a:rPr lang="en-US" sz="2000" dirty="0" err="1">
                <a:latin typeface="Times New Roman" panose="02020603050405020304" pitchFamily="18" charset="0"/>
                <a:cs typeface="Times New Roman" panose="02020603050405020304" pitchFamily="18" charset="0"/>
              </a:rPr>
              <a:t>ing</a:t>
            </a:r>
            <a:r>
              <a:rPr lang="en-US" sz="2000" dirty="0">
                <a:latin typeface="Times New Roman" panose="02020603050405020304" pitchFamily="18" charset="0"/>
                <a:cs typeface="Times New Roman" panose="02020603050405020304" pitchFamily="18" charset="0"/>
              </a:rPr>
              <a:t> (ICCSP), pp. 1036-1040. IEEE, 2020.</a:t>
            </a:r>
          </a:p>
          <a:p>
            <a:pPr marL="457200" indent="-457200">
              <a:buFont typeface="+mj-lt"/>
              <a:buAutoNum type="arabicPeriod"/>
            </a:pPr>
            <a:r>
              <a:rPr lang="en-US" sz="2000" dirty="0">
                <a:latin typeface="Times New Roman" panose="02020603050405020304" pitchFamily="18" charset="0"/>
                <a:cs typeface="Times New Roman" panose="02020603050405020304" pitchFamily="18" charset="0"/>
              </a:rPr>
              <a:t>K.M. Sudar, P. Nagaraj, B. Prakash, M.M. Reddy, M. M. Naidu, H. Kumar, Development of Tomato Leaf Disease Prediction System to the Farmers by using Artificial Intelligent Network.” In 2022 6th International Conference on Intelligent Computing and Control Systems (ICICCS), pp. 955-961. IEEE, 2022.</a:t>
            </a:r>
            <a:endParaRPr lang="en-US" sz="1800"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1800" dirty="0">
                <a:latin typeface="Times New Roman" panose="02020603050405020304" pitchFamily="18" charset="0"/>
                <a:cs typeface="Times New Roman" panose="02020603050405020304" pitchFamily="18" charset="0"/>
              </a:rPr>
              <a:t>Rakesh, S., and Indiramma, M. (2022, December). Explainable AI for Crop disease detection. In 2022 4th International Conference on Advances in Computing, Communication Control and Networking (ICAC3N) pp. 1601-1608. IEEE.</a:t>
            </a:r>
          </a:p>
          <a:p>
            <a:pPr marL="457200" indent="-457200">
              <a:buFont typeface="+mj-lt"/>
              <a:buAutoNum type="arabicPeriod"/>
            </a:pPr>
            <a:endParaRPr lang="en-GB" sz="2000" dirty="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138633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38A02-66E7-D4A9-0B63-EC7A4969F9A5}"/>
              </a:ext>
            </a:extLst>
          </p:cNvPr>
          <p:cNvSpPr>
            <a:spLocks noGrp="1"/>
          </p:cNvSpPr>
          <p:nvPr>
            <p:ph type="title"/>
          </p:nvPr>
        </p:nvSpPr>
        <p:spPr/>
        <p:txBody>
          <a:bodyPr/>
          <a:lstStyle/>
          <a:p>
            <a:r>
              <a:rPr lang="en-US" dirty="0"/>
              <a:t>Project work mapping with SDG</a:t>
            </a:r>
            <a:endParaRPr lang="en-IN" dirty="0"/>
          </a:p>
        </p:txBody>
      </p:sp>
      <p:sp>
        <p:nvSpPr>
          <p:cNvPr id="4" name="AutoShape 2" descr="Image preview">
            <a:extLst>
              <a:ext uri="{FF2B5EF4-FFF2-40B4-BE49-F238E27FC236}">
                <a16:creationId xmlns:a16="http://schemas.microsoft.com/office/drawing/2014/main" id="{96B0E362-745E-C478-1396-BA189B715024}"/>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AutoShape 6" descr="Image preview">
            <a:extLst>
              <a:ext uri="{FF2B5EF4-FFF2-40B4-BE49-F238E27FC236}">
                <a16:creationId xmlns:a16="http://schemas.microsoft.com/office/drawing/2014/main" id="{EA944A2A-59CE-0D28-76C1-2B1B38111B31}"/>
              </a:ext>
            </a:extLst>
          </p:cNvPr>
          <p:cNvSpPr>
            <a:spLocks noGrp="1" noChangeAspect="1" noChangeArrowheads="1"/>
          </p:cNvSpPr>
          <p:nvPr>
            <p:ph type="body" idx="1"/>
          </p:nvPr>
        </p:nvSpPr>
        <p:spPr bwMode="auto">
          <a:xfrm>
            <a:off x="504337" y="999787"/>
            <a:ext cx="10976463" cy="509621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Autofit/>
          </a:bodyPr>
          <a:lstStyle/>
          <a:p>
            <a:pPr marL="0" indent="0">
              <a:buNone/>
            </a:pPr>
            <a:endParaRPr lang="en-IN" sz="18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2117B690-3A68-053E-6FBA-FA700E6F6F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4337" y="999788"/>
            <a:ext cx="10976463" cy="5096212"/>
          </a:xfrm>
          <a:prstGeom prst="rect">
            <a:avLst/>
          </a:prstGeom>
        </p:spPr>
      </p:pic>
    </p:spTree>
    <p:extLst>
      <p:ext uri="{BB962C8B-B14F-4D97-AF65-F5344CB8AC3E}">
        <p14:creationId xmlns:p14="http://schemas.microsoft.com/office/powerpoint/2010/main" val="37954494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Introduction</a:t>
            </a:r>
          </a:p>
        </p:txBody>
      </p:sp>
      <p:sp>
        <p:nvSpPr>
          <p:cNvPr id="3" name="Content Placeholder 2"/>
          <p:cNvSpPr>
            <a:spLocks noGrp="1"/>
          </p:cNvSpPr>
          <p:nvPr>
            <p:ph idx="1"/>
          </p:nvPr>
        </p:nvSpPr>
        <p:spPr/>
        <p:txBody>
          <a:bodyPr>
            <a:normAutofit/>
          </a:bodyPr>
          <a:lstStyle/>
          <a:p>
            <a:r>
              <a:rPr lang="en-US" sz="1800" dirty="0">
                <a:effectLst/>
                <a:latin typeface="Times New Roman" panose="02020603050405020304" pitchFamily="18" charset="0"/>
                <a:ea typeface="Times New Roman" panose="02020603050405020304" pitchFamily="18" charset="0"/>
              </a:rPr>
              <a:t>Agriculture plays a pivotal role in the global economy, and grapevine cultivation is a significant part of the agricultural sector, especially for wine production, consumption, and</a:t>
            </a:r>
            <a:r>
              <a:rPr lang="en-US" sz="1800" spc="-7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direct</a:t>
            </a:r>
            <a:r>
              <a:rPr lang="en-US" sz="1800" spc="-8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consumption</a:t>
            </a:r>
            <a:r>
              <a:rPr lang="en-US" sz="1800" spc="-8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as</a:t>
            </a:r>
            <a:r>
              <a:rPr lang="en-US" sz="1800" spc="-8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fruits.</a:t>
            </a:r>
            <a:r>
              <a:rPr lang="en-US" sz="1800" spc="-9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Grapevines,</a:t>
            </a:r>
            <a:r>
              <a:rPr lang="en-US" sz="1800" spc="-7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however,</a:t>
            </a:r>
            <a:r>
              <a:rPr lang="en-US" sz="1800" spc="-7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are</a:t>
            </a:r>
            <a:r>
              <a:rPr lang="en-US" sz="1800" spc="-7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susceptible</a:t>
            </a:r>
            <a:r>
              <a:rPr lang="en-US" sz="1800" spc="-7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to</a:t>
            </a:r>
            <a:r>
              <a:rPr lang="en-US" sz="1800" spc="-8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various</a:t>
            </a:r>
            <a:r>
              <a:rPr lang="en-US" sz="1800" spc="-7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diseases caused by fungi, bacteria, and viruses. These diseases can have a detrimental impact on grape yield and quality, potentially leading to significant financial losses for vineyard owners.</a:t>
            </a:r>
          </a:p>
          <a:p>
            <a:r>
              <a:rPr lang="en-US" sz="1800" dirty="0">
                <a:effectLst/>
                <a:latin typeface="Times New Roman" panose="02020603050405020304" pitchFamily="18" charset="0"/>
                <a:ea typeface="Times New Roman" panose="02020603050405020304" pitchFamily="18" charset="0"/>
              </a:rPr>
              <a:t>The</a:t>
            </a:r>
            <a:r>
              <a:rPr lang="en-US" sz="1800" spc="-5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grapevine</a:t>
            </a:r>
            <a:r>
              <a:rPr lang="en-US" sz="1800" spc="-5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industry</a:t>
            </a:r>
            <a:r>
              <a:rPr lang="en-US" sz="1800" spc="-5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faces</a:t>
            </a:r>
            <a:r>
              <a:rPr lang="en-US" sz="1800" spc="-6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numerous</a:t>
            </a:r>
            <a:r>
              <a:rPr lang="en-US" sz="1800" spc="-5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challenges,</a:t>
            </a:r>
            <a:r>
              <a:rPr lang="en-US" sz="1800" spc="-5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including</a:t>
            </a:r>
            <a:r>
              <a:rPr lang="en-US" sz="1800" spc="-5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6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prevalence</a:t>
            </a:r>
            <a:r>
              <a:rPr lang="en-US" sz="1800" spc="-5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of</a:t>
            </a:r>
            <a:r>
              <a:rPr lang="en-US" sz="1800" spc="-5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diseases that can severely impact crop yield and quality. Timely identification of grapevine diseases is critical for effective management and prevention. </a:t>
            </a:r>
          </a:p>
          <a:p>
            <a:r>
              <a:rPr lang="en-US" sz="1800" dirty="0">
                <a:effectLst/>
                <a:latin typeface="Times New Roman" panose="02020603050405020304" pitchFamily="18" charset="0"/>
                <a:ea typeface="Times New Roman" panose="02020603050405020304" pitchFamily="18" charset="0"/>
              </a:rPr>
              <a:t>Traditional methods of disease detection, relying on visual inspection by experts, are often time-consuming, inconsistent, and prone to human error. To address this challenge, we propose a state- of-the-art </a:t>
            </a:r>
            <a:r>
              <a:rPr lang="en-US" sz="1800" b="1" dirty="0">
                <a:effectLst/>
                <a:latin typeface="Times New Roman" panose="02020603050405020304" pitchFamily="18" charset="0"/>
                <a:ea typeface="Times New Roman" panose="02020603050405020304" pitchFamily="18" charset="0"/>
              </a:rPr>
              <a:t>Grape Disease Detection System </a:t>
            </a:r>
            <a:r>
              <a:rPr lang="en-US" sz="1800" dirty="0">
                <a:effectLst/>
                <a:latin typeface="Times New Roman" panose="02020603050405020304" pitchFamily="18" charset="0"/>
                <a:ea typeface="Times New Roman" panose="02020603050405020304" pitchFamily="18" charset="0"/>
              </a:rPr>
              <a:t>using </a:t>
            </a:r>
            <a:r>
              <a:rPr lang="en-US" sz="1800" b="1" dirty="0">
                <a:effectLst/>
                <a:latin typeface="Times New Roman" panose="02020603050405020304" pitchFamily="18" charset="0"/>
                <a:ea typeface="Times New Roman" panose="02020603050405020304" pitchFamily="18" charset="0"/>
              </a:rPr>
              <a:t>YOLOv8 (You Only Look Once)</a:t>
            </a:r>
            <a:r>
              <a:rPr lang="en-US" sz="1800" dirty="0">
                <a:effectLst/>
                <a:latin typeface="Times New Roman" panose="02020603050405020304" pitchFamily="18" charset="0"/>
                <a:ea typeface="Times New Roman" panose="02020603050405020304" pitchFamily="18" charset="0"/>
              </a:rPr>
              <a:t>, an</a:t>
            </a:r>
            <a:r>
              <a:rPr lang="en-US" sz="1800" spc="-4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advanced</a:t>
            </a:r>
            <a:r>
              <a:rPr lang="en-US" sz="1800" spc="-4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deep</a:t>
            </a:r>
            <a:r>
              <a:rPr lang="en-US" sz="1800" spc="-4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learning-based</a:t>
            </a:r>
            <a:r>
              <a:rPr lang="en-US" sz="1800" spc="-5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object</a:t>
            </a:r>
            <a:r>
              <a:rPr lang="en-US" sz="1800" spc="-4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detection</a:t>
            </a:r>
            <a:r>
              <a:rPr lang="en-US" sz="1800" spc="-4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algorithm,</a:t>
            </a:r>
            <a:r>
              <a:rPr lang="en-US" sz="1800" spc="-4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for</a:t>
            </a:r>
            <a:r>
              <a:rPr lang="en-US" sz="1800" spc="-5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real-time</a:t>
            </a:r>
            <a:r>
              <a:rPr lang="en-US" sz="1800" spc="-5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identification and classification of grapevine diseases.</a:t>
            </a:r>
          </a:p>
          <a:p>
            <a:r>
              <a:rPr lang="en-US" sz="1800" dirty="0">
                <a:effectLst/>
                <a:latin typeface="Times New Roman" panose="02020603050405020304" pitchFamily="18" charset="0"/>
                <a:ea typeface="Times New Roman" panose="02020603050405020304" pitchFamily="18" charset="0"/>
              </a:rPr>
              <a:t>These technologies can automate the disease detection process, enabling</a:t>
            </a:r>
            <a:r>
              <a:rPr lang="en-US" sz="1800" spc="-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timely,</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accurate,</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efficient</a:t>
            </a:r>
            <a:r>
              <a:rPr lang="en-US" sz="1800" spc="-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identification</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of</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grapevine</a:t>
            </a:r>
            <a:r>
              <a:rPr lang="en-US" sz="1800" spc="-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diseases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from</a:t>
            </a:r>
            <a:r>
              <a:rPr lang="en-US" sz="1800" spc="-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images. By</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leveraging</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deep</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learning-based</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systems,</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farmers</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can</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quickly</a:t>
            </a:r>
            <a:r>
              <a:rPr lang="en-US" sz="1800" spc="-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identify</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affected</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plants, reduce crop losses, and take appropriate preventive measures, ensuring healthier grape </a:t>
            </a:r>
            <a:r>
              <a:rPr lang="en-US" sz="1800" spc="-10" dirty="0">
                <a:effectLst/>
                <a:latin typeface="Times New Roman" panose="02020603050405020304" pitchFamily="18" charset="0"/>
                <a:ea typeface="Times New Roman" panose="02020603050405020304" pitchFamily="18" charset="0"/>
              </a:rPr>
              <a:t>production.</a:t>
            </a:r>
          </a:p>
          <a:p>
            <a:endParaRPr lang="en-US" sz="1800" dirty="0">
              <a:effectLst/>
              <a:latin typeface="Times New Roman" panose="02020603050405020304" pitchFamily="18" charset="0"/>
              <a:ea typeface="Times New Roman" panose="02020603050405020304" pitchFamily="18" charset="0"/>
            </a:endParaRPr>
          </a:p>
          <a:p>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334872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C17BA8-B81A-9D31-D07E-71227DA8B56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0DE6CFC-F95C-778D-E26F-9541CA3817F9}"/>
              </a:ext>
            </a:extLst>
          </p:cNvPr>
          <p:cNvSpPr>
            <a:spLocks noGrp="1"/>
          </p:cNvSpPr>
          <p:nvPr>
            <p:ph type="title"/>
          </p:nvPr>
        </p:nvSpPr>
        <p:spPr/>
        <p:txBody>
          <a:bodyPr/>
          <a:lstStyle/>
          <a:p>
            <a:r>
              <a:rPr lang="en-US" dirty="0"/>
              <a:t>Project work mapping with SDG</a:t>
            </a:r>
            <a:endParaRPr lang="en-IN" dirty="0"/>
          </a:p>
        </p:txBody>
      </p:sp>
      <p:sp>
        <p:nvSpPr>
          <p:cNvPr id="4" name="AutoShape 2" descr="Image preview">
            <a:extLst>
              <a:ext uri="{FF2B5EF4-FFF2-40B4-BE49-F238E27FC236}">
                <a16:creationId xmlns:a16="http://schemas.microsoft.com/office/drawing/2014/main" id="{4171F51D-3926-8DEE-63C0-1751F96B5361}"/>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AutoShape 6" descr="Image preview">
            <a:extLst>
              <a:ext uri="{FF2B5EF4-FFF2-40B4-BE49-F238E27FC236}">
                <a16:creationId xmlns:a16="http://schemas.microsoft.com/office/drawing/2014/main" id="{52AC9B7C-EF95-410A-C338-92E0A5E3FDFE}"/>
              </a:ext>
            </a:extLst>
          </p:cNvPr>
          <p:cNvSpPr>
            <a:spLocks noGrp="1" noChangeAspect="1" noChangeArrowheads="1"/>
          </p:cNvSpPr>
          <p:nvPr>
            <p:ph type="body" idx="1"/>
          </p:nvPr>
        </p:nvSpPr>
        <p:spPr bwMode="auto">
          <a:xfrm>
            <a:off x="504337" y="999787"/>
            <a:ext cx="10976463" cy="509621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Autofit/>
          </a:bodyPr>
          <a:lstStyle/>
          <a:p>
            <a:pPr marL="0" indent="0">
              <a:buNone/>
            </a:pPr>
            <a:r>
              <a:rPr lang="en-US" sz="1800" dirty="0">
                <a:latin typeface="Times New Roman" panose="02020603050405020304" pitchFamily="18" charset="0"/>
                <a:cs typeface="Times New Roman" panose="02020603050405020304" pitchFamily="18" charset="0"/>
              </a:rPr>
              <a:t>The project “Price Parity and Procurement Efficiency: A Comparative Study of </a:t>
            </a:r>
            <a:r>
              <a:rPr lang="en-US" sz="1800" dirty="0" err="1">
                <a:latin typeface="Times New Roman" panose="02020603050405020304" pitchFamily="18" charset="0"/>
                <a:cs typeface="Times New Roman" panose="02020603050405020304" pitchFamily="18" charset="0"/>
              </a:rPr>
              <a:t>GeM</a:t>
            </a:r>
            <a:r>
              <a:rPr lang="en-US" sz="1800" dirty="0">
                <a:latin typeface="Times New Roman" panose="02020603050405020304" pitchFamily="18" charset="0"/>
                <a:cs typeface="Times New Roman" panose="02020603050405020304" pitchFamily="18" charset="0"/>
              </a:rPr>
              <a:t> and Commercial E-Marketplaces” aligns most closely with the following Sustainable Development Goals (SDG):</a:t>
            </a:r>
          </a:p>
          <a:p>
            <a:pPr>
              <a:buAutoNum type="arabicPeriod"/>
            </a:pPr>
            <a:r>
              <a:rPr lang="en-US" sz="1800" dirty="0">
                <a:latin typeface="Times New Roman" panose="02020603050405020304" pitchFamily="18" charset="0"/>
                <a:cs typeface="Times New Roman" panose="02020603050405020304" pitchFamily="18" charset="0"/>
              </a:rPr>
              <a:t>Decent Work and Economic Growth (SDG8):Promotes inclusive economic growth by improving market access and procurement efficiency.</a:t>
            </a:r>
          </a:p>
          <a:p>
            <a:pPr>
              <a:buAutoNum type="arabicPeriod"/>
            </a:pPr>
            <a:r>
              <a:rPr lang="en-US" sz="1800" dirty="0">
                <a:latin typeface="Times New Roman" panose="02020603050405020304" pitchFamily="18" charset="0"/>
                <a:cs typeface="Times New Roman" panose="02020603050405020304" pitchFamily="18" charset="0"/>
              </a:rPr>
              <a:t>Industry, Innovation, and Infrastructure (SDG9):Supports innovation through digital technologies and resilient e-commerce infrastructure.</a:t>
            </a:r>
          </a:p>
          <a:p>
            <a:pPr>
              <a:buAutoNum type="arabicPeriod"/>
            </a:pPr>
            <a:r>
              <a:rPr lang="en-US" sz="1800" dirty="0">
                <a:latin typeface="Times New Roman" panose="02020603050405020304" pitchFamily="18" charset="0"/>
                <a:cs typeface="Times New Roman" panose="02020603050405020304" pitchFamily="18" charset="0"/>
              </a:rPr>
              <a:t>Reduced Inequalities (SDG10):Enhances market transparency and access for diverse buyers, including SMEs and underserved regions.</a:t>
            </a:r>
          </a:p>
          <a:p>
            <a:pPr>
              <a:buAutoNum type="arabicPeriod"/>
            </a:pPr>
            <a:r>
              <a:rPr lang="en-US" sz="1800" dirty="0">
                <a:latin typeface="Times New Roman" panose="02020603050405020304" pitchFamily="18" charset="0"/>
                <a:cs typeface="Times New Roman" panose="02020603050405020304" pitchFamily="18" charset="0"/>
              </a:rPr>
              <a:t>Responsible Consumption and Production (SDG12):Encourages informed purchasing decisions that promote sustainable consumption patterns.</a:t>
            </a:r>
          </a:p>
          <a:p>
            <a:pPr>
              <a:buAutoNum type="arabicPeriod"/>
            </a:pPr>
            <a:r>
              <a:rPr lang="en-US" sz="1800" dirty="0">
                <a:latin typeface="Times New Roman" panose="02020603050405020304" pitchFamily="18" charset="0"/>
                <a:cs typeface="Times New Roman" panose="02020603050405020304" pitchFamily="18" charset="0"/>
              </a:rPr>
              <a:t>Climate Action (SDG13):Helps reduce environmental impact by optimizing procurement and logistics processes.</a:t>
            </a:r>
          </a:p>
          <a:p>
            <a:pPr>
              <a:buAutoNum type="arabicPeriod"/>
            </a:pPr>
            <a:r>
              <a:rPr lang="en-US" sz="1800" dirty="0">
                <a:latin typeface="Times New Roman" panose="02020603050405020304" pitchFamily="18" charset="0"/>
                <a:cs typeface="Times New Roman" panose="02020603050405020304" pitchFamily="18" charset="0"/>
              </a:rPr>
              <a:t>Partnerships for the Goals (SDG17):Fosters collaboration between government, private sector, and technology providers for sustainable development.</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090879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Content Placeholder 2"/>
          <p:cNvSpPr>
            <a:spLocks noGrp="1"/>
          </p:cNvSpPr>
          <p:nvPr>
            <p:ph idx="1"/>
          </p:nvPr>
        </p:nvSpPr>
        <p:spPr/>
        <p:txBody>
          <a:bodyPr>
            <a:normAutofit/>
          </a:bodyPr>
          <a:lstStyle/>
          <a:p>
            <a:pPr marL="0" indent="0" algn="ctr">
              <a:buNone/>
            </a:pPr>
            <a:endParaRPr lang="en-GB" sz="4400" dirty="0"/>
          </a:p>
          <a:p>
            <a:pPr marL="0" indent="0" algn="ctr">
              <a:buNone/>
            </a:pPr>
            <a:endParaRPr lang="en-GB" sz="4400" dirty="0"/>
          </a:p>
          <a:p>
            <a:pPr marL="0" indent="0" algn="ctr">
              <a:buNone/>
            </a:pPr>
            <a:r>
              <a:rPr lang="en-GB" sz="6000" dirty="0"/>
              <a:t>Thank You</a:t>
            </a:r>
          </a:p>
        </p:txBody>
      </p:sp>
    </p:spTree>
    <p:extLst>
      <p:ext uri="{BB962C8B-B14F-4D97-AF65-F5344CB8AC3E}">
        <p14:creationId xmlns:p14="http://schemas.microsoft.com/office/powerpoint/2010/main" val="36916723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Literature Review</a:t>
            </a:r>
          </a:p>
        </p:txBody>
      </p:sp>
      <p:sp>
        <p:nvSpPr>
          <p:cNvPr id="3" name="Content Placeholder 2"/>
          <p:cNvSpPr>
            <a:spLocks noGrp="1"/>
          </p:cNvSpPr>
          <p:nvPr>
            <p:ph idx="1"/>
          </p:nvPr>
        </p:nvSpPr>
        <p:spPr/>
        <p:txBody>
          <a:bodyPr>
            <a:normAutofit/>
          </a:bodyPr>
          <a:lstStyle/>
          <a:p>
            <a:r>
              <a:rPr lang="en-US" sz="1800" dirty="0">
                <a:effectLst/>
                <a:latin typeface="Times New Roman" panose="02020603050405020304" pitchFamily="18" charset="0"/>
                <a:ea typeface="Times New Roman" panose="02020603050405020304" pitchFamily="18" charset="0"/>
              </a:rPr>
              <a:t>Numerous studies have explored AI and machine learning applications in agriculture, particularly for disease detection. Image-based recognition techniques</a:t>
            </a:r>
            <a:r>
              <a:rPr lang="en-US" sz="1800" spc="-8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using</a:t>
            </a:r>
            <a:r>
              <a:rPr lang="en-US" sz="1800" spc="-6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convolutional</a:t>
            </a:r>
            <a:r>
              <a:rPr lang="en-US" sz="1800" spc="-7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neural</a:t>
            </a:r>
            <a:r>
              <a:rPr lang="en-US" sz="1800" spc="-6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networks</a:t>
            </a:r>
            <a:r>
              <a:rPr lang="en-US" sz="1800" spc="-8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(CNNs)</a:t>
            </a:r>
            <a:r>
              <a:rPr lang="en-US" sz="1800" spc="-8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have</a:t>
            </a:r>
            <a:r>
              <a:rPr lang="en-US" sz="1800" spc="-8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demonstrated</a:t>
            </a:r>
            <a:r>
              <a:rPr lang="en-US" sz="1800" spc="-7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high accuracy in identifying crop diseases.</a:t>
            </a:r>
          </a:p>
          <a:p>
            <a:r>
              <a:rPr lang="en-US" sz="1800" dirty="0">
                <a:effectLst/>
                <a:latin typeface="Times New Roman" panose="02020603050405020304" pitchFamily="18" charset="0"/>
                <a:ea typeface="Times New Roman" panose="02020603050405020304" pitchFamily="18" charset="0"/>
              </a:rPr>
              <a:t>Research indicates that models trained on large datasets, such as the Plant Village dataset, achieve high accuracy</a:t>
            </a:r>
            <a:r>
              <a:rPr lang="en-US" sz="1800" spc="-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a:t>
            </a:r>
            <a:r>
              <a:rPr lang="en-US" sz="1800" spc="-4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classifying</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diseases</a:t>
            </a:r>
            <a:r>
              <a:rPr lang="en-US" sz="1800" spc="-5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a:t>
            </a:r>
            <a:r>
              <a:rPr lang="en-US" sz="1800" spc="-4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crops</a:t>
            </a:r>
            <a:r>
              <a:rPr lang="en-US" sz="1800" spc="-5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like</a:t>
            </a:r>
            <a:r>
              <a:rPr lang="en-US" sz="1800" spc="-5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tomatoes,</a:t>
            </a:r>
            <a:r>
              <a:rPr lang="en-US" sz="1800" spc="-4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apples,</a:t>
            </a:r>
            <a:r>
              <a:rPr lang="en-US" sz="1800" spc="-4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a:t>
            </a:r>
            <a:r>
              <a:rPr lang="en-US" sz="1800" spc="-4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wheat.</a:t>
            </a:r>
            <a:r>
              <a:rPr lang="en-US" sz="1800" spc="-7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These models can differentiate between diseases based on distinct patterns in leaf discoloration, spots, and structural changes.</a:t>
            </a:r>
            <a:endParaRPr lang="en-US" sz="1800" dirty="0">
              <a:latin typeface="Times New Roman" panose="02020603050405020304" pitchFamily="18" charset="0"/>
              <a:ea typeface="Times New Roman" panose="02020603050405020304" pitchFamily="18" charset="0"/>
            </a:endParaRPr>
          </a:p>
          <a:p>
            <a:pPr>
              <a:buFont typeface="+mj-lt"/>
              <a:buAutoNum type="arabicPeriod"/>
            </a:pPr>
            <a:r>
              <a:rPr lang="en-US"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A. </a:t>
            </a:r>
            <a:r>
              <a:rPr lang="en-US" sz="1800" dirty="0" err="1">
                <a:latin typeface="Times New Roman" panose="02020603050405020304" pitchFamily="18" charset="0"/>
                <a:cs typeface="Times New Roman" panose="02020603050405020304" pitchFamily="18" charset="0"/>
              </a:rPr>
              <a:t>Surampalli</a:t>
            </a:r>
            <a:r>
              <a:rPr lang="en-US" sz="1800" dirty="0">
                <a:latin typeface="Times New Roman" panose="02020603050405020304" pitchFamily="18" charset="0"/>
                <a:cs typeface="Times New Roman" panose="02020603050405020304" pitchFamily="18" charset="0"/>
              </a:rPr>
              <a:t>, K. Gemini, R. </a:t>
            </a:r>
            <a:r>
              <a:rPr lang="en-US" sz="1800" dirty="0" err="1">
                <a:latin typeface="Times New Roman" panose="02020603050405020304" pitchFamily="18" charset="0"/>
                <a:cs typeface="Times New Roman" panose="02020603050405020304" pitchFamily="18" charset="0"/>
              </a:rPr>
              <a:t>Velpula</a:t>
            </a:r>
            <a:r>
              <a:rPr lang="en-US" sz="1800" dirty="0">
                <a:latin typeface="Times New Roman" panose="02020603050405020304" pitchFamily="18" charset="0"/>
                <a:cs typeface="Times New Roman" panose="02020603050405020304" pitchFamily="18" charset="0"/>
              </a:rPr>
              <a:t>, S. Suchitra, S.G. Sophia, and B. Pavithra. ” Tomato leaf disease detection using deep learning techniques.” In 2020 5th International Conference on Communication and Electronics Systems (ICCES), pp. 979-983. IEEE, 2020.</a:t>
            </a:r>
          </a:p>
          <a:p>
            <a:pPr>
              <a:buFont typeface="+mj-lt"/>
              <a:buAutoNum type="arabicPeriod"/>
            </a:pPr>
            <a:r>
              <a:rPr lang="en-US" sz="1800" dirty="0">
                <a:latin typeface="Times New Roman" panose="02020603050405020304" pitchFamily="18" charset="0"/>
                <a:cs typeface="Times New Roman" panose="02020603050405020304" pitchFamily="18" charset="0"/>
              </a:rPr>
              <a:t>D. Das, M. Singh, S.S. Mohanty and S. Chakravarty, “Leaf disease detection using support vector machine.” In 2020 International Conference on Communication and Signal Process- </a:t>
            </a:r>
            <a:r>
              <a:rPr lang="en-US" sz="1800" dirty="0" err="1">
                <a:latin typeface="Times New Roman" panose="02020603050405020304" pitchFamily="18" charset="0"/>
                <a:cs typeface="Times New Roman" panose="02020603050405020304" pitchFamily="18" charset="0"/>
              </a:rPr>
              <a:t>ing</a:t>
            </a:r>
            <a:r>
              <a:rPr lang="en-US" sz="1800" dirty="0">
                <a:latin typeface="Times New Roman" panose="02020603050405020304" pitchFamily="18" charset="0"/>
                <a:cs typeface="Times New Roman" panose="02020603050405020304" pitchFamily="18" charset="0"/>
              </a:rPr>
              <a:t> (ICCSP), pp. 1036-1040. IEEE, 2020.</a:t>
            </a:r>
          </a:p>
          <a:p>
            <a:pPr>
              <a:buFont typeface="+mj-lt"/>
              <a:buAutoNum type="arabicPeriod"/>
            </a:pPr>
            <a:r>
              <a:rPr lang="en-US" sz="1800" dirty="0">
                <a:latin typeface="Times New Roman" panose="02020603050405020304" pitchFamily="18" charset="0"/>
                <a:cs typeface="Times New Roman" panose="02020603050405020304" pitchFamily="18" charset="0"/>
              </a:rPr>
              <a:t>K.M. Sudar, P. Nagaraj, B. Prakash, M.M. Reddy, M. M. Naidu, H. Kumar, Development of Tomato Leaf Disease Prediction System to the Farmers by using Artificial Intelligent Network.” In 2022 6th International Conference on Intelligent Computing and Control Systems (ICICCS), pp. 955-961. IEEE, 2022.</a:t>
            </a:r>
            <a:endParaRPr lang="en-GB"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677111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91458-3602-B88D-69F2-536F2B2C1F17}"/>
              </a:ext>
            </a:extLst>
          </p:cNvPr>
          <p:cNvSpPr>
            <a:spLocks noGrp="1"/>
          </p:cNvSpPr>
          <p:nvPr>
            <p:ph type="title"/>
          </p:nvPr>
        </p:nvSpPr>
        <p:spPr/>
        <p:txBody>
          <a:bodyPr/>
          <a:lstStyle/>
          <a:p>
            <a:r>
              <a:rPr lang="en-US" dirty="0"/>
              <a:t>Existing method Drawback</a:t>
            </a:r>
            <a:endParaRPr lang="en-IN" dirty="0"/>
          </a:p>
        </p:txBody>
      </p:sp>
      <p:sp>
        <p:nvSpPr>
          <p:cNvPr id="3" name="Content Placeholder 2">
            <a:extLst>
              <a:ext uri="{FF2B5EF4-FFF2-40B4-BE49-F238E27FC236}">
                <a16:creationId xmlns:a16="http://schemas.microsoft.com/office/drawing/2014/main" id="{6B8BBEEA-9AE3-9AD1-DBF4-A2CC98EF1B9B}"/>
              </a:ext>
            </a:extLst>
          </p:cNvPr>
          <p:cNvSpPr>
            <a:spLocks noGrp="1"/>
          </p:cNvSpPr>
          <p:nvPr>
            <p:ph idx="1"/>
          </p:nvPr>
        </p:nvSpPr>
        <p:spPr/>
        <p:txBody>
          <a:bodyPr>
            <a:normAutofit/>
          </a:bodyPr>
          <a:lstStyle/>
          <a:p>
            <a:r>
              <a:rPr lang="en-IN" sz="1800" dirty="0">
                <a:effectLst/>
                <a:latin typeface="Times New Roman" panose="02020603050405020304" pitchFamily="18" charset="0"/>
                <a:ea typeface="Times New Roman" panose="02020603050405020304" pitchFamily="18" charset="0"/>
              </a:rPr>
              <a:t>Many AI models rely heavily on pre-existing, static datasets for training. This restricts the adaptability of the system to real-time environmental changes and dynamic field conditions.</a:t>
            </a:r>
          </a:p>
          <a:p>
            <a:r>
              <a:rPr lang="en-IN" sz="1800" dirty="0">
                <a:effectLst/>
                <a:latin typeface="Times New Roman" panose="02020603050405020304" pitchFamily="18" charset="0"/>
                <a:ea typeface="Times New Roman" panose="02020603050405020304" pitchFamily="18" charset="0"/>
              </a:rPr>
              <a:t>Another prevalent concern is misclassification, especially among diseases with similar visual symptoms. The inability of some models to accurately differentiate between such diseases may lead to incorrect diagnoses and inappropriate treatment recommendations, thereby exacerbating the problem rather than solving it.</a:t>
            </a:r>
            <a:endParaRPr lang="en-US" sz="1800" dirty="0">
              <a:effectLst/>
              <a:latin typeface="Times New Roman" panose="02020603050405020304" pitchFamily="18" charset="0"/>
              <a:ea typeface="Times New Roman" panose="02020603050405020304" pitchFamily="18" charset="0"/>
            </a:endParaRPr>
          </a:p>
          <a:p>
            <a:r>
              <a:rPr lang="en-IN" sz="1800" dirty="0">
                <a:effectLst/>
                <a:latin typeface="Times New Roman" panose="02020603050405020304" pitchFamily="18" charset="0"/>
                <a:ea typeface="Times New Roman" panose="02020603050405020304" pitchFamily="18" charset="0"/>
              </a:rPr>
              <a:t>Data scarcity and annotation challenges also hinder model development. High-quality, labelled datasets for various crops and disease types are limited. Moreover, the processes of data collection and annotation are resource-intensive, making them time-consuming and expensive, which restricts the scalability of such projects.</a:t>
            </a:r>
            <a:endParaRPr lang="en-US" sz="1800" dirty="0">
              <a:effectLst/>
              <a:latin typeface="Times New Roman" panose="02020603050405020304" pitchFamily="18" charset="0"/>
              <a:ea typeface="Times New Roman" panose="02020603050405020304" pitchFamily="18" charset="0"/>
            </a:endParaRPr>
          </a:p>
          <a:p>
            <a:r>
              <a:rPr lang="en-IN" sz="1800" dirty="0">
                <a:latin typeface="Times New Roman" panose="02020603050405020304" pitchFamily="18" charset="0"/>
                <a:ea typeface="Times New Roman" panose="02020603050405020304" pitchFamily="18" charset="0"/>
              </a:rPr>
              <a:t>S</a:t>
            </a:r>
            <a:r>
              <a:rPr lang="en-IN" sz="1800" dirty="0">
                <a:effectLst/>
                <a:latin typeface="Times New Roman" panose="02020603050405020304" pitchFamily="18" charset="0"/>
                <a:ea typeface="Times New Roman" panose="02020603050405020304" pitchFamily="18" charset="0"/>
              </a:rPr>
              <a:t>calability and processing constraints pose technical hurdles. Most deep learning models demand high computational power, rendering them impractical for deployment in low-resource settings.</a:t>
            </a:r>
            <a:endParaRPr lang="en-IN" sz="1800" dirty="0">
              <a:latin typeface="Times New Roman" panose="02020603050405020304" pitchFamily="18" charset="0"/>
              <a:ea typeface="Times New Roman" panose="02020603050405020304" pitchFamily="18" charset="0"/>
            </a:endParaRPr>
          </a:p>
          <a:p>
            <a:r>
              <a:rPr lang="en-IN" sz="1800" dirty="0">
                <a:latin typeface="Times New Roman" panose="02020603050405020304" pitchFamily="18" charset="0"/>
                <a:ea typeface="Times New Roman" panose="02020603050405020304" pitchFamily="18" charset="0"/>
              </a:rPr>
              <a:t>M</a:t>
            </a:r>
            <a:r>
              <a:rPr lang="en-IN" sz="1800" dirty="0">
                <a:effectLst/>
                <a:latin typeface="Times New Roman" panose="02020603050405020304" pitchFamily="18" charset="0"/>
                <a:ea typeface="Times New Roman" panose="02020603050405020304" pitchFamily="18" charset="0"/>
              </a:rPr>
              <a:t>any of these systems lack real-time processing capabilities, preventing immediate detection and response, which is critical for disease management in agriculture.</a:t>
            </a:r>
            <a:endParaRPr lang="en-US" sz="1800" dirty="0">
              <a:effectLst/>
              <a:latin typeface="Times New Roman" panose="02020603050405020304" pitchFamily="18" charset="0"/>
              <a:ea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376662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Proposed Method</a:t>
            </a:r>
          </a:p>
        </p:txBody>
      </p:sp>
      <p:sp>
        <p:nvSpPr>
          <p:cNvPr id="3" name="Content Placeholder 2"/>
          <p:cNvSpPr>
            <a:spLocks noGrp="1"/>
          </p:cNvSpPr>
          <p:nvPr>
            <p:ph idx="1"/>
          </p:nvPr>
        </p:nvSpPr>
        <p:spPr/>
        <p:txBody>
          <a:bodyPr/>
          <a:lstStyle/>
          <a:p>
            <a:r>
              <a:rPr lang="en-US" sz="1800" dirty="0">
                <a:effectLst/>
                <a:latin typeface="Times New Roman" panose="02020603050405020304" pitchFamily="18" charset="0"/>
                <a:ea typeface="Times New Roman" panose="02020603050405020304" pitchFamily="18" charset="0"/>
              </a:rPr>
              <a:t>The purpose of this project is to develop an intelligent and automated </a:t>
            </a:r>
            <a:r>
              <a:rPr lang="en-US" sz="1800" b="1" dirty="0">
                <a:effectLst/>
                <a:latin typeface="Times New Roman" panose="02020603050405020304" pitchFamily="18" charset="0"/>
                <a:ea typeface="Times New Roman" panose="02020603050405020304" pitchFamily="18" charset="0"/>
              </a:rPr>
              <a:t>Grape Disease Detection System </a:t>
            </a:r>
            <a:r>
              <a:rPr lang="en-US" sz="1800" dirty="0">
                <a:effectLst/>
                <a:latin typeface="Times New Roman" panose="02020603050405020304" pitchFamily="18" charset="0"/>
                <a:ea typeface="Times New Roman" panose="02020603050405020304" pitchFamily="18" charset="0"/>
              </a:rPr>
              <a:t>using </a:t>
            </a:r>
            <a:r>
              <a:rPr lang="en-US" sz="1800" b="1" dirty="0">
                <a:effectLst/>
                <a:latin typeface="Times New Roman" panose="02020603050405020304" pitchFamily="18" charset="0"/>
                <a:ea typeface="Times New Roman" panose="02020603050405020304" pitchFamily="18" charset="0"/>
              </a:rPr>
              <a:t>YOLOv8</a:t>
            </a:r>
            <a:r>
              <a:rPr lang="en-US" sz="1800" dirty="0">
                <a:effectLst/>
                <a:latin typeface="Times New Roman" panose="02020603050405020304" pitchFamily="18" charset="0"/>
                <a:ea typeface="Times New Roman" panose="02020603050405020304" pitchFamily="18" charset="0"/>
              </a:rPr>
              <a:t>, a state-of-the-art deep learning-based object detection algorithm.</a:t>
            </a:r>
          </a:p>
          <a:p>
            <a:r>
              <a:rPr lang="en-US" sz="1800" dirty="0">
                <a:effectLst/>
                <a:latin typeface="Times New Roman" panose="02020603050405020304" pitchFamily="18" charset="0"/>
                <a:ea typeface="Times New Roman" panose="02020603050405020304" pitchFamily="18" charset="0"/>
              </a:rPr>
              <a:t>The system aims to revolutionize grapevine disease management by automating the process of detecting diseases such as </a:t>
            </a:r>
            <a:r>
              <a:rPr lang="en-US" sz="1800" b="1" dirty="0">
                <a:effectLst/>
                <a:latin typeface="Times New Roman" panose="02020603050405020304" pitchFamily="18" charset="0"/>
                <a:ea typeface="Times New Roman" panose="02020603050405020304" pitchFamily="18" charset="0"/>
              </a:rPr>
              <a:t>ESCA</a:t>
            </a:r>
            <a:r>
              <a:rPr lang="en-US" sz="1800"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Leaf Blight</a:t>
            </a:r>
            <a:r>
              <a:rPr lang="en-US" sz="1800" dirty="0">
                <a:effectLst/>
                <a:latin typeface="Times New Roman" panose="02020603050405020304" pitchFamily="18" charset="0"/>
                <a:ea typeface="Times New Roman" panose="02020603050405020304" pitchFamily="18" charset="0"/>
              </a:rPr>
              <a:t>, and other common</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grapevine</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diseases,</a:t>
            </a:r>
            <a:r>
              <a:rPr lang="en-US" sz="1800" spc="-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which</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significantly</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affect</a:t>
            </a:r>
            <a:r>
              <a:rPr lang="en-US" sz="1800" spc="-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grape</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yield</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a:t>
            </a:r>
            <a:r>
              <a:rPr lang="en-US" sz="1800" spc="-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quality.</a:t>
            </a:r>
            <a:endParaRPr lang="en-US" sz="1800" dirty="0">
              <a:latin typeface="Times New Roman" panose="02020603050405020304" pitchFamily="18" charset="0"/>
              <a:ea typeface="Times New Roman" panose="02020603050405020304" pitchFamily="18" charset="0"/>
            </a:endParaRPr>
          </a:p>
          <a:p>
            <a:r>
              <a:rPr lang="en-US" sz="1800" dirty="0">
                <a:latin typeface="Times New Roman" panose="02020603050405020304" pitchFamily="18" charset="0"/>
                <a:ea typeface="Times New Roman" panose="02020603050405020304" pitchFamily="18" charset="0"/>
              </a:rPr>
              <a:t>T</a:t>
            </a:r>
            <a:r>
              <a:rPr lang="en-US" sz="1800" dirty="0">
                <a:effectLst/>
                <a:latin typeface="Times New Roman" panose="02020603050405020304" pitchFamily="18" charset="0"/>
                <a:ea typeface="Times New Roman" panose="02020603050405020304" pitchFamily="18" charset="0"/>
              </a:rPr>
              <a:t>he system will enable accurate and early detection of diseases, thus allowing vineyard owners and farmers to take timely and effective actions to manage and mitigate the spread of diseases.</a:t>
            </a:r>
          </a:p>
          <a:p>
            <a:r>
              <a:rPr lang="en-US" sz="1800" dirty="0">
                <a:effectLst/>
                <a:latin typeface="Times New Roman" panose="02020603050405020304" pitchFamily="18" charset="0"/>
                <a:ea typeface="Times New Roman" panose="02020603050405020304" pitchFamily="18" charset="0"/>
              </a:rPr>
              <a:t>This project leverages the power of </a:t>
            </a:r>
            <a:r>
              <a:rPr lang="en-US" sz="1800" b="1" dirty="0">
                <a:effectLst/>
                <a:latin typeface="Times New Roman" panose="02020603050405020304" pitchFamily="18" charset="0"/>
                <a:ea typeface="Times New Roman" panose="02020603050405020304" pitchFamily="18" charset="0"/>
              </a:rPr>
              <a:t>deep learning </a:t>
            </a:r>
            <a:r>
              <a:rPr lang="en-US" sz="1800" dirty="0">
                <a:effectLst/>
                <a:latin typeface="Times New Roman" panose="02020603050405020304" pitchFamily="18" charset="0"/>
                <a:ea typeface="Times New Roman" panose="02020603050405020304" pitchFamily="18" charset="0"/>
              </a:rPr>
              <a:t>and </a:t>
            </a:r>
            <a:r>
              <a:rPr lang="en-US" sz="1800" b="1" dirty="0">
                <a:effectLst/>
                <a:latin typeface="Times New Roman" panose="02020603050405020304" pitchFamily="18" charset="0"/>
                <a:ea typeface="Times New Roman" panose="02020603050405020304" pitchFamily="18" charset="0"/>
              </a:rPr>
              <a:t>computer vision </a:t>
            </a:r>
            <a:r>
              <a:rPr lang="en-US" sz="1800" dirty="0">
                <a:effectLst/>
                <a:latin typeface="Times New Roman" panose="02020603050405020304" pitchFamily="18" charset="0"/>
                <a:ea typeface="Times New Roman" panose="02020603050405020304" pitchFamily="18" charset="0"/>
              </a:rPr>
              <a:t>to build an automated tool capable of processing grapevine leaf images and classifying them into healthy</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or</a:t>
            </a:r>
            <a:r>
              <a:rPr lang="en-US" sz="1800" spc="-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diseased</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categories.</a:t>
            </a:r>
          </a:p>
          <a:p>
            <a:r>
              <a:rPr lang="en-US" sz="1800" dirty="0">
                <a:effectLst/>
                <a:latin typeface="Times New Roman" panose="02020603050405020304" pitchFamily="18" charset="0"/>
                <a:ea typeface="Times New Roman" panose="02020603050405020304" pitchFamily="18" charset="0"/>
              </a:rPr>
              <a:t>The</a:t>
            </a:r>
            <a:r>
              <a:rPr lang="en-US" sz="1800" spc="-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system</a:t>
            </a:r>
            <a:r>
              <a:rPr lang="en-US" sz="1800" spc="-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is</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designed</a:t>
            </a:r>
            <a:r>
              <a:rPr lang="en-US" sz="1800" spc="-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to</a:t>
            </a:r>
            <a:r>
              <a:rPr lang="en-US" sz="1800" spc="-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not</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only</a:t>
            </a:r>
            <a:r>
              <a:rPr lang="en-US" sz="1800" spc="-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detect</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disease</a:t>
            </a:r>
            <a:r>
              <a:rPr lang="en-US" sz="1800" spc="-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but also provide recommendations for disease management, thus enhancing overall grapevine productivity and quality.</a:t>
            </a:r>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596186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Objectives</a:t>
            </a:r>
          </a:p>
        </p:txBody>
      </p:sp>
      <p:sp>
        <p:nvSpPr>
          <p:cNvPr id="3" name="Content Placeholder 2"/>
          <p:cNvSpPr>
            <a:spLocks noGrp="1"/>
          </p:cNvSpPr>
          <p:nvPr>
            <p:ph idx="1"/>
          </p:nvPr>
        </p:nvSpPr>
        <p:spPr/>
        <p:txBody>
          <a:bodyPr/>
          <a:lstStyle/>
          <a:p>
            <a:r>
              <a:rPr lang="en-IN" sz="1800" b="1" dirty="0">
                <a:effectLst/>
                <a:latin typeface="Times New Roman" panose="02020603050405020304" pitchFamily="18" charset="0"/>
                <a:ea typeface="Times New Roman" panose="02020603050405020304" pitchFamily="18" charset="0"/>
              </a:rPr>
              <a:t>To Develop an Automated Disease Detection System</a:t>
            </a:r>
            <a:br>
              <a:rPr lang="en-IN" sz="1800" dirty="0">
                <a:effectLst/>
                <a:latin typeface="Times New Roman" panose="02020603050405020304" pitchFamily="18" charset="0"/>
                <a:ea typeface="Times New Roman" panose="02020603050405020304" pitchFamily="18" charset="0"/>
              </a:rPr>
            </a:br>
            <a:r>
              <a:rPr lang="en-IN" sz="1800" dirty="0">
                <a:effectLst/>
                <a:latin typeface="Times New Roman" panose="02020603050405020304" pitchFamily="18" charset="0"/>
                <a:ea typeface="Times New Roman" panose="02020603050405020304" pitchFamily="18" charset="0"/>
              </a:rPr>
              <a:t>The primary goal is to create a fully automated system capable of detecting and classifying grapevine diseases. By utilizing the YOLOv8 model, the system will </a:t>
            </a:r>
            <a:r>
              <a:rPr lang="en-IN" sz="1800" dirty="0" err="1">
                <a:effectLst/>
                <a:latin typeface="Times New Roman" panose="02020603050405020304" pitchFamily="18" charset="0"/>
                <a:ea typeface="Times New Roman" panose="02020603050405020304" pitchFamily="18" charset="0"/>
              </a:rPr>
              <a:t>analyze</a:t>
            </a:r>
            <a:r>
              <a:rPr lang="en-IN" sz="1800" dirty="0">
                <a:effectLst/>
                <a:latin typeface="Times New Roman" panose="02020603050405020304" pitchFamily="18" charset="0"/>
                <a:ea typeface="Times New Roman" panose="02020603050405020304" pitchFamily="18" charset="0"/>
              </a:rPr>
              <a:t> images of grape leaves to identify symptoms associated with various diseases such as ESCA, Leaf Blight, and distinguish healthy leaves.</a:t>
            </a:r>
          </a:p>
          <a:p>
            <a:r>
              <a:rPr lang="en-IN" sz="1800" b="1" dirty="0">
                <a:effectLst/>
                <a:latin typeface="Times New Roman" panose="02020603050405020304" pitchFamily="18" charset="0"/>
                <a:ea typeface="Times New Roman" panose="02020603050405020304" pitchFamily="18" charset="0"/>
              </a:rPr>
              <a:t>To Train the YOLOv8 Model Using a Grape Disease Dataset</a:t>
            </a:r>
            <a:br>
              <a:rPr lang="en-IN" sz="1800" dirty="0">
                <a:effectLst/>
                <a:latin typeface="Times New Roman" panose="02020603050405020304" pitchFamily="18" charset="0"/>
                <a:ea typeface="Times New Roman" panose="02020603050405020304" pitchFamily="18" charset="0"/>
              </a:rPr>
            </a:br>
            <a:r>
              <a:rPr lang="en-IN" sz="1800" dirty="0">
                <a:effectLst/>
                <a:latin typeface="Times New Roman" panose="02020603050405020304" pitchFamily="18" charset="0"/>
                <a:ea typeface="Times New Roman" panose="02020603050405020304" pitchFamily="18" charset="0"/>
              </a:rPr>
              <a:t>Another essential objective is to build and preprocess a comprehensive dataset consisting of grapevine leaf images representing different disease conditions. This dataset will be used to train the YOLOv8 model.</a:t>
            </a:r>
            <a:endParaRPr lang="en-IN" sz="1800" dirty="0">
              <a:latin typeface="Times New Roman" panose="02020603050405020304" pitchFamily="18" charset="0"/>
              <a:ea typeface="Times New Roman" panose="02020603050405020304" pitchFamily="18" charset="0"/>
            </a:endParaRPr>
          </a:p>
          <a:p>
            <a:r>
              <a:rPr lang="en-IN" sz="1800" b="1" dirty="0">
                <a:effectLst/>
                <a:latin typeface="Times New Roman" panose="02020603050405020304" pitchFamily="18" charset="0"/>
                <a:ea typeface="Times New Roman" panose="02020603050405020304" pitchFamily="18" charset="0"/>
              </a:rPr>
              <a:t>To Provide Disease Management Recommendations</a:t>
            </a:r>
            <a:br>
              <a:rPr lang="en-IN" sz="1800" dirty="0">
                <a:effectLst/>
                <a:latin typeface="Times New Roman" panose="02020603050405020304" pitchFamily="18" charset="0"/>
                <a:ea typeface="Times New Roman" panose="02020603050405020304" pitchFamily="18" charset="0"/>
              </a:rPr>
            </a:br>
            <a:r>
              <a:rPr lang="en-IN" sz="1800" dirty="0">
                <a:effectLst/>
                <a:latin typeface="Times New Roman" panose="02020603050405020304" pitchFamily="18" charset="0"/>
                <a:ea typeface="Times New Roman" panose="02020603050405020304" pitchFamily="18" charset="0"/>
              </a:rPr>
              <a:t>Beyond detection, the system aims to support users by offering relevant disease management guidelines. After identifying a disease, the system will provide tailored recommendations and best practices for disease mitigation, such as fungicide usage, pruning strategies, and preventive care.</a:t>
            </a:r>
          </a:p>
          <a:p>
            <a:r>
              <a:rPr lang="en-IN" sz="1800" b="1" dirty="0">
                <a:effectLst/>
                <a:latin typeface="Times New Roman" panose="02020603050405020304" pitchFamily="18" charset="0"/>
                <a:ea typeface="Times New Roman" panose="02020603050405020304" pitchFamily="18" charset="0"/>
              </a:rPr>
              <a:t>To Optimize the System for Real-Time Deployment</a:t>
            </a:r>
            <a:br>
              <a:rPr lang="en-IN" sz="1800" dirty="0">
                <a:effectLst/>
                <a:latin typeface="Times New Roman" panose="02020603050405020304" pitchFamily="18" charset="0"/>
                <a:ea typeface="Times New Roman" panose="02020603050405020304" pitchFamily="18" charset="0"/>
              </a:rPr>
            </a:br>
            <a:r>
              <a:rPr lang="en-IN" sz="1800" dirty="0">
                <a:effectLst/>
                <a:latin typeface="Times New Roman" panose="02020603050405020304" pitchFamily="18" charset="0"/>
                <a:ea typeface="Times New Roman" panose="02020603050405020304" pitchFamily="18" charset="0"/>
              </a:rPr>
              <a:t>Finally, the project seeks to ensure that the disease detection system operates efficiently in real-time. The model will be optimized for deployment on resource-constrained devices such as mobile phones and low-power computers.</a:t>
            </a:r>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667295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5A156-B1FC-CA07-89DA-0BCF63C14900}"/>
              </a:ext>
            </a:extLst>
          </p:cNvPr>
          <p:cNvSpPr>
            <a:spLocks noGrp="1"/>
          </p:cNvSpPr>
          <p:nvPr>
            <p:ph type="title"/>
          </p:nvPr>
        </p:nvSpPr>
        <p:spPr/>
        <p:txBody>
          <a:bodyPr/>
          <a:lstStyle/>
          <a:p>
            <a:r>
              <a:rPr lang="en-US" dirty="0"/>
              <a:t>Architecture</a:t>
            </a:r>
            <a:endParaRPr lang="en-IN" dirty="0"/>
          </a:p>
        </p:txBody>
      </p:sp>
      <p:pic>
        <p:nvPicPr>
          <p:cNvPr id="6" name="Content Placeholder 5">
            <a:extLst>
              <a:ext uri="{FF2B5EF4-FFF2-40B4-BE49-F238E27FC236}">
                <a16:creationId xmlns:a16="http://schemas.microsoft.com/office/drawing/2014/main" id="{2B014571-127F-3CDA-F2A9-1507772ADF3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23365" y="1201271"/>
            <a:ext cx="10557435" cy="4691567"/>
          </a:xfrm>
        </p:spPr>
      </p:pic>
    </p:spTree>
    <p:extLst>
      <p:ext uri="{BB962C8B-B14F-4D97-AF65-F5344CB8AC3E}">
        <p14:creationId xmlns:p14="http://schemas.microsoft.com/office/powerpoint/2010/main" val="5938987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D51ADD-4BF2-A3FE-C47F-41DCF677331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610C6C6-FD23-C559-AEBF-BE63574A7F85}"/>
              </a:ext>
            </a:extLst>
          </p:cNvPr>
          <p:cNvSpPr>
            <a:spLocks noGrp="1"/>
          </p:cNvSpPr>
          <p:nvPr>
            <p:ph type="title"/>
          </p:nvPr>
        </p:nvSpPr>
        <p:spPr/>
        <p:txBody>
          <a:bodyPr/>
          <a:lstStyle/>
          <a:p>
            <a:r>
              <a:rPr lang="en-US" dirty="0"/>
              <a:t>Architecture</a:t>
            </a:r>
            <a:endParaRPr lang="en-IN" dirty="0"/>
          </a:p>
        </p:txBody>
      </p:sp>
      <p:pic>
        <p:nvPicPr>
          <p:cNvPr id="7" name="Content Placeholder 6">
            <a:extLst>
              <a:ext uri="{FF2B5EF4-FFF2-40B4-BE49-F238E27FC236}">
                <a16:creationId xmlns:a16="http://schemas.microsoft.com/office/drawing/2014/main" id="{17A74849-FB97-9A5C-21F8-11CD226FDBB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12800" y="2523523"/>
            <a:ext cx="10668000" cy="1810953"/>
          </a:xfrm>
        </p:spPr>
      </p:pic>
    </p:spTree>
    <p:extLst>
      <p:ext uri="{BB962C8B-B14F-4D97-AF65-F5344CB8AC3E}">
        <p14:creationId xmlns:p14="http://schemas.microsoft.com/office/powerpoint/2010/main" val="33034564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B97FD-7A7C-F5A7-82F8-E665F49E37A5}"/>
              </a:ext>
            </a:extLst>
          </p:cNvPr>
          <p:cNvSpPr>
            <a:spLocks noGrp="1"/>
          </p:cNvSpPr>
          <p:nvPr>
            <p:ph type="title"/>
          </p:nvPr>
        </p:nvSpPr>
        <p:spPr/>
        <p:txBody>
          <a:bodyPr/>
          <a:lstStyle/>
          <a:p>
            <a:r>
              <a:rPr lang="en-US" dirty="0"/>
              <a:t>Hardware &amp; Software components</a:t>
            </a:r>
            <a:endParaRPr lang="en-IN" dirty="0"/>
          </a:p>
        </p:txBody>
      </p:sp>
      <p:sp>
        <p:nvSpPr>
          <p:cNvPr id="3" name="Content Placeholder 2">
            <a:extLst>
              <a:ext uri="{FF2B5EF4-FFF2-40B4-BE49-F238E27FC236}">
                <a16:creationId xmlns:a16="http://schemas.microsoft.com/office/drawing/2014/main" id="{15C84BCC-0DB1-FDE0-3402-D7F5BF535CDB}"/>
              </a:ext>
            </a:extLst>
          </p:cNvPr>
          <p:cNvSpPr>
            <a:spLocks noGrp="1"/>
          </p:cNvSpPr>
          <p:nvPr>
            <p:ph idx="1"/>
          </p:nvPr>
        </p:nvSpPr>
        <p:spPr>
          <a:xfrm>
            <a:off x="812800" y="1143002"/>
            <a:ext cx="10078357" cy="4441370"/>
          </a:xfrm>
        </p:spPr>
        <p:txBody>
          <a:bodyPr>
            <a:normAutofit/>
          </a:bodyPr>
          <a:lstStyle/>
          <a:p>
            <a:r>
              <a:rPr lang="en-IN" sz="2000" b="1" dirty="0">
                <a:latin typeface="Times New Roman" panose="02020603050405020304" pitchFamily="18" charset="0"/>
                <a:cs typeface="Times New Roman" panose="02020603050405020304" pitchFamily="18" charset="0"/>
              </a:rPr>
              <a:t>Hardware Components</a:t>
            </a:r>
          </a:p>
          <a:p>
            <a:pPr>
              <a:buFont typeface="+mj-lt"/>
              <a:buAutoNum type="arabicPeriod"/>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GPU (Graphics Processing Unit): NVIDIA RTX 3080 or NVIDIA A100</a:t>
            </a:r>
          </a:p>
          <a:p>
            <a:pPr>
              <a:buFont typeface="+mj-lt"/>
              <a:buAutoNum type="arabicPeriod"/>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CPU (Central Processing Unit):  Intel Core i7 or AMD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Ryzen</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7</a:t>
            </a:r>
            <a:endParaRPr lang="en-IN" sz="1800" dirty="0">
              <a:latin typeface="Times New Roman" panose="02020603050405020304" pitchFamily="18" charset="0"/>
              <a:ea typeface="Calibri" panose="020F0502020204030204" pitchFamily="34" charset="0"/>
              <a:cs typeface="Times New Roman" panose="02020603050405020304" pitchFamily="18" charset="0"/>
            </a:endParaRPr>
          </a:p>
          <a:p>
            <a:pPr>
              <a:buFont typeface="+mj-lt"/>
              <a:buAutoNum type="arabicPeriod"/>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RAM (Random Access Memory): 16 GB or higher</a:t>
            </a:r>
          </a:p>
          <a:p>
            <a:pPr>
              <a:buFont typeface="+mj-lt"/>
              <a:buAutoNum type="arabicPeriod"/>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Storage: At least 500 GB of SSD storage </a:t>
            </a:r>
          </a:p>
          <a:p>
            <a:endParaRPr lang="en-IN" sz="2000" b="1" dirty="0">
              <a:latin typeface="Times New Roman" panose="02020603050405020304" pitchFamily="18" charset="0"/>
              <a:ea typeface="Calibri" panose="020F0502020204030204" pitchFamily="34" charset="0"/>
              <a:cs typeface="Times New Roman" panose="02020603050405020304" pitchFamily="18" charset="0"/>
            </a:endParaRPr>
          </a:p>
          <a:p>
            <a:r>
              <a:rPr lang="en-IN" sz="2000" b="1" dirty="0">
                <a:latin typeface="Times New Roman" panose="02020603050405020304" pitchFamily="18" charset="0"/>
                <a:ea typeface="Calibri" panose="020F0502020204030204" pitchFamily="34" charset="0"/>
                <a:cs typeface="Times New Roman" panose="02020603050405020304" pitchFamily="18" charset="0"/>
              </a:rPr>
              <a:t>Software Components</a:t>
            </a:r>
          </a:p>
          <a:p>
            <a:pPr marL="457200" indent="-457200">
              <a:buFont typeface="+mj-lt"/>
              <a:buAutoNum type="arabicPeriod"/>
            </a:pPr>
            <a:r>
              <a:rPr lang="en-IN" sz="2000" dirty="0">
                <a:latin typeface="Times New Roman" panose="02020603050405020304" pitchFamily="18" charset="0"/>
                <a:ea typeface="Calibri" panose="020F0502020204030204" pitchFamily="34" charset="0"/>
                <a:cs typeface="Times New Roman" panose="02020603050405020304" pitchFamily="18" charset="0"/>
              </a:rPr>
              <a:t>Operating System : Windows 10 or 11</a:t>
            </a:r>
          </a:p>
          <a:p>
            <a:pPr marL="457200" indent="-457200">
              <a:buFont typeface="+mj-lt"/>
              <a:buAutoNum type="arabicPeriod"/>
            </a:pPr>
            <a:r>
              <a:rPr lang="en-IN" sz="2000" dirty="0">
                <a:latin typeface="Times New Roman" panose="02020603050405020304" pitchFamily="18" charset="0"/>
                <a:ea typeface="Calibri" panose="020F0502020204030204" pitchFamily="34" charset="0"/>
                <a:cs typeface="Times New Roman" panose="02020603050405020304" pitchFamily="18" charset="0"/>
              </a:rPr>
              <a:t>Python : </a:t>
            </a:r>
            <a:r>
              <a:rPr lang="en-IN" sz="2000" dirty="0" err="1">
                <a:latin typeface="Times New Roman" panose="02020603050405020304" pitchFamily="18" charset="0"/>
                <a:ea typeface="Calibri" panose="020F0502020204030204" pitchFamily="34" charset="0"/>
                <a:cs typeface="Times New Roman" panose="02020603050405020304" pitchFamily="18" charset="0"/>
              </a:rPr>
              <a:t>Pytorch</a:t>
            </a:r>
            <a:r>
              <a:rPr lang="en-IN" sz="2000" dirty="0">
                <a:latin typeface="Times New Roman" panose="02020603050405020304" pitchFamily="18" charset="0"/>
                <a:ea typeface="Calibri" panose="020F0502020204030204" pitchFamily="34" charset="0"/>
                <a:cs typeface="Times New Roman" panose="02020603050405020304" pitchFamily="18" charset="0"/>
              </a:rPr>
              <a:t> and </a:t>
            </a:r>
            <a:r>
              <a:rPr lang="en-IN" sz="2000" dirty="0" err="1">
                <a:latin typeface="Times New Roman" panose="02020603050405020304" pitchFamily="18" charset="0"/>
                <a:ea typeface="Calibri" panose="020F0502020204030204" pitchFamily="34" charset="0"/>
                <a:cs typeface="Times New Roman" panose="02020603050405020304" pitchFamily="18" charset="0"/>
              </a:rPr>
              <a:t>Ultralytics</a:t>
            </a:r>
            <a:endParaRPr lang="en-IN" sz="2000" dirty="0">
              <a:latin typeface="Times New Roman" panose="02020603050405020304" pitchFamily="18" charset="0"/>
              <a:ea typeface="Calibri" panose="020F0502020204030204" pitchFamily="34" charset="0"/>
              <a:cs typeface="Times New Roman" panose="02020603050405020304" pitchFamily="18" charset="0"/>
            </a:endParaRPr>
          </a:p>
          <a:p>
            <a:pPr marL="457200" indent="-457200">
              <a:buFont typeface="+mj-lt"/>
              <a:buAutoNum type="arabicPeriod"/>
            </a:pPr>
            <a:r>
              <a:rPr lang="en-IN" sz="2000" dirty="0">
                <a:latin typeface="Times New Roman" panose="02020603050405020304" pitchFamily="18" charset="0"/>
                <a:ea typeface="Calibri" panose="020F0502020204030204" pitchFamily="34" charset="0"/>
                <a:cs typeface="Times New Roman" panose="02020603050405020304" pitchFamily="18" charset="0"/>
              </a:rPr>
              <a:t>Visual Studio</a:t>
            </a:r>
          </a:p>
          <a:p>
            <a:pPr marL="0" indent="0">
              <a:buNone/>
            </a:pPr>
            <a:endParaRPr lang="en-IN" sz="2000" b="1" dirty="0">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825552305"/>
      </p:ext>
    </p:extLst>
  </p:cSld>
  <p:clrMapOvr>
    <a:masterClrMapping/>
  </p:clrMapOvr>
</p:sld>
</file>

<file path=ppt/theme/theme1.xml><?xml version="1.0" encoding="utf-8"?>
<a:theme xmlns:a="http://schemas.openxmlformats.org/drawingml/2006/main" name="Bioinformatic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Bookman Old Style"/>
        <a:ea typeface=""/>
        <a:cs typeface=""/>
      </a:majorFont>
      <a:minorFont>
        <a:latin typeface="Bookman Old Styl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Bioinformatics" id="{2C23B8A5-E958-4A8C-AECF-01EA482D72F9}" vid="{45DF3A2B-1BA7-4465-AD96-220179DE36D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Bioinformatics</Template>
  <TotalTime>170</TotalTime>
  <Words>1975</Words>
  <Application>Microsoft Office PowerPoint</Application>
  <PresentationFormat>Widescreen</PresentationFormat>
  <Paragraphs>141</Paragraphs>
  <Slides>21</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Bookman Old Style</vt:lpstr>
      <vt:lpstr>Calibri</vt:lpstr>
      <vt:lpstr>Cambria</vt:lpstr>
      <vt:lpstr>Times New Roman</vt:lpstr>
      <vt:lpstr>Verdana</vt:lpstr>
      <vt:lpstr>Bioinformatics</vt:lpstr>
      <vt:lpstr>GRAPE LEAF DISEASE PREDICTION AND MANAGEMENT SYSTEM  </vt:lpstr>
      <vt:lpstr>Introduction</vt:lpstr>
      <vt:lpstr>Literature Review</vt:lpstr>
      <vt:lpstr>Existing method Drawback</vt:lpstr>
      <vt:lpstr>Proposed Method</vt:lpstr>
      <vt:lpstr>Objectives</vt:lpstr>
      <vt:lpstr>Architecture</vt:lpstr>
      <vt:lpstr>Architecture</vt:lpstr>
      <vt:lpstr>Hardware &amp; Software components</vt:lpstr>
      <vt:lpstr>Timeline of Project</vt:lpstr>
      <vt:lpstr>Expected Outcomes</vt:lpstr>
      <vt:lpstr>Expected Outcomes</vt:lpstr>
      <vt:lpstr>Expected Outcomes</vt:lpstr>
      <vt:lpstr>Expected Outcomes</vt:lpstr>
      <vt:lpstr>Expected Outcomes</vt:lpstr>
      <vt:lpstr>Conclusion</vt:lpstr>
      <vt:lpstr>Github Link</vt:lpstr>
      <vt:lpstr>References</vt:lpstr>
      <vt:lpstr>Project work mapping with SDG</vt:lpstr>
      <vt:lpstr>Project work mapping with SDG</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 P Kaulgud-Asst. Prof-CSE</dc:creator>
  <cp:lastModifiedBy>Mohamed Fardeen</cp:lastModifiedBy>
  <cp:revision>19</cp:revision>
  <dcterms:created xsi:type="dcterms:W3CDTF">2023-03-16T03:26:27Z</dcterms:created>
  <dcterms:modified xsi:type="dcterms:W3CDTF">2025-05-15T20:06:54Z</dcterms:modified>
</cp:coreProperties>
</file>