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7" r:id="rId3"/>
    <p:sldId id="260" r:id="rId4"/>
    <p:sldId id="262" r:id="rId5"/>
    <p:sldId id="266" r:id="rId6"/>
    <p:sldId id="267" r:id="rId7"/>
    <p:sldId id="268" r:id="rId8"/>
    <p:sldId id="269" r:id="rId9"/>
    <p:sldId id="270" r:id="rId10"/>
    <p:sldId id="271" r:id="rId11"/>
    <p:sldId id="272" r:id="rId12"/>
    <p:sldId id="261" r:id="rId13"/>
    <p:sldId id="276" r:id="rId14"/>
    <p:sldId id="273" r:id="rId15"/>
    <p:sldId id="275" r:id="rId16"/>
    <p:sldId id="274" r:id="rId17"/>
    <p:sldId id="263" r:id="rId18"/>
    <p:sldId id="264" r:id="rId19"/>
    <p:sldId id="26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b3"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9B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104" d="100"/>
          <a:sy n="104" d="100"/>
        </p:scale>
        <p:origin x="-90"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7A550C-6C3E-48F3-8355-0B18A7987C82}" type="datetimeFigureOut">
              <a:rPr lang="en-US" smtClean="0"/>
              <a:pPr/>
              <a:t>1/27/2009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D0972-BEE0-4333-9DCE-E49ED72BF0A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F5FEF4-E3D2-4A25-B75C-EFFC056709C8}" type="slidenum">
              <a:rPr lang="en-GB" smtClean="0"/>
              <a:pPr fontAlgn="base">
                <a:spcBef>
                  <a:spcPct val="0"/>
                </a:spcBef>
                <a:spcAft>
                  <a:spcPct val="0"/>
                </a:spcAft>
                <a:defRPr/>
              </a:pPr>
              <a:t>5</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3085A-984C-4EC9-B17B-2532B5F3AAAE}" type="slidenum">
              <a:rPr lang="en-GB" smtClean="0"/>
              <a:pPr fontAlgn="base">
                <a:spcBef>
                  <a:spcPct val="0"/>
                </a:spcBef>
                <a:spcAft>
                  <a:spcPct val="0"/>
                </a:spcAft>
                <a:defRPr/>
              </a:pPr>
              <a:t>6</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8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C615C-5592-4B59-8316-BFEBF1C608FD}" type="slidenum">
              <a:rPr lang="en-GB" smtClean="0"/>
              <a:pPr fontAlgn="base">
                <a:spcBef>
                  <a:spcPct val="0"/>
                </a:spcBef>
                <a:spcAft>
                  <a:spcPct val="0"/>
                </a:spcAft>
                <a:defRPr/>
              </a:pPr>
              <a:t>7</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73DCF9D-1E94-4A35-83B2-7353311083DA}" type="datetimeFigureOut">
              <a:rPr lang="en-US" smtClean="0"/>
              <a:pPr/>
              <a:t>1/27/2009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3DCF9D-1E94-4A35-83B2-7353311083DA}" type="datetimeFigureOut">
              <a:rPr lang="en-US" smtClean="0"/>
              <a:pPr/>
              <a:t>1/27/2009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3DCF9D-1E94-4A35-83B2-7353311083DA}" type="datetimeFigureOut">
              <a:rPr lang="en-US" smtClean="0"/>
              <a:pPr/>
              <a:t>1/27/2009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3DCF9D-1E94-4A35-83B2-7353311083DA}" type="datetimeFigureOut">
              <a:rPr lang="en-US" smtClean="0"/>
              <a:pPr/>
              <a:t>1/27/2009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3DCF9D-1E94-4A35-83B2-7353311083DA}" type="datetimeFigureOut">
              <a:rPr lang="en-US" smtClean="0"/>
              <a:pPr/>
              <a:t>1/27/2009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73DCF9D-1E94-4A35-83B2-7353311083DA}" type="datetimeFigureOut">
              <a:rPr lang="en-US" smtClean="0"/>
              <a:pPr/>
              <a:t>1/27/2009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3DCF9D-1E94-4A35-83B2-7353311083DA}" type="datetimeFigureOut">
              <a:rPr lang="en-US" smtClean="0"/>
              <a:pPr/>
              <a:t>1/27/2009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73DCF9D-1E94-4A35-83B2-7353311083DA}" type="datetimeFigureOut">
              <a:rPr lang="en-US" smtClean="0"/>
              <a:pPr/>
              <a:t>1/27/2009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DCF9D-1E94-4A35-83B2-7353311083DA}" type="datetimeFigureOut">
              <a:rPr lang="en-US" smtClean="0"/>
              <a:pPr/>
              <a:t>1/27/2009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DCF9D-1E94-4A35-83B2-7353311083DA}" type="datetimeFigureOut">
              <a:rPr lang="en-US" smtClean="0"/>
              <a:pPr/>
              <a:t>1/27/2009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DCF9D-1E94-4A35-83B2-7353311083DA}" type="datetimeFigureOut">
              <a:rPr lang="en-US" smtClean="0"/>
              <a:pPr/>
              <a:t>1/27/2009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1EE05-DCA1-4710-AAC4-06DA5FF5288B}" type="slidenum">
              <a:rPr lang="en-GB" smtClean="0"/>
              <a:pPr/>
              <a:t>‹#›</a:t>
            </a:fld>
            <a:endParaRPr lang="en-GB"/>
          </a:p>
        </p:txBody>
      </p:sp>
    </p:spTree>
  </p:cSld>
  <p:clrMapOvr>
    <a:masterClrMapping/>
  </p:clrMapOvr>
  <p:transition spd="med">
    <p:wipe dir="d"/>
    <p:sndAc>
      <p:stSnd>
        <p:snd r:embed="rId1" name="click.wav" builtIn="1"/>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DCF9D-1E94-4A35-83B2-7353311083DA}" type="datetimeFigureOut">
              <a:rPr lang="en-US" smtClean="0"/>
              <a:pPr/>
              <a:t>1/27/2009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1EE05-DCA1-4710-AAC4-06DA5FF5288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sndAc>
      <p:stSnd>
        <p:snd r:embed="rId13" name="click.wav" builtIn="1"/>
      </p:stSnd>
    </p:sndAc>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President_Woodrow_Wilson_portrait_December_2_1912.jpg"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commons.wikimedia.org/wiki/File:Origin_of_the_League_of_Nations.pn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40000"/>
                    <a:lumOff val="60000"/>
                  </a:schemeClr>
                </a:solidFill>
                <a:latin typeface="Berlin Sans FB" pitchFamily="34" charset="0"/>
              </a:rPr>
              <a:t>League</a:t>
            </a:r>
            <a:r>
              <a:rPr lang="en-US" b="1" dirty="0" smtClean="0">
                <a:latin typeface="Berlin Sans FB" pitchFamily="34" charset="0"/>
              </a:rPr>
              <a:t> </a:t>
            </a:r>
            <a:r>
              <a:rPr lang="en-US" b="1" dirty="0" smtClean="0">
                <a:solidFill>
                  <a:schemeClr val="accent6">
                    <a:lumMod val="60000"/>
                    <a:lumOff val="40000"/>
                  </a:schemeClr>
                </a:solidFill>
                <a:latin typeface="Berlin Sans FB" pitchFamily="34" charset="0"/>
              </a:rPr>
              <a:t>of</a:t>
            </a:r>
            <a:r>
              <a:rPr lang="en-US" b="1" dirty="0" smtClean="0">
                <a:latin typeface="Berlin Sans FB" pitchFamily="34" charset="0"/>
              </a:rPr>
              <a:t> </a:t>
            </a:r>
            <a:r>
              <a:rPr lang="en-US" b="1" dirty="0" smtClean="0">
                <a:solidFill>
                  <a:schemeClr val="accent3">
                    <a:lumMod val="60000"/>
                    <a:lumOff val="40000"/>
                  </a:schemeClr>
                </a:solidFill>
                <a:latin typeface="Berlin Sans FB" pitchFamily="34" charset="0"/>
              </a:rPr>
              <a:t>Nations</a:t>
            </a:r>
            <a:endParaRPr lang="en-GB" b="1" dirty="0">
              <a:solidFill>
                <a:schemeClr val="accent3">
                  <a:lumMod val="60000"/>
                  <a:lumOff val="40000"/>
                </a:schemeClr>
              </a:solidFill>
              <a:latin typeface="Berlin Sans FB" pitchFamily="34" charset="0"/>
            </a:endParaRPr>
          </a:p>
        </p:txBody>
      </p:sp>
      <p:pic>
        <p:nvPicPr>
          <p:cNvPr id="4" name="Content Placeholder 3" descr="300px-Symbol_of_the_League_of_Nations.svg.png"/>
          <p:cNvPicPr>
            <a:picLocks noGrp="1" noChangeAspect="1"/>
          </p:cNvPicPr>
          <p:nvPr>
            <p:ph idx="1"/>
          </p:nvPr>
        </p:nvPicPr>
        <p:blipFill>
          <a:blip r:embed="rId3"/>
          <a:stretch>
            <a:fillRect/>
          </a:stretch>
        </p:blipFill>
        <p:spPr>
          <a:xfrm>
            <a:off x="3143240" y="2714620"/>
            <a:ext cx="2857500" cy="1905000"/>
          </a:xfrm>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1000" fill="hold"/>
                                        <p:tgtEl>
                                          <p:spTgt spid="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 y="0"/>
            <a:ext cx="8929718"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scene3d>
              <a:camera prst="orthographicFront"/>
              <a:lightRig rig="sunset" dir="t"/>
            </a:scene3d>
            <a:sp3d extrusionH="57150" prstMaterial="metal">
              <a:bevelT w="38100" h="38100" prst="relaxedInset"/>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C000"/>
                </a:solidFill>
                <a:latin typeface="Berlin Sans FB" pitchFamily="34" charset="0"/>
                <a:ea typeface="Calibri" pitchFamily="34" charset="0"/>
                <a:cs typeface="Times New Roman" pitchFamily="18" charset="0"/>
              </a:rPr>
              <a:t>Aaland Islands 1921</a:t>
            </a:r>
            <a:endParaRPr kumimoji="0" lang="en-GB" sz="1400" b="0" i="0" u="sng" strike="noStrike" cap="none" normalizeH="0" baseline="0" dirty="0" smtClean="0">
              <a:ln>
                <a:noFill/>
              </a:ln>
              <a:solidFill>
                <a:srgbClr val="FFC000"/>
              </a:solidFill>
              <a:latin typeface="Berlin Sans FB"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Both Sweden and Finland wanted control of the Aaland Islands, which were midway between the two countries. Both countries were willing to fight over the islands. They both appealed for guidance from the league, and after studying the matter closely, the League came up with the decision that the islands should go to Finland. Sweden accepted the decision made by the league and a future war was prevented even though a large number of people living on the island were in fact Swedish and the island was closer to Sweden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3"/>
          <a:srcRect/>
          <a:stretch>
            <a:fillRect/>
          </a:stretch>
        </p:blipFill>
        <p:spPr bwMode="auto">
          <a:xfrm>
            <a:off x="285720" y="2285992"/>
            <a:ext cx="3571900" cy="2786082"/>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4286248" y="2285992"/>
            <a:ext cx="4143404" cy="2714644"/>
          </a:xfrm>
          <a:prstGeom prst="rect">
            <a:avLst/>
          </a:prstGeom>
          <a:noFill/>
          <a:ln w="9525">
            <a:noFill/>
            <a:miter lim="800000"/>
            <a:headEnd/>
            <a:tailEnd/>
          </a:ln>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42852"/>
            <a:ext cx="8229600" cy="4525963"/>
          </a:xfrm>
        </p:spPr>
        <p:txBody>
          <a:bodyPr>
            <a:normAutofit fontScale="55000" lnSpcReduction="20000"/>
          </a:bodyPr>
          <a:lstStyle/>
          <a:p>
            <a:pPr algn="ctr">
              <a:buNone/>
            </a:pPr>
            <a:r>
              <a:rPr lang="en-US" b="1" u="sng" dirty="0">
                <a:solidFill>
                  <a:srgbClr val="FFC000"/>
                </a:solidFill>
                <a:latin typeface="Berlin Sans FB" pitchFamily="34" charset="0"/>
              </a:rPr>
              <a:t>Corfu, 1923</a:t>
            </a:r>
            <a:endParaRPr lang="en-GB" u="sng" dirty="0">
              <a:solidFill>
                <a:srgbClr val="FFC000"/>
              </a:solidFill>
              <a:latin typeface="Berlin Sans FB" pitchFamily="34" charset="0"/>
            </a:endParaRPr>
          </a:p>
          <a:p>
            <a:pPr>
              <a:buNone/>
            </a:pPr>
            <a:r>
              <a:rPr lang="en-US" dirty="0" smtClean="0"/>
              <a:t>        The </a:t>
            </a:r>
            <a:r>
              <a:rPr lang="en-US" dirty="0"/>
              <a:t>League of Nations had decided to put a border between Greece and Albania. An Italian General called </a:t>
            </a:r>
            <a:r>
              <a:rPr lang="en-US" dirty="0" err="1"/>
              <a:t>Tellini</a:t>
            </a:r>
            <a:r>
              <a:rPr lang="en-US" dirty="0"/>
              <a:t> was appointed to supervise the border. On </a:t>
            </a:r>
            <a:r>
              <a:rPr lang="en-US" dirty="0" smtClean="0"/>
              <a:t>27</a:t>
            </a:r>
            <a:r>
              <a:rPr lang="en-US" baseline="30000" dirty="0" smtClean="0"/>
              <a:t>th</a:t>
            </a:r>
            <a:r>
              <a:rPr lang="en-US" dirty="0" smtClean="0"/>
              <a:t> of </a:t>
            </a:r>
            <a:r>
              <a:rPr lang="en-US" dirty="0"/>
              <a:t>August, while they were surveying the Greek side, they were ambushed and </a:t>
            </a:r>
            <a:r>
              <a:rPr lang="en-US" dirty="0" err="1"/>
              <a:t>Tellini</a:t>
            </a:r>
            <a:r>
              <a:rPr lang="en-US" dirty="0"/>
              <a:t> and his men were killed. The Italian Government was furious and blamed the Greek government for the murder.  On the 29</a:t>
            </a:r>
            <a:r>
              <a:rPr lang="en-US" baseline="30000" dirty="0"/>
              <a:t>th</a:t>
            </a:r>
            <a:r>
              <a:rPr lang="en-US" dirty="0"/>
              <a:t> of August the Italians demanded that Greece pay compensation and execute the murderers. However Greece, did not know who the killers were so could not execute them. On the 31</a:t>
            </a:r>
            <a:r>
              <a:rPr lang="en-US" baseline="30000" dirty="0"/>
              <a:t>st</a:t>
            </a:r>
            <a:r>
              <a:rPr lang="en-US" dirty="0"/>
              <a:t> of August Mussolini bombarded and then occupied the Greek island of Corfu. By this time the Greeks had applied for help from the League. The situation was </a:t>
            </a:r>
            <a:r>
              <a:rPr lang="en-US" dirty="0" smtClean="0"/>
              <a:t>very </a:t>
            </a:r>
            <a:r>
              <a:rPr lang="en-US" dirty="0"/>
              <a:t>serious, and it reminded the world of the actions that had triggered the first World War. Fortunately, the League had already </a:t>
            </a:r>
            <a:r>
              <a:rPr lang="en-US" dirty="0" smtClean="0"/>
              <a:t>begun </a:t>
            </a:r>
            <a:r>
              <a:rPr lang="en-US" dirty="0"/>
              <a:t>preparing its decision. By September the 7</a:t>
            </a:r>
            <a:r>
              <a:rPr lang="en-US" baseline="30000" dirty="0"/>
              <a:t>th</a:t>
            </a:r>
            <a:r>
              <a:rPr lang="en-US" dirty="0"/>
              <a:t> the League had reached a decision and condemned the Italians.  It also suggested that Greece did pay compensation to Italy, and leave the money in the hands of League until Italy withdrew. On September 27</a:t>
            </a:r>
            <a:r>
              <a:rPr lang="en-US" baseline="30000" dirty="0"/>
              <a:t>th</a:t>
            </a:r>
            <a:r>
              <a:rPr lang="en-US" dirty="0"/>
              <a:t> Italy, withdrew from Corfu, and began boasting of </a:t>
            </a:r>
            <a:r>
              <a:rPr lang="en-US" dirty="0" smtClean="0"/>
              <a:t>their </a:t>
            </a:r>
            <a:r>
              <a:rPr lang="en-US" dirty="0"/>
              <a:t>triumph.</a:t>
            </a:r>
            <a:endParaRPr lang="en-GB" dirty="0"/>
          </a:p>
          <a:p>
            <a:endParaRPr lang="en-GB" dirty="0"/>
          </a:p>
        </p:txBody>
      </p:sp>
      <p:pic>
        <p:nvPicPr>
          <p:cNvPr id="4" name="Picture 3"/>
          <p:cNvPicPr/>
          <p:nvPr/>
        </p:nvPicPr>
        <p:blipFill>
          <a:blip r:embed="rId3"/>
          <a:srcRect/>
          <a:stretch>
            <a:fillRect/>
          </a:stretch>
        </p:blipFill>
        <p:spPr bwMode="auto">
          <a:xfrm>
            <a:off x="1500166" y="3857628"/>
            <a:ext cx="5429288" cy="2652704"/>
          </a:xfrm>
          <a:prstGeom prst="rect">
            <a:avLst/>
          </a:prstGeom>
          <a:noFill/>
          <a:ln w="9525">
            <a:noFill/>
            <a:miter lim="800000"/>
            <a:headEnd/>
            <a:tailEnd/>
          </a:ln>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a:ln>
            <a:noFill/>
          </a:ln>
        </p:spPr>
        <p:style>
          <a:lnRef idx="2">
            <a:schemeClr val="accent4"/>
          </a:lnRef>
          <a:fillRef idx="1001">
            <a:schemeClr val="lt1"/>
          </a:fillRef>
          <a:effectRef idx="0">
            <a:schemeClr val="accent4"/>
          </a:effectRef>
          <a:fontRef idx="minor">
            <a:schemeClr val="dk1"/>
          </a:fontRef>
        </p:style>
        <p:txBody>
          <a:bodyPr/>
          <a:lstStyle/>
          <a:p>
            <a:r>
              <a:rPr lang="en-US" b="1" dirty="0" smtClean="0">
                <a:solidFill>
                  <a:schemeClr val="tx1"/>
                </a:solidFill>
                <a:latin typeface="Berlin Sans FB" pitchFamily="34" charset="0"/>
              </a:rPr>
              <a:t>Manchuria (1)</a:t>
            </a:r>
            <a:endParaRPr lang="en-GB" b="1" dirty="0">
              <a:solidFill>
                <a:schemeClr val="tx1"/>
              </a:solidFill>
              <a:latin typeface="Berlin Sans FB" pitchFamily="34" charset="0"/>
            </a:endParaRPr>
          </a:p>
        </p:txBody>
      </p:sp>
      <p:sp>
        <p:nvSpPr>
          <p:cNvPr id="3" name="Content Placeholder 2"/>
          <p:cNvSpPr>
            <a:spLocks noGrp="1"/>
          </p:cNvSpPr>
          <p:nvPr>
            <p:ph idx="1"/>
          </p:nvPr>
        </p:nvSpPr>
        <p:spPr>
          <a:xfrm>
            <a:off x="214282" y="2232011"/>
            <a:ext cx="8472518" cy="4625989"/>
          </a:xfrm>
        </p:spPr>
        <p:txBody>
          <a:bodyPr>
            <a:normAutofit/>
          </a:bodyPr>
          <a:lstStyle/>
          <a:p>
            <a:r>
              <a:rPr lang="en-US" sz="1400" dirty="0" smtClean="0"/>
              <a:t>After the 1920s Japan was not doing very well, it did not have many resources and the taxes the Chinese government imposed on their goods did not help trade.  Without exports they could not afford imports that they needed.  Japan had too many people in it and its army felt that they needed more living space.  They already had some business interests in Manchuria. For example they ran the south Manchuria railway.</a:t>
            </a:r>
            <a:endParaRPr lang="en-GB" sz="1400" dirty="0" smtClean="0"/>
          </a:p>
          <a:p>
            <a:r>
              <a:rPr lang="en-US" sz="1400" dirty="0" smtClean="0"/>
              <a:t> They decided to invade Manchuria to gain more space and to gain resources . </a:t>
            </a:r>
            <a:endParaRPr lang="en-GB" sz="1400" dirty="0" smtClean="0"/>
          </a:p>
          <a:p>
            <a:r>
              <a:rPr lang="en-US" sz="1400" dirty="0" smtClean="0"/>
              <a:t>The Japanese blew up a section of the railway. Even though they wanted the land they tried to make it look like they were innocent by blaming it on China. </a:t>
            </a:r>
            <a:endParaRPr lang="en-GB" sz="1400" dirty="0" smtClean="0"/>
          </a:p>
          <a:p>
            <a:pPr algn="r">
              <a:buNone/>
            </a:pPr>
            <a:endParaRPr lang="en-GB" dirty="0" smtClean="0"/>
          </a:p>
          <a:p>
            <a:endParaRPr lang="en-GB" dirty="0"/>
          </a:p>
        </p:txBody>
      </p:sp>
      <p:pic>
        <p:nvPicPr>
          <p:cNvPr id="1026" name="Picture 2"/>
          <p:cNvPicPr>
            <a:picLocks noChangeAspect="1" noChangeArrowheads="1"/>
          </p:cNvPicPr>
          <p:nvPr/>
        </p:nvPicPr>
        <p:blipFill>
          <a:blip r:embed="rId3"/>
          <a:srcRect/>
          <a:stretch>
            <a:fillRect/>
          </a:stretch>
        </p:blipFill>
        <p:spPr bwMode="auto">
          <a:xfrm>
            <a:off x="285720" y="4357694"/>
            <a:ext cx="2643206" cy="2175139"/>
          </a:xfrm>
          <a:prstGeom prst="rect">
            <a:avLst/>
          </a:prstGeom>
          <a:noFill/>
          <a:ln w="9525">
            <a:noFill/>
            <a:miter lim="800000"/>
            <a:headEnd/>
            <a:tailEnd/>
          </a:ln>
          <a:effectLst/>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Berlin Sans FB" pitchFamily="34" charset="0"/>
              </a:rPr>
              <a:t>Manchuria (2)</a:t>
            </a:r>
            <a:endParaRPr lang="en-GB" b="1" dirty="0">
              <a:latin typeface="Berlin Sans FB" pitchFamily="34" charset="0"/>
            </a:endParaRPr>
          </a:p>
        </p:txBody>
      </p:sp>
      <p:sp>
        <p:nvSpPr>
          <p:cNvPr id="3" name="Content Placeholder 2"/>
          <p:cNvSpPr>
            <a:spLocks noGrp="1"/>
          </p:cNvSpPr>
          <p:nvPr>
            <p:ph idx="1"/>
          </p:nvPr>
        </p:nvSpPr>
        <p:spPr>
          <a:xfrm>
            <a:off x="428596" y="1643051"/>
            <a:ext cx="8286808" cy="2643206"/>
          </a:xfrm>
        </p:spPr>
        <p:txBody>
          <a:bodyPr>
            <a:normAutofit fontScale="92500" lnSpcReduction="20000"/>
          </a:bodyPr>
          <a:lstStyle/>
          <a:p>
            <a:r>
              <a:rPr lang="en-US" sz="1400" dirty="0" smtClean="0"/>
              <a:t>China asked for help from the League ,but Japan argued that because China was in such a state so in order to keep the peace they went and invaded -not as an aggressor but just to settle local difficulties .</a:t>
            </a:r>
            <a:endParaRPr lang="en-GB" sz="1400" dirty="0" smtClean="0"/>
          </a:p>
          <a:p>
            <a:r>
              <a:rPr lang="en-US" sz="1400" dirty="0" smtClean="0"/>
              <a:t>Japan was an important member of the League’s council so there was a long delay  in deciding what to do causing a lot of frustration. </a:t>
            </a:r>
            <a:endParaRPr lang="en-GB" sz="1400" dirty="0" smtClean="0"/>
          </a:p>
          <a:p>
            <a:r>
              <a:rPr lang="en-US" sz="1400" dirty="0" smtClean="0"/>
              <a:t>The League’s officials sailed round the world to see the situation for themselves and try and resolve it. They did not know what to do and it took months for the issue to be resolved.  After a full year the Lytton Commission produced a detailed and balanced report.  The judgment was very clear- Japan had acted unlawfully, and Manchuria should be returned to China.</a:t>
            </a:r>
            <a:endParaRPr lang="en-GB" sz="1400" dirty="0" smtClean="0"/>
          </a:p>
          <a:p>
            <a:r>
              <a:rPr lang="en-US" sz="1400" dirty="0" smtClean="0"/>
              <a:t>However in 1933, the Japanese didn’t withdraw from China but instead announced that they wanted  to invade more of China. They argued that it was in self-defense .</a:t>
            </a:r>
            <a:endParaRPr lang="en-GB" sz="1400" dirty="0" smtClean="0"/>
          </a:p>
          <a:p>
            <a:r>
              <a:rPr lang="en-US" sz="1400" dirty="0" smtClean="0"/>
              <a:t>On February 24</a:t>
            </a:r>
            <a:r>
              <a:rPr lang="en-US" sz="1400" baseline="30000" dirty="0" smtClean="0"/>
              <a:t>th</a:t>
            </a:r>
            <a:r>
              <a:rPr lang="en-US" sz="1400" dirty="0" smtClean="0"/>
              <a:t> the League of Nations report was approved by 42 votes. The only country that disapproved was Japan .</a:t>
            </a:r>
            <a:endParaRPr lang="en-GB" sz="1400" dirty="0" smtClean="0"/>
          </a:p>
          <a:p>
            <a:r>
              <a:rPr lang="en-US" sz="1400" dirty="0" smtClean="0"/>
              <a:t>Japan saw this as a insult and left the League on March 27</a:t>
            </a:r>
            <a:r>
              <a:rPr lang="en-US" sz="1400" baseline="30000" dirty="0" smtClean="0"/>
              <a:t>th</a:t>
            </a:r>
            <a:r>
              <a:rPr lang="en-US" sz="1400" dirty="0" smtClean="0"/>
              <a:t> 1933. </a:t>
            </a:r>
          </a:p>
          <a:p>
            <a:pPr algn="r">
              <a:buNone/>
            </a:pPr>
            <a:r>
              <a:rPr lang="en-US" sz="1400" dirty="0" smtClean="0"/>
              <a:t>Isabell and Tamara</a:t>
            </a:r>
            <a:endParaRPr lang="en-GB" sz="1400" dirty="0" smtClean="0"/>
          </a:p>
          <a:p>
            <a:endParaRPr lang="en-GB" sz="1400" dirty="0"/>
          </a:p>
        </p:txBody>
      </p:sp>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Berlin Sans FB" pitchFamily="34" charset="0"/>
              </a:rPr>
              <a:t>Abyssinian Crisis 1935-36 (1) </a:t>
            </a:r>
            <a:r>
              <a:rPr lang="en-GB" dirty="0" smtClean="0"/>
              <a:t/>
            </a:r>
            <a:br>
              <a:rPr lang="en-GB" dirty="0" smtClean="0"/>
            </a:br>
            <a:endParaRPr lang="en-GB" dirty="0"/>
          </a:p>
        </p:txBody>
      </p:sp>
      <p:sp>
        <p:nvSpPr>
          <p:cNvPr id="3" name="Content Placeholder 2"/>
          <p:cNvSpPr>
            <a:spLocks noGrp="1"/>
          </p:cNvSpPr>
          <p:nvPr>
            <p:ph idx="1"/>
          </p:nvPr>
        </p:nvSpPr>
        <p:spPr>
          <a:xfrm>
            <a:off x="428596" y="1000108"/>
            <a:ext cx="8358246" cy="2071702"/>
          </a:xfrm>
        </p:spPr>
        <p:txBody>
          <a:bodyPr>
            <a:normAutofit fontScale="55000" lnSpcReduction="20000"/>
          </a:bodyPr>
          <a:lstStyle/>
          <a:p>
            <a:pPr>
              <a:buNone/>
            </a:pPr>
            <a:r>
              <a:rPr lang="en-GB" sz="1800" b="1" dirty="0" smtClean="0"/>
              <a:t> </a:t>
            </a:r>
            <a:endParaRPr lang="en-GB" sz="2500" b="1" dirty="0" smtClean="0"/>
          </a:p>
          <a:p>
            <a:pPr algn="ctr">
              <a:buNone/>
            </a:pPr>
            <a:r>
              <a:rPr lang="en-GB" sz="2500" b="1" dirty="0" smtClean="0"/>
              <a:t> The origins of the crisis date back from the previous century. In 1896 Italian troops had tried to invade Abyssinia but had been defeated by a poorly equipped army of tribesmen. Mussolini wanted revenge for this humiliating defeat. He also had his eyes on the fertile lands and mineral wealth of Abyssinia. However, most importantly, he wanted glory and conquest. His style of leadership needed military victories and he often talked of restoring the glory of the Roman Empire.</a:t>
            </a:r>
          </a:p>
          <a:p>
            <a:pPr algn="ctr">
              <a:buNone/>
            </a:pPr>
            <a:r>
              <a:rPr lang="en-GB" sz="2500" b="1" dirty="0" smtClean="0"/>
              <a:t> In December 1934 there was a dispute between Italian and  Ethiopian soldiers at the Wal-Wal oasis-80 km inside Abyssinia. Mussolini took this as his cue and claimed this was actually Italian territory.  He demanded an apology and began preparing the Italian army for an invasion of Abyssinia. The Abyssinian emperor </a:t>
            </a:r>
            <a:r>
              <a:rPr lang="en-GB" sz="2500" b="1" dirty="0" err="1" smtClean="0"/>
              <a:t>Haile</a:t>
            </a:r>
            <a:r>
              <a:rPr lang="en-GB" sz="2500" b="1" dirty="0" smtClean="0"/>
              <a:t> </a:t>
            </a:r>
            <a:r>
              <a:rPr lang="en-GB" sz="2500" b="1" dirty="0" err="1" smtClean="0"/>
              <a:t>Selassi</a:t>
            </a:r>
            <a:r>
              <a:rPr lang="en-GB" sz="2500" b="1" dirty="0" smtClean="0"/>
              <a:t> appealed to the League for help. </a:t>
            </a:r>
          </a:p>
          <a:p>
            <a:pPr algn="ctr">
              <a:buNone/>
            </a:pPr>
            <a:r>
              <a:rPr lang="en-GB" sz="2500" dirty="0" smtClean="0"/>
              <a:t> </a:t>
            </a:r>
            <a:endParaRPr lang="en-GB" sz="2500" dirty="0"/>
          </a:p>
        </p:txBody>
      </p:sp>
      <p:pic>
        <p:nvPicPr>
          <p:cNvPr id="1028" name="Picture 4"/>
          <p:cNvPicPr>
            <a:picLocks noChangeAspect="1" noChangeArrowheads="1"/>
          </p:cNvPicPr>
          <p:nvPr/>
        </p:nvPicPr>
        <p:blipFill>
          <a:blip r:embed="rId3"/>
          <a:srcRect/>
          <a:stretch>
            <a:fillRect/>
          </a:stretch>
        </p:blipFill>
        <p:spPr bwMode="auto">
          <a:xfrm>
            <a:off x="142844" y="3429000"/>
            <a:ext cx="2426769" cy="2857520"/>
          </a:xfrm>
          <a:prstGeom prst="rect">
            <a:avLst/>
          </a:prstGeom>
          <a:noFill/>
          <a:ln w="9525">
            <a:noFill/>
            <a:miter lim="800000"/>
            <a:headEnd/>
            <a:tailEnd/>
          </a:ln>
          <a:effectLst/>
        </p:spPr>
      </p:pic>
      <p:pic>
        <p:nvPicPr>
          <p:cNvPr id="8" name="Content Placeholder 3"/>
          <p:cNvPicPr>
            <a:picLocks/>
          </p:cNvPicPr>
          <p:nvPr/>
        </p:nvPicPr>
        <p:blipFill>
          <a:blip r:embed="rId4"/>
          <a:stretch>
            <a:fillRect/>
          </a:stretch>
        </p:blipFill>
        <p:spPr bwMode="auto">
          <a:xfrm>
            <a:off x="6357950" y="3429000"/>
            <a:ext cx="2143140" cy="3095620"/>
          </a:xfrm>
          <a:prstGeom prst="rect">
            <a:avLst/>
          </a:prstGeom>
          <a:noFill/>
          <a:ln>
            <a:noFill/>
          </a:ln>
          <a:scene3d>
            <a:camera prst="orthographicFront"/>
            <a:lightRig rig="flood" dir="t"/>
          </a:scene3d>
          <a:sp3d prstMaterial="metal">
            <a:bevelB w="165100" prst="coolSlant"/>
          </a:sp3d>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Berlin Sans FB" pitchFamily="34" charset="0"/>
              </a:rPr>
              <a:t>Abyssinian Crisis 1935-36 (2) </a:t>
            </a:r>
            <a:r>
              <a:rPr lang="en-GB" dirty="0" smtClean="0"/>
              <a:t/>
            </a:r>
            <a:br>
              <a:rPr lang="en-GB" dirty="0" smtClean="0"/>
            </a:br>
            <a:endParaRPr lang="en-GB" dirty="0"/>
          </a:p>
        </p:txBody>
      </p:sp>
      <p:sp>
        <p:nvSpPr>
          <p:cNvPr id="3" name="Content Placeholder 2"/>
          <p:cNvSpPr>
            <a:spLocks noGrp="1"/>
          </p:cNvSpPr>
          <p:nvPr>
            <p:ph idx="1"/>
          </p:nvPr>
        </p:nvSpPr>
        <p:spPr>
          <a:xfrm>
            <a:off x="428596" y="1142984"/>
            <a:ext cx="8229600" cy="4525963"/>
          </a:xfrm>
        </p:spPr>
        <p:txBody>
          <a:bodyPr>
            <a:normAutofit/>
          </a:bodyPr>
          <a:lstStyle/>
          <a:p>
            <a:r>
              <a:rPr lang="en-GB" sz="1400" b="1" dirty="0" smtClean="0"/>
              <a:t> In this period Mussolini was supposedly negotiating with the League to settle the dispute, while at the same time he was shipping his army to Africa and creating a war fever among the Italian people, and preparing for a full scale invasion of Abyssinia. However the British and the French failed to take the situation seriously. They were desperate to keep a good relation with Mussolini, who seemed to be their strongest ally against Hitler.  They signed an agreement  with him early in 1935 known as the </a:t>
            </a:r>
            <a:r>
              <a:rPr lang="en-GB" sz="1400" b="1" dirty="0" err="1" smtClean="0"/>
              <a:t>Stresa</a:t>
            </a:r>
            <a:r>
              <a:rPr lang="en-GB" sz="1400" b="1" dirty="0" smtClean="0"/>
              <a:t> Pact which formalized a protest at German rearmament and commitment to stand united against Italy. As the year progressed, there was a public outcry against Italy’s behaviour. A vote was cast in Britain and the majority of the British public voted for the League using military force to defend Abyssinia.  On the 4th of December, after eight months’ deliberation a committee reported to the League that neither side could be held responsible for the Wal-Wal incident. The league put forward a plan that would give Mussolini some of Abyssinia. However Mussolini rejected this. In October 1936 Mussolini’s army was ready . He launched a full scale invasion. Despite brave resistance, the Abyssinians were no match for the modern Italian army with tanks, aeroplanes, and poison gas.</a:t>
            </a:r>
          </a:p>
          <a:p>
            <a:endParaRPr lang="en-GB" sz="2800" dirty="0"/>
          </a:p>
        </p:txBody>
      </p:sp>
      <p:pic>
        <p:nvPicPr>
          <p:cNvPr id="4" name="Picture 2" descr="C:\Documents and Settings\lib3\Local Settings\Temp\6.jpg"/>
          <p:cNvPicPr>
            <a:picLocks noChangeAspect="1" noChangeArrowheads="1"/>
          </p:cNvPicPr>
          <p:nvPr/>
        </p:nvPicPr>
        <p:blipFill>
          <a:blip r:embed="rId3"/>
          <a:srcRect/>
          <a:stretch>
            <a:fillRect/>
          </a:stretch>
        </p:blipFill>
        <p:spPr bwMode="auto">
          <a:xfrm>
            <a:off x="2857488" y="4357694"/>
            <a:ext cx="3413851" cy="1928826"/>
          </a:xfrm>
          <a:prstGeom prst="rect">
            <a:avLst/>
          </a:prstGeom>
          <a:noFill/>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Berlin Sans FB" pitchFamily="34" charset="0"/>
              </a:rPr>
              <a:t>Abyssinian Crisis 1935-36 (3)</a:t>
            </a:r>
            <a:endParaRPr lang="en-GB" b="1" dirty="0">
              <a:latin typeface="Berlin Sans FB" pitchFamily="34" charset="0"/>
            </a:endParaRPr>
          </a:p>
        </p:txBody>
      </p:sp>
      <p:sp>
        <p:nvSpPr>
          <p:cNvPr id="3" name="Content Placeholder 2"/>
          <p:cNvSpPr>
            <a:spLocks noGrp="1"/>
          </p:cNvSpPr>
          <p:nvPr>
            <p:ph idx="1"/>
          </p:nvPr>
        </p:nvSpPr>
        <p:spPr>
          <a:xfrm>
            <a:off x="285720" y="1571612"/>
            <a:ext cx="8358246" cy="3071834"/>
          </a:xfrm>
        </p:spPr>
        <p:txBody>
          <a:bodyPr>
            <a:noAutofit/>
          </a:bodyPr>
          <a:lstStyle/>
          <a:p>
            <a:pPr algn="ctr">
              <a:buNone/>
            </a:pPr>
            <a:r>
              <a:rPr lang="en-GB" sz="1400" b="1" dirty="0" smtClean="0"/>
              <a:t> This was a definite case of a large, powerful state attacking a smaller one. The league was designed for such disputes, and unlike the Manchurian crisis was ideally situated to act. There was no doubting the seriousness of the issue either. The covenant made it clear that sanctions must be introduced against the aggressor . A committee was immediately set up to agree what sanctions to impose. Sanctions would only work if they were imposed quickly and decisively. Each week a decision was delayed would allow Mussolini to build up a stockpile of raw materials. The League imposed an immediate ban on arms, the export of Italy, tin and metals. However, the league delayed decisions for two months, over whether to ban oil to Italy. It feared that the Americans would not support the sanction . It also feared that it’s members economical interests would be further damaged. In Britain, the Cabinet was informed  that 30,000 British coal miners were about to lose their jobs because the ban on coal exports to Italy.          </a:t>
            </a:r>
          </a:p>
          <a:p>
            <a:pPr algn="ctr">
              <a:buNone/>
            </a:pPr>
            <a:r>
              <a:rPr lang="en-GB" sz="1400" b="1" dirty="0" smtClean="0"/>
              <a:t>There were both similarities with and differences from the Japanese invasion of Manchuria.  Like Japan, Italy was a leading member of the League. Like Japan, Italy wanted to expand its empire by invading another country. However, unlike Manchuria, this dispute was on the League’s doorstep. Italy was a European power. It even had a border with France. Abyssinia bordered on the Anglo-Egyptian territory of Sudan and British colonies of Uganda, Kenya and British Somaliland. Unlike events in Manchuria , the League could not claim that this problem was in an inaccessible part of the world.        </a:t>
            </a:r>
          </a:p>
        </p:txBody>
      </p:sp>
      <p:pic>
        <p:nvPicPr>
          <p:cNvPr id="4" name="Picture 3"/>
          <p:cNvPicPr>
            <a:picLocks noChangeAspect="1" noChangeArrowheads="1"/>
          </p:cNvPicPr>
          <p:nvPr/>
        </p:nvPicPr>
        <p:blipFill>
          <a:blip r:embed="rId3"/>
          <a:srcRect/>
          <a:stretch>
            <a:fillRect/>
          </a:stretch>
        </p:blipFill>
        <p:spPr bwMode="auto">
          <a:xfrm>
            <a:off x="357158" y="4929198"/>
            <a:ext cx="1322751" cy="1714488"/>
          </a:xfrm>
          <a:prstGeom prst="rect">
            <a:avLst/>
          </a:prstGeom>
          <a:noFill/>
          <a:ln w="9525">
            <a:noFill/>
            <a:miter lim="800000"/>
            <a:headEnd/>
            <a:tailEnd/>
          </a:ln>
          <a:effectLst/>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142984"/>
            <a:ext cx="7772400" cy="1470025"/>
          </a:xfrm>
        </p:spPr>
        <p:txBody>
          <a:bodyPr/>
          <a:lstStyle/>
          <a:p>
            <a:r>
              <a:rPr lang="en-US" b="1" dirty="0" smtClean="0">
                <a:latin typeface="Berlin Sans FB" pitchFamily="34" charset="0"/>
              </a:rPr>
              <a:t>Sources</a:t>
            </a:r>
            <a:endParaRPr lang="en-GB" b="1" dirty="0">
              <a:latin typeface="Berlin Sans FB" pitchFamily="34" charset="0"/>
            </a:endParaRPr>
          </a:p>
        </p:txBody>
      </p:sp>
      <p:sp>
        <p:nvSpPr>
          <p:cNvPr id="3" name="Subtitle 2"/>
          <p:cNvSpPr>
            <a:spLocks noGrp="1"/>
          </p:cNvSpPr>
          <p:nvPr>
            <p:ph type="subTitle" idx="1"/>
          </p:nvPr>
        </p:nvSpPr>
        <p:spPr>
          <a:xfrm>
            <a:off x="1500166" y="4429132"/>
            <a:ext cx="6400800" cy="1752600"/>
          </a:xfrm>
        </p:spPr>
        <p:txBody>
          <a:bodyPr>
            <a:noAutofit/>
          </a:bodyPr>
          <a:lstStyle/>
          <a:p>
            <a:r>
              <a:rPr lang="en-US" sz="1800" dirty="0" smtClean="0"/>
              <a:t>In the first picture the snake represents evil and risk of war. The rabbit represents the League of Nations.  The message is that the League is not strong enough to combat the snake, the evil. </a:t>
            </a:r>
            <a:endParaRPr lang="en-GB" sz="1800" dirty="0"/>
          </a:p>
        </p:txBody>
      </p:sp>
      <p:pic>
        <p:nvPicPr>
          <p:cNvPr id="5" name="Picture 4" descr="League_of_Nations_cartoon_from_Punch_-_Project_Gutenberg_eText_16619.bmp"/>
          <p:cNvPicPr>
            <a:picLocks noChangeAspect="1"/>
          </p:cNvPicPr>
          <p:nvPr/>
        </p:nvPicPr>
        <p:blipFill>
          <a:blip r:embed="rId3"/>
          <a:stretch>
            <a:fillRect/>
          </a:stretch>
        </p:blipFill>
        <p:spPr>
          <a:xfrm>
            <a:off x="571472" y="285728"/>
            <a:ext cx="3061245" cy="3857628"/>
          </a:xfrm>
          <a:prstGeom prst="rect">
            <a:avLst/>
          </a:prstGeom>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0166" y="4286256"/>
            <a:ext cx="6400800" cy="1752600"/>
          </a:xfrm>
        </p:spPr>
        <p:txBody>
          <a:bodyPr>
            <a:noAutofit/>
          </a:bodyPr>
          <a:lstStyle/>
          <a:p>
            <a:r>
              <a:rPr lang="en-US" sz="1800" dirty="0" smtClean="0"/>
              <a:t>The second picture represents a rugby match where the attacker is the toughest player who represents the feelings of the public.  The public like the League and are trying to guide it, but between the two there is peace treaty and people do not agree with it.</a:t>
            </a:r>
            <a:endParaRPr lang="en-GB" sz="1800" dirty="0"/>
          </a:p>
        </p:txBody>
      </p:sp>
      <p:pic>
        <p:nvPicPr>
          <p:cNvPr id="4" name="Picture 3" descr="PBLCSENT.jpg"/>
          <p:cNvPicPr>
            <a:picLocks noChangeAspect="1"/>
          </p:cNvPicPr>
          <p:nvPr/>
        </p:nvPicPr>
        <p:blipFill>
          <a:blip r:embed="rId3"/>
          <a:stretch>
            <a:fillRect/>
          </a:stretch>
        </p:blipFill>
        <p:spPr>
          <a:xfrm>
            <a:off x="2500298" y="357166"/>
            <a:ext cx="3786214" cy="3726095"/>
          </a:xfrm>
          <a:prstGeom prst="rect">
            <a:avLst/>
          </a:prstGeom>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normAutofit/>
          </a:bodyPr>
          <a:lstStyle/>
          <a:p>
            <a:r>
              <a:rPr lang="en-US" sz="1900" dirty="0" smtClean="0"/>
              <a:t>This third is a dog with a mussel . The dog is the dog of war and the mussel is the League of Nations . It signifies that the League of Nations can stop wars.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a:p>
        </p:txBody>
      </p:sp>
      <p:pic>
        <p:nvPicPr>
          <p:cNvPr id="4" name="Picture 3" descr="81484.gif"/>
          <p:cNvPicPr>
            <a:picLocks noChangeAspect="1"/>
          </p:cNvPicPr>
          <p:nvPr/>
        </p:nvPicPr>
        <p:blipFill>
          <a:blip r:embed="rId3"/>
          <a:stretch>
            <a:fillRect/>
          </a:stretch>
        </p:blipFill>
        <p:spPr>
          <a:xfrm>
            <a:off x="2928926" y="357166"/>
            <a:ext cx="3169123" cy="3496681"/>
          </a:xfrm>
          <a:prstGeom prst="rect">
            <a:avLst/>
          </a:prstGeom>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1">
            <a:schemeClr val="dk1"/>
          </a:lnRef>
          <a:fillRef idx="2">
            <a:schemeClr val="dk1"/>
          </a:fillRef>
          <a:effectRef idx="1">
            <a:schemeClr val="dk1"/>
          </a:effectRef>
          <a:fontRef idx="minor">
            <a:schemeClr val="dk1"/>
          </a:fontRef>
        </p:style>
        <p:txBody>
          <a:bodyPr/>
          <a:lstStyle/>
          <a:p>
            <a:r>
              <a:rPr lang="en-US" b="1" dirty="0" smtClean="0">
                <a:latin typeface="Berlin Sans FB" pitchFamily="34" charset="0"/>
              </a:rPr>
              <a:t>Contents</a:t>
            </a:r>
            <a:endParaRPr lang="en-GB" b="1" dirty="0">
              <a:latin typeface="Berlin Sans FB" pitchFamily="34" charset="0"/>
            </a:endParaRPr>
          </a:p>
        </p:txBody>
      </p:sp>
      <p:sp>
        <p:nvSpPr>
          <p:cNvPr id="3" name="Content Placeholder 2"/>
          <p:cNvSpPr>
            <a:spLocks noGrp="1"/>
          </p:cNvSpPr>
          <p:nvPr>
            <p:ph idx="1"/>
          </p:nvPr>
        </p:nvSpPr>
        <p:spPr/>
        <p:txBody>
          <a:bodyPr/>
          <a:lstStyle/>
          <a:p>
            <a:r>
              <a:rPr lang="en-US" sz="2800" dirty="0" smtClean="0">
                <a:solidFill>
                  <a:schemeClr val="accent5">
                    <a:lumMod val="75000"/>
                  </a:schemeClr>
                </a:solidFill>
              </a:rPr>
              <a:t>Introduction</a:t>
            </a:r>
          </a:p>
          <a:p>
            <a:r>
              <a:rPr lang="en-US" sz="2800" dirty="0" smtClean="0">
                <a:solidFill>
                  <a:schemeClr val="accent5">
                    <a:lumMod val="75000"/>
                  </a:schemeClr>
                </a:solidFill>
              </a:rPr>
              <a:t>Members</a:t>
            </a:r>
          </a:p>
          <a:p>
            <a:r>
              <a:rPr lang="en-US" sz="2800" dirty="0" smtClean="0">
                <a:solidFill>
                  <a:schemeClr val="accent5">
                    <a:lumMod val="75000"/>
                  </a:schemeClr>
                </a:solidFill>
              </a:rPr>
              <a:t>Structure</a:t>
            </a:r>
          </a:p>
          <a:p>
            <a:r>
              <a:rPr lang="en-US" sz="2800" dirty="0" smtClean="0">
                <a:solidFill>
                  <a:schemeClr val="accent5">
                    <a:lumMod val="75000"/>
                  </a:schemeClr>
                </a:solidFill>
              </a:rPr>
              <a:t>Aims</a:t>
            </a:r>
          </a:p>
          <a:p>
            <a:r>
              <a:rPr lang="en-US" sz="2800" dirty="0" smtClean="0">
                <a:solidFill>
                  <a:schemeClr val="accent5">
                    <a:lumMod val="75000"/>
                  </a:schemeClr>
                </a:solidFill>
              </a:rPr>
              <a:t>Successes and failures 1920’s</a:t>
            </a:r>
          </a:p>
          <a:p>
            <a:r>
              <a:rPr lang="en-US" sz="2800" dirty="0" smtClean="0">
                <a:solidFill>
                  <a:schemeClr val="accent5">
                    <a:lumMod val="75000"/>
                  </a:schemeClr>
                </a:solidFill>
              </a:rPr>
              <a:t>Successes and failures 1930’s</a:t>
            </a:r>
          </a:p>
          <a:p>
            <a:r>
              <a:rPr lang="en-US" sz="2800" dirty="0" smtClean="0">
                <a:solidFill>
                  <a:schemeClr val="accent5">
                    <a:lumMod val="75000"/>
                  </a:schemeClr>
                </a:solidFill>
              </a:rPr>
              <a:t>Strengths and weaknesses</a:t>
            </a:r>
          </a:p>
          <a:p>
            <a:endParaRPr lang="en-GB" dirty="0">
              <a:solidFill>
                <a:schemeClr val="accent1">
                  <a:lumMod val="60000"/>
                  <a:lumOff val="40000"/>
                </a:schemeClr>
              </a:solidFill>
            </a:endParaRPr>
          </a:p>
        </p:txBody>
      </p:sp>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Berlin Sans FB" pitchFamily="34" charset="0"/>
              </a:rPr>
              <a:t>How did the Depression affect the </a:t>
            </a:r>
            <a:r>
              <a:rPr lang="en-US" sz="4000" b="1" dirty="0" smtClean="0">
                <a:latin typeface="Berlin Sans FB" pitchFamily="34" charset="0"/>
              </a:rPr>
              <a:t>League </a:t>
            </a:r>
            <a:r>
              <a:rPr lang="en-US" sz="4000" b="1" dirty="0" smtClean="0">
                <a:latin typeface="Berlin Sans FB" pitchFamily="34" charset="0"/>
              </a:rPr>
              <a:t>of </a:t>
            </a:r>
            <a:r>
              <a:rPr lang="en-US" sz="4000" b="1" dirty="0" smtClean="0">
                <a:latin typeface="Berlin Sans FB" pitchFamily="34" charset="0"/>
              </a:rPr>
              <a:t>Nations</a:t>
            </a:r>
            <a:r>
              <a:rPr lang="en-US" sz="4000" b="1" dirty="0" smtClean="0">
                <a:latin typeface="Berlin Sans FB" pitchFamily="34" charset="0"/>
              </a:rPr>
              <a:t>?</a:t>
            </a:r>
            <a:endParaRPr lang="en-GB" sz="4000" b="1" dirty="0">
              <a:latin typeface="Berlin Sans FB"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t>This great depression lasted four years and delivered a devastating blow to the American economy and also to the outside world. </a:t>
            </a:r>
            <a:r>
              <a:rPr lang="en-GB" dirty="0" smtClean="0"/>
              <a:t>The overwhelming depression forced many other countries such as Italy, France, Germany etc. to want to expand their land and gain more power. The depression caused the other European countries to become more selfish and only worry about themselves and forget about the main objective of the League which was to keep peace within the world.</a:t>
            </a:r>
            <a:r>
              <a:rPr lang="en-US" dirty="0" smtClean="0"/>
              <a:t> Another factor which affected the League was that also during these years Italy and Germany were ruled by dictators therefore meaning these two countries wanted more power than any other country. Because of the depression the </a:t>
            </a:r>
            <a:r>
              <a:rPr lang="en-US" dirty="0" smtClean="0"/>
              <a:t>Italians </a:t>
            </a:r>
            <a:r>
              <a:rPr lang="en-US" dirty="0" smtClean="0"/>
              <a:t>and Germans were </a:t>
            </a:r>
            <a:r>
              <a:rPr lang="en-US" dirty="0" smtClean="0"/>
              <a:t>suffering therefore </a:t>
            </a:r>
            <a:r>
              <a:rPr lang="en-US" dirty="0" smtClean="0"/>
              <a:t>they needed a new leader who could pull </a:t>
            </a:r>
            <a:r>
              <a:rPr lang="en-US" dirty="0" smtClean="0"/>
              <a:t>the country </a:t>
            </a:r>
            <a:r>
              <a:rPr lang="en-US" dirty="0" smtClean="0"/>
              <a:t>out of </a:t>
            </a:r>
            <a:r>
              <a:rPr lang="en-US" dirty="0" smtClean="0"/>
              <a:t>the depression.  These leaders were to bring about the collapse of the League.</a:t>
            </a:r>
            <a:endParaRPr lang="en-GB" dirty="0"/>
          </a:p>
        </p:txBody>
      </p:sp>
    </p:spTree>
  </p:cSld>
  <p:clrMapOvr>
    <a:masterClrMapping/>
  </p:clrMapOvr>
  <p:transition spd="med">
    <p:wipe dir="d"/>
    <p:sndAc>
      <p:stSnd>
        <p:snd r:embed="rId2" name="click.wav" builtIn="1"/>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lin Sans FB" pitchFamily="34" charset="0"/>
              </a:rPr>
              <a:t>Introdu</a:t>
            </a:r>
            <a:r>
              <a:rPr lang="en-US" b="1" dirty="0">
                <a:latin typeface="Berlin Sans FB" pitchFamily="34" charset="0"/>
              </a:rPr>
              <a:t>c</a:t>
            </a:r>
            <a:r>
              <a:rPr lang="en-US" b="1" dirty="0" smtClean="0">
                <a:latin typeface="Berlin Sans FB" pitchFamily="34" charset="0"/>
              </a:rPr>
              <a:t>tion</a:t>
            </a:r>
            <a:endParaRPr lang="en-GB" b="1" dirty="0">
              <a:latin typeface="Berlin Sans FB" pitchFamily="34" charset="0"/>
            </a:endParaRPr>
          </a:p>
        </p:txBody>
      </p:sp>
      <p:sp>
        <p:nvSpPr>
          <p:cNvPr id="3" name="Content Placeholder 2"/>
          <p:cNvSpPr>
            <a:spLocks noGrp="1"/>
          </p:cNvSpPr>
          <p:nvPr>
            <p:ph idx="1"/>
          </p:nvPr>
        </p:nvSpPr>
        <p:spPr/>
        <p:txBody>
          <a:bodyPr>
            <a:normAutofit/>
          </a:bodyPr>
          <a:lstStyle/>
          <a:p>
            <a:pPr>
              <a:buNone/>
            </a:pPr>
            <a:r>
              <a:rPr lang="en-US" sz="2000" dirty="0">
                <a:latin typeface="Arial Narrow" pitchFamily="34" charset="0"/>
              </a:rPr>
              <a:t>The allies set up the League of Nations to preserve world peace and to stop future wars after the destruction caused in World War One.  It was the USA’s idea and the creation of it was one of Woodrow Wilson’s fourteen points.  It was set up to resolve disputes and conflicts between countries.  The League of Nations required all countries to join or it would not be a success.  The USA, however, refused to join.  This was not good because the USA was the most powerful country and Wilson, the US President at the end of World War One, invented it, so that possibly contributed to the League failing in the end</a:t>
            </a:r>
            <a:r>
              <a:rPr lang="en-US" sz="2000" dirty="0" smtClean="0">
                <a:latin typeface="Arial Narrow" pitchFamily="34" charset="0"/>
              </a:rPr>
              <a:t>.</a:t>
            </a:r>
            <a:endParaRPr lang="en-GB" sz="2000" dirty="0">
              <a:latin typeface="Arial Narrow" pitchFamily="34" charset="0"/>
            </a:endParaRPr>
          </a:p>
          <a:p>
            <a:pPr algn="r">
              <a:buNone/>
            </a:pPr>
            <a:r>
              <a:rPr lang="en-US" sz="1600" i="1" dirty="0" err="1"/>
              <a:t>Isabell</a:t>
            </a:r>
            <a:r>
              <a:rPr lang="en-US" sz="1600" i="1" dirty="0"/>
              <a:t> </a:t>
            </a:r>
            <a:r>
              <a:rPr lang="en-US" sz="1600" i="1" dirty="0" smtClean="0"/>
              <a:t>Long</a:t>
            </a:r>
          </a:p>
          <a:p>
            <a:pPr algn="r">
              <a:buNone/>
            </a:pPr>
            <a:endParaRPr lang="en-US" sz="1900" i="1" dirty="0" smtClean="0"/>
          </a:p>
          <a:p>
            <a:pPr algn="r">
              <a:buNone/>
            </a:pPr>
            <a:endParaRPr lang="en-GB" sz="1900" dirty="0"/>
          </a:p>
          <a:p>
            <a:pPr>
              <a:buNone/>
            </a:pPr>
            <a:endParaRPr lang="en-GB" dirty="0"/>
          </a:p>
        </p:txBody>
      </p:sp>
      <p:pic>
        <p:nvPicPr>
          <p:cNvPr id="4" name="Picture 3">
            <a:hlinkClick r:id="rId3"/>
          </p:cNvPr>
          <p:cNvPicPr/>
          <p:nvPr/>
        </p:nvPicPr>
        <p:blipFill>
          <a:blip r:embed="rId4" cstate="print"/>
          <a:srcRect/>
          <a:stretch>
            <a:fillRect/>
          </a:stretch>
        </p:blipFill>
        <p:spPr bwMode="auto">
          <a:xfrm>
            <a:off x="571472" y="4214818"/>
            <a:ext cx="1463002" cy="1781175"/>
          </a:xfrm>
          <a:prstGeom prst="rect">
            <a:avLst/>
          </a:prstGeom>
          <a:noFill/>
          <a:ln w="9525">
            <a:noFill/>
            <a:miter lim="800000"/>
            <a:headEnd/>
            <a:tailEnd/>
          </a:ln>
        </p:spPr>
      </p:pic>
      <p:pic>
        <p:nvPicPr>
          <p:cNvPr id="1026" name="Picture 2">
            <a:hlinkClick r:id="rId5"/>
          </p:cNvPr>
          <p:cNvPicPr>
            <a:picLocks noChangeAspect="1" noChangeArrowheads="1"/>
          </p:cNvPicPr>
          <p:nvPr/>
        </p:nvPicPr>
        <p:blipFill>
          <a:blip r:embed="rId6" cstate="print"/>
          <a:srcRect/>
          <a:stretch>
            <a:fillRect/>
          </a:stretch>
        </p:blipFill>
        <p:spPr bwMode="auto">
          <a:xfrm>
            <a:off x="3000364" y="4572008"/>
            <a:ext cx="2058264" cy="1343017"/>
          </a:xfrm>
          <a:prstGeom prst="rect">
            <a:avLst/>
          </a:prstGeom>
          <a:noFill/>
          <a:ln w="9525">
            <a:noFill/>
            <a:miter lim="800000"/>
            <a:headEnd/>
            <a:tailEnd/>
          </a:ln>
          <a:effectLst/>
        </p:spPr>
      </p:pic>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lin Sans FB" pitchFamily="34" charset="0"/>
              </a:rPr>
              <a:t>Aims</a:t>
            </a:r>
            <a:endParaRPr lang="en-GB" b="1" dirty="0">
              <a:latin typeface="Berlin Sans FB" pitchFamily="34" charset="0"/>
            </a:endParaRPr>
          </a:p>
        </p:txBody>
      </p:sp>
      <p:sp>
        <p:nvSpPr>
          <p:cNvPr id="3" name="Content Placeholder 2"/>
          <p:cNvSpPr>
            <a:spLocks noGrp="1"/>
          </p:cNvSpPr>
          <p:nvPr>
            <p:ph idx="1"/>
          </p:nvPr>
        </p:nvSpPr>
        <p:spPr/>
        <p:txBody>
          <a:bodyPr>
            <a:normAutofit/>
          </a:bodyPr>
          <a:lstStyle/>
          <a:p>
            <a:pPr>
              <a:buNone/>
            </a:pPr>
            <a:r>
              <a:rPr lang="en-US" sz="2600" dirty="0" smtClean="0"/>
              <a:t>The main aims of the Leagues of Nations were:</a:t>
            </a:r>
          </a:p>
          <a:p>
            <a:pPr>
              <a:buNone/>
            </a:pPr>
            <a:r>
              <a:rPr lang="en-US" sz="2600" dirty="0" smtClean="0"/>
              <a:t> </a:t>
            </a:r>
            <a:endParaRPr lang="en-GB" sz="2600" dirty="0" smtClean="0"/>
          </a:p>
          <a:p>
            <a:r>
              <a:rPr lang="en-US" sz="2600" dirty="0" smtClean="0"/>
              <a:t> to keep the peace</a:t>
            </a:r>
            <a:endParaRPr lang="en-GB" sz="2600" dirty="0" smtClean="0"/>
          </a:p>
          <a:p>
            <a:r>
              <a:rPr lang="en-US" sz="2600" dirty="0" smtClean="0"/>
              <a:t> to guarantee the independence of other member’s territory</a:t>
            </a:r>
            <a:endParaRPr lang="en-GB" sz="2600" dirty="0" smtClean="0"/>
          </a:p>
          <a:p>
            <a:r>
              <a:rPr lang="en-US" sz="2600" dirty="0" smtClean="0"/>
              <a:t> to submit disputes to an independent body</a:t>
            </a:r>
            <a:endParaRPr lang="en-GB" sz="2600" dirty="0" smtClean="0"/>
          </a:p>
          <a:p>
            <a:r>
              <a:rPr lang="en-US" sz="2600" dirty="0" smtClean="0"/>
              <a:t>to take action against an aggressor by either military or economic means</a:t>
            </a:r>
            <a:endParaRPr lang="en-GB" sz="2600" dirty="0" smtClean="0"/>
          </a:p>
          <a:p>
            <a:r>
              <a:rPr lang="en-US" sz="2600" dirty="0" smtClean="0"/>
              <a:t> to decrease armaments </a:t>
            </a:r>
            <a:endParaRPr lang="en-GB" sz="2600" dirty="0" smtClean="0"/>
          </a:p>
          <a:p>
            <a:endParaRPr lang="en-GB" dirty="0"/>
          </a:p>
        </p:txBody>
      </p:sp>
    </p:spTree>
  </p:cSld>
  <p:clrMapOvr>
    <a:masterClrMapping/>
  </p:clrMapOvr>
  <p:transition spd="med">
    <p:wipe dir="d"/>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714750" cy="2462213"/>
          </a:xfrm>
          <a:prstGeom prst="rect">
            <a:avLst/>
          </a:prstGeom>
          <a:noFill/>
        </p:spPr>
        <p:txBody>
          <a:bodyPr>
            <a:spAutoFit/>
          </a:bodyPr>
          <a:lstStyle/>
          <a:p>
            <a:pPr algn="ctr" fontAlgn="auto">
              <a:spcBef>
                <a:spcPts val="0"/>
              </a:spcBef>
              <a:spcAft>
                <a:spcPts val="0"/>
              </a:spcAft>
              <a:defRPr/>
            </a:pPr>
            <a:r>
              <a:rPr lang="en-GB" sz="2800" b="1" u="sng" dirty="0">
                <a:solidFill>
                  <a:schemeClr val="accent2">
                    <a:lumMod val="50000"/>
                  </a:schemeClr>
                </a:solidFill>
                <a:latin typeface="+mn-lt"/>
                <a:cs typeface="+mn-cs"/>
              </a:rPr>
              <a:t>Council</a:t>
            </a:r>
          </a:p>
          <a:p>
            <a:pPr fontAlgn="auto">
              <a:spcBef>
                <a:spcPts val="0"/>
              </a:spcBef>
              <a:spcAft>
                <a:spcPts val="0"/>
              </a:spcAft>
              <a:defRPr/>
            </a:pPr>
            <a:r>
              <a:rPr lang="en-GB" dirty="0">
                <a:solidFill>
                  <a:schemeClr val="accent2">
                    <a:lumMod val="50000"/>
                  </a:schemeClr>
                </a:solidFill>
                <a:latin typeface="+mn-lt"/>
                <a:cs typeface="+mn-cs"/>
              </a:rPr>
              <a:t>4 permanent members  </a:t>
            </a:r>
          </a:p>
          <a:p>
            <a:pPr fontAlgn="auto">
              <a:spcBef>
                <a:spcPts val="0"/>
              </a:spcBef>
              <a:spcAft>
                <a:spcPts val="0"/>
              </a:spcAft>
              <a:defRPr/>
            </a:pPr>
            <a:r>
              <a:rPr lang="en-GB" dirty="0">
                <a:solidFill>
                  <a:schemeClr val="accent2">
                    <a:lumMod val="50000"/>
                  </a:schemeClr>
                </a:solidFill>
                <a:latin typeface="+mn-lt"/>
                <a:cs typeface="+mn-cs"/>
              </a:rPr>
              <a:t>4 members to be elected by assembly</a:t>
            </a:r>
          </a:p>
          <a:p>
            <a:pPr fontAlgn="auto">
              <a:spcBef>
                <a:spcPts val="0"/>
              </a:spcBef>
              <a:spcAft>
                <a:spcPts val="0"/>
              </a:spcAft>
              <a:defRPr/>
            </a:pPr>
            <a:r>
              <a:rPr lang="en-GB" dirty="0">
                <a:solidFill>
                  <a:schemeClr val="accent2">
                    <a:lumMod val="50000"/>
                  </a:schemeClr>
                </a:solidFill>
                <a:latin typeface="+mn-lt"/>
                <a:cs typeface="+mn-cs"/>
              </a:rPr>
              <a:t>Met 4 times a year </a:t>
            </a:r>
          </a:p>
          <a:p>
            <a:pPr fontAlgn="auto">
              <a:spcBef>
                <a:spcPts val="0"/>
              </a:spcBef>
              <a:spcAft>
                <a:spcPts val="0"/>
              </a:spcAft>
              <a:defRPr/>
            </a:pPr>
            <a:r>
              <a:rPr lang="en-GB" dirty="0">
                <a:solidFill>
                  <a:schemeClr val="accent2">
                    <a:lumMod val="50000"/>
                  </a:schemeClr>
                </a:solidFill>
                <a:latin typeface="+mn-lt"/>
                <a:cs typeface="+mn-cs"/>
              </a:rPr>
              <a:t>Political problems / disputes </a:t>
            </a:r>
          </a:p>
          <a:p>
            <a:pPr fontAlgn="auto">
              <a:spcBef>
                <a:spcPts val="0"/>
              </a:spcBef>
              <a:spcAft>
                <a:spcPts val="0"/>
              </a:spcAft>
              <a:defRPr/>
            </a:pPr>
            <a:r>
              <a:rPr lang="en-GB" dirty="0">
                <a:solidFill>
                  <a:schemeClr val="accent2">
                    <a:lumMod val="50000"/>
                  </a:schemeClr>
                </a:solidFill>
                <a:latin typeface="+mn-lt"/>
                <a:cs typeface="+mn-cs"/>
              </a:rPr>
              <a:t>Decisions to be unanimous ( right to veto )  </a:t>
            </a:r>
          </a:p>
          <a:p>
            <a:pPr fontAlgn="auto">
              <a:spcBef>
                <a:spcPts val="0"/>
              </a:spcBef>
              <a:spcAft>
                <a:spcPts val="0"/>
              </a:spcAft>
              <a:defRPr/>
            </a:pPr>
            <a:endParaRPr lang="en-GB" dirty="0">
              <a:latin typeface="+mn-lt"/>
              <a:cs typeface="+mn-cs"/>
            </a:endParaRPr>
          </a:p>
        </p:txBody>
      </p:sp>
      <p:pic>
        <p:nvPicPr>
          <p:cNvPr id="2051" name="Picture 2"/>
          <p:cNvPicPr>
            <a:picLocks noChangeAspect="1" noChangeArrowheads="1"/>
          </p:cNvPicPr>
          <p:nvPr/>
        </p:nvPicPr>
        <p:blipFill>
          <a:blip r:embed="rId4"/>
          <a:srcRect/>
          <a:stretch>
            <a:fillRect/>
          </a:stretch>
        </p:blipFill>
        <p:spPr bwMode="auto">
          <a:xfrm>
            <a:off x="2857500" y="1071563"/>
            <a:ext cx="428625" cy="214312"/>
          </a:xfrm>
          <a:prstGeom prst="rect">
            <a:avLst/>
          </a:prstGeom>
          <a:noFill/>
          <a:ln w="9525">
            <a:noFill/>
            <a:miter lim="800000"/>
            <a:headEnd/>
            <a:tailEnd/>
          </a:ln>
        </p:spPr>
      </p:pic>
      <p:pic>
        <p:nvPicPr>
          <p:cNvPr id="2052" name="Picture 3"/>
          <p:cNvPicPr>
            <a:picLocks noChangeAspect="1" noChangeArrowheads="1"/>
          </p:cNvPicPr>
          <p:nvPr/>
        </p:nvPicPr>
        <p:blipFill>
          <a:blip r:embed="rId5"/>
          <a:srcRect/>
          <a:stretch>
            <a:fillRect/>
          </a:stretch>
        </p:blipFill>
        <p:spPr bwMode="auto">
          <a:xfrm>
            <a:off x="3429000" y="1143000"/>
            <a:ext cx="395288" cy="190500"/>
          </a:xfrm>
          <a:prstGeom prst="rect">
            <a:avLst/>
          </a:prstGeom>
          <a:noFill/>
          <a:ln w="9525">
            <a:noFill/>
            <a:miter lim="800000"/>
            <a:headEnd/>
            <a:tailEnd/>
          </a:ln>
        </p:spPr>
      </p:pic>
      <p:pic>
        <p:nvPicPr>
          <p:cNvPr id="2053" name="Picture 4"/>
          <p:cNvPicPr>
            <a:picLocks noChangeAspect="1" noChangeArrowheads="1"/>
          </p:cNvPicPr>
          <p:nvPr/>
        </p:nvPicPr>
        <p:blipFill>
          <a:blip r:embed="rId6"/>
          <a:srcRect/>
          <a:stretch>
            <a:fillRect/>
          </a:stretch>
        </p:blipFill>
        <p:spPr bwMode="auto">
          <a:xfrm>
            <a:off x="3143250" y="571500"/>
            <a:ext cx="363538" cy="171450"/>
          </a:xfrm>
          <a:prstGeom prst="rect">
            <a:avLst/>
          </a:prstGeom>
          <a:noFill/>
          <a:ln w="9525">
            <a:noFill/>
            <a:miter lim="800000"/>
            <a:headEnd/>
            <a:tailEnd/>
          </a:ln>
        </p:spPr>
      </p:pic>
      <p:pic>
        <p:nvPicPr>
          <p:cNvPr id="2054" name="Picture 5"/>
          <p:cNvPicPr>
            <a:picLocks noChangeAspect="1" noChangeArrowheads="1"/>
          </p:cNvPicPr>
          <p:nvPr/>
        </p:nvPicPr>
        <p:blipFill>
          <a:blip r:embed="rId7"/>
          <a:srcRect/>
          <a:stretch>
            <a:fillRect/>
          </a:stretch>
        </p:blipFill>
        <p:spPr bwMode="auto">
          <a:xfrm>
            <a:off x="3714750" y="714375"/>
            <a:ext cx="511175" cy="285750"/>
          </a:xfrm>
          <a:prstGeom prst="rect">
            <a:avLst/>
          </a:prstGeom>
          <a:noFill/>
          <a:ln w="9525">
            <a:noFill/>
            <a:miter lim="800000"/>
            <a:headEnd/>
            <a:tailEnd/>
          </a:ln>
        </p:spPr>
      </p:pic>
      <p:sp>
        <p:nvSpPr>
          <p:cNvPr id="21" name="TextBox 20"/>
          <p:cNvSpPr txBox="1"/>
          <p:nvPr/>
        </p:nvSpPr>
        <p:spPr>
          <a:xfrm>
            <a:off x="4357688" y="0"/>
            <a:ext cx="4786312" cy="2738438"/>
          </a:xfrm>
          <a:prstGeom prst="rect">
            <a:avLst/>
          </a:prstGeom>
          <a:noFill/>
        </p:spPr>
        <p:txBody>
          <a:bodyPr>
            <a:spAutoFit/>
          </a:bodyPr>
          <a:lstStyle/>
          <a:p>
            <a:pPr algn="ctr" fontAlgn="auto">
              <a:spcBef>
                <a:spcPts val="0"/>
              </a:spcBef>
              <a:spcAft>
                <a:spcPts val="0"/>
              </a:spcAft>
              <a:defRPr/>
            </a:pPr>
            <a:r>
              <a:rPr lang="en-GB" sz="2800" b="1" u="sng" dirty="0">
                <a:solidFill>
                  <a:schemeClr val="accent1">
                    <a:lumMod val="75000"/>
                  </a:schemeClr>
                </a:solidFill>
                <a:latin typeface="+mn-lt"/>
                <a:cs typeface="+mn-cs"/>
              </a:rPr>
              <a:t>Assembly</a:t>
            </a:r>
          </a:p>
          <a:p>
            <a:pPr fontAlgn="auto">
              <a:spcBef>
                <a:spcPts val="0"/>
              </a:spcBef>
              <a:spcAft>
                <a:spcPts val="0"/>
              </a:spcAft>
              <a:defRPr/>
            </a:pPr>
            <a:r>
              <a:rPr lang="en-GB" dirty="0">
                <a:solidFill>
                  <a:schemeClr val="tx2">
                    <a:lumMod val="75000"/>
                  </a:schemeClr>
                </a:solidFill>
                <a:latin typeface="+mn-lt"/>
                <a:cs typeface="+mn-cs"/>
              </a:rPr>
              <a:t>3 members from every country </a:t>
            </a:r>
          </a:p>
          <a:p>
            <a:pPr fontAlgn="auto">
              <a:spcBef>
                <a:spcPts val="0"/>
              </a:spcBef>
              <a:spcAft>
                <a:spcPts val="0"/>
              </a:spcAft>
              <a:defRPr/>
            </a:pPr>
            <a:r>
              <a:rPr lang="en-GB" dirty="0">
                <a:solidFill>
                  <a:schemeClr val="tx2">
                    <a:lumMod val="75000"/>
                  </a:schemeClr>
                </a:solidFill>
                <a:latin typeface="+mn-lt"/>
                <a:cs typeface="+mn-cs"/>
              </a:rPr>
              <a:t>all members had equal votes</a:t>
            </a:r>
            <a:endParaRPr lang="en-GB" sz="2800" dirty="0">
              <a:solidFill>
                <a:schemeClr val="tx2">
                  <a:lumMod val="75000"/>
                </a:schemeClr>
              </a:solidFill>
              <a:latin typeface="+mn-lt"/>
              <a:cs typeface="+mn-cs"/>
            </a:endParaRPr>
          </a:p>
          <a:p>
            <a:pPr fontAlgn="auto">
              <a:spcBef>
                <a:spcPts val="0"/>
              </a:spcBef>
              <a:spcAft>
                <a:spcPts val="0"/>
              </a:spcAft>
              <a:defRPr/>
            </a:pPr>
            <a:r>
              <a:rPr lang="en-GB" dirty="0">
                <a:solidFill>
                  <a:schemeClr val="tx2">
                    <a:lumMod val="75000"/>
                  </a:schemeClr>
                </a:solidFill>
                <a:latin typeface="+mn-lt"/>
                <a:cs typeface="+mn-cs"/>
              </a:rPr>
              <a:t>made decisions affecting world peace </a:t>
            </a:r>
          </a:p>
          <a:p>
            <a:pPr fontAlgn="auto">
              <a:spcBef>
                <a:spcPts val="0"/>
              </a:spcBef>
              <a:spcAft>
                <a:spcPts val="0"/>
              </a:spcAft>
              <a:defRPr/>
            </a:pPr>
            <a:r>
              <a:rPr lang="en-GB" dirty="0">
                <a:solidFill>
                  <a:schemeClr val="tx2">
                    <a:lumMod val="75000"/>
                  </a:schemeClr>
                </a:solidFill>
                <a:latin typeface="+mn-lt"/>
                <a:cs typeface="+mn-cs"/>
              </a:rPr>
              <a:t>Decisions to be unanimous ( right to veto )</a:t>
            </a:r>
          </a:p>
          <a:p>
            <a:pPr fontAlgn="auto">
              <a:spcBef>
                <a:spcPts val="0"/>
              </a:spcBef>
              <a:spcAft>
                <a:spcPts val="0"/>
              </a:spcAft>
              <a:defRPr/>
            </a:pPr>
            <a:r>
              <a:rPr lang="en-GB" dirty="0">
                <a:solidFill>
                  <a:schemeClr val="tx2">
                    <a:lumMod val="75000"/>
                  </a:schemeClr>
                </a:solidFill>
                <a:latin typeface="+mn-lt"/>
                <a:cs typeface="+mn-cs"/>
              </a:rPr>
              <a:t>Met  annually.</a:t>
            </a:r>
          </a:p>
          <a:p>
            <a:pPr fontAlgn="auto">
              <a:spcBef>
                <a:spcPts val="0"/>
              </a:spcBef>
              <a:spcAft>
                <a:spcPts val="0"/>
              </a:spcAft>
              <a:defRPr/>
            </a:pPr>
            <a:endParaRPr lang="en-GB" dirty="0">
              <a:latin typeface="+mn-lt"/>
              <a:cs typeface="+mn-cs"/>
            </a:endParaRPr>
          </a:p>
          <a:p>
            <a:pPr algn="ctr" fontAlgn="auto">
              <a:spcBef>
                <a:spcPts val="0"/>
              </a:spcBef>
              <a:spcAft>
                <a:spcPts val="0"/>
              </a:spcAft>
              <a:defRPr/>
            </a:pPr>
            <a:endParaRPr lang="en-GB" dirty="0">
              <a:latin typeface="+mn-lt"/>
              <a:cs typeface="+mn-cs"/>
            </a:endParaRPr>
          </a:p>
          <a:p>
            <a:pPr algn="ctr" fontAlgn="auto">
              <a:spcBef>
                <a:spcPts val="0"/>
              </a:spcBef>
              <a:spcAft>
                <a:spcPts val="0"/>
              </a:spcAft>
              <a:defRPr/>
            </a:pPr>
            <a:endParaRPr lang="en-GB" dirty="0">
              <a:latin typeface="+mn-lt"/>
              <a:cs typeface="+mn-cs"/>
            </a:endParaRPr>
          </a:p>
        </p:txBody>
      </p:sp>
      <p:cxnSp>
        <p:nvCxnSpPr>
          <p:cNvPr id="32" name="Straight Connector 31"/>
          <p:cNvCxnSpPr/>
          <p:nvPr/>
        </p:nvCxnSpPr>
        <p:spPr>
          <a:xfrm>
            <a:off x="4643438" y="0"/>
            <a:ext cx="45005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001001" y="1427162"/>
            <a:ext cx="2286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2058" name="TextBox 16"/>
          <p:cNvSpPr txBox="1">
            <a:spLocks noChangeArrowheads="1"/>
          </p:cNvSpPr>
          <p:nvPr/>
        </p:nvSpPr>
        <p:spPr bwMode="auto">
          <a:xfrm>
            <a:off x="0" y="1571625"/>
            <a:ext cx="4143375" cy="3446463"/>
          </a:xfrm>
          <a:prstGeom prst="rect">
            <a:avLst/>
          </a:prstGeom>
          <a:noFill/>
          <a:ln w="9525">
            <a:noFill/>
            <a:miter lim="800000"/>
            <a:headEnd/>
            <a:tailEnd/>
          </a:ln>
        </p:spPr>
        <p:txBody>
          <a:bodyPr>
            <a:spAutoFit/>
          </a:bodyPr>
          <a:lstStyle/>
          <a:p>
            <a:r>
              <a:rPr lang="en-GB" sz="2800">
                <a:latin typeface="Calibri" pitchFamily="34" charset="0"/>
              </a:rPr>
              <a:t>            </a:t>
            </a:r>
          </a:p>
          <a:p>
            <a:r>
              <a:rPr lang="en-GB" sz="2800">
                <a:solidFill>
                  <a:srgbClr val="FFC000"/>
                </a:solidFill>
                <a:latin typeface="Calibri" pitchFamily="34" charset="0"/>
              </a:rPr>
              <a:t>           </a:t>
            </a:r>
            <a:r>
              <a:rPr lang="en-GB" sz="2800" b="1" u="sng">
                <a:solidFill>
                  <a:srgbClr val="FFC000"/>
                </a:solidFill>
                <a:latin typeface="Calibri" pitchFamily="34" charset="0"/>
              </a:rPr>
              <a:t>Secretariat</a:t>
            </a:r>
          </a:p>
          <a:p>
            <a:r>
              <a:rPr lang="en-GB">
                <a:solidFill>
                  <a:srgbClr val="FFC000"/>
                </a:solidFill>
                <a:latin typeface="Calibri" pitchFamily="34" charset="0"/>
              </a:rPr>
              <a:t>Permanent staff</a:t>
            </a:r>
          </a:p>
          <a:p>
            <a:r>
              <a:rPr lang="en-GB">
                <a:solidFill>
                  <a:srgbClr val="FFC000"/>
                </a:solidFill>
                <a:latin typeface="Calibri" pitchFamily="34" charset="0"/>
              </a:rPr>
              <a:t>Head quarters – Geneva </a:t>
            </a:r>
          </a:p>
          <a:p>
            <a:r>
              <a:rPr lang="en-GB">
                <a:solidFill>
                  <a:srgbClr val="FFC000"/>
                </a:solidFill>
                <a:latin typeface="Calibri" pitchFamily="34" charset="0"/>
              </a:rPr>
              <a:t>Kept records of meetings and discussions. </a:t>
            </a:r>
          </a:p>
          <a:p>
            <a:endParaRPr lang="en-GB">
              <a:latin typeface="Calibri" pitchFamily="34" charset="0"/>
            </a:endParaRPr>
          </a:p>
          <a:p>
            <a:endParaRPr lang="en-GB">
              <a:latin typeface="Calibri" pitchFamily="34" charset="0"/>
            </a:endParaRPr>
          </a:p>
          <a:p>
            <a:endParaRPr lang="en-GB">
              <a:latin typeface="Calibri" pitchFamily="34" charset="0"/>
            </a:endParaRPr>
          </a:p>
          <a:p>
            <a:endParaRPr lang="en-GB">
              <a:latin typeface="Calibri" pitchFamily="34" charset="0"/>
            </a:endParaRPr>
          </a:p>
          <a:p>
            <a:endParaRPr lang="en-GB">
              <a:latin typeface="Calibri" pitchFamily="34" charset="0"/>
            </a:endParaRPr>
          </a:p>
          <a:p>
            <a:endParaRPr lang="en-GB">
              <a:latin typeface="Calibri" pitchFamily="34" charset="0"/>
            </a:endParaRPr>
          </a:p>
        </p:txBody>
      </p:sp>
      <p:sp>
        <p:nvSpPr>
          <p:cNvPr id="19" name="TextBox 18"/>
          <p:cNvSpPr txBox="1"/>
          <p:nvPr/>
        </p:nvSpPr>
        <p:spPr>
          <a:xfrm>
            <a:off x="4000500" y="2643188"/>
            <a:ext cx="5572125" cy="2892425"/>
          </a:xfrm>
          <a:prstGeom prst="rect">
            <a:avLst/>
          </a:prstGeom>
          <a:noFill/>
        </p:spPr>
        <p:txBody>
          <a:bodyPr>
            <a:spAutoFit/>
          </a:bodyPr>
          <a:lstStyle/>
          <a:p>
            <a:pPr algn="ctr" fontAlgn="auto">
              <a:spcBef>
                <a:spcPts val="0"/>
              </a:spcBef>
              <a:spcAft>
                <a:spcPts val="0"/>
              </a:spcAft>
              <a:defRPr/>
            </a:pPr>
            <a:r>
              <a:rPr lang="en-GB" sz="2800" b="1" u="sng" dirty="0">
                <a:solidFill>
                  <a:schemeClr val="accent6">
                    <a:lumMod val="75000"/>
                  </a:schemeClr>
                </a:solidFill>
                <a:latin typeface="+mn-lt"/>
                <a:cs typeface="+mn-cs"/>
              </a:rPr>
              <a:t>Court  of International justice</a:t>
            </a:r>
          </a:p>
          <a:p>
            <a:pPr fontAlgn="auto">
              <a:spcBef>
                <a:spcPts val="0"/>
              </a:spcBef>
              <a:spcAft>
                <a:spcPts val="0"/>
              </a:spcAft>
              <a:defRPr/>
            </a:pPr>
            <a:r>
              <a:rPr lang="en-GB" dirty="0">
                <a:solidFill>
                  <a:schemeClr val="accent6">
                    <a:lumMod val="75000"/>
                  </a:schemeClr>
                </a:solidFill>
                <a:latin typeface="+mn-lt"/>
                <a:cs typeface="+mn-cs"/>
              </a:rPr>
              <a:t>Set up in the Netherlands 1922 </a:t>
            </a:r>
          </a:p>
          <a:p>
            <a:pPr fontAlgn="auto">
              <a:spcBef>
                <a:spcPts val="0"/>
              </a:spcBef>
              <a:spcAft>
                <a:spcPts val="0"/>
              </a:spcAft>
              <a:defRPr/>
            </a:pPr>
            <a:r>
              <a:rPr lang="en-GB" dirty="0">
                <a:solidFill>
                  <a:schemeClr val="accent6">
                    <a:lumMod val="75000"/>
                  </a:schemeClr>
                </a:solidFill>
                <a:latin typeface="+mn-lt"/>
                <a:cs typeface="+mn-cs"/>
              </a:rPr>
              <a:t>15 judges from various countries </a:t>
            </a:r>
          </a:p>
          <a:p>
            <a:pPr fontAlgn="auto">
              <a:spcBef>
                <a:spcPts val="0"/>
              </a:spcBef>
              <a:spcAft>
                <a:spcPts val="0"/>
              </a:spcAft>
              <a:defRPr/>
            </a:pPr>
            <a:r>
              <a:rPr lang="en-GB" dirty="0">
                <a:solidFill>
                  <a:schemeClr val="accent6">
                    <a:lumMod val="75000"/>
                  </a:schemeClr>
                </a:solidFill>
                <a:latin typeface="+mn-lt"/>
                <a:cs typeface="+mn-cs"/>
              </a:rPr>
              <a:t>Deal with international disputes </a:t>
            </a:r>
          </a:p>
          <a:p>
            <a:pPr fontAlgn="auto">
              <a:spcBef>
                <a:spcPts val="0"/>
              </a:spcBef>
              <a:spcAft>
                <a:spcPts val="0"/>
              </a:spcAft>
              <a:defRPr/>
            </a:pPr>
            <a:r>
              <a:rPr lang="en-GB" dirty="0">
                <a:solidFill>
                  <a:schemeClr val="accent6">
                    <a:lumMod val="75000"/>
                  </a:schemeClr>
                </a:solidFill>
                <a:latin typeface="+mn-lt"/>
                <a:cs typeface="+mn-cs"/>
              </a:rPr>
              <a:t>Could not force countries to accept there decisions</a:t>
            </a:r>
          </a:p>
          <a:p>
            <a:pPr fontAlgn="auto">
              <a:spcBef>
                <a:spcPts val="0"/>
              </a:spcBef>
              <a:spcAft>
                <a:spcPts val="0"/>
              </a:spcAft>
              <a:defRPr/>
            </a:pPr>
            <a:r>
              <a:rPr lang="en-GB" dirty="0">
                <a:solidFill>
                  <a:schemeClr val="accent6">
                    <a:lumMod val="75000"/>
                  </a:schemeClr>
                </a:solidFill>
                <a:latin typeface="+mn-lt"/>
                <a:cs typeface="+mn-cs"/>
              </a:rPr>
              <a:t>From 1922-39 it settled 70 cases &amp; helped arrange 400 international agreements</a:t>
            </a:r>
            <a:r>
              <a:rPr lang="en-GB" dirty="0">
                <a:latin typeface="+mn-lt"/>
                <a:cs typeface="+mn-cs"/>
              </a:rPr>
              <a:t>.  </a:t>
            </a:r>
          </a:p>
          <a:p>
            <a:pPr fontAlgn="auto">
              <a:spcBef>
                <a:spcPts val="0"/>
              </a:spcBef>
              <a:spcAft>
                <a:spcPts val="0"/>
              </a:spcAft>
              <a:defRPr/>
            </a:pPr>
            <a:endParaRPr lang="en-GB" dirty="0">
              <a:latin typeface="+mn-lt"/>
              <a:cs typeface="+mn-cs"/>
            </a:endParaRPr>
          </a:p>
          <a:p>
            <a:pPr fontAlgn="auto">
              <a:spcBef>
                <a:spcPts val="0"/>
              </a:spcBef>
              <a:spcAft>
                <a:spcPts val="0"/>
              </a:spcAft>
              <a:defRPr/>
            </a:pPr>
            <a:r>
              <a:rPr lang="en-GB" sz="2800" b="1" u="sng" dirty="0">
                <a:latin typeface="+mn-lt"/>
                <a:cs typeface="+mn-cs"/>
              </a:rPr>
              <a:t> </a:t>
            </a:r>
          </a:p>
        </p:txBody>
      </p:sp>
      <p:sp>
        <p:nvSpPr>
          <p:cNvPr id="22" name="TextBox 21"/>
          <p:cNvSpPr txBox="1"/>
          <p:nvPr/>
        </p:nvSpPr>
        <p:spPr>
          <a:xfrm>
            <a:off x="0" y="3500438"/>
            <a:ext cx="4286250" cy="1354137"/>
          </a:xfrm>
          <a:prstGeom prst="rect">
            <a:avLst/>
          </a:prstGeom>
          <a:noFill/>
        </p:spPr>
        <p:txBody>
          <a:bodyPr>
            <a:spAutoFit/>
          </a:bodyPr>
          <a:lstStyle/>
          <a:p>
            <a:pPr algn="ctr" fontAlgn="auto">
              <a:spcBef>
                <a:spcPts val="0"/>
              </a:spcBef>
              <a:spcAft>
                <a:spcPts val="0"/>
              </a:spcAft>
              <a:defRPr/>
            </a:pPr>
            <a:r>
              <a:rPr lang="en-GB" sz="2800" b="1" u="sng" dirty="0">
                <a:solidFill>
                  <a:schemeClr val="tx1">
                    <a:lumMod val="75000"/>
                    <a:lumOff val="25000"/>
                  </a:schemeClr>
                </a:solidFill>
                <a:latin typeface="+mn-lt"/>
                <a:cs typeface="+mn-cs"/>
              </a:rPr>
              <a:t>Special commissions</a:t>
            </a:r>
          </a:p>
          <a:p>
            <a:pPr fontAlgn="auto">
              <a:spcBef>
                <a:spcPts val="0"/>
              </a:spcBef>
              <a:spcAft>
                <a:spcPts val="0"/>
              </a:spcAft>
              <a:defRPr/>
            </a:pPr>
            <a:r>
              <a:rPr lang="en-GB" dirty="0">
                <a:solidFill>
                  <a:schemeClr val="tx1">
                    <a:lumMod val="75000"/>
                    <a:lumOff val="25000"/>
                  </a:schemeClr>
                </a:solidFill>
                <a:latin typeface="+mn-lt"/>
                <a:cs typeface="+mn-cs"/>
              </a:rPr>
              <a:t>Deal with specific problems e.g.. Drugs commission minorities commission ect. </a:t>
            </a:r>
          </a:p>
          <a:p>
            <a:pPr fontAlgn="auto">
              <a:spcBef>
                <a:spcPts val="0"/>
              </a:spcBef>
              <a:spcAft>
                <a:spcPts val="0"/>
              </a:spcAft>
              <a:defRPr/>
            </a:pPr>
            <a:r>
              <a:rPr lang="en-GB" dirty="0">
                <a:solidFill>
                  <a:schemeClr val="tx1">
                    <a:lumMod val="75000"/>
                    <a:lumOff val="25000"/>
                  </a:schemeClr>
                </a:solidFill>
                <a:latin typeface="+mn-lt"/>
                <a:cs typeface="+mn-cs"/>
              </a:rPr>
              <a:t>Much of successful work took place here</a:t>
            </a:r>
            <a:r>
              <a:rPr lang="en-GB" dirty="0">
                <a:latin typeface="+mn-lt"/>
                <a:cs typeface="+mn-cs"/>
              </a:rPr>
              <a:t>. </a:t>
            </a:r>
          </a:p>
        </p:txBody>
      </p:sp>
      <p:sp>
        <p:nvSpPr>
          <p:cNvPr id="23" name="TextBox 22"/>
          <p:cNvSpPr txBox="1"/>
          <p:nvPr/>
        </p:nvSpPr>
        <p:spPr>
          <a:xfrm>
            <a:off x="0" y="5143500"/>
            <a:ext cx="9144000" cy="1908175"/>
          </a:xfrm>
          <a:prstGeom prst="rect">
            <a:avLst/>
          </a:prstGeom>
          <a:noFill/>
        </p:spPr>
        <p:txBody>
          <a:bodyPr>
            <a:spAutoFit/>
          </a:bodyPr>
          <a:lstStyle/>
          <a:p>
            <a:pPr algn="ctr" fontAlgn="auto">
              <a:spcBef>
                <a:spcPts val="0"/>
              </a:spcBef>
              <a:spcAft>
                <a:spcPts val="0"/>
              </a:spcAft>
              <a:defRPr/>
            </a:pPr>
            <a:r>
              <a:rPr lang="en-GB" sz="2800" b="1" u="sng" dirty="0">
                <a:solidFill>
                  <a:schemeClr val="accent4">
                    <a:lumMod val="50000"/>
                  </a:schemeClr>
                </a:solidFill>
                <a:latin typeface="+mn-lt"/>
                <a:cs typeface="+mn-cs"/>
              </a:rPr>
              <a:t>Committees</a:t>
            </a:r>
          </a:p>
          <a:p>
            <a:pPr fontAlgn="auto">
              <a:spcBef>
                <a:spcPts val="0"/>
              </a:spcBef>
              <a:spcAft>
                <a:spcPts val="0"/>
              </a:spcAft>
              <a:defRPr/>
            </a:pPr>
            <a:r>
              <a:rPr lang="en-GB" dirty="0">
                <a:solidFill>
                  <a:schemeClr val="accent4">
                    <a:lumMod val="50000"/>
                  </a:schemeClr>
                </a:solidFill>
                <a:latin typeface="+mn-lt"/>
                <a:cs typeface="+mn-cs"/>
              </a:rPr>
              <a:t>Social economic &amp; humanitarian matters Included health, financial and economic organisation </a:t>
            </a:r>
          </a:p>
          <a:p>
            <a:pPr fontAlgn="auto">
              <a:spcBef>
                <a:spcPts val="0"/>
              </a:spcBef>
              <a:spcAft>
                <a:spcPts val="0"/>
              </a:spcAft>
              <a:defRPr/>
            </a:pPr>
            <a:r>
              <a:rPr lang="en-GB" dirty="0">
                <a:solidFill>
                  <a:schemeClr val="accent4">
                    <a:lumMod val="50000"/>
                  </a:schemeClr>
                </a:solidFill>
                <a:latin typeface="+mn-lt"/>
                <a:cs typeface="+mn-cs"/>
              </a:rPr>
              <a:t> special comities for drug traffic, women's rights, refugees, child welfare . </a:t>
            </a:r>
            <a:r>
              <a:rPr lang="en-GB" dirty="0" err="1">
                <a:solidFill>
                  <a:schemeClr val="accent4">
                    <a:lumMod val="50000"/>
                  </a:schemeClr>
                </a:solidFill>
                <a:latin typeface="+mn-lt"/>
                <a:cs typeface="+mn-cs"/>
              </a:rPr>
              <a:t>Eg</a:t>
            </a:r>
            <a:r>
              <a:rPr lang="en-GB" dirty="0">
                <a:solidFill>
                  <a:schemeClr val="accent4">
                    <a:lumMod val="50000"/>
                  </a:schemeClr>
                </a:solidFill>
                <a:latin typeface="+mn-lt"/>
                <a:cs typeface="+mn-cs"/>
              </a:rPr>
              <a:t> .</a:t>
            </a:r>
            <a:r>
              <a:rPr lang="en-GB" u="sng" dirty="0">
                <a:solidFill>
                  <a:schemeClr val="accent4">
                    <a:lumMod val="50000"/>
                  </a:schemeClr>
                </a:solidFill>
                <a:latin typeface="+mn-lt"/>
                <a:cs typeface="+mn-cs"/>
              </a:rPr>
              <a:t>ILO</a:t>
            </a:r>
            <a:r>
              <a:rPr lang="en-GB" dirty="0">
                <a:solidFill>
                  <a:schemeClr val="accent4">
                    <a:lumMod val="50000"/>
                  </a:schemeClr>
                </a:solidFill>
                <a:latin typeface="+mn-lt"/>
                <a:cs typeface="+mn-cs"/>
              </a:rPr>
              <a:t> To improve living and working conditions Agreements on working hours  working conditions  &amp; the right to belong to a trade Union.                        </a:t>
            </a:r>
          </a:p>
          <a:p>
            <a:pPr fontAlgn="auto">
              <a:spcBef>
                <a:spcPts val="0"/>
              </a:spcBef>
              <a:spcAft>
                <a:spcPts val="0"/>
              </a:spcAft>
              <a:defRPr/>
            </a:pPr>
            <a:endParaRPr lang="en-GB" dirty="0">
              <a:solidFill>
                <a:schemeClr val="accent4">
                  <a:lumMod val="50000"/>
                </a:schemeClr>
              </a:solidFill>
              <a:latin typeface="+mn-lt"/>
              <a:cs typeface="+mn-cs"/>
            </a:endParaRPr>
          </a:p>
        </p:txBody>
      </p:sp>
      <p:sp>
        <p:nvSpPr>
          <p:cNvPr id="2062" name="TextBox 26"/>
          <p:cNvSpPr txBox="1">
            <a:spLocks noChangeArrowheads="1"/>
          </p:cNvSpPr>
          <p:nvPr/>
        </p:nvSpPr>
        <p:spPr bwMode="auto">
          <a:xfrm>
            <a:off x="4643438" y="4071938"/>
            <a:ext cx="5000625" cy="523875"/>
          </a:xfrm>
          <a:prstGeom prst="rect">
            <a:avLst/>
          </a:prstGeom>
          <a:noFill/>
          <a:ln w="9525">
            <a:noFill/>
            <a:miter lim="800000"/>
            <a:headEnd/>
            <a:tailEnd/>
          </a:ln>
        </p:spPr>
        <p:txBody>
          <a:bodyPr>
            <a:spAutoFit/>
          </a:bodyPr>
          <a:lstStyle/>
          <a:p>
            <a:r>
              <a:rPr lang="en-GB" sz="2800">
                <a:latin typeface="Calibri" pitchFamily="34" charset="0"/>
              </a:rPr>
              <a:t>                    </a:t>
            </a:r>
            <a:endParaRPr lang="en-GB" sz="2800" b="1" u="sng">
              <a:latin typeface="Calibri" pitchFamily="34" charset="0"/>
            </a:endParaRPr>
          </a:p>
        </p:txBody>
      </p:sp>
    </p:spTree>
  </p:cSld>
  <p:clrMapOvr>
    <a:masterClrMapping/>
  </p:clrMapOvr>
  <p:transition spd="med">
    <p:wipe dir="d"/>
    <p:sndAc>
      <p:stSnd>
        <p:snd r:embed="rId3" name="click.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a:srcRect/>
          <a:stretch>
            <a:fillRect/>
          </a:stretch>
        </p:blipFill>
        <p:spPr bwMode="auto">
          <a:xfrm>
            <a:off x="-55563" y="0"/>
            <a:ext cx="9199563" cy="6858000"/>
          </a:xfrm>
          <a:prstGeom prst="rect">
            <a:avLst/>
          </a:prstGeom>
          <a:noFill/>
          <a:ln w="9525">
            <a:noFill/>
            <a:miter lim="800000"/>
            <a:headEnd/>
            <a:tailEnd/>
          </a:ln>
        </p:spPr>
      </p:pic>
      <p:sp>
        <p:nvSpPr>
          <p:cNvPr id="4" name="Rectangle 3"/>
          <p:cNvSpPr/>
          <p:nvPr/>
        </p:nvSpPr>
        <p:spPr>
          <a:xfrm>
            <a:off x="3500438" y="5000625"/>
            <a:ext cx="5643562" cy="1857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a:t> </a:t>
            </a:r>
          </a:p>
        </p:txBody>
      </p:sp>
      <p:cxnSp>
        <p:nvCxnSpPr>
          <p:cNvPr id="6" name="Straight Connector 5"/>
          <p:cNvCxnSpPr/>
          <p:nvPr/>
        </p:nvCxnSpPr>
        <p:spPr>
          <a:xfrm rot="5400000">
            <a:off x="2501106" y="5928519"/>
            <a:ext cx="18573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9000" y="5000625"/>
            <a:ext cx="5715000" cy="3694113"/>
          </a:xfrm>
          <a:prstGeom prst="rect">
            <a:avLst/>
          </a:prstGeom>
          <a:noFill/>
        </p:spPr>
        <p:txBody>
          <a:bodyPr>
            <a:spAutoFit/>
          </a:bodyPr>
          <a:lstStyle/>
          <a:p>
            <a:pPr fontAlgn="auto">
              <a:spcBef>
                <a:spcPts val="0"/>
              </a:spcBef>
              <a:spcAft>
                <a:spcPts val="0"/>
              </a:spcAft>
              <a:defRPr/>
            </a:pPr>
            <a:r>
              <a:rPr lang="en-GB" dirty="0">
                <a:solidFill>
                  <a:schemeClr val="tx2">
                    <a:lumMod val="60000"/>
                    <a:lumOff val="40000"/>
                  </a:schemeClr>
                </a:solidFill>
                <a:latin typeface="+mn-lt"/>
                <a:cs typeface="+mn-cs"/>
              </a:rPr>
              <a:t>Including : England, France, Canada, Australia, India, China</a:t>
            </a:r>
          </a:p>
          <a:p>
            <a:pPr fontAlgn="auto">
              <a:spcBef>
                <a:spcPts val="0"/>
              </a:spcBef>
              <a:spcAft>
                <a:spcPts val="0"/>
              </a:spcAft>
              <a:defRPr/>
            </a:pPr>
            <a:r>
              <a:rPr lang="en-GB" dirty="0">
                <a:solidFill>
                  <a:srgbClr val="00B0F0"/>
                </a:solidFill>
                <a:latin typeface="+mn-lt"/>
                <a:cs typeface="+mn-cs"/>
              </a:rPr>
              <a:t>Including : Argentina , Yugoslavia </a:t>
            </a:r>
          </a:p>
          <a:p>
            <a:pPr fontAlgn="auto">
              <a:spcBef>
                <a:spcPts val="0"/>
              </a:spcBef>
              <a:spcAft>
                <a:spcPts val="0"/>
              </a:spcAft>
              <a:defRPr/>
            </a:pPr>
            <a:r>
              <a:rPr lang="en-GB" dirty="0">
                <a:solidFill>
                  <a:srgbClr val="002060"/>
                </a:solidFill>
                <a:latin typeface="+mn-lt"/>
                <a:cs typeface="+mn-cs"/>
              </a:rPr>
              <a:t>Including :   Mexico Egypt Ethiopia Ireland , Afghanistan Iraq Bulgaria  Finland , Estonia, Ecuador</a:t>
            </a:r>
          </a:p>
          <a:p>
            <a:pPr fontAlgn="auto">
              <a:spcBef>
                <a:spcPts val="0"/>
              </a:spcBef>
              <a:spcAft>
                <a:spcPts val="0"/>
              </a:spcAft>
              <a:defRPr/>
            </a:pPr>
            <a:r>
              <a:rPr lang="en-GB" dirty="0">
                <a:solidFill>
                  <a:srgbClr val="00FF00"/>
                </a:solidFill>
                <a:latin typeface="+mn-lt"/>
                <a:cs typeface="+mn-cs"/>
              </a:rPr>
              <a:t>Including : brazil , Peru, Venezuela  , Japan Spain , Italy , Romania </a:t>
            </a:r>
          </a:p>
          <a:p>
            <a:pPr fontAlgn="auto">
              <a:spcBef>
                <a:spcPts val="0"/>
              </a:spcBef>
              <a:spcAft>
                <a:spcPts val="0"/>
              </a:spcAft>
              <a:defRPr/>
            </a:pPr>
            <a:r>
              <a:rPr lang="en-GB" dirty="0">
                <a:latin typeface="+mn-lt"/>
                <a:cs typeface="+mn-cs"/>
              </a:rPr>
              <a:t>  </a:t>
            </a:r>
          </a:p>
          <a:p>
            <a:pPr fontAlgn="auto">
              <a:spcBef>
                <a:spcPts val="0"/>
              </a:spcBef>
              <a:spcAft>
                <a:spcPts val="0"/>
              </a:spcAft>
              <a:defRPr/>
            </a:pPr>
            <a:endParaRPr lang="en-GB" dirty="0">
              <a:latin typeface="+mn-lt"/>
              <a:cs typeface="+mn-cs"/>
            </a:endParaRPr>
          </a:p>
          <a:p>
            <a:pPr fontAlgn="auto">
              <a:spcBef>
                <a:spcPts val="0"/>
              </a:spcBef>
              <a:spcAft>
                <a:spcPts val="0"/>
              </a:spcAft>
              <a:defRPr/>
            </a:pPr>
            <a:endParaRPr lang="en-GB" dirty="0">
              <a:latin typeface="+mn-lt"/>
              <a:cs typeface="+mn-cs"/>
            </a:endParaRPr>
          </a:p>
          <a:p>
            <a:pPr fontAlgn="auto">
              <a:spcBef>
                <a:spcPts val="0"/>
              </a:spcBef>
              <a:spcAft>
                <a:spcPts val="0"/>
              </a:spcAft>
              <a:defRPr/>
            </a:pPr>
            <a:endParaRPr lang="en-GB" dirty="0">
              <a:latin typeface="+mn-lt"/>
              <a:cs typeface="+mn-cs"/>
            </a:endParaRPr>
          </a:p>
          <a:p>
            <a:pPr fontAlgn="auto">
              <a:spcBef>
                <a:spcPts val="0"/>
              </a:spcBef>
              <a:spcAft>
                <a:spcPts val="0"/>
              </a:spcAft>
              <a:defRPr/>
            </a:pPr>
            <a:endParaRPr lang="en-GB" dirty="0">
              <a:latin typeface="+mn-lt"/>
              <a:cs typeface="+mn-cs"/>
            </a:endParaRPr>
          </a:p>
          <a:p>
            <a:pPr fontAlgn="auto">
              <a:spcBef>
                <a:spcPts val="0"/>
              </a:spcBef>
              <a:spcAft>
                <a:spcPts val="0"/>
              </a:spcAft>
              <a:defRPr/>
            </a:pPr>
            <a:endParaRPr lang="en-GB" dirty="0">
              <a:latin typeface="+mn-lt"/>
              <a:cs typeface="+mn-cs"/>
            </a:endParaRPr>
          </a:p>
          <a:p>
            <a:pPr fontAlgn="auto">
              <a:spcBef>
                <a:spcPts val="0"/>
              </a:spcBef>
              <a:spcAft>
                <a:spcPts val="0"/>
              </a:spcAft>
              <a:defRPr/>
            </a:pPr>
            <a:endParaRPr lang="en-GB" dirty="0">
              <a:latin typeface="+mn-lt"/>
              <a:cs typeface="+mn-cs"/>
            </a:endParaRPr>
          </a:p>
        </p:txBody>
      </p:sp>
      <p:sp>
        <p:nvSpPr>
          <p:cNvPr id="8" name="Rectangle 7"/>
          <p:cNvSpPr/>
          <p:nvPr/>
        </p:nvSpPr>
        <p:spPr>
          <a:xfrm>
            <a:off x="214313" y="6429375"/>
            <a:ext cx="2214562"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Tree>
  </p:cSld>
  <p:clrMapOvr>
    <a:masterClrMapping/>
  </p:clrMapOvr>
  <p:transition spd="med">
    <p:wipe dir="d"/>
    <p:sndAc>
      <p:stSnd>
        <p:snd r:embed="rId3" name="click.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50" y="357188"/>
          <a:ext cx="8572560" cy="6143668"/>
        </p:xfrm>
        <a:graphic>
          <a:graphicData uri="http://schemas.openxmlformats.org/drawingml/2006/table">
            <a:tbl>
              <a:tblPr firstRow="1" bandRow="1">
                <a:tableStyleId>{21E4AEA4-8DFA-4A89-87EB-49C32662AFE0}</a:tableStyleId>
              </a:tblPr>
              <a:tblGrid>
                <a:gridCol w="4286280"/>
                <a:gridCol w="4286280"/>
              </a:tblGrid>
              <a:tr h="1187822">
                <a:tc>
                  <a:txBody>
                    <a:bodyPr/>
                    <a:lstStyle/>
                    <a:p>
                      <a:pPr algn="l"/>
                      <a:r>
                        <a:rPr lang="en-GB" sz="2800" b="1" dirty="0" smtClean="0"/>
                        <a:t>                 Strengths </a:t>
                      </a:r>
                      <a:endParaRPr lang="en-GB" sz="2800" b="1" dirty="0"/>
                    </a:p>
                  </a:txBody>
                  <a:tcPr/>
                </a:tc>
                <a:tc>
                  <a:txBody>
                    <a:bodyPr/>
                    <a:lstStyle/>
                    <a:p>
                      <a:r>
                        <a:rPr lang="en-GB" dirty="0" smtClean="0"/>
                        <a:t>                      </a:t>
                      </a:r>
                      <a:r>
                        <a:rPr lang="en-GB" baseline="0" dirty="0" smtClean="0"/>
                        <a:t> </a:t>
                      </a:r>
                      <a:r>
                        <a:rPr lang="en-GB" sz="2800" dirty="0" smtClean="0"/>
                        <a:t>Weaknesses</a:t>
                      </a:r>
                      <a:r>
                        <a:rPr lang="en-GB" dirty="0" smtClean="0"/>
                        <a:t> </a:t>
                      </a:r>
                      <a:endParaRPr lang="en-GB" dirty="0"/>
                    </a:p>
                  </a:txBody>
                  <a:tcPr/>
                </a:tc>
              </a:tr>
              <a:tr h="4955846">
                <a:tc>
                  <a:txBody>
                    <a:bodyPr/>
                    <a:lstStyle/>
                    <a:p>
                      <a:pPr>
                        <a:buFont typeface="Symbol"/>
                        <a:buChar char="·"/>
                      </a:pPr>
                      <a:r>
                        <a:rPr lang="en-GB" sz="1800" b="0" i="0" kern="1200" dirty="0" smtClean="0">
                          <a:solidFill>
                            <a:schemeClr val="dk1"/>
                          </a:solidFill>
                          <a:latin typeface="+mn-lt"/>
                          <a:ea typeface="+mn-ea"/>
                          <a:cs typeface="+mn-cs"/>
                        </a:rPr>
                        <a:t>42 countries were members rising to 58 in 1934</a:t>
                      </a:r>
                    </a:p>
                    <a:p>
                      <a:pPr>
                        <a:buFont typeface="Symbol"/>
                        <a:buChar char="·"/>
                      </a:pPr>
                      <a:r>
                        <a:rPr lang="en-GB" sz="1800" b="0" i="0" kern="1200" dirty="0" smtClean="0">
                          <a:solidFill>
                            <a:schemeClr val="dk1"/>
                          </a:solidFill>
                          <a:latin typeface="+mn-lt"/>
                          <a:ea typeface="+mn-ea"/>
                          <a:cs typeface="+mn-cs"/>
                        </a:rPr>
                        <a:t> Set up the council</a:t>
                      </a:r>
                      <a:r>
                        <a:rPr lang="en-GB" sz="1800" b="0" i="0" kern="1200" baseline="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which met four to five times a year and in times of crisis</a:t>
                      </a:r>
                      <a:r>
                        <a:rPr lang="en-GB" dirty="0" smtClean="0"/>
                        <a:t> </a:t>
                      </a:r>
                      <a:r>
                        <a:rPr lang="en-GB" sz="1800" b="0" i="0" kern="1200" dirty="0" smtClean="0">
                          <a:solidFill>
                            <a:schemeClr val="dk1"/>
                          </a:solidFill>
                          <a:latin typeface="+mn-lt"/>
                          <a:ea typeface="+mn-ea"/>
                          <a:cs typeface="+mn-cs"/>
                        </a:rPr>
                        <a:t>Allowed the League to respond quickly to crises.</a:t>
                      </a:r>
                    </a:p>
                    <a:p>
                      <a:pPr>
                        <a:buFont typeface="Symbol"/>
                        <a:buChar char="·"/>
                      </a:pPr>
                      <a:r>
                        <a:rPr lang="en-GB" sz="1800" b="0" i="0" kern="1200" dirty="0" smtClean="0">
                          <a:solidFill>
                            <a:schemeClr val="dk1"/>
                          </a:solidFill>
                          <a:latin typeface="+mn-lt"/>
                          <a:ea typeface="+mn-ea"/>
                          <a:cs typeface="+mn-cs"/>
                        </a:rPr>
                        <a:t> Collective security  made it safer and less likely for</a:t>
                      </a:r>
                      <a:r>
                        <a:rPr lang="en-GB" sz="1800" b="0" i="0" kern="1200" baseline="0" dirty="0" smtClean="0">
                          <a:solidFill>
                            <a:schemeClr val="dk1"/>
                          </a:solidFill>
                          <a:latin typeface="+mn-lt"/>
                          <a:ea typeface="+mn-ea"/>
                          <a:cs typeface="+mn-cs"/>
                        </a:rPr>
                        <a:t> a war to break out </a:t>
                      </a:r>
                    </a:p>
                    <a:p>
                      <a:pPr>
                        <a:buFont typeface="Symbol"/>
                        <a:buChar char="·"/>
                      </a:pPr>
                      <a:r>
                        <a:rPr lang="en-GB" sz="1800" b="0" i="0" kern="1200" dirty="0" smtClean="0">
                          <a:solidFill>
                            <a:schemeClr val="dk1"/>
                          </a:solidFill>
                          <a:latin typeface="+mn-lt"/>
                          <a:ea typeface="+mn-ea"/>
                          <a:cs typeface="+mn-cs"/>
                        </a:rPr>
                        <a:t>Britain and France were the main members, helped by Italy and Japan; they were quite powerful countries. </a:t>
                      </a:r>
                      <a:r>
                        <a:rPr lang="en-GB" dirty="0" smtClean="0"/>
                        <a:t> </a:t>
                      </a:r>
                    </a:p>
                    <a:p>
                      <a:pPr>
                        <a:buFont typeface="Symbol"/>
                        <a:buNone/>
                      </a:pPr>
                      <a:r>
                        <a:rPr lang="en-GB" sz="1800" b="0" i="0" kern="1200" dirty="0" smtClean="0">
                          <a:solidFill>
                            <a:schemeClr val="dk1"/>
                          </a:solidFill>
                          <a:latin typeface="+mn-lt"/>
                          <a:ea typeface="+mn-ea"/>
                          <a:cs typeface="+mn-cs"/>
                        </a:rPr>
                        <a:t> </a:t>
                      </a:r>
                      <a:r>
                        <a:rPr lang="en-GB" dirty="0" smtClean="0"/>
                        <a:t> </a:t>
                      </a:r>
                    </a:p>
                    <a:p>
                      <a:pPr>
                        <a:buFont typeface="Symbol"/>
                        <a:buNone/>
                      </a:pPr>
                      <a:endParaRPr lang="en-GB" sz="1800" b="0" i="0" kern="1200" baseline="0" dirty="0" smtClean="0">
                        <a:solidFill>
                          <a:schemeClr val="dk1"/>
                        </a:solidFill>
                        <a:latin typeface="+mn-lt"/>
                        <a:ea typeface="+mn-ea"/>
                        <a:cs typeface="+mn-cs"/>
                      </a:endParaRPr>
                    </a:p>
                  </a:txBody>
                  <a:tcPr/>
                </a:tc>
                <a:tc>
                  <a:txBody>
                    <a:bodyPr/>
                    <a:lstStyle/>
                    <a:p>
                      <a:pPr>
                        <a:buFont typeface="Symbol"/>
                        <a:buChar char="·"/>
                      </a:pPr>
                      <a:r>
                        <a:rPr lang="en-GB" sz="1800" b="0" i="0" kern="1200" dirty="0" smtClean="0">
                          <a:solidFill>
                            <a:schemeClr val="dk1"/>
                          </a:solidFill>
                          <a:latin typeface="+mn-lt"/>
                          <a:ea typeface="+mn-ea"/>
                          <a:cs typeface="+mn-cs"/>
                        </a:rPr>
                        <a:t>The USA, USSR and Germany - the three greatest powers in the world - were not members.</a:t>
                      </a:r>
                      <a:r>
                        <a:rPr lang="en-GB" dirty="0" smtClean="0"/>
                        <a:t> </a:t>
                      </a:r>
                    </a:p>
                    <a:p>
                      <a:pPr>
                        <a:buFont typeface="Symbol"/>
                        <a:buChar char="·"/>
                      </a:pPr>
                      <a:r>
                        <a:rPr lang="en-GB" dirty="0" smtClean="0"/>
                        <a:t> </a:t>
                      </a:r>
                      <a:r>
                        <a:rPr lang="en-GB" sz="1800" b="0" i="0" kern="1200" dirty="0" smtClean="0">
                          <a:solidFill>
                            <a:schemeClr val="dk1"/>
                          </a:solidFill>
                          <a:latin typeface="+mn-lt"/>
                          <a:ea typeface="+mn-ea"/>
                          <a:cs typeface="+mn-cs"/>
                        </a:rPr>
                        <a:t>agreements of the assembly and council had to be unanimous</a:t>
                      </a:r>
                      <a:r>
                        <a:rPr lang="en-GB" sz="1800" b="0" i="0" kern="1200" baseline="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Made it very hard to get anything done</a:t>
                      </a:r>
                      <a:r>
                        <a:rPr lang="en-GB" dirty="0" smtClean="0"/>
                        <a:t> </a:t>
                      </a:r>
                    </a:p>
                    <a:p>
                      <a:pPr>
                        <a:buFont typeface="Symbol"/>
                        <a:buChar char="·"/>
                      </a:pPr>
                      <a:r>
                        <a:rPr lang="en-GB" sz="1800" b="0" i="0" kern="1200" dirty="0" smtClean="0">
                          <a:solidFill>
                            <a:schemeClr val="dk1"/>
                          </a:solidFill>
                          <a:latin typeface="+mn-lt"/>
                          <a:ea typeface="+mn-ea"/>
                          <a:cs typeface="+mn-cs"/>
                        </a:rPr>
                        <a:t> Set up the Secretariat.</a:t>
                      </a:r>
                      <a:r>
                        <a:rPr lang="en-GB" dirty="0" smtClean="0"/>
                        <a:t> </a:t>
                      </a:r>
                      <a:r>
                        <a:rPr lang="en-GB" sz="1800" b="0" i="0" kern="1200" dirty="0" smtClean="0">
                          <a:solidFill>
                            <a:schemeClr val="dk1"/>
                          </a:solidFill>
                          <a:latin typeface="+mn-lt"/>
                          <a:ea typeface="+mn-ea"/>
                          <a:cs typeface="+mn-cs"/>
                        </a:rPr>
                        <a:t>Too small to handle the vast work of the League</a:t>
                      </a:r>
                    </a:p>
                    <a:p>
                      <a:pPr>
                        <a:buFont typeface="Symbol"/>
                        <a:buChar char="·"/>
                      </a:pPr>
                      <a:r>
                        <a:rPr lang="en-GB" dirty="0" smtClean="0"/>
                        <a:t>If</a:t>
                      </a:r>
                      <a:r>
                        <a:rPr lang="en-GB" baseline="0" dirty="0" smtClean="0"/>
                        <a:t> someone declared war on a country it couldn’t be stopped because of the right to veto .  </a:t>
                      </a:r>
                    </a:p>
                    <a:p>
                      <a:pPr>
                        <a:buFont typeface="Symbol"/>
                        <a:buChar char="·"/>
                      </a:pPr>
                      <a:r>
                        <a:rPr lang="en-GB" baseline="0" dirty="0" smtClean="0"/>
                        <a:t> They did not have an army.</a:t>
                      </a:r>
                    </a:p>
                    <a:p>
                      <a:pPr>
                        <a:buFont typeface="Symbol"/>
                        <a:buChar char="·"/>
                      </a:pPr>
                      <a:r>
                        <a:rPr lang="en-GB" sz="1800" b="0" i="0" kern="1200" dirty="0" smtClean="0">
                          <a:solidFill>
                            <a:schemeClr val="dk1"/>
                          </a:solidFill>
                          <a:latin typeface="+mn-lt"/>
                          <a:ea typeface="+mn-ea"/>
                          <a:cs typeface="+mn-cs"/>
                        </a:rPr>
                        <a:t>One of the biggest weaknesses was that the</a:t>
                      </a:r>
                      <a:r>
                        <a:rPr lang="en-GB" sz="1800" b="0" i="0" kern="1200" baseline="0" dirty="0" smtClean="0">
                          <a:solidFill>
                            <a:schemeClr val="dk1"/>
                          </a:solidFill>
                          <a:latin typeface="+mn-lt"/>
                          <a:ea typeface="+mn-ea"/>
                          <a:cs typeface="+mn-cs"/>
                        </a:rPr>
                        <a:t> League’s organisation</a:t>
                      </a:r>
                      <a:r>
                        <a:rPr lang="en-GB" sz="1800" b="0" i="0" kern="1200" dirty="0" smtClean="0">
                          <a:solidFill>
                            <a:schemeClr val="dk1"/>
                          </a:solidFill>
                          <a:latin typeface="+mn-lt"/>
                          <a:ea typeface="+mn-ea"/>
                          <a:cs typeface="+mn-cs"/>
                        </a:rPr>
                        <a:t> was in a muddle. The different parts of the League were supposed to act together; but in a crisis, no-one could agree.</a:t>
                      </a:r>
                      <a:r>
                        <a:rPr lang="en-GB" dirty="0" smtClean="0"/>
                        <a:t> </a:t>
                      </a:r>
                    </a:p>
                  </a:txBody>
                  <a:tcPr/>
                </a:tc>
              </a:tr>
            </a:tbl>
          </a:graphicData>
        </a:graphic>
      </p:graphicFrame>
      <p:graphicFrame>
        <p:nvGraphicFramePr>
          <p:cNvPr id="4" name="Table 3"/>
          <p:cNvGraphicFramePr>
            <a:graphicFrameLocks noGrp="1"/>
          </p:cNvGraphicFramePr>
          <p:nvPr/>
        </p:nvGraphicFramePr>
        <p:xfrm>
          <a:off x="357188" y="4357688"/>
          <a:ext cx="4071966" cy="2103120"/>
        </p:xfrm>
        <a:graphic>
          <a:graphicData uri="http://schemas.openxmlformats.org/drawingml/2006/table">
            <a:tbl>
              <a:tblPr firstRow="1" bandRow="1">
                <a:tableStyleId>{21E4AEA4-8DFA-4A89-87EB-49C32662AFE0}</a:tableStyleId>
              </a:tblPr>
              <a:tblGrid>
                <a:gridCol w="4071966"/>
              </a:tblGrid>
              <a:tr h="17344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kern="1200" baseline="0" dirty="0" smtClean="0">
                          <a:solidFill>
                            <a:schemeClr val="bg1"/>
                          </a:solidFill>
                          <a:latin typeface="+mn-lt"/>
                          <a:ea typeface="+mn-ea"/>
                          <a:cs typeface="+mn-cs"/>
                        </a:rPr>
                        <a:t>             </a:t>
                      </a:r>
                      <a:r>
                        <a:rPr lang="en-GB" sz="1800" b="1" i="0" u="none" kern="1200" baseline="0" dirty="0" smtClean="0">
                          <a:solidFill>
                            <a:schemeClr val="bg1"/>
                          </a:solidFill>
                          <a:latin typeface="+mn-lt"/>
                          <a:ea typeface="+mn-ea"/>
                          <a:cs typeface="+mn-cs"/>
                        </a:rPr>
                        <a:t>       </a:t>
                      </a:r>
                      <a:r>
                        <a:rPr lang="en-GB" sz="2400" b="1" i="0" u="none" kern="1200" dirty="0" smtClean="0">
                          <a:solidFill>
                            <a:schemeClr val="bg1"/>
                          </a:solidFill>
                          <a:latin typeface="+mn-lt"/>
                          <a:ea typeface="+mn-ea"/>
                          <a:cs typeface="+mn-cs"/>
                        </a:rPr>
                        <a:t>Both Sides </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smtClean="0">
                          <a:solidFill>
                            <a:schemeClr val="dk1"/>
                          </a:solidFill>
                          <a:latin typeface="+mn-lt"/>
                          <a:ea typeface="+mn-ea"/>
                          <a:cs typeface="+mn-cs"/>
                        </a:rPr>
                        <a:t>Set</a:t>
                      </a:r>
                      <a:r>
                        <a:rPr lang="en-GB" sz="1800" b="1" i="0" kern="120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up</a:t>
                      </a:r>
                      <a:r>
                        <a:rPr lang="en-GB" sz="1800" b="1" i="0" kern="120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by</a:t>
                      </a:r>
                      <a:r>
                        <a:rPr lang="en-GB" sz="1800" b="1" i="0" kern="120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the</a:t>
                      </a:r>
                      <a:r>
                        <a:rPr lang="en-GB" sz="1800" b="1" i="0" kern="120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Treaty</a:t>
                      </a:r>
                      <a:r>
                        <a:rPr lang="en-GB" sz="1800" b="1" i="0" kern="120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of</a:t>
                      </a:r>
                      <a:r>
                        <a:rPr lang="en-GB" sz="1800" b="1" i="0" kern="1200" baseline="0" dirty="0" smtClean="0">
                          <a:solidFill>
                            <a:schemeClr val="dk1"/>
                          </a:solidFill>
                          <a:latin typeface="+mn-lt"/>
                          <a:ea typeface="+mn-ea"/>
                          <a:cs typeface="+mn-cs"/>
                        </a:rPr>
                        <a:t> </a:t>
                      </a:r>
                      <a:r>
                        <a:rPr lang="en-GB" sz="1800" b="0" i="0" kern="1200" dirty="0" smtClean="0">
                          <a:solidFill>
                            <a:schemeClr val="dk1"/>
                          </a:solidFill>
                          <a:latin typeface="+mn-lt"/>
                          <a:ea typeface="+mn-ea"/>
                          <a:cs typeface="+mn-cs"/>
                        </a:rPr>
                        <a:t>Versailles</a:t>
                      </a:r>
                      <a:r>
                        <a:rPr lang="en-GB" dirty="0" smtClean="0"/>
                        <a:t> </a:t>
                      </a:r>
                      <a:r>
                        <a:rPr lang="en-GB" sz="1800" b="0" i="0" kern="1200" dirty="0" smtClean="0">
                          <a:solidFill>
                            <a:schemeClr val="dk1"/>
                          </a:solidFill>
                          <a:latin typeface="+mn-lt"/>
                          <a:ea typeface="+mn-ea"/>
                          <a:cs typeface="+mn-cs"/>
                        </a:rPr>
                        <a:t>(agreed by everybody at the conference=</a:t>
                      </a:r>
                      <a:r>
                        <a:rPr lang="en-GB" sz="1800" b="0" i="0" kern="1200" baseline="0" dirty="0" smtClean="0">
                          <a:solidFill>
                            <a:schemeClr val="dk1"/>
                          </a:solidFill>
                          <a:latin typeface="+mn-lt"/>
                          <a:ea typeface="+mn-ea"/>
                          <a:cs typeface="+mn-cs"/>
                        </a:rPr>
                        <a:t>strength /associated with the treaty  weakness)</a:t>
                      </a:r>
                      <a:endParaRPr lang="en-GB" sz="1800" b="0" i="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p>
                    <a:p>
                      <a:endParaRPr lang="en-GB" dirty="0"/>
                    </a:p>
                  </a:txBody>
                  <a:tcPr/>
                </a:tc>
              </a:tr>
            </a:tbl>
          </a:graphicData>
        </a:graphic>
      </p:graphicFrame>
    </p:spTree>
  </p:cSld>
  <p:clrMapOvr>
    <a:masterClrMapping/>
  </p:clrMapOvr>
  <p:transition spd="med">
    <p:wipe dir="d"/>
    <p:sndAc>
      <p:stSnd>
        <p:snd r:embed="rId3" name="click.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600" b="1" u="sng" dirty="0">
                <a:solidFill>
                  <a:srgbClr val="FF0000"/>
                </a:solidFill>
                <a:latin typeface="Berlin Sans FB" pitchFamily="34" charset="0"/>
              </a:rPr>
              <a:t>Success and failures of the league of nations (1920’s &amp; 1930’s)</a:t>
            </a:r>
            <a:r>
              <a:rPr lang="en-GB" sz="1600" b="1" dirty="0">
                <a:latin typeface="Berlin Sans FB" pitchFamily="34" charset="0"/>
              </a:rPr>
              <a:t/>
            </a:r>
            <a:br>
              <a:rPr lang="en-GB" sz="1600" b="1" dirty="0">
                <a:latin typeface="Berlin Sans FB" pitchFamily="34" charset="0"/>
              </a:rPr>
            </a:br>
            <a:r>
              <a:rPr lang="en-US" sz="1600" b="1" dirty="0">
                <a:latin typeface="Berlin Sans FB" pitchFamily="34" charset="0"/>
              </a:rPr>
              <a:t> </a:t>
            </a:r>
            <a:r>
              <a:rPr lang="en-GB" sz="1600" b="1" dirty="0">
                <a:latin typeface="Berlin Sans FB" pitchFamily="34" charset="0"/>
              </a:rPr>
              <a:t/>
            </a:r>
            <a:br>
              <a:rPr lang="en-GB" sz="1600" b="1" dirty="0">
                <a:latin typeface="Berlin Sans FB" pitchFamily="34" charset="0"/>
              </a:rPr>
            </a:br>
            <a:r>
              <a:rPr lang="en-US" sz="1600" b="1" u="sng" dirty="0">
                <a:solidFill>
                  <a:srgbClr val="FFC000"/>
                </a:solidFill>
                <a:latin typeface="Berlin Sans FB" pitchFamily="34" charset="0"/>
              </a:rPr>
              <a:t>Failures and successes the 1920’s</a:t>
            </a:r>
            <a:r>
              <a:rPr lang="en-GB" sz="1600" dirty="0"/>
              <a:t/>
            </a:r>
            <a:br>
              <a:rPr lang="en-GB" sz="1600" dirty="0"/>
            </a:br>
            <a:r>
              <a:rPr lang="en-US" sz="1600" b="1" dirty="0">
                <a:latin typeface="Berlin Sans FB" pitchFamily="34" charset="0"/>
              </a:rPr>
              <a:t>Vilna: 1920</a:t>
            </a:r>
            <a:r>
              <a:rPr lang="en-GB" sz="1600" dirty="0"/>
              <a:t/>
            </a:r>
            <a:br>
              <a:rPr lang="en-GB" sz="1600" dirty="0"/>
            </a:br>
            <a:r>
              <a:rPr lang="en-US" sz="1600" dirty="0"/>
              <a:t>After the war Poland and Lithuania were two new states created due to the League of Nations. Vilna was made the capital of Lithuania, however a large population of the people living in the city were in fact Polish. In 1920 a private Polish army took control. Lithuania appealed for help from the </a:t>
            </a:r>
            <a:r>
              <a:rPr lang="en-US" sz="1600" dirty="0" smtClean="0"/>
              <a:t>League </a:t>
            </a:r>
            <a:r>
              <a:rPr lang="en-US" sz="1600" dirty="0"/>
              <a:t>of </a:t>
            </a:r>
            <a:r>
              <a:rPr lang="en-US" sz="1600" dirty="0" smtClean="0"/>
              <a:t>Nations</a:t>
            </a:r>
            <a:r>
              <a:rPr lang="en-US" sz="1600" dirty="0"/>
              <a:t>. However the League was stuck with a choice. It could see the Pole’s point of view and reasoning for invading. However, if they were to abide by the rules of the league, they should send French and British troops into Lithuania to force the poles out. In the end France didn’t want to upset Poland as they saw them as a potential ally against Germany and Britain did not want to send their troops all the way over to the other side of Europe to fight a war. In the end the League did nothing and the poles kept Vilna.</a:t>
            </a:r>
            <a:r>
              <a:rPr lang="en-GB" sz="1600" dirty="0"/>
              <a:t/>
            </a:r>
            <a:br>
              <a:rPr lang="en-GB" sz="1600" dirty="0"/>
            </a:br>
            <a:endParaRPr lang="en-GB" sz="1600" dirty="0"/>
          </a:p>
        </p:txBody>
      </p:sp>
      <p:pic>
        <p:nvPicPr>
          <p:cNvPr id="4" name="Picture 3"/>
          <p:cNvPicPr/>
          <p:nvPr/>
        </p:nvPicPr>
        <p:blipFill>
          <a:blip r:embed="rId3"/>
          <a:srcRect/>
          <a:stretch>
            <a:fillRect/>
          </a:stretch>
        </p:blipFill>
        <p:spPr bwMode="auto">
          <a:xfrm>
            <a:off x="2214546" y="4429132"/>
            <a:ext cx="4500594" cy="2000264"/>
          </a:xfrm>
          <a:prstGeom prst="rect">
            <a:avLst/>
          </a:prstGeom>
          <a:noFill/>
          <a:ln w="9525">
            <a:noFill/>
            <a:miter lim="800000"/>
            <a:headEnd/>
            <a:tailEnd/>
          </a:ln>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857232"/>
            <a:ext cx="9001156"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FFC000"/>
                </a:solidFill>
                <a:effectLst/>
                <a:latin typeface="Calibri" pitchFamily="34" charset="0"/>
                <a:ea typeface="Calibri" pitchFamily="34" charset="0"/>
                <a:cs typeface="Times New Roman" pitchFamily="18" charset="0"/>
              </a:rPr>
              <a:t>Upper Silesia 1921</a:t>
            </a:r>
            <a:endParaRPr kumimoji="0" lang="en-GB" sz="1400" b="0" i="0" u="sng" strike="noStrike" cap="none" normalizeH="0" baseline="0" dirty="0" smtClean="0">
              <a:ln>
                <a:noFill/>
              </a:ln>
              <a:solidFill>
                <a:srgbClr val="FFC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Upper Silesia was an industrial region on the outskirts of Germany and Poland. It was inhabited by both German and Polish people. Both Germany and Poland wanted control of it, for its riches (iron and steel).  In 1921 a vote was cast to decide on the future of the region.  The French and British troops were sent to keep order at the polling booths. The industrial areas mainly voted for Germany, whereas the rural areas voted for Poland. The league therefore divided the region along these lines and the riches of the region were split between Poland and Germany. On the whole many people were dissatisfied, but the two countries did except the decision.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3"/>
          <a:srcRect/>
          <a:stretch>
            <a:fillRect/>
          </a:stretch>
        </p:blipFill>
        <p:spPr bwMode="auto">
          <a:xfrm>
            <a:off x="2428860" y="2643182"/>
            <a:ext cx="3902955" cy="3307148"/>
          </a:xfrm>
          <a:prstGeom prst="rect">
            <a:avLst/>
          </a:prstGeom>
          <a:noFill/>
          <a:ln w="9525">
            <a:noFill/>
            <a:miter lim="800000"/>
            <a:headEnd/>
            <a:tailEnd/>
          </a:ln>
        </p:spPr>
      </p:pic>
    </p:spTree>
  </p:cSld>
  <p:clrMapOvr>
    <a:masterClrMapping/>
  </p:clrMapOvr>
  <p:transition spd="med">
    <p:wipe dir="d"/>
    <p:sndAc>
      <p:stSnd>
        <p:snd r:embed="rId2" name="click.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2379</Words>
  <Application>Microsoft Office PowerPoint</Application>
  <PresentationFormat>On-screen Show (4:3)</PresentationFormat>
  <Paragraphs>156</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League of Nations</vt:lpstr>
      <vt:lpstr>Contents</vt:lpstr>
      <vt:lpstr>Introduction</vt:lpstr>
      <vt:lpstr>Aims</vt:lpstr>
      <vt:lpstr>Slide 5</vt:lpstr>
      <vt:lpstr>Slide 6</vt:lpstr>
      <vt:lpstr>Slide 7</vt:lpstr>
      <vt:lpstr>Success and failures of the league of nations (1920’s &amp; 1930’s)   Failures and successes the 1920’s Vilna: 1920 After the war Poland and Lithuania were two new states created due to the League of Nations. Vilna was made the capital of Lithuania, however a large population of the people living in the city were in fact Polish. In 1920 a private Polish army took control. Lithuania appealed for help from the League of Nations. However the League was stuck with a choice. It could see the Pole’s point of view and reasoning for invading. However, if they were to abide by the rules of the league, they should send French and British troops into Lithuania to force the poles out. In the end France didn’t want to upset Poland as they saw them as a potential ally against Germany and Britain did not want to send their troops all the way over to the other side of Europe to fight a war. In the end the League did nothing and the poles kept Vilna. </vt:lpstr>
      <vt:lpstr>Slide 9</vt:lpstr>
      <vt:lpstr>Slide 10</vt:lpstr>
      <vt:lpstr>Slide 11</vt:lpstr>
      <vt:lpstr>Manchuria (1)</vt:lpstr>
      <vt:lpstr>Manchuria (2)</vt:lpstr>
      <vt:lpstr>Abyssinian Crisis 1935-36 (1)  </vt:lpstr>
      <vt:lpstr>Abyssinian Crisis 1935-36 (2)  </vt:lpstr>
      <vt:lpstr>Abyssinian Crisis 1935-36 (3)</vt:lpstr>
      <vt:lpstr>Sources</vt:lpstr>
      <vt:lpstr>Slide 18</vt:lpstr>
      <vt:lpstr>Slide 19</vt:lpstr>
      <vt:lpstr>How did the Depression affect the League of Nations?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of Nations</dc:title>
  <dc:creator>lib2</dc:creator>
  <cp:lastModifiedBy>lib3</cp:lastModifiedBy>
  <cp:revision>35</cp:revision>
  <dcterms:created xsi:type="dcterms:W3CDTF">2009-01-06T09:21:17Z</dcterms:created>
  <dcterms:modified xsi:type="dcterms:W3CDTF">2009-01-27T10:47:05Z</dcterms:modified>
</cp:coreProperties>
</file>