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6" r:id="rId9"/>
    <p:sldId id="397" r:id="rId10"/>
    <p:sldId id="395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D60093"/>
    <a:srgbClr val="CC00FF"/>
    <a:srgbClr val="9933FF"/>
    <a:srgbClr val="9966FF"/>
    <a:srgbClr val="FFFFFF"/>
    <a:srgbClr val="CC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583" autoAdjust="0"/>
    <p:restoredTop sz="94595" autoAdjust="0"/>
  </p:normalViewPr>
  <p:slideViewPr>
    <p:cSldViewPr>
      <p:cViewPr varScale="1">
        <p:scale>
          <a:sx n="83" d="100"/>
          <a:sy n="83" d="100"/>
        </p:scale>
        <p:origin x="-13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7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3B74-CB65-43D5-931C-9772CEEA5589}" type="datetimeFigureOut">
              <a:rPr lang="en-US" smtClean="0"/>
              <a:t>4/8/2009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FB28-3FC4-404F-B826-1B571499301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00CE1-545C-48D7-883A-F2DD4D78F0C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CCC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Spreadsheets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428620" y="3429000"/>
            <a:ext cx="6858000" cy="158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0800000" flipH="1">
            <a:off x="500034" y="2643182"/>
            <a:ext cx="82296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28596" y="5572140"/>
            <a:ext cx="8286808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  <p:sndAc>
      <p:stSnd>
        <p:snd r:embed="rId1" name="coin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629400" y="6400800"/>
            <a:ext cx="228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>
                <a:solidFill>
                  <a:srgbClr val="FFFFFF"/>
                </a:solidFill>
                <a:latin typeface="Tahoma" pitchFamily="34" charset="0"/>
              </a:rPr>
              <a:t>GCSE ICT 3</a:t>
            </a:r>
            <a:r>
              <a:rPr lang="en-GB" sz="1200" baseline="30000">
                <a:solidFill>
                  <a:srgbClr val="FFFFFF"/>
                </a:solidFill>
                <a:latin typeface="Tahoma" pitchFamily="34" charset="0"/>
              </a:rPr>
              <a:t>rd</a:t>
            </a:r>
            <a:r>
              <a:rPr lang="en-GB" sz="1200">
                <a:solidFill>
                  <a:srgbClr val="FFFFFF"/>
                </a:solidFill>
                <a:latin typeface="Tahoma" pitchFamily="34" charset="0"/>
              </a:rPr>
              <a:t> Edition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1268413"/>
          </a:xfrm>
          <a:prstGeom prst="rect">
            <a:avLst/>
          </a:prstGeom>
          <a:gradFill rotWithShape="1">
            <a:gsLst>
              <a:gs pos="0">
                <a:srgbClr val="CC66FF">
                  <a:alpha val="89000"/>
                </a:srgbClr>
              </a:gs>
              <a:gs pos="100000">
                <a:srgbClr val="CC99FF">
                  <a:alpha val="39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gradFill rotWithShape="1">
            <a:gsLst>
              <a:gs pos="0">
                <a:srgbClr val="CC99FF">
                  <a:alpha val="39000"/>
                </a:srgbClr>
              </a:gs>
              <a:gs pos="100000">
                <a:srgbClr val="CC66FF">
                  <a:alpha val="89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7308850" y="6583363"/>
            <a:ext cx="1835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>
                <a:solidFill>
                  <a:srgbClr val="D60093"/>
                </a:solidFill>
                <a:latin typeface="Tahoma" pitchFamily="34" charset="0"/>
              </a:rPr>
              <a:t>GCSE ICT 3</a:t>
            </a:r>
            <a:r>
              <a:rPr lang="en-GB" sz="1200" b="1" baseline="30000">
                <a:solidFill>
                  <a:srgbClr val="D60093"/>
                </a:solidFill>
                <a:latin typeface="Tahoma" pitchFamily="34" charset="0"/>
              </a:rPr>
              <a:t>rd</a:t>
            </a:r>
            <a:r>
              <a:rPr lang="en-GB" sz="1200" b="1">
                <a:solidFill>
                  <a:srgbClr val="D60093"/>
                </a:solidFill>
                <a:latin typeface="Tahoma" pitchFamily="34" charset="0"/>
              </a:rPr>
              <a:t> Edition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547813" y="268288"/>
            <a:ext cx="693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>
                <a:solidFill>
                  <a:srgbClr val="D60093"/>
                </a:solidFill>
                <a:latin typeface="Tahoma" pitchFamily="34" charset="0"/>
              </a:rPr>
              <a:t>Spreadsheets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304800" y="115888"/>
            <a:ext cx="13144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200">
                <a:solidFill>
                  <a:srgbClr val="D60093"/>
                </a:solidFill>
                <a:latin typeface="Tahoma" pitchFamily="34" charset="0"/>
              </a:rPr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  <p:sndAc>
      <p:stSnd>
        <p:snd r:embed="rId14" name="coin.wav" builtIn="1"/>
      </p:stSnd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35000"/>
              </a:spcAft>
            </a:pPr>
            <a:r>
              <a:rPr lang="en-GB" sz="2000" dirty="0" smtClean="0">
                <a:latin typeface="Tahoma" pitchFamily="34" charset="0"/>
              </a:rPr>
              <a:t>A </a:t>
            </a:r>
            <a:r>
              <a:rPr lang="en-GB" sz="2000" b="1" dirty="0" smtClean="0">
                <a:latin typeface="Tahoma" pitchFamily="34" charset="0"/>
              </a:rPr>
              <a:t>spreadsheet package</a:t>
            </a:r>
            <a:r>
              <a:rPr lang="en-GB" sz="2000" dirty="0" smtClean="0">
                <a:latin typeface="Tahoma" pitchFamily="34" charset="0"/>
              </a:rPr>
              <a:t> is a general purpose computer package that is designed to perform </a:t>
            </a:r>
            <a:r>
              <a:rPr lang="en-GB" sz="2000" b="1" dirty="0" smtClean="0">
                <a:latin typeface="Tahoma" pitchFamily="34" charset="0"/>
              </a:rPr>
              <a:t>calculations</a:t>
            </a:r>
            <a:r>
              <a:rPr lang="en-GB" sz="2000" dirty="0" smtClean="0">
                <a:latin typeface="Tahoma" pitchFamily="34" charset="0"/>
              </a:rPr>
              <a:t>. </a:t>
            </a:r>
          </a:p>
          <a:p>
            <a:pPr>
              <a:spcAft>
                <a:spcPct val="35000"/>
              </a:spcAft>
            </a:pPr>
            <a:r>
              <a:rPr lang="en-GB" sz="2000" dirty="0" smtClean="0">
                <a:latin typeface="Tahoma" pitchFamily="34" charset="0"/>
              </a:rPr>
              <a:t>A </a:t>
            </a:r>
            <a:r>
              <a:rPr lang="en-GB" sz="2000" b="1" dirty="0" smtClean="0">
                <a:latin typeface="Tahoma" pitchFamily="34" charset="0"/>
              </a:rPr>
              <a:t>spreadsheet</a:t>
            </a:r>
            <a:r>
              <a:rPr lang="en-GB" sz="2000" dirty="0" smtClean="0">
                <a:latin typeface="Tahoma" pitchFamily="34" charset="0"/>
              </a:rPr>
              <a:t> is a table which is divided into </a:t>
            </a:r>
            <a:r>
              <a:rPr lang="en-GB" sz="2000" b="1" dirty="0" smtClean="0">
                <a:latin typeface="Tahoma" pitchFamily="34" charset="0"/>
              </a:rPr>
              <a:t>rows</a:t>
            </a:r>
            <a:r>
              <a:rPr lang="en-GB" sz="2000" dirty="0" smtClean="0">
                <a:latin typeface="Tahoma" pitchFamily="34" charset="0"/>
              </a:rPr>
              <a:t> and </a:t>
            </a:r>
            <a:r>
              <a:rPr lang="en-GB" sz="2000" b="1" dirty="0" smtClean="0">
                <a:latin typeface="Tahoma" pitchFamily="34" charset="0"/>
              </a:rPr>
              <a:t>columns</a:t>
            </a:r>
            <a:r>
              <a:rPr lang="en-GB" sz="2000" dirty="0" smtClean="0">
                <a:latin typeface="Tahoma" pitchFamily="34" charset="0"/>
              </a:rPr>
              <a:t>.</a:t>
            </a:r>
          </a:p>
          <a:p>
            <a:pPr>
              <a:spcAft>
                <a:spcPct val="35000"/>
              </a:spcAft>
            </a:pPr>
            <a:r>
              <a:rPr lang="en-GB" sz="2000" dirty="0" smtClean="0">
                <a:latin typeface="Tahoma" pitchFamily="34" charset="0"/>
              </a:rPr>
              <a:t>Columns have a letter at the top and rows have a number at the side. </a:t>
            </a:r>
          </a:p>
          <a:p>
            <a:pPr>
              <a:spcAft>
                <a:spcPct val="35000"/>
              </a:spcAft>
            </a:pPr>
            <a:r>
              <a:rPr lang="en-GB" sz="2000" dirty="0" smtClean="0">
                <a:latin typeface="Tahoma" pitchFamily="34" charset="0"/>
              </a:rPr>
              <a:t>Lines divide rows and columns up into boxes called </a:t>
            </a:r>
            <a:r>
              <a:rPr lang="en-GB" sz="2000" b="1" dirty="0" smtClean="0">
                <a:latin typeface="Tahoma" pitchFamily="34" charset="0"/>
              </a:rPr>
              <a:t>cells</a:t>
            </a:r>
            <a:r>
              <a:rPr lang="en-GB" sz="2000" dirty="0" smtClean="0">
                <a:latin typeface="Tahoma" pitchFamily="34" charset="0"/>
              </a:rPr>
              <a:t>. </a:t>
            </a:r>
          </a:p>
          <a:p>
            <a:pPr>
              <a:spcAft>
                <a:spcPct val="35000"/>
              </a:spcAft>
            </a:pPr>
            <a:r>
              <a:rPr lang="en-GB" sz="2000" dirty="0" smtClean="0">
                <a:latin typeface="Tahoma" pitchFamily="34" charset="0"/>
              </a:rPr>
              <a:t>Cells can contain </a:t>
            </a:r>
            <a:r>
              <a:rPr lang="en-GB" sz="2000" b="1" dirty="0" smtClean="0">
                <a:latin typeface="Tahoma" pitchFamily="34" charset="0"/>
              </a:rPr>
              <a:t>text</a:t>
            </a:r>
            <a:r>
              <a:rPr lang="en-GB" sz="2000" dirty="0" smtClean="0">
                <a:latin typeface="Tahoma" pitchFamily="34" charset="0"/>
              </a:rPr>
              <a:t>, </a:t>
            </a:r>
            <a:r>
              <a:rPr lang="en-GB" sz="2000" b="1" dirty="0" smtClean="0">
                <a:latin typeface="Tahoma" pitchFamily="34" charset="0"/>
              </a:rPr>
              <a:t>numbers</a:t>
            </a:r>
            <a:r>
              <a:rPr lang="en-GB" sz="2000" dirty="0" smtClean="0">
                <a:latin typeface="Tahoma" pitchFamily="34" charset="0"/>
              </a:rPr>
              <a:t> or a </a:t>
            </a:r>
            <a:r>
              <a:rPr lang="en-GB" sz="2000" b="1" dirty="0" smtClean="0">
                <a:latin typeface="Tahoma" pitchFamily="34" charset="0"/>
              </a:rPr>
              <a:t>formulae</a:t>
            </a:r>
            <a:r>
              <a:rPr lang="en-GB" sz="2000" dirty="0" smtClean="0">
                <a:latin typeface="Tahoma" pitchFamily="34" charset="0"/>
              </a:rPr>
              <a:t>.</a:t>
            </a:r>
          </a:p>
          <a:p>
            <a:pPr>
              <a:spcAft>
                <a:spcPct val="35000"/>
              </a:spcAft>
            </a:pPr>
            <a:r>
              <a:rPr lang="en-GB" sz="2000" dirty="0" smtClean="0">
                <a:latin typeface="Tahoma" pitchFamily="34" charset="0"/>
              </a:rPr>
              <a:t>Individual cells are identified by their </a:t>
            </a:r>
            <a:r>
              <a:rPr lang="en-GB" sz="2000" b="1" dirty="0" smtClean="0">
                <a:latin typeface="Tahoma" pitchFamily="34" charset="0"/>
              </a:rPr>
              <a:t>cell reference </a:t>
            </a:r>
            <a:r>
              <a:rPr lang="en-GB" sz="2000" dirty="0" smtClean="0">
                <a:latin typeface="Tahoma" pitchFamily="34" charset="0"/>
              </a:rPr>
              <a:t>which normally contains a column letter and a row number.</a:t>
            </a:r>
            <a:endParaRPr lang="en-GB" sz="2000" dirty="0"/>
          </a:p>
        </p:txBody>
      </p:sp>
    </p:spTree>
  </p:cSld>
  <p:clrMapOvr>
    <a:masterClrMapping/>
  </p:clrMapOvr>
  <p:transition spd="med">
    <p:fade/>
    <p:sndAc>
      <p:stSnd>
        <p:snd r:embed="rId2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One very useful feature of spreadsheet package is the </a:t>
            </a:r>
            <a:r>
              <a:rPr lang="en-GB" sz="1800" b="1" dirty="0" smtClean="0">
                <a:latin typeface="Tahoma" pitchFamily="34" charset="0"/>
              </a:rPr>
              <a:t>sort</a:t>
            </a:r>
            <a:r>
              <a:rPr lang="en-GB" sz="1800" dirty="0" smtClean="0">
                <a:latin typeface="Tahoma" pitchFamily="34" charset="0"/>
              </a:rPr>
              <a:t> facility. 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This allows the columns or rows of a spreadsheet to be sorted into </a:t>
            </a:r>
            <a:r>
              <a:rPr lang="en-GB" sz="1800" b="1" dirty="0" smtClean="0">
                <a:latin typeface="Tahoma" pitchFamily="34" charset="0"/>
              </a:rPr>
              <a:t>alphabetical</a:t>
            </a:r>
            <a:r>
              <a:rPr lang="en-GB" sz="1800" dirty="0" smtClean="0">
                <a:latin typeface="Tahoma" pitchFamily="34" charset="0"/>
              </a:rPr>
              <a:t> or </a:t>
            </a:r>
            <a:r>
              <a:rPr lang="en-GB" sz="1800" b="1" dirty="0" smtClean="0">
                <a:latin typeface="Tahoma" pitchFamily="34" charset="0"/>
              </a:rPr>
              <a:t>numerical</a:t>
            </a:r>
            <a:r>
              <a:rPr lang="en-GB" sz="1800" dirty="0" smtClean="0">
                <a:latin typeface="Tahoma" pitchFamily="34" charset="0"/>
              </a:rPr>
              <a:t> order of a value in a particular row or column.</a:t>
            </a:r>
            <a:endParaRPr lang="en-GB" sz="1800" dirty="0" smtClean="0"/>
          </a:p>
          <a:p>
            <a:endParaRPr lang="en-GB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714876" y="2714621"/>
            <a:ext cx="2857520" cy="3571900"/>
            <a:chOff x="2834" y="935"/>
            <a:chExt cx="2677" cy="2949"/>
          </a:xfrm>
        </p:grpSpPr>
        <p:pic>
          <p:nvPicPr>
            <p:cNvPr id="5" name="Picture 4" descr="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4" y="935"/>
              <a:ext cx="1364" cy="2355"/>
            </a:xfrm>
            <a:prstGeom prst="rect">
              <a:avLst/>
            </a:prstGeom>
            <a:noFill/>
          </p:spPr>
        </p:pic>
        <p:pic>
          <p:nvPicPr>
            <p:cNvPr id="6" name="Picture 6" descr="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1" y="1525"/>
              <a:ext cx="1360" cy="235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  <p:sndAc>
      <p:stSnd>
        <p:snd r:embed="rId2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83682" name="Object 2"/>
          <p:cNvGraphicFramePr>
            <a:graphicFrameLocks noChangeAspect="1"/>
          </p:cNvGraphicFramePr>
          <p:nvPr>
            <p:ph idx="1"/>
          </p:nvPr>
        </p:nvGraphicFramePr>
        <p:xfrm>
          <a:off x="1785918" y="2143116"/>
          <a:ext cx="5249369" cy="3714776"/>
        </p:xfrm>
        <a:graphic>
          <a:graphicData uri="http://schemas.openxmlformats.org/presentationml/2006/ole">
            <p:oleObj spid="_x0000_s583682" name="Bitmap Image" r:id="rId4" imgW="4723810" imgH="3343742" progId="Paint.Picture">
              <p:embed/>
            </p:oleObj>
          </a:graphicData>
        </a:graphic>
      </p:graphicFrame>
    </p:spTree>
  </p:cSld>
  <p:clrMapOvr>
    <a:masterClrMapping/>
  </p:clrMapOvr>
  <p:transition spd="med">
    <p:fade/>
    <p:sndAc>
      <p:stSnd>
        <p:snd r:embed="rId3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A </a:t>
            </a:r>
            <a:r>
              <a:rPr lang="en-GB" sz="1800" b="1" dirty="0" smtClean="0">
                <a:latin typeface="Tahoma" pitchFamily="34" charset="0"/>
              </a:rPr>
              <a:t>formula </a:t>
            </a:r>
            <a:r>
              <a:rPr lang="en-GB" sz="1800" dirty="0" smtClean="0">
                <a:latin typeface="Tahoma" pitchFamily="34" charset="0"/>
              </a:rPr>
              <a:t>is used on a spreadsheet to perform a calculation using the numbers in other cells. 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The result of the calculation is displayed in the cell where the formula has been entered. 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A simple formula can be used to add, subtract, multiply or divide numbers. 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To carry out these sorts of calculation these symbols  are used in a formula:</a:t>
            </a:r>
          </a:p>
          <a:p>
            <a:pPr>
              <a:spcBef>
                <a:spcPct val="50000"/>
              </a:spcBef>
            </a:pPr>
            <a:r>
              <a:rPr lang="en-GB" sz="1800" b="1" dirty="0" smtClean="0">
                <a:latin typeface="Tahoma" pitchFamily="34" charset="0"/>
              </a:rPr>
              <a:t>+</a:t>
            </a:r>
            <a:r>
              <a:rPr lang="en-GB" sz="1800" dirty="0" smtClean="0">
                <a:latin typeface="Tahoma" pitchFamily="34" charset="0"/>
              </a:rPr>
              <a:t> 	to </a:t>
            </a:r>
            <a:r>
              <a:rPr lang="en-GB" sz="1800" b="1" dirty="0" smtClean="0">
                <a:latin typeface="Tahoma" pitchFamily="34" charset="0"/>
              </a:rPr>
              <a:t>add </a:t>
            </a:r>
            <a:r>
              <a:rPr lang="en-GB" sz="1800" dirty="0" smtClean="0">
                <a:latin typeface="Tahoma" pitchFamily="34" charset="0"/>
              </a:rPr>
              <a:t>		</a:t>
            </a:r>
            <a:r>
              <a:rPr lang="en-GB" sz="1800" b="1" dirty="0" smtClean="0">
                <a:latin typeface="Tahoma" pitchFamily="34" charset="0"/>
              </a:rPr>
              <a:t>-</a:t>
            </a:r>
            <a:r>
              <a:rPr lang="en-GB" sz="1800" dirty="0" smtClean="0">
                <a:latin typeface="Tahoma" pitchFamily="34" charset="0"/>
              </a:rPr>
              <a:t> 	to </a:t>
            </a:r>
            <a:r>
              <a:rPr lang="en-GB" sz="1800" b="1" dirty="0" smtClean="0">
                <a:latin typeface="Tahoma" pitchFamily="34" charset="0"/>
              </a:rPr>
              <a:t>subtract</a:t>
            </a:r>
            <a:endParaRPr lang="en-GB" sz="1800" dirty="0" smtClean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1800" b="1" dirty="0" smtClean="0">
                <a:latin typeface="Tahoma" pitchFamily="34" charset="0"/>
              </a:rPr>
              <a:t>*</a:t>
            </a:r>
            <a:r>
              <a:rPr lang="en-GB" sz="1800" dirty="0" smtClean="0">
                <a:latin typeface="Tahoma" pitchFamily="34" charset="0"/>
              </a:rPr>
              <a:t>	to </a:t>
            </a:r>
            <a:r>
              <a:rPr lang="en-GB" sz="1800" b="1" dirty="0" smtClean="0">
                <a:latin typeface="Tahoma" pitchFamily="34" charset="0"/>
              </a:rPr>
              <a:t>multiply</a:t>
            </a:r>
            <a:r>
              <a:rPr lang="en-GB" sz="1800" dirty="0" smtClean="0">
                <a:latin typeface="Tahoma" pitchFamily="34" charset="0"/>
              </a:rPr>
              <a:t>		</a:t>
            </a:r>
            <a:r>
              <a:rPr lang="en-GB" sz="1800" b="1" dirty="0" smtClean="0">
                <a:latin typeface="Tahoma" pitchFamily="34" charset="0"/>
              </a:rPr>
              <a:t>/</a:t>
            </a:r>
            <a:r>
              <a:rPr lang="en-GB" sz="1800" dirty="0" smtClean="0">
                <a:latin typeface="Tahoma" pitchFamily="34" charset="0"/>
              </a:rPr>
              <a:t>	to </a:t>
            </a:r>
            <a:r>
              <a:rPr lang="en-GB" sz="1800" b="1" dirty="0" smtClean="0">
                <a:latin typeface="Tahoma" pitchFamily="34" charset="0"/>
              </a:rPr>
              <a:t>divide</a:t>
            </a:r>
            <a:endParaRPr lang="en-GB" sz="1800" dirty="0"/>
          </a:p>
        </p:txBody>
      </p:sp>
    </p:spTree>
  </p:cSld>
  <p:clrMapOvr>
    <a:masterClrMapping/>
  </p:clrMapOvr>
  <p:transition spd="med">
    <p:fade/>
    <p:sndAc>
      <p:stSnd>
        <p:snd r:embed="rId2" name="coin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>
                <a:latin typeface="Tahoma" pitchFamily="34" charset="0"/>
              </a:rPr>
              <a:t>Suppose you wanted to add two numbers on a spreadsheet together. </a:t>
            </a:r>
            <a:endParaRPr lang="en-GB" sz="1800" dirty="0" smtClean="0">
              <a:latin typeface="Tahoma" pitchFamily="34" charset="0"/>
              <a:cs typeface="Times New Roman" pitchFamily="18" charset="0"/>
            </a:endParaRPr>
          </a:p>
          <a:p>
            <a:pPr eaLnBrk="0" hangingPunct="0"/>
            <a:endParaRPr lang="en-GB" sz="1800" dirty="0" smtClean="0">
              <a:latin typeface="Tahoma" pitchFamily="34" charset="0"/>
            </a:endParaRPr>
          </a:p>
          <a:p>
            <a:pPr eaLnBrk="0" hangingPunct="0"/>
            <a:r>
              <a:rPr lang="en-GB" sz="1800" dirty="0" smtClean="0">
                <a:latin typeface="Tahoma" pitchFamily="34" charset="0"/>
              </a:rPr>
              <a:t>If the numbers were in cells </a:t>
            </a:r>
            <a:r>
              <a:rPr lang="en-GB" sz="1800" b="1" dirty="0" smtClean="0">
                <a:latin typeface="Tahoma" pitchFamily="34" charset="0"/>
              </a:rPr>
              <a:t>A1 </a:t>
            </a:r>
            <a:r>
              <a:rPr lang="en-GB" sz="1800" dirty="0" smtClean="0">
                <a:latin typeface="Tahoma" pitchFamily="34" charset="0"/>
              </a:rPr>
              <a:t>and </a:t>
            </a:r>
            <a:r>
              <a:rPr lang="en-GB" sz="1800" b="1" dirty="0" smtClean="0">
                <a:latin typeface="Tahoma" pitchFamily="34" charset="0"/>
              </a:rPr>
              <a:t>A2 </a:t>
            </a:r>
            <a:r>
              <a:rPr lang="en-GB" sz="1800" dirty="0" smtClean="0">
                <a:latin typeface="Tahoma" pitchFamily="34" charset="0"/>
              </a:rPr>
              <a:t>the formula that you would need to enter would be something like </a:t>
            </a:r>
          </a:p>
          <a:p>
            <a:pPr eaLnBrk="0" hangingPunct="0"/>
            <a:endParaRPr lang="en-GB" sz="1800" dirty="0" smtClean="0">
              <a:latin typeface="Tahoma" pitchFamily="34" charset="0"/>
              <a:cs typeface="Times New Roman" pitchFamily="18" charset="0"/>
            </a:endParaRPr>
          </a:p>
          <a:p>
            <a:pPr eaLnBrk="0" hangingPunct="0"/>
            <a:r>
              <a:rPr lang="en-GB" sz="1800" b="1" dirty="0" smtClean="0">
                <a:latin typeface="Tahoma" pitchFamily="34" charset="0"/>
              </a:rPr>
              <a:t>= A1+A2</a:t>
            </a:r>
            <a:endParaRPr lang="en-GB" sz="1800" dirty="0" smtClean="0">
              <a:latin typeface="Tahoma" pitchFamily="34" charset="0"/>
              <a:cs typeface="Times New Roman" pitchFamily="18" charset="0"/>
            </a:endParaRPr>
          </a:p>
          <a:p>
            <a:pPr eaLnBrk="0" hangingPunct="0"/>
            <a:r>
              <a:rPr lang="en-GB" sz="1800" dirty="0" smtClean="0">
                <a:latin typeface="Tahoma" pitchFamily="34" charset="0"/>
              </a:rPr>
              <a:t> </a:t>
            </a:r>
            <a:endParaRPr lang="en-GB" sz="1800" dirty="0" smtClean="0">
              <a:latin typeface="Tahoma" pitchFamily="34" charset="0"/>
              <a:cs typeface="Times New Roman" pitchFamily="18" charset="0"/>
            </a:endParaRPr>
          </a:p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To make it easier to enter longer, more complicated formulae, spreadsheet packages also have special mathematical </a:t>
            </a:r>
            <a:r>
              <a:rPr lang="en-GB" sz="1800" b="1" dirty="0" smtClean="0">
                <a:latin typeface="Tahoma" pitchFamily="34" charset="0"/>
              </a:rPr>
              <a:t>functions</a:t>
            </a:r>
            <a:r>
              <a:rPr lang="en-GB" sz="1800" dirty="0" smtClean="0">
                <a:latin typeface="Tahoma" pitchFamily="34" charset="0"/>
              </a:rPr>
              <a:t> built-in. </a:t>
            </a:r>
          </a:p>
          <a:p>
            <a:r>
              <a:rPr lang="en-GB" sz="1800" dirty="0" smtClean="0">
                <a:latin typeface="Tahoma" pitchFamily="34" charset="0"/>
              </a:rPr>
              <a:t>Two of the most commonly used functions are used to calculate either the </a:t>
            </a:r>
            <a:r>
              <a:rPr lang="en-GB" sz="1800" b="1" dirty="0" smtClean="0">
                <a:latin typeface="Tahoma" pitchFamily="34" charset="0"/>
              </a:rPr>
              <a:t>SUM</a:t>
            </a:r>
            <a:r>
              <a:rPr lang="en-GB" sz="1800" dirty="0" smtClean="0">
                <a:latin typeface="Tahoma" pitchFamily="34" charset="0"/>
              </a:rPr>
              <a:t> or </a:t>
            </a:r>
            <a:r>
              <a:rPr lang="en-GB" sz="1800" b="1" dirty="0" smtClean="0">
                <a:latin typeface="Tahoma" pitchFamily="34" charset="0"/>
              </a:rPr>
              <a:t>AVERAGE</a:t>
            </a:r>
            <a:r>
              <a:rPr lang="en-GB" sz="1800" dirty="0" smtClean="0">
                <a:latin typeface="Tahoma" pitchFamily="34" charset="0"/>
              </a:rPr>
              <a:t> of a range of cells.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  <p:sndAc>
      <p:stSnd>
        <p:snd r:embed="rId2" name="coin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>
                <a:latin typeface="Tahoma" pitchFamily="34" charset="0"/>
              </a:rPr>
              <a:t>When a new spreadsheet is being set up very similar formulae are often needed in adjacent cells.</a:t>
            </a:r>
          </a:p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If this is the case a single formula can be copied or replicated into adjacent cells. </a:t>
            </a:r>
          </a:p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The spreadsheet software will automatically update the cell references in the original formula so that the new formulae refer to the correct cells.</a:t>
            </a:r>
          </a:p>
          <a:p>
            <a:endParaRPr lang="en-GB" sz="1800" dirty="0"/>
          </a:p>
        </p:txBody>
      </p:sp>
      <p:pic>
        <p:nvPicPr>
          <p:cNvPr id="4" name="Picture 6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786190"/>
            <a:ext cx="2373312" cy="26924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5" name="Picture 8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857628"/>
            <a:ext cx="2520950" cy="2471737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med">
    <p:fade/>
    <p:sndAc>
      <p:stSnd>
        <p:snd r:embed="rId2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Suppose, for example, that you had a formula like this: </a:t>
            </a:r>
          </a:p>
          <a:p>
            <a:pPr>
              <a:spcAft>
                <a:spcPct val="35000"/>
              </a:spcAft>
            </a:pPr>
            <a:r>
              <a:rPr lang="en-GB" sz="1800" b="1" dirty="0" smtClean="0">
                <a:latin typeface="Tahoma" pitchFamily="34" charset="0"/>
              </a:rPr>
              <a:t>=A1+A2+A3+A4+A5+A6+A7+A8+A9+A10</a:t>
            </a:r>
            <a:endParaRPr lang="en-GB" sz="1800" dirty="0" smtClean="0">
              <a:latin typeface="Tahoma" pitchFamily="34" charset="0"/>
            </a:endParaRPr>
          </a:p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This formula would add up all of the numbers in cells </a:t>
            </a:r>
            <a:r>
              <a:rPr lang="en-GB" sz="1800" b="1" dirty="0" smtClean="0">
                <a:latin typeface="Tahoma" pitchFamily="34" charset="0"/>
              </a:rPr>
              <a:t>A1 </a:t>
            </a:r>
            <a:r>
              <a:rPr lang="en-GB" sz="1800" dirty="0" smtClean="0">
                <a:latin typeface="Tahoma" pitchFamily="34" charset="0"/>
              </a:rPr>
              <a:t>to </a:t>
            </a:r>
            <a:r>
              <a:rPr lang="en-GB" sz="1800" b="1" dirty="0" smtClean="0">
                <a:latin typeface="Tahoma" pitchFamily="34" charset="0"/>
              </a:rPr>
              <a:t>A10</a:t>
            </a:r>
            <a:r>
              <a:rPr lang="en-GB" sz="1800" dirty="0" smtClean="0">
                <a:latin typeface="Tahoma" pitchFamily="34" charset="0"/>
              </a:rPr>
              <a:t>.</a:t>
            </a:r>
            <a:r>
              <a:rPr lang="en-GB" sz="1800" b="1" dirty="0" smtClean="0">
                <a:latin typeface="Tahoma" pitchFamily="34" charset="0"/>
              </a:rPr>
              <a:t> </a:t>
            </a:r>
          </a:p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Instead of typing in such a long formula, the </a:t>
            </a:r>
            <a:r>
              <a:rPr lang="en-GB" sz="1800" b="1" dirty="0" smtClean="0">
                <a:latin typeface="Tahoma" pitchFamily="34" charset="0"/>
              </a:rPr>
              <a:t>SUM </a:t>
            </a:r>
            <a:r>
              <a:rPr lang="en-GB" sz="1800" dirty="0" smtClean="0">
                <a:latin typeface="Tahoma" pitchFamily="34" charset="0"/>
              </a:rPr>
              <a:t>function could be used. </a:t>
            </a:r>
          </a:p>
          <a:p>
            <a:pPr>
              <a:spcAft>
                <a:spcPct val="35000"/>
              </a:spcAft>
            </a:pPr>
            <a:r>
              <a:rPr lang="en-GB" sz="1800" dirty="0" smtClean="0">
                <a:latin typeface="Tahoma" pitchFamily="34" charset="0"/>
              </a:rPr>
              <a:t>On most spreadsheets the formula would be something like this:</a:t>
            </a:r>
          </a:p>
          <a:p>
            <a:r>
              <a:rPr lang="en-GB" sz="1800" dirty="0" smtClean="0">
                <a:latin typeface="Tahoma" pitchFamily="34" charset="0"/>
              </a:rPr>
              <a:t>		</a:t>
            </a:r>
            <a:r>
              <a:rPr lang="en-GB" sz="1800" b="1" dirty="0" smtClean="0">
                <a:latin typeface="Tahoma" pitchFamily="34" charset="0"/>
              </a:rPr>
              <a:t>= SUM (A1: A10)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  <p:sndAc>
      <p:stSnd>
        <p:snd r:embed="rId2" name="coin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Spreadsheet packages have built-in formatting options which allow you to change the way a spreadsheet looks. </a:t>
            </a:r>
          </a:p>
          <a:p>
            <a:pPr>
              <a:buFont typeface="Symbol" pitchFamily="18" charset="2"/>
              <a:buNone/>
            </a:pPr>
            <a:endParaRPr lang="en-GB" sz="1800" dirty="0" smtClean="0">
              <a:latin typeface="Tahoma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Some of the more commonly used </a:t>
            </a:r>
            <a:r>
              <a:rPr lang="en-GB" sz="1800" b="1" dirty="0" smtClean="0">
                <a:latin typeface="Tahoma" pitchFamily="34" charset="0"/>
              </a:rPr>
              <a:t>formatting </a:t>
            </a:r>
            <a:r>
              <a:rPr lang="en-GB" sz="1800" dirty="0" smtClean="0">
                <a:latin typeface="Tahoma" pitchFamily="34" charset="0"/>
              </a:rPr>
              <a:t>options are: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Changing font size and style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Decimal, currency or date formats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Making text bold, italic or underlined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Changing text alignment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Adding borders and lines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Inserting extra rows and columns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Changing column width and row height</a:t>
            </a:r>
          </a:p>
          <a:p>
            <a:pPr lvl="1" algn="just">
              <a:buFont typeface="Symbol" pitchFamily="18" charset="2"/>
              <a:buNone/>
            </a:pPr>
            <a:r>
              <a:rPr lang="en-GB" sz="1800" dirty="0" smtClean="0">
                <a:latin typeface="Tahoma" pitchFamily="34" charset="0"/>
              </a:rPr>
              <a:t>Adding colour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  <p:sndAc>
      <p:stSnd>
        <p:snd r:embed="rId2" name="coin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3095625" cy="304165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5" name="Picture 6" descr="1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714620"/>
            <a:ext cx="4143404" cy="2886355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med">
    <p:fade/>
    <p:sndAc>
      <p:stSnd>
        <p:snd r:embed="rId2" name="coin.wav" builtIn="1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Most spreadsheet packages include facilities for representing information in the form of a graph or chart. 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The more common types of charts and graphs that are used are </a:t>
            </a:r>
            <a:r>
              <a:rPr lang="en-GB" sz="1800" b="1" dirty="0" smtClean="0">
                <a:latin typeface="Tahoma" pitchFamily="34" charset="0"/>
              </a:rPr>
              <a:t>bar charts</a:t>
            </a:r>
            <a:r>
              <a:rPr lang="en-GB" sz="1800" dirty="0" smtClean="0">
                <a:latin typeface="Tahoma" pitchFamily="34" charset="0"/>
              </a:rPr>
              <a:t>, </a:t>
            </a:r>
            <a:r>
              <a:rPr lang="en-GB" sz="1800" b="1" dirty="0" smtClean="0">
                <a:latin typeface="Tahoma" pitchFamily="34" charset="0"/>
              </a:rPr>
              <a:t>pie charts</a:t>
            </a:r>
            <a:r>
              <a:rPr lang="en-GB" sz="1800" dirty="0" smtClean="0">
                <a:latin typeface="Tahoma" pitchFamily="34" charset="0"/>
              </a:rPr>
              <a:t> and </a:t>
            </a:r>
            <a:r>
              <a:rPr lang="en-GB" sz="1800" b="1" dirty="0" smtClean="0">
                <a:latin typeface="Tahoma" pitchFamily="34" charset="0"/>
              </a:rPr>
              <a:t>line graphs</a:t>
            </a:r>
            <a:r>
              <a:rPr lang="en-GB" sz="1800" dirty="0" smtClean="0">
                <a:latin typeface="Tahoma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A </a:t>
            </a:r>
            <a:r>
              <a:rPr lang="en-GB" sz="1800" b="1" dirty="0" smtClean="0">
                <a:latin typeface="Tahoma" pitchFamily="34" charset="0"/>
              </a:rPr>
              <a:t>chart wizard </a:t>
            </a:r>
            <a:r>
              <a:rPr lang="en-GB" sz="1800" dirty="0" smtClean="0">
                <a:latin typeface="Tahoma" pitchFamily="34" charset="0"/>
              </a:rPr>
              <a:t>gives step-by-step help when drawing a graph or chart.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latin typeface="Tahoma" pitchFamily="34" charset="0"/>
              </a:rPr>
              <a:t>The graph or chart is automatically drawn by the spreadsheet software. It can then be copied and pasted into other applications if required.</a:t>
            </a:r>
            <a:endParaRPr lang="en-GB" sz="1800" dirty="0" smtClean="0"/>
          </a:p>
          <a:p>
            <a:endParaRPr lang="en-GB" dirty="0"/>
          </a:p>
        </p:txBody>
      </p:sp>
    </p:spTree>
  </p:cSld>
  <p:clrMapOvr>
    <a:masterClrMapping/>
  </p:clrMapOvr>
  <p:transition spd="med">
    <p:fade/>
    <p:sndAc>
      <p:stSnd>
        <p:snd r:embed="rId2" name="coin.wav" builtIn="1"/>
      </p:stSnd>
    </p:sndAc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99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C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1554</TotalTime>
  <Words>483</Words>
  <Application>Microsoft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Tahoma</vt:lpstr>
      <vt:lpstr>Symbol</vt:lpstr>
      <vt:lpstr>Default Design</vt:lpstr>
      <vt:lpstr>PBrush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 Evans</dc:creator>
  <cp:lastModifiedBy>Isabell Long</cp:lastModifiedBy>
  <cp:revision>106</cp:revision>
  <dcterms:created xsi:type="dcterms:W3CDTF">2000-08-15T19:55:52Z</dcterms:created>
  <dcterms:modified xsi:type="dcterms:W3CDTF">2009-04-08T12:28:09Z</dcterms:modified>
</cp:coreProperties>
</file>