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61" r:id="rId4"/>
    <p:sldId id="258" r:id="rId5"/>
    <p:sldId id="265" r:id="rId6"/>
    <p:sldId id="262" r:id="rId7"/>
    <p:sldId id="259" r:id="rId8"/>
    <p:sldId id="260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81F73C-39F9-4C4C-991E-B361A1B3AE8C}" v="1597" dt="2022-12-27T13:39:22.888"/>
    <p1510:client id="{EA71F99D-DA2D-8948-FC97-5E0F67AD11F1}" v="700" dt="2022-12-29T19:08:39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84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89613A-7B18-4864-9617-C1E87637498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B16D1E2-DE29-4AEA-B98D-32455E1A9BF8}">
      <dgm:prSet/>
      <dgm:spPr/>
      <dgm:t>
        <a:bodyPr/>
        <a:lstStyle/>
        <a:p>
          <a:r>
            <a:rPr lang="en-US" dirty="0"/>
            <a:t>Gather more insights on the upward trend in Europe </a:t>
          </a:r>
        </a:p>
      </dgm:t>
    </dgm:pt>
    <dgm:pt modelId="{15C681D1-5E73-4CF5-8361-B634F3426A7A}" type="parTrans" cxnId="{7B3BFA8E-5CC9-46FC-9C61-EF9C42AA57FD}">
      <dgm:prSet/>
      <dgm:spPr/>
      <dgm:t>
        <a:bodyPr/>
        <a:lstStyle/>
        <a:p>
          <a:endParaRPr lang="en-US"/>
        </a:p>
      </dgm:t>
    </dgm:pt>
    <dgm:pt modelId="{E2A33FC2-291A-42C7-B8CD-96D9B7047000}" type="sibTrans" cxnId="{7B3BFA8E-5CC9-46FC-9C61-EF9C42AA57FD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A8B359E-9961-4CDC-B573-12A0C780E6E0}">
      <dgm:prSet/>
      <dgm:spPr/>
      <dgm:t>
        <a:bodyPr/>
        <a:lstStyle/>
        <a:p>
          <a:r>
            <a:rPr lang="en-US" dirty="0"/>
            <a:t>Analyze the decline of sales in North America – what is causing this downward trend</a:t>
          </a:r>
        </a:p>
      </dgm:t>
    </dgm:pt>
    <dgm:pt modelId="{BBE610C1-4D38-4267-8465-8827E6A8322C}" type="parTrans" cxnId="{407A327C-868F-4B17-BDFF-F98761E2D961}">
      <dgm:prSet/>
      <dgm:spPr/>
      <dgm:t>
        <a:bodyPr/>
        <a:lstStyle/>
        <a:p>
          <a:endParaRPr lang="en-US"/>
        </a:p>
      </dgm:t>
    </dgm:pt>
    <dgm:pt modelId="{145BA164-88F5-4C04-80AF-0EC7968B62A1}" type="sibTrans" cxnId="{407A327C-868F-4B17-BDFF-F98761E2D961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F3C467A4-1F74-4156-BBB1-D3BFCBE8A26D}">
      <dgm:prSet/>
      <dgm:spPr/>
      <dgm:t>
        <a:bodyPr/>
        <a:lstStyle/>
        <a:p>
          <a:r>
            <a:rPr lang="en-US" dirty="0"/>
            <a:t>Continue investing and marketing of PS4</a:t>
          </a:r>
        </a:p>
      </dgm:t>
    </dgm:pt>
    <dgm:pt modelId="{6803EEFB-0F80-4025-B48F-7C3F43F64966}" type="parTrans" cxnId="{F1BF7ECE-BBD5-4546-8CE7-A24416FF272A}">
      <dgm:prSet/>
      <dgm:spPr/>
      <dgm:t>
        <a:bodyPr/>
        <a:lstStyle/>
        <a:p>
          <a:endParaRPr lang="en-US"/>
        </a:p>
      </dgm:t>
    </dgm:pt>
    <dgm:pt modelId="{B998D846-9942-4AB9-B3EF-815F008843AD}" type="sibTrans" cxnId="{F1BF7ECE-BBD5-4546-8CE7-A24416FF272A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D0068E8B-0B0C-4BF2-9CE1-4036D9BC559E}">
      <dgm:prSet/>
      <dgm:spPr/>
      <dgm:t>
        <a:bodyPr/>
        <a:lstStyle/>
        <a:p>
          <a:r>
            <a:rPr lang="en-US" dirty="0"/>
            <a:t>Consider local genre preferences </a:t>
          </a:r>
        </a:p>
      </dgm:t>
    </dgm:pt>
    <dgm:pt modelId="{621D0198-1EFE-4FF6-B5F5-0ADF8A9A2095}" type="parTrans" cxnId="{DBF958C9-17A0-4764-A681-E6EB23E22B23}">
      <dgm:prSet/>
      <dgm:spPr/>
      <dgm:t>
        <a:bodyPr/>
        <a:lstStyle/>
        <a:p>
          <a:endParaRPr lang="en-US"/>
        </a:p>
      </dgm:t>
    </dgm:pt>
    <dgm:pt modelId="{41E5150A-F853-4A77-BD98-D68DFB03B400}" type="sibTrans" cxnId="{DBF958C9-17A0-4764-A681-E6EB23E22B23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E847622D-CD19-4C40-91EF-EAFB6EEB4BF2}">
      <dgm:prSet phldr="0"/>
      <dgm:spPr/>
      <dgm:t>
        <a:bodyPr/>
        <a:lstStyle/>
        <a:p>
          <a:pPr rtl="0"/>
          <a:r>
            <a:rPr lang="en-US" dirty="0">
              <a:latin typeface="Gill Sans MT" panose="020B0502020104020203"/>
            </a:rPr>
            <a:t>Gather more insights on the gaming market in Japan</a:t>
          </a:r>
        </a:p>
      </dgm:t>
    </dgm:pt>
    <dgm:pt modelId="{A5C27E8E-5207-4AD2-9AED-C0E62847584C}" type="parTrans" cxnId="{3A593516-6751-4843-885F-B5F069F2B0D8}">
      <dgm:prSet/>
      <dgm:spPr/>
    </dgm:pt>
    <dgm:pt modelId="{DB33496E-EF37-4504-A67C-9EF7B1A8C0AF}" type="sibTrans" cxnId="{3A593516-6751-4843-885F-B5F069F2B0D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2985A52B-71CB-4F5E-BF25-5488DDA8D6C1}" type="pres">
      <dgm:prSet presAssocID="{CA89613A-7B18-4864-9617-C1E876374980}" presName="Name0" presStyleCnt="0">
        <dgm:presLayoutVars>
          <dgm:animLvl val="lvl"/>
          <dgm:resizeHandles val="exact"/>
        </dgm:presLayoutVars>
      </dgm:prSet>
      <dgm:spPr/>
    </dgm:pt>
    <dgm:pt modelId="{94DEF1B7-FA77-46C2-AB73-33D74B86F9EC}" type="pres">
      <dgm:prSet presAssocID="{7B16D1E2-DE29-4AEA-B98D-32455E1A9BF8}" presName="compositeNode" presStyleCnt="0">
        <dgm:presLayoutVars>
          <dgm:bulletEnabled val="1"/>
        </dgm:presLayoutVars>
      </dgm:prSet>
      <dgm:spPr/>
    </dgm:pt>
    <dgm:pt modelId="{CDEC4141-1D51-46A8-BF74-2B05AABDF1A1}" type="pres">
      <dgm:prSet presAssocID="{7B16D1E2-DE29-4AEA-B98D-32455E1A9BF8}" presName="bgRect" presStyleLbl="alignNode1" presStyleIdx="0" presStyleCnt="5"/>
      <dgm:spPr/>
    </dgm:pt>
    <dgm:pt modelId="{E50ED17E-D0BC-421F-9168-D54ADE10F8F0}" type="pres">
      <dgm:prSet presAssocID="{E2A33FC2-291A-42C7-B8CD-96D9B7047000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A89AFA8E-F7FD-4F2A-8F33-B2BA5BF5C1DE}" type="pres">
      <dgm:prSet presAssocID="{7B16D1E2-DE29-4AEA-B98D-32455E1A9BF8}" presName="nodeRect" presStyleLbl="alignNode1" presStyleIdx="0" presStyleCnt="5">
        <dgm:presLayoutVars>
          <dgm:bulletEnabled val="1"/>
        </dgm:presLayoutVars>
      </dgm:prSet>
      <dgm:spPr/>
    </dgm:pt>
    <dgm:pt modelId="{48E683AF-5AB8-4FBC-BFB6-9191112714BB}" type="pres">
      <dgm:prSet presAssocID="{E2A33FC2-291A-42C7-B8CD-96D9B7047000}" presName="sibTrans" presStyleCnt="0"/>
      <dgm:spPr/>
    </dgm:pt>
    <dgm:pt modelId="{5AA2D6DE-F800-4BE0-B432-A2EED6B2A11F}" type="pres">
      <dgm:prSet presAssocID="{3A8B359E-9961-4CDC-B573-12A0C780E6E0}" presName="compositeNode" presStyleCnt="0">
        <dgm:presLayoutVars>
          <dgm:bulletEnabled val="1"/>
        </dgm:presLayoutVars>
      </dgm:prSet>
      <dgm:spPr/>
    </dgm:pt>
    <dgm:pt modelId="{A818B584-C8F3-4D2E-9F98-5C0DF13A18CB}" type="pres">
      <dgm:prSet presAssocID="{3A8B359E-9961-4CDC-B573-12A0C780E6E0}" presName="bgRect" presStyleLbl="alignNode1" presStyleIdx="1" presStyleCnt="5"/>
      <dgm:spPr/>
    </dgm:pt>
    <dgm:pt modelId="{F2127B4C-EA15-44DB-9959-1530338E995D}" type="pres">
      <dgm:prSet presAssocID="{145BA164-88F5-4C04-80AF-0EC7968B62A1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54CD21BC-5DB7-4EA4-9418-987656C37D4A}" type="pres">
      <dgm:prSet presAssocID="{3A8B359E-9961-4CDC-B573-12A0C780E6E0}" presName="nodeRect" presStyleLbl="alignNode1" presStyleIdx="1" presStyleCnt="5">
        <dgm:presLayoutVars>
          <dgm:bulletEnabled val="1"/>
        </dgm:presLayoutVars>
      </dgm:prSet>
      <dgm:spPr/>
    </dgm:pt>
    <dgm:pt modelId="{D57F5093-7C21-4D45-A457-A77BC5863D04}" type="pres">
      <dgm:prSet presAssocID="{145BA164-88F5-4C04-80AF-0EC7968B62A1}" presName="sibTrans" presStyleCnt="0"/>
      <dgm:spPr/>
    </dgm:pt>
    <dgm:pt modelId="{6C9DC7C0-A3F0-4D48-AE5E-517DFBB78335}" type="pres">
      <dgm:prSet presAssocID="{E847622D-CD19-4C40-91EF-EAFB6EEB4BF2}" presName="compositeNode" presStyleCnt="0">
        <dgm:presLayoutVars>
          <dgm:bulletEnabled val="1"/>
        </dgm:presLayoutVars>
      </dgm:prSet>
      <dgm:spPr/>
    </dgm:pt>
    <dgm:pt modelId="{E98FE2E6-AC55-434C-9AE6-88608165ACCF}" type="pres">
      <dgm:prSet presAssocID="{E847622D-CD19-4C40-91EF-EAFB6EEB4BF2}" presName="bgRect" presStyleLbl="alignNode1" presStyleIdx="2" presStyleCnt="5"/>
      <dgm:spPr/>
    </dgm:pt>
    <dgm:pt modelId="{C3CF7E6C-0B1B-4EFF-ABE3-91D89710D0BC}" type="pres">
      <dgm:prSet presAssocID="{DB33496E-EF37-4504-A67C-9EF7B1A8C0AF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7722EB83-C1AE-44BD-A22C-84CE84F457F8}" type="pres">
      <dgm:prSet presAssocID="{E847622D-CD19-4C40-91EF-EAFB6EEB4BF2}" presName="nodeRect" presStyleLbl="alignNode1" presStyleIdx="2" presStyleCnt="5">
        <dgm:presLayoutVars>
          <dgm:bulletEnabled val="1"/>
        </dgm:presLayoutVars>
      </dgm:prSet>
      <dgm:spPr/>
    </dgm:pt>
    <dgm:pt modelId="{5236E61D-0B3F-42F6-974C-910336A1DD31}" type="pres">
      <dgm:prSet presAssocID="{DB33496E-EF37-4504-A67C-9EF7B1A8C0AF}" presName="sibTrans" presStyleCnt="0"/>
      <dgm:spPr/>
    </dgm:pt>
    <dgm:pt modelId="{846C56A9-ED44-4EF6-AAB3-489F93E4F420}" type="pres">
      <dgm:prSet presAssocID="{F3C467A4-1F74-4156-BBB1-D3BFCBE8A26D}" presName="compositeNode" presStyleCnt="0">
        <dgm:presLayoutVars>
          <dgm:bulletEnabled val="1"/>
        </dgm:presLayoutVars>
      </dgm:prSet>
      <dgm:spPr/>
    </dgm:pt>
    <dgm:pt modelId="{FD166615-6045-4925-9FD0-131728D86CDB}" type="pres">
      <dgm:prSet presAssocID="{F3C467A4-1F74-4156-BBB1-D3BFCBE8A26D}" presName="bgRect" presStyleLbl="alignNode1" presStyleIdx="3" presStyleCnt="5"/>
      <dgm:spPr/>
    </dgm:pt>
    <dgm:pt modelId="{1FAC1DE3-0B93-4DBD-94A7-FBB2C4639A46}" type="pres">
      <dgm:prSet presAssocID="{B998D846-9942-4AB9-B3EF-815F008843AD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F082D56B-3AD5-4467-B039-EE800885EA95}" type="pres">
      <dgm:prSet presAssocID="{F3C467A4-1F74-4156-BBB1-D3BFCBE8A26D}" presName="nodeRect" presStyleLbl="alignNode1" presStyleIdx="3" presStyleCnt="5">
        <dgm:presLayoutVars>
          <dgm:bulletEnabled val="1"/>
        </dgm:presLayoutVars>
      </dgm:prSet>
      <dgm:spPr/>
    </dgm:pt>
    <dgm:pt modelId="{2D0FD873-3BF6-4B02-B7BF-2C49D7B66F68}" type="pres">
      <dgm:prSet presAssocID="{B998D846-9942-4AB9-B3EF-815F008843AD}" presName="sibTrans" presStyleCnt="0"/>
      <dgm:spPr/>
    </dgm:pt>
    <dgm:pt modelId="{9C971A69-478F-4A2F-A53F-A1970ABEEAD5}" type="pres">
      <dgm:prSet presAssocID="{D0068E8B-0B0C-4BF2-9CE1-4036D9BC559E}" presName="compositeNode" presStyleCnt="0">
        <dgm:presLayoutVars>
          <dgm:bulletEnabled val="1"/>
        </dgm:presLayoutVars>
      </dgm:prSet>
      <dgm:spPr/>
    </dgm:pt>
    <dgm:pt modelId="{C42CBA57-2555-4724-9BF5-7E8A30829295}" type="pres">
      <dgm:prSet presAssocID="{D0068E8B-0B0C-4BF2-9CE1-4036D9BC559E}" presName="bgRect" presStyleLbl="alignNode1" presStyleIdx="4" presStyleCnt="5"/>
      <dgm:spPr/>
    </dgm:pt>
    <dgm:pt modelId="{95C857C6-5F3C-4490-94C5-763DA62A307E}" type="pres">
      <dgm:prSet presAssocID="{41E5150A-F853-4A77-BD98-D68DFB03B400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AF36D7FC-E9A9-444A-9730-D82D6468F4CE}" type="pres">
      <dgm:prSet presAssocID="{D0068E8B-0B0C-4BF2-9CE1-4036D9BC559E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B3FF110D-7EC8-4985-95FA-7832860667C7}" type="presOf" srcId="{D0068E8B-0B0C-4BF2-9CE1-4036D9BC559E}" destId="{C42CBA57-2555-4724-9BF5-7E8A30829295}" srcOrd="0" destOrd="0" presId="urn:microsoft.com/office/officeart/2016/7/layout/LinearBlockProcessNumbered"/>
    <dgm:cxn modelId="{570A6E0F-EAFF-4F41-89EF-43464A2AE921}" type="presOf" srcId="{DB33496E-EF37-4504-A67C-9EF7B1A8C0AF}" destId="{C3CF7E6C-0B1B-4EFF-ABE3-91D89710D0BC}" srcOrd="0" destOrd="0" presId="urn:microsoft.com/office/officeart/2016/7/layout/LinearBlockProcessNumbered"/>
    <dgm:cxn modelId="{D0FBA412-D0B6-4258-80D8-05F1C077412A}" type="presOf" srcId="{41E5150A-F853-4A77-BD98-D68DFB03B400}" destId="{95C857C6-5F3C-4490-94C5-763DA62A307E}" srcOrd="0" destOrd="0" presId="urn:microsoft.com/office/officeart/2016/7/layout/LinearBlockProcessNumbered"/>
    <dgm:cxn modelId="{3A593516-6751-4843-885F-B5F069F2B0D8}" srcId="{CA89613A-7B18-4864-9617-C1E876374980}" destId="{E847622D-CD19-4C40-91EF-EAFB6EEB4BF2}" srcOrd="2" destOrd="0" parTransId="{A5C27E8E-5207-4AD2-9AED-C0E62847584C}" sibTransId="{DB33496E-EF37-4504-A67C-9EF7B1A8C0AF}"/>
    <dgm:cxn modelId="{DB30C81F-D475-40C8-A3E4-5BBFB6E581AA}" type="presOf" srcId="{3A8B359E-9961-4CDC-B573-12A0C780E6E0}" destId="{54CD21BC-5DB7-4EA4-9418-987656C37D4A}" srcOrd="1" destOrd="0" presId="urn:microsoft.com/office/officeart/2016/7/layout/LinearBlockProcessNumbered"/>
    <dgm:cxn modelId="{113AEA44-A701-4543-ADB7-74467E5383EF}" type="presOf" srcId="{B998D846-9942-4AB9-B3EF-815F008843AD}" destId="{1FAC1DE3-0B93-4DBD-94A7-FBB2C4639A46}" srcOrd="0" destOrd="0" presId="urn:microsoft.com/office/officeart/2016/7/layout/LinearBlockProcessNumbered"/>
    <dgm:cxn modelId="{130CFA44-8F35-45D0-8C70-CF37188C0ABD}" type="presOf" srcId="{E2A33FC2-291A-42C7-B8CD-96D9B7047000}" destId="{E50ED17E-D0BC-421F-9168-D54ADE10F8F0}" srcOrd="0" destOrd="0" presId="urn:microsoft.com/office/officeart/2016/7/layout/LinearBlockProcessNumbered"/>
    <dgm:cxn modelId="{140DA549-70E0-49F9-8E14-7D73D82EAFA5}" type="presOf" srcId="{CA89613A-7B18-4864-9617-C1E876374980}" destId="{2985A52B-71CB-4F5E-BF25-5488DDA8D6C1}" srcOrd="0" destOrd="0" presId="urn:microsoft.com/office/officeart/2016/7/layout/LinearBlockProcessNumbered"/>
    <dgm:cxn modelId="{024FA555-8D73-4913-9740-5FFC4B072B37}" type="presOf" srcId="{3A8B359E-9961-4CDC-B573-12A0C780E6E0}" destId="{A818B584-C8F3-4D2E-9F98-5C0DF13A18CB}" srcOrd="0" destOrd="0" presId="urn:microsoft.com/office/officeart/2016/7/layout/LinearBlockProcessNumbered"/>
    <dgm:cxn modelId="{407A327C-868F-4B17-BDFF-F98761E2D961}" srcId="{CA89613A-7B18-4864-9617-C1E876374980}" destId="{3A8B359E-9961-4CDC-B573-12A0C780E6E0}" srcOrd="1" destOrd="0" parTransId="{BBE610C1-4D38-4267-8465-8827E6A8322C}" sibTransId="{145BA164-88F5-4C04-80AF-0EC7968B62A1}"/>
    <dgm:cxn modelId="{7B3BFA8E-5CC9-46FC-9C61-EF9C42AA57FD}" srcId="{CA89613A-7B18-4864-9617-C1E876374980}" destId="{7B16D1E2-DE29-4AEA-B98D-32455E1A9BF8}" srcOrd="0" destOrd="0" parTransId="{15C681D1-5E73-4CF5-8361-B634F3426A7A}" sibTransId="{E2A33FC2-291A-42C7-B8CD-96D9B7047000}"/>
    <dgm:cxn modelId="{D4FC909E-FAF4-4D6C-8B62-32BA60CC1A26}" type="presOf" srcId="{D0068E8B-0B0C-4BF2-9CE1-4036D9BC559E}" destId="{AF36D7FC-E9A9-444A-9730-D82D6468F4CE}" srcOrd="1" destOrd="0" presId="urn:microsoft.com/office/officeart/2016/7/layout/LinearBlockProcessNumbered"/>
    <dgm:cxn modelId="{3EB0FAA3-8EFD-4BC4-AD32-CE722A302768}" type="presOf" srcId="{145BA164-88F5-4C04-80AF-0EC7968B62A1}" destId="{F2127B4C-EA15-44DB-9959-1530338E995D}" srcOrd="0" destOrd="0" presId="urn:microsoft.com/office/officeart/2016/7/layout/LinearBlockProcessNumbered"/>
    <dgm:cxn modelId="{A74A64BB-1A3E-4B10-905A-3843945F2BF2}" type="presOf" srcId="{F3C467A4-1F74-4156-BBB1-D3BFCBE8A26D}" destId="{F082D56B-3AD5-4467-B039-EE800885EA95}" srcOrd="1" destOrd="0" presId="urn:microsoft.com/office/officeart/2016/7/layout/LinearBlockProcessNumbered"/>
    <dgm:cxn modelId="{DBF958C9-17A0-4764-A681-E6EB23E22B23}" srcId="{CA89613A-7B18-4864-9617-C1E876374980}" destId="{D0068E8B-0B0C-4BF2-9CE1-4036D9BC559E}" srcOrd="4" destOrd="0" parTransId="{621D0198-1EFE-4FF6-B5F5-0ADF8A9A2095}" sibTransId="{41E5150A-F853-4A77-BD98-D68DFB03B400}"/>
    <dgm:cxn modelId="{F1BF7ECE-BBD5-4546-8CE7-A24416FF272A}" srcId="{CA89613A-7B18-4864-9617-C1E876374980}" destId="{F3C467A4-1F74-4156-BBB1-D3BFCBE8A26D}" srcOrd="3" destOrd="0" parTransId="{6803EEFB-0F80-4025-B48F-7C3F43F64966}" sibTransId="{B998D846-9942-4AB9-B3EF-815F008843AD}"/>
    <dgm:cxn modelId="{770991D5-6278-4E6F-8CB4-5087ED205D12}" type="presOf" srcId="{E847622D-CD19-4C40-91EF-EAFB6EEB4BF2}" destId="{E98FE2E6-AC55-434C-9AE6-88608165ACCF}" srcOrd="0" destOrd="0" presId="urn:microsoft.com/office/officeart/2016/7/layout/LinearBlockProcessNumbered"/>
    <dgm:cxn modelId="{3E57CADD-7C6C-4398-ACBB-1F8813ED217A}" type="presOf" srcId="{E847622D-CD19-4C40-91EF-EAFB6EEB4BF2}" destId="{7722EB83-C1AE-44BD-A22C-84CE84F457F8}" srcOrd="1" destOrd="0" presId="urn:microsoft.com/office/officeart/2016/7/layout/LinearBlockProcessNumbered"/>
    <dgm:cxn modelId="{D20718E8-2021-42AB-95A4-50D0BB417A7C}" type="presOf" srcId="{7B16D1E2-DE29-4AEA-B98D-32455E1A9BF8}" destId="{A89AFA8E-F7FD-4F2A-8F33-B2BA5BF5C1DE}" srcOrd="1" destOrd="0" presId="urn:microsoft.com/office/officeart/2016/7/layout/LinearBlockProcessNumbered"/>
    <dgm:cxn modelId="{1DA266F3-006D-4446-8092-515276D91FBE}" type="presOf" srcId="{F3C467A4-1F74-4156-BBB1-D3BFCBE8A26D}" destId="{FD166615-6045-4925-9FD0-131728D86CDB}" srcOrd="0" destOrd="0" presId="urn:microsoft.com/office/officeart/2016/7/layout/LinearBlockProcessNumbered"/>
    <dgm:cxn modelId="{44D268F9-6711-4DD8-9644-9941759B2DCA}" type="presOf" srcId="{7B16D1E2-DE29-4AEA-B98D-32455E1A9BF8}" destId="{CDEC4141-1D51-46A8-BF74-2B05AABDF1A1}" srcOrd="0" destOrd="0" presId="urn:microsoft.com/office/officeart/2016/7/layout/LinearBlockProcessNumbered"/>
    <dgm:cxn modelId="{19F34A35-9BBD-494E-8B92-44447DB4FDC4}" type="presParOf" srcId="{2985A52B-71CB-4F5E-BF25-5488DDA8D6C1}" destId="{94DEF1B7-FA77-46C2-AB73-33D74B86F9EC}" srcOrd="0" destOrd="0" presId="urn:microsoft.com/office/officeart/2016/7/layout/LinearBlockProcessNumbered"/>
    <dgm:cxn modelId="{19D789B2-D85F-46B9-A34C-49DA44AD0F4A}" type="presParOf" srcId="{94DEF1B7-FA77-46C2-AB73-33D74B86F9EC}" destId="{CDEC4141-1D51-46A8-BF74-2B05AABDF1A1}" srcOrd="0" destOrd="0" presId="urn:microsoft.com/office/officeart/2016/7/layout/LinearBlockProcessNumbered"/>
    <dgm:cxn modelId="{9C3E578E-84EA-4663-AB4C-8C39DFEFF232}" type="presParOf" srcId="{94DEF1B7-FA77-46C2-AB73-33D74B86F9EC}" destId="{E50ED17E-D0BC-421F-9168-D54ADE10F8F0}" srcOrd="1" destOrd="0" presId="urn:microsoft.com/office/officeart/2016/7/layout/LinearBlockProcessNumbered"/>
    <dgm:cxn modelId="{72335427-8ABC-4F2F-BC52-A2BC058C2D35}" type="presParOf" srcId="{94DEF1B7-FA77-46C2-AB73-33D74B86F9EC}" destId="{A89AFA8E-F7FD-4F2A-8F33-B2BA5BF5C1DE}" srcOrd="2" destOrd="0" presId="urn:microsoft.com/office/officeart/2016/7/layout/LinearBlockProcessNumbered"/>
    <dgm:cxn modelId="{6268C464-6ADB-4E9C-962B-F47D50EDCD8E}" type="presParOf" srcId="{2985A52B-71CB-4F5E-BF25-5488DDA8D6C1}" destId="{48E683AF-5AB8-4FBC-BFB6-9191112714BB}" srcOrd="1" destOrd="0" presId="urn:microsoft.com/office/officeart/2016/7/layout/LinearBlockProcessNumbered"/>
    <dgm:cxn modelId="{D5D8183E-D0F3-43E2-B3FF-6D59E2B8B007}" type="presParOf" srcId="{2985A52B-71CB-4F5E-BF25-5488DDA8D6C1}" destId="{5AA2D6DE-F800-4BE0-B432-A2EED6B2A11F}" srcOrd="2" destOrd="0" presId="urn:microsoft.com/office/officeart/2016/7/layout/LinearBlockProcessNumbered"/>
    <dgm:cxn modelId="{357D2B97-C29B-48E3-AD4D-2F14B0C7D209}" type="presParOf" srcId="{5AA2D6DE-F800-4BE0-B432-A2EED6B2A11F}" destId="{A818B584-C8F3-4D2E-9F98-5C0DF13A18CB}" srcOrd="0" destOrd="0" presId="urn:microsoft.com/office/officeart/2016/7/layout/LinearBlockProcessNumbered"/>
    <dgm:cxn modelId="{392A7A2C-BA64-4448-97B5-9990D64A5754}" type="presParOf" srcId="{5AA2D6DE-F800-4BE0-B432-A2EED6B2A11F}" destId="{F2127B4C-EA15-44DB-9959-1530338E995D}" srcOrd="1" destOrd="0" presId="urn:microsoft.com/office/officeart/2016/7/layout/LinearBlockProcessNumbered"/>
    <dgm:cxn modelId="{92A4FDDB-ABE3-47D9-9F5B-6BFE71F5B2E5}" type="presParOf" srcId="{5AA2D6DE-F800-4BE0-B432-A2EED6B2A11F}" destId="{54CD21BC-5DB7-4EA4-9418-987656C37D4A}" srcOrd="2" destOrd="0" presId="urn:microsoft.com/office/officeart/2016/7/layout/LinearBlockProcessNumbered"/>
    <dgm:cxn modelId="{427B760A-667E-4830-960E-A86FE85C831E}" type="presParOf" srcId="{2985A52B-71CB-4F5E-BF25-5488DDA8D6C1}" destId="{D57F5093-7C21-4D45-A457-A77BC5863D04}" srcOrd="3" destOrd="0" presId="urn:microsoft.com/office/officeart/2016/7/layout/LinearBlockProcessNumbered"/>
    <dgm:cxn modelId="{78730B57-03FB-4587-B41C-B92212244836}" type="presParOf" srcId="{2985A52B-71CB-4F5E-BF25-5488DDA8D6C1}" destId="{6C9DC7C0-A3F0-4D48-AE5E-517DFBB78335}" srcOrd="4" destOrd="0" presId="urn:microsoft.com/office/officeart/2016/7/layout/LinearBlockProcessNumbered"/>
    <dgm:cxn modelId="{1F38DBF3-FA32-4210-A44B-AD99F03A117A}" type="presParOf" srcId="{6C9DC7C0-A3F0-4D48-AE5E-517DFBB78335}" destId="{E98FE2E6-AC55-434C-9AE6-88608165ACCF}" srcOrd="0" destOrd="0" presId="urn:microsoft.com/office/officeart/2016/7/layout/LinearBlockProcessNumbered"/>
    <dgm:cxn modelId="{C297789C-DF0D-40BB-9C40-845F98405E9E}" type="presParOf" srcId="{6C9DC7C0-A3F0-4D48-AE5E-517DFBB78335}" destId="{C3CF7E6C-0B1B-4EFF-ABE3-91D89710D0BC}" srcOrd="1" destOrd="0" presId="urn:microsoft.com/office/officeart/2016/7/layout/LinearBlockProcessNumbered"/>
    <dgm:cxn modelId="{CA51C52D-B837-42CE-8836-DA07B96AECFD}" type="presParOf" srcId="{6C9DC7C0-A3F0-4D48-AE5E-517DFBB78335}" destId="{7722EB83-C1AE-44BD-A22C-84CE84F457F8}" srcOrd="2" destOrd="0" presId="urn:microsoft.com/office/officeart/2016/7/layout/LinearBlockProcessNumbered"/>
    <dgm:cxn modelId="{DCB2E030-A273-4307-AFB0-6FA6148BD2E1}" type="presParOf" srcId="{2985A52B-71CB-4F5E-BF25-5488DDA8D6C1}" destId="{5236E61D-0B3F-42F6-974C-910336A1DD31}" srcOrd="5" destOrd="0" presId="urn:microsoft.com/office/officeart/2016/7/layout/LinearBlockProcessNumbered"/>
    <dgm:cxn modelId="{6952C877-A7CE-496D-B103-0DC05C179215}" type="presParOf" srcId="{2985A52B-71CB-4F5E-BF25-5488DDA8D6C1}" destId="{846C56A9-ED44-4EF6-AAB3-489F93E4F420}" srcOrd="6" destOrd="0" presId="urn:microsoft.com/office/officeart/2016/7/layout/LinearBlockProcessNumbered"/>
    <dgm:cxn modelId="{79AA5713-4B5B-46EB-B4C4-1AAA92293B70}" type="presParOf" srcId="{846C56A9-ED44-4EF6-AAB3-489F93E4F420}" destId="{FD166615-6045-4925-9FD0-131728D86CDB}" srcOrd="0" destOrd="0" presId="urn:microsoft.com/office/officeart/2016/7/layout/LinearBlockProcessNumbered"/>
    <dgm:cxn modelId="{0CE03E77-9093-4A88-9598-6C1F507F0DC4}" type="presParOf" srcId="{846C56A9-ED44-4EF6-AAB3-489F93E4F420}" destId="{1FAC1DE3-0B93-4DBD-94A7-FBB2C4639A46}" srcOrd="1" destOrd="0" presId="urn:microsoft.com/office/officeart/2016/7/layout/LinearBlockProcessNumbered"/>
    <dgm:cxn modelId="{CA1E5302-2A61-41F1-8493-6C6FF9652657}" type="presParOf" srcId="{846C56A9-ED44-4EF6-AAB3-489F93E4F420}" destId="{F082D56B-3AD5-4467-B039-EE800885EA95}" srcOrd="2" destOrd="0" presId="urn:microsoft.com/office/officeart/2016/7/layout/LinearBlockProcessNumbered"/>
    <dgm:cxn modelId="{D4CC4A3E-FF7A-40A7-AD10-B9C29B02A5A2}" type="presParOf" srcId="{2985A52B-71CB-4F5E-BF25-5488DDA8D6C1}" destId="{2D0FD873-3BF6-4B02-B7BF-2C49D7B66F68}" srcOrd="7" destOrd="0" presId="urn:microsoft.com/office/officeart/2016/7/layout/LinearBlockProcessNumbered"/>
    <dgm:cxn modelId="{29F2A89B-2814-4BC1-9ED9-541973135655}" type="presParOf" srcId="{2985A52B-71CB-4F5E-BF25-5488DDA8D6C1}" destId="{9C971A69-478F-4A2F-A53F-A1970ABEEAD5}" srcOrd="8" destOrd="0" presId="urn:microsoft.com/office/officeart/2016/7/layout/LinearBlockProcessNumbered"/>
    <dgm:cxn modelId="{A8FF8556-11F9-4487-B25E-DF829DEC0CB4}" type="presParOf" srcId="{9C971A69-478F-4A2F-A53F-A1970ABEEAD5}" destId="{C42CBA57-2555-4724-9BF5-7E8A30829295}" srcOrd="0" destOrd="0" presId="urn:microsoft.com/office/officeart/2016/7/layout/LinearBlockProcessNumbered"/>
    <dgm:cxn modelId="{859328F1-D90B-4E88-88A7-9A876B41BA4C}" type="presParOf" srcId="{9C971A69-478F-4A2F-A53F-A1970ABEEAD5}" destId="{95C857C6-5F3C-4490-94C5-763DA62A307E}" srcOrd="1" destOrd="0" presId="urn:microsoft.com/office/officeart/2016/7/layout/LinearBlockProcessNumbered"/>
    <dgm:cxn modelId="{1EC88688-09B9-40D4-B544-C8D1722B076D}" type="presParOf" srcId="{9C971A69-478F-4A2F-A53F-A1970ABEEAD5}" destId="{AF36D7FC-E9A9-444A-9730-D82D6468F4C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C4141-1D51-46A8-BF74-2B05AABDF1A1}">
      <dsp:nvSpPr>
        <dsp:cNvPr id="0" name=""/>
        <dsp:cNvSpPr/>
      </dsp:nvSpPr>
      <dsp:spPr>
        <a:xfrm>
          <a:off x="6624" y="664655"/>
          <a:ext cx="2070808" cy="24849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50" tIns="0" rIns="204550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Gather more insights on the upward trend in Europe </a:t>
          </a:r>
        </a:p>
      </dsp:txBody>
      <dsp:txXfrm>
        <a:off x="6624" y="1658643"/>
        <a:ext cx="2070808" cy="1490982"/>
      </dsp:txXfrm>
    </dsp:sp>
    <dsp:sp modelId="{E50ED17E-D0BC-421F-9168-D54ADE10F8F0}">
      <dsp:nvSpPr>
        <dsp:cNvPr id="0" name=""/>
        <dsp:cNvSpPr/>
      </dsp:nvSpPr>
      <dsp:spPr>
        <a:xfrm>
          <a:off x="6624" y="664655"/>
          <a:ext cx="2070808" cy="993988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50" tIns="165100" rIns="204550" bIns="1651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01</a:t>
          </a:r>
        </a:p>
      </dsp:txBody>
      <dsp:txXfrm>
        <a:off x="6624" y="664655"/>
        <a:ext cx="2070808" cy="993988"/>
      </dsp:txXfrm>
    </dsp:sp>
    <dsp:sp modelId="{A818B584-C8F3-4D2E-9F98-5C0DF13A18CB}">
      <dsp:nvSpPr>
        <dsp:cNvPr id="0" name=""/>
        <dsp:cNvSpPr/>
      </dsp:nvSpPr>
      <dsp:spPr>
        <a:xfrm>
          <a:off x="2243097" y="664655"/>
          <a:ext cx="2070808" cy="24849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50" tIns="0" rIns="204550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Analyze the decline of sales in North America – what is causing this downward trend</a:t>
          </a:r>
        </a:p>
      </dsp:txBody>
      <dsp:txXfrm>
        <a:off x="2243097" y="1658643"/>
        <a:ext cx="2070808" cy="1490982"/>
      </dsp:txXfrm>
    </dsp:sp>
    <dsp:sp modelId="{F2127B4C-EA15-44DB-9959-1530338E995D}">
      <dsp:nvSpPr>
        <dsp:cNvPr id="0" name=""/>
        <dsp:cNvSpPr/>
      </dsp:nvSpPr>
      <dsp:spPr>
        <a:xfrm>
          <a:off x="2243097" y="664655"/>
          <a:ext cx="2070808" cy="993988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50" tIns="165100" rIns="204550" bIns="1651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02</a:t>
          </a:r>
        </a:p>
      </dsp:txBody>
      <dsp:txXfrm>
        <a:off x="2243097" y="664655"/>
        <a:ext cx="2070808" cy="993988"/>
      </dsp:txXfrm>
    </dsp:sp>
    <dsp:sp modelId="{E98FE2E6-AC55-434C-9AE6-88608165ACCF}">
      <dsp:nvSpPr>
        <dsp:cNvPr id="0" name=""/>
        <dsp:cNvSpPr/>
      </dsp:nvSpPr>
      <dsp:spPr>
        <a:xfrm>
          <a:off x="4479570" y="664655"/>
          <a:ext cx="2070808" cy="24849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50" tIns="0" rIns="204550" bIns="33020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Gill Sans MT" panose="020B0502020104020203"/>
            </a:rPr>
            <a:t>Gather more insights on the gaming market in Japan</a:t>
          </a:r>
        </a:p>
      </dsp:txBody>
      <dsp:txXfrm>
        <a:off x="4479570" y="1658643"/>
        <a:ext cx="2070808" cy="1490982"/>
      </dsp:txXfrm>
    </dsp:sp>
    <dsp:sp modelId="{C3CF7E6C-0B1B-4EFF-ABE3-91D89710D0BC}">
      <dsp:nvSpPr>
        <dsp:cNvPr id="0" name=""/>
        <dsp:cNvSpPr/>
      </dsp:nvSpPr>
      <dsp:spPr>
        <a:xfrm>
          <a:off x="4479570" y="664655"/>
          <a:ext cx="2070808" cy="993988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50" tIns="165100" rIns="204550" bIns="1651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03</a:t>
          </a:r>
        </a:p>
      </dsp:txBody>
      <dsp:txXfrm>
        <a:off x="4479570" y="664655"/>
        <a:ext cx="2070808" cy="993988"/>
      </dsp:txXfrm>
    </dsp:sp>
    <dsp:sp modelId="{FD166615-6045-4925-9FD0-131728D86CDB}">
      <dsp:nvSpPr>
        <dsp:cNvPr id="0" name=""/>
        <dsp:cNvSpPr/>
      </dsp:nvSpPr>
      <dsp:spPr>
        <a:xfrm>
          <a:off x="6716043" y="664655"/>
          <a:ext cx="2070808" cy="24849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50" tIns="0" rIns="204550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Continue investing and marketing of PS4</a:t>
          </a:r>
        </a:p>
      </dsp:txBody>
      <dsp:txXfrm>
        <a:off x="6716043" y="1658643"/>
        <a:ext cx="2070808" cy="1490982"/>
      </dsp:txXfrm>
    </dsp:sp>
    <dsp:sp modelId="{1FAC1DE3-0B93-4DBD-94A7-FBB2C4639A46}">
      <dsp:nvSpPr>
        <dsp:cNvPr id="0" name=""/>
        <dsp:cNvSpPr/>
      </dsp:nvSpPr>
      <dsp:spPr>
        <a:xfrm>
          <a:off x="6716043" y="664655"/>
          <a:ext cx="2070808" cy="993988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50" tIns="165100" rIns="204550" bIns="1651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04</a:t>
          </a:r>
        </a:p>
      </dsp:txBody>
      <dsp:txXfrm>
        <a:off x="6716043" y="664655"/>
        <a:ext cx="2070808" cy="993988"/>
      </dsp:txXfrm>
    </dsp:sp>
    <dsp:sp modelId="{C42CBA57-2555-4724-9BF5-7E8A30829295}">
      <dsp:nvSpPr>
        <dsp:cNvPr id="0" name=""/>
        <dsp:cNvSpPr/>
      </dsp:nvSpPr>
      <dsp:spPr>
        <a:xfrm>
          <a:off x="8952517" y="664655"/>
          <a:ext cx="2070808" cy="248497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50" tIns="0" rIns="204550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Consider local genre preferences </a:t>
          </a:r>
        </a:p>
      </dsp:txBody>
      <dsp:txXfrm>
        <a:off x="8952517" y="1658643"/>
        <a:ext cx="2070808" cy="1490982"/>
      </dsp:txXfrm>
    </dsp:sp>
    <dsp:sp modelId="{95C857C6-5F3C-4490-94C5-763DA62A307E}">
      <dsp:nvSpPr>
        <dsp:cNvPr id="0" name=""/>
        <dsp:cNvSpPr/>
      </dsp:nvSpPr>
      <dsp:spPr>
        <a:xfrm>
          <a:off x="8952517" y="664655"/>
          <a:ext cx="2070808" cy="993988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50" tIns="165100" rIns="204550" bIns="1651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05</a:t>
          </a:r>
        </a:p>
      </dsp:txBody>
      <dsp:txXfrm>
        <a:off x="8952517" y="664655"/>
        <a:ext cx="2070808" cy="993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23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26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6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0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9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9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24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9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7/3/23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91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6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053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06" r:id="rId6"/>
    <p:sldLayoutId id="2147483802" r:id="rId7"/>
    <p:sldLayoutId id="2147483803" r:id="rId8"/>
    <p:sldLayoutId id="2147483804" r:id="rId9"/>
    <p:sldLayoutId id="2147483805" r:id="rId10"/>
    <p:sldLayoutId id="2147483807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ector background of vibrant colours splashing">
            <a:extLst>
              <a:ext uri="{FF2B5EF4-FFF2-40B4-BE49-F238E27FC236}">
                <a16:creationId xmlns:a16="http://schemas.microsoft.com/office/drawing/2014/main" id="{3EEA516F-8D1C-EAE4-D827-BA15CD2AF6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latin typeface="Calibri"/>
                <a:cs typeface="Calibri"/>
              </a:rPr>
              <a:t>GameCo</a:t>
            </a:r>
            <a:br>
              <a:rPr lang="en-US" sz="480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4800">
                <a:solidFill>
                  <a:schemeClr val="bg1"/>
                </a:solidFill>
                <a:latin typeface="Calibri"/>
                <a:cs typeface="Calibri"/>
              </a:rPr>
              <a:t>Marketing Budget Plan 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6" y="4551031"/>
            <a:ext cx="5449479" cy="16634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>
                <a:solidFill>
                  <a:schemeClr val="bg1"/>
                </a:solidFill>
                <a:latin typeface="Calibri"/>
                <a:cs typeface="Calibri"/>
              </a:rPr>
              <a:t>Izabella Lorenz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66A89-0482-1B62-15B8-37093AB67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Recommendations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DFFE15-9516-3F8E-3B2A-023271495B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183180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791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6C583-0BC6-2041-4EC7-241195C1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CONTENT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2CE85-6E47-A06B-6102-F7C4A2EC8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Expectations</a:t>
            </a:r>
          </a:p>
          <a:p>
            <a:pPr marL="342900" indent="-342900">
              <a:buAutoNum type="arabicPeriod"/>
            </a:pPr>
            <a:r>
              <a:rPr lang="en-US" dirty="0"/>
              <a:t>Historical Market Trends</a:t>
            </a:r>
          </a:p>
          <a:p>
            <a:pPr marL="342900" indent="-342900">
              <a:buAutoNum type="arabicPeriod"/>
            </a:pPr>
            <a:r>
              <a:rPr lang="en-US" dirty="0"/>
              <a:t>Data insights</a:t>
            </a:r>
          </a:p>
          <a:p>
            <a:pPr marL="342900" indent="-342900">
              <a:buFont typeface="Arial" panose="05020102010507070707" pitchFamily="18" charset="2"/>
              <a:buChar char="•"/>
            </a:pPr>
            <a:r>
              <a:rPr lang="en-US" dirty="0"/>
              <a:t>Regional sales proportions</a:t>
            </a:r>
          </a:p>
          <a:p>
            <a:pPr marL="342900" indent="-342900">
              <a:buFont typeface="Arial" panose="05020102010507070707" pitchFamily="18" charset="2"/>
              <a:buChar char="•"/>
            </a:pPr>
            <a:r>
              <a:rPr lang="en-US" dirty="0"/>
              <a:t>Regional sales by platform</a:t>
            </a:r>
          </a:p>
          <a:p>
            <a:pPr marL="342900" indent="-342900">
              <a:buFont typeface="Arial" panose="05020102010507070707" pitchFamily="18" charset="2"/>
              <a:buChar char="•"/>
            </a:pPr>
            <a:r>
              <a:rPr lang="en-US" dirty="0"/>
              <a:t>Regional sales by genre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4</a:t>
            </a:r>
            <a:r>
              <a:rPr lang="en-US" dirty="0"/>
              <a:t>.  Revised expectations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5</a:t>
            </a:r>
            <a:r>
              <a:rPr lang="en-US" dirty="0"/>
              <a:t>.  Recommendations</a:t>
            </a:r>
          </a:p>
          <a:p>
            <a:pPr marL="342900" indent="-342900">
              <a:buFont typeface="Arial" panose="05020102010507070707" pitchFamily="18" charset="2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1935A-6AFF-DD58-37CF-A9DCFCF9F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dirty="0">
                <a:solidFill>
                  <a:srgbClr val="FFFFFF">
                    <a:alpha val="90000"/>
                  </a:srgbClr>
                </a:solidFill>
              </a:rPr>
              <a:t>GAMESCO current</a:t>
            </a:r>
            <a:r>
              <a:rPr lang="en-US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solidFill>
                  <a:srgbClr val="FFFFFF">
                    <a:alpha val="90000"/>
                  </a:srgbClr>
                </a:solidFill>
              </a:rPr>
              <a:t>EXPECTATIONS </a:t>
            </a:r>
            <a:r>
              <a:rPr lang="en-US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around sales for the various geographic regions assumes that the sales in those regions </a:t>
            </a:r>
            <a:r>
              <a:rPr lang="en-US" b="0" u="sng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have stayed the same over 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6148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FC987-074D-8DC9-9625-2B39B95E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games GLOBAL market</a:t>
            </a:r>
          </a:p>
        </p:txBody>
      </p:sp>
      <p:sp>
        <p:nvSpPr>
          <p:cNvPr id="60" name="Rectangle 5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D3D15A-4E8E-3F1A-A1B0-62368F89C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305435" indent="-305435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E7291-6394-F9A1-5426-86741DB1FFA7}"/>
              </a:ext>
            </a:extLst>
          </p:cNvPr>
          <p:cNvSpPr txBox="1"/>
          <p:nvPr/>
        </p:nvSpPr>
        <p:spPr>
          <a:xfrm>
            <a:off x="505690" y="2556163"/>
            <a:ext cx="367145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From 1980 until 2008 the number of game units sold globally increased 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 global sales peaked in 2008 reaching nearly 680 million units sold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From 2008 onwards the sales decreased every, reaching all time low in 2016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13CD9790-23E5-F6B5-E2BD-256BD7B4F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415927"/>
            <a:ext cx="6961909" cy="390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7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FC987-074D-8DC9-9625-2B39B95E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84938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Historical REGIONAL trends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D3D15A-4E8E-3F1A-A1B0-62368F89C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 fontScale="92500"/>
          </a:bodyPr>
          <a:lstStyle/>
          <a:p>
            <a:pPr marL="305435" indent="-305435"/>
            <a:endParaRPr lang="en-US">
              <a:solidFill>
                <a:srgbClr val="FFFFFF"/>
              </a:solidFill>
            </a:endParaRPr>
          </a:p>
          <a:p>
            <a:pPr marL="305435" indent="-305435"/>
            <a:r>
              <a:rPr lang="en-US" dirty="0">
                <a:solidFill>
                  <a:srgbClr val="FFFFFF"/>
                </a:solidFill>
              </a:rPr>
              <a:t>After steady growth from 2008 onwards sales are declining for all regions</a:t>
            </a:r>
          </a:p>
          <a:p>
            <a:pPr marL="305435" indent="-305435"/>
            <a:r>
              <a:rPr lang="en-US" dirty="0">
                <a:solidFill>
                  <a:srgbClr val="FFFFFF"/>
                </a:solidFill>
              </a:rPr>
              <a:t>Until 2014 North America was leading the global sales of games</a:t>
            </a:r>
          </a:p>
          <a:p>
            <a:pPr marL="305435" indent="-305435"/>
            <a:r>
              <a:rPr lang="en-US" dirty="0">
                <a:solidFill>
                  <a:srgbClr val="FFFFFF"/>
                </a:solidFill>
              </a:rPr>
              <a:t>In 2014 the sales in North America had dropped to the same level as the sales in Europe</a:t>
            </a:r>
          </a:p>
          <a:p>
            <a:pPr marL="305435" indent="-305435"/>
            <a:r>
              <a:rPr lang="en-US" dirty="0">
                <a:solidFill>
                  <a:srgbClr val="FFFFFF"/>
                </a:solidFill>
              </a:rPr>
              <a:t>Japan's sales never took off and have always been the slowest out of all regions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305435" indent="-305435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76D9E2F9-7507-DC3C-E486-2A048FF0E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254" y="1923552"/>
            <a:ext cx="7633853" cy="335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4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D014C6-D803-00A1-3FFF-B42E8936AB80}"/>
              </a:ext>
            </a:extLst>
          </p:cNvPr>
          <p:cNvSpPr txBox="1"/>
          <p:nvPr/>
        </p:nvSpPr>
        <p:spPr>
          <a:xfrm>
            <a:off x="725858" y="4573665"/>
            <a:ext cx="4130705" cy="16070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b="0" cap="all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2F622-D3D0-BAF4-4575-CF3A0362B6E1}"/>
              </a:ext>
            </a:extLst>
          </p:cNvPr>
          <p:cNvSpPr txBox="1"/>
          <p:nvPr/>
        </p:nvSpPr>
        <p:spPr>
          <a:xfrm>
            <a:off x="727788" y="4887685"/>
            <a:ext cx="302311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cap="all" dirty="0">
                <a:cs typeface="Segoe UI"/>
              </a:rPr>
              <a:t>DATA INSIGHTS</a:t>
            </a:r>
            <a:r>
              <a:rPr lang="en-US" dirty="0">
                <a:cs typeface="Segoe UI"/>
              </a:rPr>
              <a:t>​</a:t>
            </a:r>
          </a:p>
          <a:p>
            <a:r>
              <a:rPr lang="en-US" sz="2400" cap="all" dirty="0">
                <a:cs typeface="Segoe UI"/>
              </a:rPr>
              <a:t>REGIONAL SALES PROPOTIONS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4EBAC7-0926-0B03-B9E8-CBF3DB1EE4ED}"/>
              </a:ext>
            </a:extLst>
          </p:cNvPr>
          <p:cNvSpPr txBox="1"/>
          <p:nvPr/>
        </p:nvSpPr>
        <p:spPr>
          <a:xfrm>
            <a:off x="3654490" y="4789714"/>
            <a:ext cx="738673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North America showing declining sales trends- in 2016 only accounted for 35% of global sales</a:t>
            </a:r>
          </a:p>
          <a:p>
            <a:r>
              <a:rPr lang="en-US" dirty="0"/>
              <a:t>European sales steady increase and surpassing North America sales.</a:t>
            </a:r>
          </a:p>
          <a:p>
            <a:r>
              <a:rPr lang="en-US" dirty="0"/>
              <a:t>Japan sales the lowest proportion of global sales  </a:t>
            </a:r>
          </a:p>
          <a:p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01FA10D-10E5-BCB3-9BA6-3113F6019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7679" y="248828"/>
            <a:ext cx="7785912" cy="3634486"/>
          </a:xfrm>
        </p:spPr>
      </p:pic>
    </p:spTree>
    <p:extLst>
      <p:ext uri="{BB962C8B-B14F-4D97-AF65-F5344CB8AC3E}">
        <p14:creationId xmlns:p14="http://schemas.microsoft.com/office/powerpoint/2010/main" val="1004607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6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8">
            <a:extLst>
              <a:ext uri="{FF2B5EF4-FFF2-40B4-BE49-F238E27FC236}">
                <a16:creationId xmlns:a16="http://schemas.microsoft.com/office/drawing/2014/main" id="{EEE3F140-02CB-4BBC-ABC0-8BF046C9D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0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D014C6-D803-00A1-3FFF-B42E8936AB80}"/>
              </a:ext>
            </a:extLst>
          </p:cNvPr>
          <p:cNvSpPr txBox="1"/>
          <p:nvPr/>
        </p:nvSpPr>
        <p:spPr>
          <a:xfrm>
            <a:off x="679600" y="4596992"/>
            <a:ext cx="3353432" cy="160701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INSIGHTS</a:t>
            </a:r>
          </a:p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28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Regional sales by platform </a:t>
            </a:r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3A375C39-895A-9F94-BD00-9FB4B4ABB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596992"/>
            <a:ext cx="7240909" cy="16070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In 2016 PS4 was market leader in all 3 regions</a:t>
            </a:r>
            <a:endParaRPr lang="en-US"/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XOne was the second most sold platform in Norh America and Europe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X360 sales declined in all 3 regions</a:t>
            </a:r>
          </a:p>
          <a:p>
            <a:pPr marL="305435" indent="-305435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7D39290-4000-8565-1EFA-F0A63E631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382" y="218524"/>
            <a:ext cx="7758544" cy="359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5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E3F140-02CB-4BBC-ABC0-8BF046C9D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BDE226-42EA-701A-14B3-C99E477BA2F8}"/>
              </a:ext>
            </a:extLst>
          </p:cNvPr>
          <p:cNvSpPr txBox="1"/>
          <p:nvPr/>
        </p:nvSpPr>
        <p:spPr>
          <a:xfrm>
            <a:off x="632553" y="4690298"/>
            <a:ext cx="3477562" cy="16070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>
                <a:solidFill>
                  <a:srgbClr val="FFFFFF"/>
                </a:solidFill>
              </a:rPr>
              <a:t>DATA INSIGHTS​</a:t>
            </a:r>
            <a:endParaRPr lang="en-US"/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2400" dirty="0">
                <a:solidFill>
                  <a:srgbClr val="FFFFFF"/>
                </a:solidFill>
              </a:rPr>
              <a:t>Regional sales by genres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FCFFF6-76B7-3F2B-6191-B9072DBE6468}"/>
              </a:ext>
            </a:extLst>
          </p:cNvPr>
          <p:cNvSpPr txBox="1"/>
          <p:nvPr/>
        </p:nvSpPr>
        <p:spPr>
          <a:xfrm>
            <a:off x="4027714" y="4813040"/>
            <a:ext cx="653142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2016 Action Games were the most sold genre games</a:t>
            </a:r>
          </a:p>
          <a:p>
            <a:r>
              <a:rPr lang="en-US" dirty="0">
                <a:solidFill>
                  <a:schemeClr val="bg1"/>
                </a:solidFill>
              </a:rPr>
              <a:t>Shooter Games are most popular in North America and Europe</a:t>
            </a:r>
          </a:p>
          <a:p>
            <a:r>
              <a:rPr lang="en-US" dirty="0">
                <a:solidFill>
                  <a:schemeClr val="bg1"/>
                </a:solidFill>
              </a:rPr>
              <a:t>Strategy &amp; Simulation have the lowest sales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52C7CA5-CAAB-ACED-9CA1-DC9F7618C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237" y="73052"/>
            <a:ext cx="7855526" cy="405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2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1935A-6AFF-DD58-37CF-A9DCFCF9F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3" y="1552397"/>
            <a:ext cx="7231784" cy="3654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Revised </a:t>
            </a:r>
            <a:r>
              <a:rPr lang="en-US" sz="3400" dirty="0">
                <a:solidFill>
                  <a:schemeClr val="tx2"/>
                </a:solidFill>
              </a:rPr>
              <a:t>STATEMENT </a:t>
            </a:r>
            <a:r>
              <a:rPr lang="en-US" sz="3400" b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around REGIONAL SALES OBSERVE a </a:t>
            </a:r>
            <a:r>
              <a:rPr lang="en-US" sz="3400" b="0" u="sng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SUBSTANTIAL DECLINE IN SALES IN NORTH AMERICA AND A STEADY INCLINE TREND IN SALES IN Europe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582304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335</Words>
  <Application>Microsoft Macintosh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Wingdings 2</vt:lpstr>
      <vt:lpstr>DividendVTI</vt:lpstr>
      <vt:lpstr>GameCo Marketing Budget Plan 2017</vt:lpstr>
      <vt:lpstr>CONTENT </vt:lpstr>
      <vt:lpstr>GAMESCO current EXPECTATIONS around sales for the various geographic regions assumes that the sales in those regions have stayed the same over time</vt:lpstr>
      <vt:lpstr>games GLOBAL market</vt:lpstr>
      <vt:lpstr>Historical REGIONAL trends</vt:lpstr>
      <vt:lpstr>PowerPoint Presentation</vt:lpstr>
      <vt:lpstr>PowerPoint Presentation</vt:lpstr>
      <vt:lpstr>PowerPoint Presentation</vt:lpstr>
      <vt:lpstr>Revised STATEMENT around REGIONAL SALES OBSERVE a SUBSTANTIAL DECLINE IN SALES IN NORTH AMERICA AND A STEADY INCLINE TREND IN SALES IN Europe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Izabella Lorenz</cp:lastModifiedBy>
  <cp:revision>611</cp:revision>
  <dcterms:created xsi:type="dcterms:W3CDTF">2022-12-27T10:44:26Z</dcterms:created>
  <dcterms:modified xsi:type="dcterms:W3CDTF">2023-07-03T11:34:41Z</dcterms:modified>
</cp:coreProperties>
</file>