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85CBCC-3584-4FED-9C7A-27427B4388D7}">
  <a:tblStyle styleId="{D785CBCC-3584-4FED-9C7A-27427B4388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f88c8053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f88c8053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f88c805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f88c805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f88c8059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f88c8059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f88c80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f88c80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f88c805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f88c805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f88c805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f88c805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f88c805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f88c805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f88c8059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f88c8059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000"/>
              <a:t>Rockbuster Stealth LLC</a:t>
            </a:r>
            <a:endParaRPr/>
          </a:p>
        </p:txBody>
      </p:sp>
      <p:pic>
        <p:nvPicPr>
          <p:cNvPr id="64" name="Google Shape;64;p13"/>
          <p:cNvPicPr preferRelativeResize="0"/>
          <p:nvPr/>
        </p:nvPicPr>
        <p:blipFill>
          <a:blip r:embed="rId3">
            <a:alphaModFix/>
          </a:blip>
          <a:stretch>
            <a:fillRect/>
          </a:stretch>
        </p:blipFill>
        <p:spPr>
          <a:xfrm>
            <a:off x="152400" y="2798725"/>
            <a:ext cx="2417234" cy="2192375"/>
          </a:xfrm>
          <a:prstGeom prst="rect">
            <a:avLst/>
          </a:prstGeom>
          <a:noFill/>
          <a:ln>
            <a:noFill/>
          </a:ln>
        </p:spPr>
      </p:pic>
      <p:pic>
        <p:nvPicPr>
          <p:cNvPr id="65" name="Google Shape;65;p13"/>
          <p:cNvPicPr preferRelativeResize="0"/>
          <p:nvPr/>
        </p:nvPicPr>
        <p:blipFill>
          <a:blip r:embed="rId3">
            <a:alphaModFix/>
          </a:blip>
          <a:stretch>
            <a:fillRect/>
          </a:stretch>
        </p:blipFill>
        <p:spPr>
          <a:xfrm>
            <a:off x="6726759" y="72925"/>
            <a:ext cx="2417234" cy="2192375"/>
          </a:xfrm>
          <a:prstGeom prst="rect">
            <a:avLst/>
          </a:prstGeom>
          <a:noFill/>
          <a:ln>
            <a:noFill/>
          </a:ln>
        </p:spPr>
      </p:pic>
      <p:sp>
        <p:nvSpPr>
          <p:cNvPr id="66" name="Google Shape;66;p13"/>
          <p:cNvSpPr txBox="1"/>
          <p:nvPr/>
        </p:nvSpPr>
        <p:spPr>
          <a:xfrm>
            <a:off x="5285725" y="3188025"/>
            <a:ext cx="184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Roboto"/>
                <a:ea typeface="Roboto"/>
                <a:cs typeface="Roboto"/>
                <a:sym typeface="Roboto"/>
              </a:rPr>
              <a:t>Sales Analysis</a:t>
            </a:r>
            <a:endParaRPr b="1">
              <a:solidFill>
                <a:schemeClr val="dk1"/>
              </a:solidFill>
              <a:latin typeface="Roboto"/>
              <a:ea typeface="Roboto"/>
              <a:cs typeface="Roboto"/>
              <a:sym typeface="Roboto"/>
            </a:endParaRPr>
          </a:p>
          <a:p>
            <a:pPr indent="0" lvl="0" marL="0" rtl="0" algn="l">
              <a:spcBef>
                <a:spcPts val="0"/>
              </a:spcBef>
              <a:spcAft>
                <a:spcPts val="0"/>
              </a:spcAft>
              <a:buNone/>
            </a:pPr>
            <a:r>
              <a:rPr b="1" lang="en-GB">
                <a:solidFill>
                  <a:schemeClr val="dk1"/>
                </a:solidFill>
                <a:latin typeface="Roboto"/>
                <a:ea typeface="Roboto"/>
                <a:cs typeface="Roboto"/>
                <a:sym typeface="Roboto"/>
              </a:rPr>
              <a:t>May 2023</a:t>
            </a:r>
            <a:endParaRPr b="1">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Agenda</a:t>
            </a:r>
            <a:endParaRPr/>
          </a:p>
        </p:txBody>
      </p:sp>
      <p:sp>
        <p:nvSpPr>
          <p:cNvPr id="72" name="Google Shape;7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Introduction </a:t>
            </a:r>
            <a:endParaRPr/>
          </a:p>
          <a:p>
            <a:pPr indent="0" lvl="0" marL="0" rtl="0" algn="l">
              <a:spcBef>
                <a:spcPts val="1200"/>
              </a:spcBef>
              <a:spcAft>
                <a:spcPts val="0"/>
              </a:spcAft>
              <a:buNone/>
            </a:pPr>
            <a:r>
              <a:rPr lang="en-GB"/>
              <a:t>Research Findings</a:t>
            </a:r>
            <a:endParaRPr/>
          </a:p>
          <a:p>
            <a:pPr indent="0" lvl="0" marL="0" rtl="0" algn="l">
              <a:spcBef>
                <a:spcPts val="1200"/>
              </a:spcBef>
              <a:spcAft>
                <a:spcPts val="1200"/>
              </a:spcAft>
              <a:buNone/>
            </a:pPr>
            <a:r>
              <a:rPr lang="en-GB"/>
              <a:t>Recommendation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Rockbuster Stealth LLC introduction</a:t>
            </a:r>
            <a:endParaRPr b="1"/>
          </a:p>
        </p:txBody>
      </p:sp>
      <p:sp>
        <p:nvSpPr>
          <p:cNvPr id="78" name="Google Shape;78;p15"/>
          <p:cNvSpPr txBox="1"/>
          <p:nvPr>
            <p:ph idx="1" type="body"/>
          </p:nvPr>
        </p:nvSpPr>
        <p:spPr>
          <a:xfrm>
            <a:off x="311700" y="1229875"/>
            <a:ext cx="58770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latin typeface="Calibri"/>
                <a:ea typeface="Calibri"/>
                <a:cs typeface="Calibri"/>
                <a:sym typeface="Calibri"/>
              </a:rPr>
              <a:t>Rockbuster Stealth LLC is a movie rental company that used to have stores around the world. Facing stiff competition from streaming services such as Netflix and Amazon Prime, the Rockbuster Stealth management team is planning to use its existing movie licences to launch an online video rental service in order to stay competitive. • Objective: To help the business intelligence (BI) department with the launch strategy for the new online video service</a:t>
            </a:r>
            <a:endParaRPr sz="1600">
              <a:latin typeface="Calibri"/>
              <a:ea typeface="Calibri"/>
              <a:cs typeface="Calibri"/>
              <a:sym typeface="Calibri"/>
            </a:endParaRPr>
          </a:p>
          <a:p>
            <a:pPr indent="0" lvl="0" marL="0" rtl="0" algn="l">
              <a:spcBef>
                <a:spcPts val="1200"/>
              </a:spcBef>
              <a:spcAft>
                <a:spcPts val="0"/>
              </a:spcAft>
              <a:buNone/>
            </a:pPr>
            <a:r>
              <a:t/>
            </a:r>
            <a:endParaRPr sz="1600">
              <a:latin typeface="Calibri"/>
              <a:ea typeface="Calibri"/>
              <a:cs typeface="Calibri"/>
              <a:sym typeface="Calibri"/>
            </a:endParaRPr>
          </a:p>
          <a:p>
            <a:pPr indent="0" lvl="0" marL="0" rtl="0" algn="l">
              <a:spcBef>
                <a:spcPts val="1200"/>
              </a:spcBef>
              <a:spcAft>
                <a:spcPts val="0"/>
              </a:spcAft>
              <a:buNone/>
            </a:pPr>
            <a:r>
              <a:t/>
            </a:r>
            <a:endParaRPr sz="1600">
              <a:latin typeface="Calibri"/>
              <a:ea typeface="Calibri"/>
              <a:cs typeface="Calibri"/>
              <a:sym typeface="Calibri"/>
            </a:endParaRPr>
          </a:p>
          <a:p>
            <a:pPr indent="0" lvl="0" marL="0" rtl="0" algn="l">
              <a:spcBef>
                <a:spcPts val="1200"/>
              </a:spcBef>
              <a:spcAft>
                <a:spcPts val="1200"/>
              </a:spcAft>
              <a:buNone/>
            </a:pPr>
            <a:r>
              <a:rPr b="1" lang="en-GB" sz="1600">
                <a:latin typeface="Calibri"/>
                <a:ea typeface="Calibri"/>
                <a:cs typeface="Calibri"/>
                <a:sym typeface="Calibri"/>
              </a:rPr>
              <a:t>Objective:</a:t>
            </a:r>
            <a:r>
              <a:rPr lang="en-GB" sz="1600">
                <a:latin typeface="Calibri"/>
                <a:ea typeface="Calibri"/>
                <a:cs typeface="Calibri"/>
                <a:sym typeface="Calibri"/>
              </a:rPr>
              <a:t> To help the business intelligence (BI) department with the launch strategy for the new online video service.</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Number of Films: </a:t>
            </a:r>
            <a:r>
              <a:rPr b="1" lang="en-GB"/>
              <a:t>1000</a:t>
            </a:r>
            <a:endParaRPr b="1"/>
          </a:p>
          <a:p>
            <a:pPr indent="0" lvl="0" marL="0" rtl="0" algn="l">
              <a:spcBef>
                <a:spcPts val="1200"/>
              </a:spcBef>
              <a:spcAft>
                <a:spcPts val="0"/>
              </a:spcAft>
              <a:buNone/>
            </a:pPr>
            <a:r>
              <a:rPr lang="en-GB"/>
              <a:t>Number of Customers: </a:t>
            </a:r>
            <a:r>
              <a:rPr b="1" lang="en-GB"/>
              <a:t>599</a:t>
            </a:r>
            <a:endParaRPr b="1"/>
          </a:p>
          <a:p>
            <a:pPr indent="0" lvl="0" marL="0" rtl="0" algn="l">
              <a:spcBef>
                <a:spcPts val="1200"/>
              </a:spcBef>
              <a:spcAft>
                <a:spcPts val="0"/>
              </a:spcAft>
              <a:buNone/>
            </a:pPr>
            <a:r>
              <a:rPr lang="en-GB"/>
              <a:t>Most popular Genre: </a:t>
            </a:r>
            <a:r>
              <a:rPr b="1" lang="en-GB"/>
              <a:t>Sports</a:t>
            </a:r>
            <a:endParaRPr b="1"/>
          </a:p>
          <a:p>
            <a:pPr indent="0" lvl="0" marL="0" rtl="0" algn="l">
              <a:spcBef>
                <a:spcPts val="1200"/>
              </a:spcBef>
              <a:spcAft>
                <a:spcPts val="0"/>
              </a:spcAft>
              <a:buNone/>
            </a:pPr>
            <a:r>
              <a:rPr lang="en-GB"/>
              <a:t>Number of countries: </a:t>
            </a:r>
            <a:r>
              <a:rPr b="1" lang="en-GB"/>
              <a:t>109</a:t>
            </a:r>
            <a:endParaRPr b="1"/>
          </a:p>
          <a:p>
            <a:pPr indent="0" lvl="0" marL="0" rtl="0" algn="l">
              <a:spcBef>
                <a:spcPts val="1200"/>
              </a:spcBef>
              <a:spcAft>
                <a:spcPts val="0"/>
              </a:spcAft>
              <a:buNone/>
            </a:pPr>
            <a:r>
              <a:rPr lang="en-GB"/>
              <a:t>Minimum</a:t>
            </a:r>
            <a:r>
              <a:rPr lang="en-GB"/>
              <a:t> rental duration: </a:t>
            </a:r>
            <a:r>
              <a:rPr b="1" lang="en-GB"/>
              <a:t>3</a:t>
            </a:r>
            <a:endParaRPr b="1"/>
          </a:p>
          <a:p>
            <a:pPr indent="0" lvl="0" marL="0" rtl="0" algn="l">
              <a:spcBef>
                <a:spcPts val="1200"/>
              </a:spcBef>
              <a:spcAft>
                <a:spcPts val="1200"/>
              </a:spcAft>
              <a:buNone/>
            </a:pPr>
            <a:r>
              <a:rPr lang="en-GB"/>
              <a:t>Maximum rental duration: </a:t>
            </a:r>
            <a:r>
              <a:rPr b="1" lang="en-GB"/>
              <a:t>7</a:t>
            </a:r>
            <a:endParaRPr b="1"/>
          </a:p>
        </p:txBody>
      </p:sp>
      <p:sp>
        <p:nvSpPr>
          <p:cNvPr id="84" name="Google Shape;84;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7"/>
          <p:cNvSpPr txBox="1"/>
          <p:nvPr>
            <p:ph idx="4294967295" type="title"/>
          </p:nvPr>
        </p:nvSpPr>
        <p:spPr>
          <a:xfrm>
            <a:off x="311700" y="90000"/>
            <a:ext cx="8520600" cy="60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a:solidFill>
                  <a:schemeClr val="dk2"/>
                </a:solidFill>
              </a:rPr>
              <a:t>Revenue by Genre </a:t>
            </a:r>
            <a:endParaRPr b="1">
              <a:solidFill>
                <a:schemeClr val="dk2"/>
              </a:solidFill>
            </a:endParaRPr>
          </a:p>
        </p:txBody>
      </p:sp>
      <p:pic>
        <p:nvPicPr>
          <p:cNvPr id="90" name="Google Shape;90;p17"/>
          <p:cNvPicPr preferRelativeResize="0"/>
          <p:nvPr/>
        </p:nvPicPr>
        <p:blipFill>
          <a:blip r:embed="rId3">
            <a:alphaModFix/>
          </a:blip>
          <a:stretch>
            <a:fillRect/>
          </a:stretch>
        </p:blipFill>
        <p:spPr>
          <a:xfrm>
            <a:off x="128675" y="780525"/>
            <a:ext cx="5977449" cy="3582449"/>
          </a:xfrm>
          <a:prstGeom prst="rect">
            <a:avLst/>
          </a:prstGeom>
          <a:noFill/>
          <a:ln>
            <a:noFill/>
          </a:ln>
        </p:spPr>
      </p:pic>
      <p:sp>
        <p:nvSpPr>
          <p:cNvPr id="91" name="Google Shape;91;p17"/>
          <p:cNvSpPr txBox="1"/>
          <p:nvPr/>
        </p:nvSpPr>
        <p:spPr>
          <a:xfrm>
            <a:off x="6257525" y="1730300"/>
            <a:ext cx="25245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latin typeface="Roboto"/>
                <a:ea typeface="Roboto"/>
                <a:cs typeface="Roboto"/>
                <a:sym typeface="Roboto"/>
              </a:rPr>
              <a:t>Sports genre has the highest contribution to the </a:t>
            </a:r>
            <a:r>
              <a:rPr lang="en-GB" sz="2100">
                <a:latin typeface="Roboto"/>
                <a:ea typeface="Roboto"/>
                <a:cs typeface="Roboto"/>
                <a:sym typeface="Roboto"/>
              </a:rPr>
              <a:t>overall</a:t>
            </a:r>
            <a:r>
              <a:rPr lang="en-GB" sz="2100">
                <a:latin typeface="Roboto"/>
                <a:ea typeface="Roboto"/>
                <a:cs typeface="Roboto"/>
                <a:sym typeface="Roboto"/>
              </a:rPr>
              <a:t> revenue: </a:t>
            </a:r>
            <a:r>
              <a:rPr b="1" lang="en-GB" sz="2200">
                <a:latin typeface="Roboto"/>
                <a:ea typeface="Roboto"/>
                <a:cs typeface="Roboto"/>
                <a:sym typeface="Roboto"/>
              </a:rPr>
              <a:t>$</a:t>
            </a:r>
            <a:r>
              <a:rPr b="1" lang="en-GB" sz="1900">
                <a:latin typeface="Roboto"/>
                <a:ea typeface="Roboto"/>
                <a:cs typeface="Roboto"/>
                <a:sym typeface="Roboto"/>
              </a:rPr>
              <a:t>4892.19</a:t>
            </a:r>
            <a:endParaRPr b="1" sz="2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Revenu by Movie </a:t>
            </a:r>
            <a:endParaRPr/>
          </a:p>
        </p:txBody>
      </p:sp>
      <p:pic>
        <p:nvPicPr>
          <p:cNvPr id="97" name="Google Shape;97;p18"/>
          <p:cNvPicPr preferRelativeResize="0"/>
          <p:nvPr/>
        </p:nvPicPr>
        <p:blipFill>
          <a:blip r:embed="rId3">
            <a:alphaModFix/>
          </a:blip>
          <a:stretch>
            <a:fillRect/>
          </a:stretch>
        </p:blipFill>
        <p:spPr>
          <a:xfrm>
            <a:off x="1159750" y="1203375"/>
            <a:ext cx="7274713" cy="36945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600"/>
              <a:t>Sales by Country </a:t>
            </a:r>
            <a:endParaRPr sz="2600"/>
          </a:p>
        </p:txBody>
      </p:sp>
      <p:pic>
        <p:nvPicPr>
          <p:cNvPr id="103" name="Google Shape;103;p19"/>
          <p:cNvPicPr preferRelativeResize="0"/>
          <p:nvPr/>
        </p:nvPicPr>
        <p:blipFill>
          <a:blip r:embed="rId3">
            <a:alphaModFix/>
          </a:blip>
          <a:stretch>
            <a:fillRect/>
          </a:stretch>
        </p:blipFill>
        <p:spPr>
          <a:xfrm>
            <a:off x="390598" y="236650"/>
            <a:ext cx="4983649" cy="3451926"/>
          </a:xfrm>
          <a:prstGeom prst="rect">
            <a:avLst/>
          </a:prstGeom>
          <a:noFill/>
          <a:ln>
            <a:noFill/>
          </a:ln>
        </p:spPr>
      </p:pic>
      <p:graphicFrame>
        <p:nvGraphicFramePr>
          <p:cNvPr id="104" name="Google Shape;104;p19"/>
          <p:cNvGraphicFramePr/>
          <p:nvPr/>
        </p:nvGraphicFramePr>
        <p:xfrm>
          <a:off x="5716800" y="440700"/>
          <a:ext cx="3000000" cy="3000000"/>
        </p:xfrm>
        <a:graphic>
          <a:graphicData uri="http://schemas.openxmlformats.org/drawingml/2006/table">
            <a:tbl>
              <a:tblPr>
                <a:noFill/>
                <a:tableStyleId>{D785CBCC-3584-4FED-9C7A-27427B4388D7}</a:tableStyleId>
              </a:tblPr>
              <a:tblGrid>
                <a:gridCol w="1581050"/>
                <a:gridCol w="1581050"/>
              </a:tblGrid>
              <a:tr h="452100">
                <a:tc>
                  <a:txBody>
                    <a:bodyPr/>
                    <a:lstStyle/>
                    <a:p>
                      <a:pPr indent="0" lvl="0" marL="0" rtl="0" algn="l">
                        <a:spcBef>
                          <a:spcPts val="0"/>
                        </a:spcBef>
                        <a:spcAft>
                          <a:spcPts val="0"/>
                        </a:spcAft>
                        <a:buNone/>
                      </a:pPr>
                      <a:r>
                        <a:rPr b="1" lang="en-GB" sz="1600">
                          <a:solidFill>
                            <a:schemeClr val="dk1"/>
                          </a:solidFill>
                        </a:rPr>
                        <a:t>Country </a:t>
                      </a:r>
                      <a:endParaRPr b="1" sz="1600">
                        <a:solidFill>
                          <a:schemeClr val="dk1"/>
                        </a:solidFill>
                      </a:endParaRPr>
                    </a:p>
                  </a:txBody>
                  <a:tcPr marT="91425" marB="91425" marR="91425" marL="91425"/>
                </a:tc>
                <a:tc>
                  <a:txBody>
                    <a:bodyPr/>
                    <a:lstStyle/>
                    <a:p>
                      <a:pPr indent="0" lvl="0" marL="0" rtl="0" algn="l">
                        <a:spcBef>
                          <a:spcPts val="0"/>
                        </a:spcBef>
                        <a:spcAft>
                          <a:spcPts val="0"/>
                        </a:spcAft>
                        <a:buNone/>
                      </a:pPr>
                      <a:r>
                        <a:rPr b="1" lang="en-GB" sz="1600">
                          <a:solidFill>
                            <a:schemeClr val="dk1"/>
                          </a:solidFill>
                        </a:rPr>
                        <a:t>Amount </a:t>
                      </a:r>
                      <a:endParaRPr b="1" sz="16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India</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$6,035</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China </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$5,251</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United States </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$3,681</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Japan</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$3.123</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Mexico </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$2,985</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Brasil</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$2,919</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Russia </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$2,766</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Philippines</a:t>
                      </a:r>
                      <a:r>
                        <a:rPr b="1" lang="en-GB" sz="1500">
                          <a:solidFill>
                            <a:schemeClr val="dk1"/>
                          </a:solidFill>
                          <a:latin typeface="Calibri"/>
                          <a:ea typeface="Calibri"/>
                          <a:cs typeface="Calibri"/>
                          <a:sym typeface="Calibri"/>
                        </a:rPr>
                        <a:t> </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$2,220</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Turkey</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$1,498</a:t>
                      </a:r>
                      <a:endParaRPr b="1" sz="13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Indonesia </a:t>
                      </a:r>
                      <a:endParaRPr b="1" sz="15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GB" sz="1300">
                          <a:solidFill>
                            <a:schemeClr val="dk1"/>
                          </a:solidFill>
                          <a:latin typeface="Calibri"/>
                          <a:ea typeface="Calibri"/>
                          <a:cs typeface="Calibri"/>
                          <a:sym typeface="Calibri"/>
                        </a:rPr>
                        <a:t>$1,353</a:t>
                      </a:r>
                      <a:endParaRPr b="1" sz="13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500"/>
              <a:t>Average Rental Duration by Genre </a:t>
            </a:r>
            <a:endParaRPr sz="2500"/>
          </a:p>
        </p:txBody>
      </p:sp>
      <p:pic>
        <p:nvPicPr>
          <p:cNvPr id="110" name="Google Shape;110;p20"/>
          <p:cNvPicPr preferRelativeResize="0"/>
          <p:nvPr/>
        </p:nvPicPr>
        <p:blipFill>
          <a:blip r:embed="rId3">
            <a:alphaModFix/>
          </a:blip>
          <a:stretch>
            <a:fillRect/>
          </a:stretch>
        </p:blipFill>
        <p:spPr>
          <a:xfrm>
            <a:off x="236563" y="105000"/>
            <a:ext cx="6164672" cy="3928926"/>
          </a:xfrm>
          <a:prstGeom prst="rect">
            <a:avLst/>
          </a:prstGeom>
          <a:noFill/>
          <a:ln>
            <a:noFill/>
          </a:ln>
        </p:spPr>
      </p:pic>
      <p:sp>
        <p:nvSpPr>
          <p:cNvPr id="111" name="Google Shape;111;p20"/>
          <p:cNvSpPr txBox="1"/>
          <p:nvPr/>
        </p:nvSpPr>
        <p:spPr>
          <a:xfrm>
            <a:off x="6684175" y="1528825"/>
            <a:ext cx="21096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dk1"/>
                </a:solidFill>
                <a:latin typeface="Roboto"/>
                <a:ea typeface="Roboto"/>
                <a:cs typeface="Roboto"/>
                <a:sym typeface="Roboto"/>
              </a:rPr>
              <a:t>Highest average rental for </a:t>
            </a:r>
            <a:r>
              <a:rPr b="1" lang="en-GB" sz="1700">
                <a:solidFill>
                  <a:schemeClr val="dk1"/>
                </a:solidFill>
                <a:latin typeface="Roboto"/>
                <a:ea typeface="Roboto"/>
                <a:cs typeface="Roboto"/>
                <a:sym typeface="Roboto"/>
              </a:rPr>
              <a:t>Mystery </a:t>
            </a:r>
            <a:r>
              <a:rPr lang="en-GB" sz="1700">
                <a:solidFill>
                  <a:schemeClr val="dk1"/>
                </a:solidFill>
                <a:latin typeface="Roboto"/>
                <a:ea typeface="Roboto"/>
                <a:cs typeface="Roboto"/>
                <a:sym typeface="Roboto"/>
              </a:rPr>
              <a:t>genre is 6 days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rPr lang="en-GB" sz="1700">
                <a:solidFill>
                  <a:schemeClr val="dk1"/>
                </a:solidFill>
                <a:latin typeface="Roboto"/>
                <a:ea typeface="Roboto"/>
                <a:cs typeface="Roboto"/>
                <a:sym typeface="Roboto"/>
              </a:rPr>
              <a:t>Genre with the lowest rental average is</a:t>
            </a:r>
            <a:r>
              <a:rPr b="1" lang="en-GB" sz="1700">
                <a:solidFill>
                  <a:schemeClr val="dk1"/>
                </a:solidFill>
                <a:latin typeface="Roboto"/>
                <a:ea typeface="Roboto"/>
                <a:cs typeface="Roboto"/>
                <a:sym typeface="Roboto"/>
              </a:rPr>
              <a:t> Sports.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2300"/>
              <a:t>Recommendations</a:t>
            </a:r>
            <a:r>
              <a:rPr lang="en-GB"/>
              <a:t> </a:t>
            </a:r>
            <a:endParaRPr/>
          </a:p>
        </p:txBody>
      </p:sp>
      <p:sp>
        <p:nvSpPr>
          <p:cNvPr id="117" name="Google Shape;117;p21"/>
          <p:cNvSpPr txBox="1"/>
          <p:nvPr/>
        </p:nvSpPr>
        <p:spPr>
          <a:xfrm>
            <a:off x="711075" y="888850"/>
            <a:ext cx="7170000" cy="3267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EF3ED"/>
              </a:buClr>
              <a:buSzPts val="1800"/>
              <a:buAutoNum type="arabicPeriod"/>
            </a:pPr>
            <a:r>
              <a:rPr lang="en-GB" sz="1800">
                <a:solidFill>
                  <a:srgbClr val="FEF3ED"/>
                </a:solidFill>
              </a:rPr>
              <a:t>Rockbuster Stealth LLC should prioritize titles with higher demands and revenue (India, China &amp; USA)  and may consider removing low revenue movies</a:t>
            </a:r>
            <a:endParaRPr sz="1800">
              <a:solidFill>
                <a:srgbClr val="FEF3ED"/>
              </a:solidFill>
            </a:endParaRPr>
          </a:p>
          <a:p>
            <a:pPr indent="-342900" lvl="0" marL="457200" rtl="0" algn="l">
              <a:lnSpc>
                <a:spcPct val="115000"/>
              </a:lnSpc>
              <a:spcBef>
                <a:spcPts val="0"/>
              </a:spcBef>
              <a:spcAft>
                <a:spcPts val="0"/>
              </a:spcAft>
              <a:buClr>
                <a:srgbClr val="FEF3ED"/>
              </a:buClr>
              <a:buSzPts val="1800"/>
              <a:buAutoNum type="arabicPeriod"/>
            </a:pPr>
            <a:r>
              <a:rPr lang="en-GB" sz="1800">
                <a:solidFill>
                  <a:srgbClr val="FEF3ED"/>
                </a:solidFill>
              </a:rPr>
              <a:t>Targeting market with high revenue generating genres: Sport, Sci-fi, Animation, Drama and Comedy</a:t>
            </a:r>
            <a:endParaRPr sz="1800">
              <a:solidFill>
                <a:srgbClr val="FEF3ED"/>
              </a:solidFill>
            </a:endParaRPr>
          </a:p>
          <a:p>
            <a:pPr indent="-342900" lvl="0" marL="457200" rtl="0" algn="l">
              <a:lnSpc>
                <a:spcPct val="115000"/>
              </a:lnSpc>
              <a:spcBef>
                <a:spcPts val="0"/>
              </a:spcBef>
              <a:spcAft>
                <a:spcPts val="0"/>
              </a:spcAft>
              <a:buClr>
                <a:srgbClr val="FEF3ED"/>
              </a:buClr>
              <a:buSzPts val="1800"/>
              <a:buAutoNum type="arabicPeriod"/>
            </a:pPr>
            <a:r>
              <a:rPr lang="en-GB" sz="1800">
                <a:solidFill>
                  <a:srgbClr val="FEF3ED"/>
                </a:solidFill>
              </a:rPr>
              <a:t>Implement </a:t>
            </a:r>
            <a:r>
              <a:rPr lang="en-GB" sz="1800">
                <a:solidFill>
                  <a:srgbClr val="FEF3ED"/>
                </a:solidFill>
              </a:rPr>
              <a:t>loyalty</a:t>
            </a:r>
            <a:r>
              <a:rPr lang="en-GB" sz="1800">
                <a:solidFill>
                  <a:srgbClr val="FEF3ED"/>
                </a:solidFill>
              </a:rPr>
              <a:t> programs for customers with the highest spend</a:t>
            </a:r>
            <a:endParaRPr sz="1800">
              <a:solidFill>
                <a:srgbClr val="FEF3ED"/>
              </a:solidFill>
            </a:endParaRPr>
          </a:p>
          <a:p>
            <a:pPr indent="-342900" lvl="0" marL="457200" rtl="0" algn="l">
              <a:lnSpc>
                <a:spcPct val="115000"/>
              </a:lnSpc>
              <a:spcBef>
                <a:spcPts val="0"/>
              </a:spcBef>
              <a:spcAft>
                <a:spcPts val="0"/>
              </a:spcAft>
              <a:buClr>
                <a:srgbClr val="FEF3ED"/>
              </a:buClr>
              <a:buSzPts val="1800"/>
              <a:buAutoNum type="arabicPeriod"/>
            </a:pPr>
            <a:r>
              <a:rPr lang="en-GB" sz="1800">
                <a:solidFill>
                  <a:srgbClr val="FEF3ED"/>
                </a:solidFill>
              </a:rPr>
              <a:t>Expand number of </a:t>
            </a:r>
            <a:r>
              <a:rPr lang="en-GB" sz="1800">
                <a:solidFill>
                  <a:srgbClr val="FEF3ED"/>
                </a:solidFill>
              </a:rPr>
              <a:t>titles</a:t>
            </a:r>
            <a:r>
              <a:rPr lang="en-GB" sz="1800">
                <a:solidFill>
                  <a:srgbClr val="FEF3ED"/>
                </a:solidFill>
              </a:rPr>
              <a:t> to reach more customers</a:t>
            </a:r>
            <a:endParaRPr sz="1800">
              <a:solidFill>
                <a:srgbClr val="FEF3ED"/>
              </a:solidFill>
            </a:endParaRPr>
          </a:p>
          <a:p>
            <a:pPr indent="0" lvl="0" marL="0" rtl="0" algn="l">
              <a:lnSpc>
                <a:spcPct val="115000"/>
              </a:lnSpc>
              <a:spcBef>
                <a:spcPts val="0"/>
              </a:spcBef>
              <a:spcAft>
                <a:spcPts val="0"/>
              </a:spcAft>
              <a:buNone/>
            </a:pPr>
            <a:r>
              <a:t/>
            </a:r>
            <a:endParaRPr sz="1800">
              <a:solidFill>
                <a:srgbClr val="FEF3ED"/>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