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97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2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95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8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3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6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0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505ADC-29D4-4DB8-8804-3366D2374C4D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2E93-720E-4E2C-BEB6-FC6DC6EB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92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4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812" y="416857"/>
            <a:ext cx="10515600" cy="5849471"/>
          </a:xfrm>
        </p:spPr>
        <p:txBody>
          <a:bodyPr>
            <a:normAutofit fontScale="77500" lnSpcReduction="20000"/>
          </a:bodyPr>
          <a:lstStyle/>
          <a:p>
            <a:pPr marL="0" indent="4445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объект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последовательность символов. </a:t>
            </a:r>
          </a:p>
          <a:p>
            <a:pPr marL="0" indent="4445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 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определены в пакете 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и доступны автоматически без объявления импорта. Все три класса реализуют интерфейс 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45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класса 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неизменяемыми (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4445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специальные классы 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допускают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строке.</a:t>
            </a:r>
          </a:p>
          <a:p>
            <a:pPr marL="0" indent="538163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могут только создавать и возвращать новые строки, в которых хранится результат операции. Неизменяемость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предоставляет ряд возможностей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3663" indent="619125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538163" algn="l"/>
                <a:tab pos="631825" algn="l"/>
              </a:tabLst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в многопоточных средах</a:t>
            </a:r>
          </a:p>
          <a:p>
            <a:pPr marL="93663" indent="619125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538163" algn="l"/>
                <a:tab pos="631825" algn="l"/>
              </a:tabLs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 String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(это коллекция ссылок на String объекты, используется для оптимизации памяти)</a:t>
            </a:r>
          </a:p>
          <a:p>
            <a:pPr marL="93663" indent="619125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538163" algn="l"/>
                <a:tab pos="631825" algn="l"/>
              </a:tabLs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строк в качестве ключей в 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(ключ рекомендуется делать неизменяемым)</a:t>
            </a:r>
          </a:p>
          <a:p>
            <a:pPr marL="0" indent="4445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пособы создания строк:</a:t>
            </a:r>
            <a:endParaRPr lang="ru-RU" dirty="0"/>
          </a:p>
        </p:txBody>
      </p:sp>
      <p:sp>
        <p:nvSpPr>
          <p:cNvPr id="4" name="Блок-схема: перфолента 3"/>
          <p:cNvSpPr/>
          <p:nvPr/>
        </p:nvSpPr>
        <p:spPr>
          <a:xfrm>
            <a:off x="1015254" y="2554942"/>
            <a:ext cx="3334870" cy="143481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Создание массива строк (</a:t>
            </a:r>
            <a:r>
              <a:rPr lang="ru-RU" dirty="0"/>
              <a:t>С помощью </a:t>
            </a:r>
            <a:r>
              <a:rPr lang="ru-RU" dirty="0" smtClean="0"/>
              <a:t>конструкторов)</a:t>
            </a:r>
            <a:endParaRPr lang="ru-RU" dirty="0"/>
          </a:p>
        </p:txBody>
      </p:sp>
      <p:sp>
        <p:nvSpPr>
          <p:cNvPr id="8" name="Блок-схема: перфолента 7"/>
          <p:cNvSpPr/>
          <p:nvPr/>
        </p:nvSpPr>
        <p:spPr>
          <a:xfrm>
            <a:off x="1015254" y="5126502"/>
            <a:ext cx="3375212" cy="122368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пустого объекта класса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10" name="Блок-схема: перфолента 9"/>
          <p:cNvSpPr/>
          <p:nvPr/>
        </p:nvSpPr>
        <p:spPr>
          <a:xfrm>
            <a:off x="1015254" y="3989760"/>
            <a:ext cx="3469341" cy="8471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строки через массив символов</a:t>
            </a:r>
            <a:endParaRPr lang="ru-RU" dirty="0"/>
          </a:p>
        </p:txBody>
      </p:sp>
      <p:sp>
        <p:nvSpPr>
          <p:cNvPr id="11" name="Блок-схема: перфолента 10"/>
          <p:cNvSpPr/>
          <p:nvPr/>
        </p:nvSpPr>
        <p:spPr>
          <a:xfrm>
            <a:off x="974912" y="1514943"/>
            <a:ext cx="3375212" cy="9341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Используя строковые литералы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97332" y="1761463"/>
            <a:ext cx="40823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Строковый литерал — последовательность символов заключенных в двойные кавычки.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18143" y="3378386"/>
            <a:ext cx="4633632" cy="176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Конструкторы могут формировать объект строки с помощью массива символов. Происходит копирование массива, для этого используются статические </a:t>
            </a:r>
            <a:r>
              <a:rPr lang="ru-RU" dirty="0" smtClean="0"/>
              <a:t>методы</a:t>
            </a:r>
            <a:r>
              <a:rPr lang="ru-RU" dirty="0"/>
              <a:t> </a:t>
            </a:r>
            <a:r>
              <a:rPr lang="ru-RU" b="1" dirty="0" err="1"/>
              <a:t>copyOf</a:t>
            </a:r>
            <a:r>
              <a:rPr lang="ru-RU" dirty="0"/>
              <a:t> и </a:t>
            </a:r>
            <a:r>
              <a:rPr lang="ru-RU" b="1" dirty="0" err="1"/>
              <a:t>copyOfRange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591518" cy="591671"/>
          </a:xfrm>
        </p:spPr>
        <p:txBody>
          <a:bodyPr/>
          <a:lstStyle/>
          <a:p>
            <a:pPr algn="ctr"/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02659" y="1694329"/>
            <a:ext cx="2931459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smtClean="0"/>
              <a:t>art 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en-US" dirty="0" err="1" smtClean="0"/>
              <a:t>artdisign</a:t>
            </a:r>
            <a:r>
              <a:rPr lang="en-US" dirty="0" smtClean="0"/>
              <a:t>";</a:t>
            </a:r>
            <a:endParaRPr lang="ru-RU" dirty="0"/>
          </a:p>
        </p:txBody>
      </p:sp>
      <p:sp>
        <p:nvSpPr>
          <p:cNvPr id="8" name="Блок-схема: перфолента 7"/>
          <p:cNvSpPr/>
          <p:nvPr/>
        </p:nvSpPr>
        <p:spPr>
          <a:xfrm>
            <a:off x="5916706" y="1425387"/>
            <a:ext cx="4814047" cy="94129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/>
              <a:t> Создание объекта </a:t>
            </a:r>
            <a:r>
              <a:rPr lang="ru-RU" i="1" dirty="0"/>
              <a:t>и </a:t>
            </a:r>
            <a:r>
              <a:rPr lang="ru-RU" i="1" dirty="0" smtClean="0"/>
              <a:t>вывод </a:t>
            </a:r>
            <a:r>
              <a:rPr lang="ru-RU" i="1" dirty="0"/>
              <a:t>его </a:t>
            </a:r>
            <a:r>
              <a:rPr lang="ru-RU" i="1" dirty="0" smtClean="0"/>
              <a:t>значения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02659" y="2662516"/>
            <a:ext cx="5796905" cy="1411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r>
              <a:rPr lang="en-US" dirty="0"/>
              <a:t>[] </a:t>
            </a:r>
            <a:r>
              <a:rPr lang="en-US" dirty="0" err="1" smtClean="0"/>
              <a:t>artAsArrayOfChars</a:t>
            </a:r>
            <a:r>
              <a:rPr lang="en-US" dirty="0" smtClean="0"/>
              <a:t> </a:t>
            </a:r>
            <a:r>
              <a:rPr lang="en-US" dirty="0"/>
              <a:t>= {'h', 'a', 'b', 'r', 'a</a:t>
            </a:r>
            <a:r>
              <a:rPr lang="en-US" dirty="0" smtClean="0"/>
              <a:t>' </a:t>
            </a:r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byte[] </a:t>
            </a:r>
            <a:r>
              <a:rPr lang="en-US" dirty="0" err="1" smtClean="0"/>
              <a:t>artAsArrayOfBytes</a:t>
            </a:r>
            <a:r>
              <a:rPr lang="en-US" dirty="0" smtClean="0"/>
              <a:t> </a:t>
            </a:r>
            <a:r>
              <a:rPr lang="en-US" dirty="0"/>
              <a:t>= {104, 97, 98, 114, </a:t>
            </a:r>
            <a:r>
              <a:rPr lang="en-US" dirty="0" smtClean="0"/>
              <a:t>97}; </a:t>
            </a:r>
            <a:endParaRPr lang="ru-RU" dirty="0" smtClean="0"/>
          </a:p>
          <a:p>
            <a:pPr algn="ctr"/>
            <a:r>
              <a:rPr lang="en-US" dirty="0" smtClean="0"/>
              <a:t>String </a:t>
            </a:r>
            <a:r>
              <a:rPr lang="en-US" dirty="0"/>
              <a:t>first = new String(); </a:t>
            </a:r>
            <a:endParaRPr lang="en-US" dirty="0" smtClean="0"/>
          </a:p>
          <a:p>
            <a:pPr algn="ctr"/>
            <a:r>
              <a:rPr lang="en-US" dirty="0" smtClean="0"/>
              <a:t>String </a:t>
            </a:r>
            <a:r>
              <a:rPr lang="en-US" dirty="0"/>
              <a:t>second = new </a:t>
            </a:r>
            <a:r>
              <a:rPr lang="en-US" dirty="0" smtClean="0"/>
              <a:t>String(art);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02659" y="4450973"/>
            <a:ext cx="305248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new String ();</a:t>
            </a:r>
            <a:endParaRPr lang="ru-RU" dirty="0"/>
          </a:p>
        </p:txBody>
      </p:sp>
      <p:sp>
        <p:nvSpPr>
          <p:cNvPr id="12" name="Блок-схема: перфолента 11"/>
          <p:cNvSpPr/>
          <p:nvPr/>
        </p:nvSpPr>
        <p:spPr>
          <a:xfrm>
            <a:off x="5916706" y="4383731"/>
            <a:ext cx="4814047" cy="92784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Создание пустого объекта класса </a:t>
            </a:r>
            <a:r>
              <a:rPr lang="en-US" smtClean="0"/>
              <a:t>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4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37734"/>
          </a:xfrm>
        </p:spPr>
        <p:txBody>
          <a:bodyPr>
            <a:noAutofit/>
          </a:bodyPr>
          <a:lstStyle/>
          <a:p>
            <a:pPr indent="538163" algn="just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Важной частью каждой строки </a:t>
            </a:r>
            <a:r>
              <a:rPr lang="ru-RU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яляется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 длина. Узнать ее можно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объекта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доступа (</a:t>
            </a:r>
            <a:r>
              <a:rPr lang="ru-RU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возвращает количество символов в строке, например</a:t>
            </a:r>
            <a:r>
              <a:rPr lang="ru-RU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0906" y="2479212"/>
            <a:ext cx="7306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Menlo"/>
              </a:rPr>
              <a:t>class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A31515"/>
                </a:solidFill>
                <a:effectLst/>
                <a:latin typeface="Menlo"/>
              </a:rPr>
              <a:t>Test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{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Menlo"/>
              </a:rPr>
              <a:t>static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A31515"/>
                </a:solidFill>
                <a:effectLst/>
                <a:latin typeface="Menlo"/>
              </a:rPr>
              <a:t>main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(String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[])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sz="2400" b="0" i="0" dirty="0" smtClean="0"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lang="ru-RU" sz="2400" b="0" i="0" dirty="0" smtClean="0">
                <a:solidFill>
                  <a:srgbClr val="A31515"/>
                </a:solidFill>
                <a:effectLst/>
                <a:latin typeface="Menlo"/>
              </a:rPr>
              <a:t>Я отличный программист!"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2400" b="0" i="0" dirty="0" smtClean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 smtClean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Menlo"/>
              </a:rPr>
              <a:t>len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Menlo"/>
              </a:rPr>
              <a:t>s.length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(); </a:t>
            </a:r>
          </a:p>
          <a:p>
            <a:r>
              <a:rPr lang="en-US" sz="2400" b="0" i="0" dirty="0" err="1" smtClean="0">
                <a:solidFill>
                  <a:srgbClr val="000000"/>
                </a:solidFill>
                <a:effectLst/>
                <a:latin typeface="Menlo"/>
              </a:rPr>
              <a:t>System.out.println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( </a:t>
            </a:r>
            <a:r>
              <a:rPr lang="en-US" sz="2400" b="0" i="0" dirty="0" smtClean="0">
                <a:solidFill>
                  <a:srgbClr val="A31515"/>
                </a:solidFill>
                <a:effectLst/>
                <a:latin typeface="Menlo"/>
              </a:rPr>
              <a:t>"</a:t>
            </a:r>
            <a:r>
              <a:rPr lang="ru-RU" sz="2400" b="0" i="0" dirty="0" smtClean="0">
                <a:solidFill>
                  <a:srgbClr val="A31515"/>
                </a:solidFill>
                <a:effectLst/>
                <a:latin typeface="Menlo"/>
              </a:rPr>
              <a:t>Длина строки: "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Menlo"/>
              </a:rPr>
              <a:t>len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 smtClean="0">
                <a:solidFill>
                  <a:srgbClr val="A31515"/>
                </a:solidFill>
                <a:effectLst/>
                <a:latin typeface="Menlo"/>
              </a:rPr>
              <a:t>" </a:t>
            </a:r>
            <a:r>
              <a:rPr lang="ru-RU" sz="2400" b="0" i="0" dirty="0" smtClean="0">
                <a:solidFill>
                  <a:srgbClr val="A31515"/>
                </a:solidFill>
                <a:effectLst/>
                <a:latin typeface="Menlo"/>
              </a:rPr>
              <a:t>символ."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en-US" sz="2400" b="0" i="0" dirty="0" smtClean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en-US" sz="2400" b="0" i="0" dirty="0" smtClean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51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3305" y="739588"/>
            <a:ext cx="8875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ru-RU" sz="24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Конкатенация — операция объединения строк, что возвращает новую строку, что есть результатом объединения второй строки с окончанием первой. Операция для объекта </a:t>
            </a:r>
            <a:r>
              <a:rPr lang="ru-RU" sz="2400" b="1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может быть выполнена тремя способами: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2350483"/>
            <a:ext cx="7149287" cy="14739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75013" y="3995621"/>
            <a:ext cx="804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Другой способ объединения строк представляет метод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concat()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3" y="4536189"/>
            <a:ext cx="5088657" cy="7855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3" y="5537667"/>
            <a:ext cx="7087559" cy="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222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Menlo</vt:lpstr>
      <vt:lpstr>Times New Roman</vt:lpstr>
      <vt:lpstr>verdana</vt:lpstr>
      <vt:lpstr>Wingdings</vt:lpstr>
      <vt:lpstr>Wingdings 3</vt:lpstr>
      <vt:lpstr>Ион</vt:lpstr>
      <vt:lpstr>Строки</vt:lpstr>
      <vt:lpstr>Презентация PowerPoint</vt:lpstr>
      <vt:lpstr> Способы создания строк:</vt:lpstr>
      <vt:lpstr>Примеры:</vt:lpstr>
      <vt:lpstr>Важной частью каждой строки яляется ее длина. Узнать ее можно с помощью объекта String с и метода доступа (accessor method) length(), который возвращает количество символов в строке, например: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Пользователь Windows</dc:creator>
  <cp:lastModifiedBy>Пользователь Windows</cp:lastModifiedBy>
  <cp:revision>14</cp:revision>
  <dcterms:created xsi:type="dcterms:W3CDTF">2019-10-17T16:43:37Z</dcterms:created>
  <dcterms:modified xsi:type="dcterms:W3CDTF">2019-10-18T15:59:02Z</dcterms:modified>
</cp:coreProperties>
</file>