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60" r:id="rId3"/>
    <p:sldId id="261" r:id="rId4"/>
    <p:sldId id="262" r:id="rId5"/>
    <p:sldId id="263" r:id="rId6"/>
    <p:sldId id="268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5C315-466E-489E-9CCB-48A52DDD87E9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B9F4B-D45B-4B5F-BC94-F4F5BDE311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2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B9F4B-D45B-4B5F-BC94-F4F5BDE3113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6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407-FDF1-486F-BEB1-9B763DD69B0E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3E74-DF52-40F5-B0F9-8EA0631FF36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407-FDF1-486F-BEB1-9B763DD69B0E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3E74-DF52-40F5-B0F9-8EA0631FF3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407-FDF1-486F-BEB1-9B763DD69B0E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3E74-DF52-40F5-B0F9-8EA0631FF3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407-FDF1-486F-BEB1-9B763DD69B0E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3E74-DF52-40F5-B0F9-8EA0631FF3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407-FDF1-486F-BEB1-9B763DD69B0E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3E74-DF52-40F5-B0F9-8EA0631FF36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407-FDF1-486F-BEB1-9B763DD69B0E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3E74-DF52-40F5-B0F9-8EA0631FF3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407-FDF1-486F-BEB1-9B763DD69B0E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3E74-DF52-40F5-B0F9-8EA0631FF361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407-FDF1-486F-BEB1-9B763DD69B0E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3E74-DF52-40F5-B0F9-8EA0631FF3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407-FDF1-486F-BEB1-9B763DD69B0E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3E74-DF52-40F5-B0F9-8EA0631FF3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407-FDF1-486F-BEB1-9B763DD69B0E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3E74-DF52-40F5-B0F9-8EA0631FF3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3407-FDF1-486F-BEB1-9B763DD69B0E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3E74-DF52-40F5-B0F9-8EA0631FF3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A3407-FDF1-486F-BEB1-9B763DD69B0E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B23E74-DF52-40F5-B0F9-8EA0631FF36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848600" cy="1927225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Структуры </a:t>
            </a:r>
            <a:r>
              <a:rPr lang="ru-RU" dirty="0"/>
              <a:t>и алгоритмы обработки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404664"/>
            <a:ext cx="89644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 smtClean="0">
                <a:solidFill>
                  <a:srgbClr val="002060"/>
                </a:solidFill>
              </a:rPr>
              <a:t>БЕЛОРУССКИЙ ГОСУДАРСТВЕННЫЙ УНИВЕРСИТЕТ ИНФОРМАТИКИ И РАДИОЭЛЕКТРОНИКИ</a:t>
            </a:r>
            <a:endParaRPr lang="ru-RU" sz="1500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877272"/>
            <a:ext cx="1428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7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/>
              <a:t>Вопросы?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78112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1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u="sng" dirty="0"/>
              <a:t>План на семестр:</a:t>
            </a:r>
          </a:p>
          <a:p>
            <a:endParaRPr lang="ru-RU" sz="3200" dirty="0"/>
          </a:p>
          <a:p>
            <a:pPr marL="0" indent="0">
              <a:buNone/>
            </a:pPr>
            <a:r>
              <a:rPr lang="ru-RU" sz="3200" dirty="0"/>
              <a:t>1. </a:t>
            </a:r>
            <a:r>
              <a:rPr lang="ru-RU" sz="3200" dirty="0" smtClean="0"/>
              <a:t>Лекционный материал 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2. </a:t>
            </a:r>
            <a:r>
              <a:rPr lang="ru-RU" sz="3200" dirty="0" smtClean="0"/>
              <a:t>Лабораторные работы</a:t>
            </a:r>
          </a:p>
          <a:p>
            <a:pPr marL="0" indent="0">
              <a:buNone/>
            </a:pPr>
            <a:r>
              <a:rPr lang="ru-RU" sz="3200" dirty="0" smtClean="0"/>
              <a:t>3. Контрольная работа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4</a:t>
            </a:r>
            <a:r>
              <a:rPr lang="ru-RU" sz="3200" dirty="0"/>
              <a:t>. </a:t>
            </a:r>
            <a:r>
              <a:rPr lang="ru-RU" sz="3200" dirty="0" smtClean="0"/>
              <a:t>Консультации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5. Экзамен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61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23528" y="620688"/>
            <a:ext cx="8712968" cy="5640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u="sng" dirty="0" smtClean="0"/>
              <a:t>План на семестр:</a:t>
            </a:r>
          </a:p>
          <a:p>
            <a:pPr marL="0" indent="0">
              <a:buNone/>
            </a:pPr>
            <a:r>
              <a:rPr lang="ru-RU" sz="3200" dirty="0" smtClean="0"/>
              <a:t>Лекционный материал:</a:t>
            </a:r>
          </a:p>
          <a:p>
            <a:pPr marL="457200" indent="-457200">
              <a:buAutoNum type="arabicPeriod"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1.1 Типы данных</a:t>
            </a:r>
          </a:p>
          <a:p>
            <a:pPr marL="0" indent="0">
              <a:buNone/>
            </a:pPr>
            <a:r>
              <a:rPr lang="ru-RU" sz="2800" dirty="0" smtClean="0"/>
              <a:t>1.2 Хеширование данных</a:t>
            </a:r>
          </a:p>
          <a:p>
            <a:pPr marL="0" indent="0">
              <a:buNone/>
            </a:pPr>
            <a:r>
              <a:rPr lang="ru-RU" sz="2800" dirty="0" smtClean="0"/>
              <a:t>1.3 Структуры данных</a:t>
            </a:r>
          </a:p>
          <a:p>
            <a:pPr marL="0" indent="0">
              <a:buNone/>
            </a:pPr>
            <a:r>
              <a:rPr lang="ru-RU" sz="2800" dirty="0" smtClean="0"/>
              <a:t>1.4 Очереди и стеки</a:t>
            </a:r>
          </a:p>
          <a:p>
            <a:pPr marL="0" indent="0">
              <a:buNone/>
            </a:pPr>
            <a:r>
              <a:rPr lang="ru-RU" sz="2800" dirty="0" smtClean="0"/>
              <a:t>1.5 Процедуры и функции вычислительного процесса</a:t>
            </a:r>
          </a:p>
          <a:p>
            <a:pPr marL="0" indent="0">
              <a:buNone/>
            </a:pPr>
            <a:r>
              <a:rPr lang="ru-RU" sz="2800" dirty="0" smtClean="0"/>
              <a:t>1.6 Постфиксная и префиксная формы записи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023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u="sng" dirty="0"/>
              <a:t>План на семестр</a:t>
            </a:r>
            <a:r>
              <a:rPr lang="ru-RU" sz="3200" u="sng" dirty="0" smtClean="0"/>
              <a:t>:</a:t>
            </a:r>
          </a:p>
          <a:p>
            <a:pPr marL="0" indent="0">
              <a:buNone/>
            </a:pPr>
            <a:r>
              <a:rPr lang="ru-RU" sz="3200" dirty="0" smtClean="0"/>
              <a:t>Лабораторные работы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b="1" dirty="0" smtClean="0"/>
              <a:t>1. УКАЗАТЕЛИ И СПИСКИ </a:t>
            </a:r>
          </a:p>
          <a:p>
            <a:pPr marL="0" indent="0">
              <a:buNone/>
            </a:pPr>
            <a:r>
              <a:rPr lang="ru-RU" u="sng" dirty="0" smtClean="0"/>
              <a:t>Цель </a:t>
            </a:r>
            <a:r>
              <a:rPr lang="ru-RU" u="sng" dirty="0"/>
              <a:t>работы:</a:t>
            </a:r>
            <a:r>
              <a:rPr lang="ru-RU" dirty="0"/>
              <a:t>  научиться строить однонаправленные, двунаправленные и кольцевые списки на базе указателей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2. ПОСТРОЕНИЕ </a:t>
            </a:r>
            <a:r>
              <a:rPr lang="ru-RU" b="1" dirty="0"/>
              <a:t>СЛОВАРЕЙ НА ОСНОВЕ МЕТОДА ОТКРЫТОГО ХЕШИРОВАНИЯ ДАННЫХ</a:t>
            </a:r>
            <a:endParaRPr lang="ru-RU" dirty="0"/>
          </a:p>
          <a:p>
            <a:pPr marL="0" indent="0">
              <a:buNone/>
            </a:pPr>
            <a:r>
              <a:rPr lang="ru-RU" u="sng" dirty="0" smtClean="0"/>
              <a:t>Цель </a:t>
            </a:r>
            <a:r>
              <a:rPr lang="ru-RU" u="sng" dirty="0"/>
              <a:t>работы:</a:t>
            </a:r>
            <a:r>
              <a:rPr lang="ru-RU" dirty="0"/>
              <a:t>  научиться строить словари на базе линейных списков и открытого хеширования данных.</a:t>
            </a:r>
          </a:p>
          <a:p>
            <a:pPr marL="457200" indent="-457200">
              <a:buAutoNum type="arabicPeriod"/>
            </a:pPr>
            <a:endParaRPr lang="ru-RU" dirty="0" smtClean="0"/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48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60003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500" u="sng" dirty="0"/>
              <a:t>План на семестр:</a:t>
            </a:r>
          </a:p>
          <a:p>
            <a:pPr marL="0" indent="0">
              <a:buNone/>
            </a:pPr>
            <a:r>
              <a:rPr lang="ru-RU" sz="3500" dirty="0"/>
              <a:t>Лабораторные работы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2800" b="1" dirty="0" smtClean="0"/>
              <a:t>3.</a:t>
            </a:r>
            <a:r>
              <a:rPr lang="ru-RU" sz="2800" dirty="0" smtClean="0"/>
              <a:t> </a:t>
            </a:r>
            <a:r>
              <a:rPr lang="ru-RU" sz="2800" b="1" dirty="0" smtClean="0"/>
              <a:t>ПОСТРОЕНИЕ </a:t>
            </a:r>
            <a:r>
              <a:rPr lang="ru-RU" sz="2800" b="1" dirty="0"/>
              <a:t>ПРИОРИТЕТНЫХ ОЧЕРЕДЕЙ И ОБРАБОТКА ДАННЫХ НА ИХ ОСНОВЕ</a:t>
            </a:r>
            <a:endParaRPr lang="ru-RU" sz="2800" dirty="0"/>
          </a:p>
          <a:p>
            <a:pPr marL="0" indent="0">
              <a:buNone/>
            </a:pPr>
            <a:r>
              <a:rPr lang="ru-RU" sz="2800" u="sng" dirty="0" smtClean="0"/>
              <a:t>Цель </a:t>
            </a:r>
            <a:r>
              <a:rPr lang="ru-RU" sz="2800" u="sng" dirty="0"/>
              <a:t>работы:</a:t>
            </a:r>
            <a:r>
              <a:rPr lang="ru-RU" sz="2800" dirty="0"/>
              <a:t>  научиться строить словари на базе линейных списков и открытого хеширования данных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b="1" cap="all" dirty="0" smtClean="0"/>
              <a:t>4. Использование </a:t>
            </a:r>
            <a:r>
              <a:rPr lang="ru-RU" sz="2800" b="1" cap="all" dirty="0"/>
              <a:t>стеков для построения различных форм представления </a:t>
            </a:r>
            <a:r>
              <a:rPr lang="ru-RU" sz="2800" b="1" cap="all" dirty="0" smtClean="0"/>
              <a:t>выражений</a:t>
            </a:r>
            <a:r>
              <a:rPr lang="ru-RU" sz="2800" b="1" cap="all" dirty="0"/>
              <a:t> </a:t>
            </a:r>
            <a:endParaRPr lang="ru-RU" sz="2800" dirty="0"/>
          </a:p>
          <a:p>
            <a:pPr marL="0" indent="0">
              <a:buNone/>
            </a:pPr>
            <a:r>
              <a:rPr lang="ru-RU" sz="2800" u="sng" dirty="0"/>
              <a:t>Цель работы: </a:t>
            </a:r>
            <a:r>
              <a:rPr lang="ru-RU" sz="2800" dirty="0"/>
              <a:t> научиться строить префиксную, постфиксную и инфиксную формы выражения, а также преобразовывать выражения из одной формы в другую.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46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92696"/>
            <a:ext cx="8291264" cy="5784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smtClean="0"/>
              <a:t>Необходимые требования к разработке и защите лабораторных работ.</a:t>
            </a:r>
          </a:p>
          <a:p>
            <a:pPr marL="0" indent="0">
              <a:buNone/>
            </a:pPr>
            <a:r>
              <a:rPr lang="ru-RU" dirty="0" smtClean="0"/>
              <a:t>1. Наличие работающего программного продукта, соответствующего требованиям задания лабораторной работы, а именно: скомпилированный код программы в консоли или форме.</a:t>
            </a:r>
          </a:p>
          <a:p>
            <a:pPr marL="0" indent="0">
              <a:buNone/>
            </a:pPr>
            <a:r>
              <a:rPr lang="ru-RU" dirty="0" smtClean="0"/>
              <a:t>Демонстрация продукта допускается на своем ноутбуке. Среда разработки программ на выбор: </a:t>
            </a:r>
            <a:r>
              <a:rPr lang="en-US" dirty="0" smtClean="0"/>
              <a:t>Pascal, Delphi</a:t>
            </a:r>
            <a:r>
              <a:rPr lang="ru-RU" dirty="0" smtClean="0"/>
              <a:t> или</a:t>
            </a:r>
            <a:r>
              <a:rPr lang="en-US" dirty="0" smtClean="0"/>
              <a:t> C++.</a:t>
            </a:r>
          </a:p>
          <a:p>
            <a:pPr marL="0" indent="0">
              <a:buNone/>
            </a:pPr>
            <a:r>
              <a:rPr lang="ru-RU" dirty="0" smtClean="0"/>
              <a:t>2. Наличие отчета: титульный лист, название и задание лабораторной работы, код программы, </a:t>
            </a:r>
            <a:r>
              <a:rPr lang="ru-RU" dirty="0" err="1" smtClean="0"/>
              <a:t>скрин</a:t>
            </a:r>
            <a:r>
              <a:rPr lang="ru-RU" dirty="0" smtClean="0"/>
              <a:t> программы, ответы на контрольные вопросы.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Готовые лабораторные работы НЕ ПРИСЫЛАТЬ на почту!!! Все работы проверяются и защищаются ОЧНО в присутствии студента!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73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60003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u="sng" dirty="0" smtClean="0"/>
              <a:t>План на семестр:</a:t>
            </a:r>
          </a:p>
          <a:p>
            <a:pPr marL="0" indent="0">
              <a:buNone/>
            </a:pPr>
            <a:r>
              <a:rPr lang="ru-RU" sz="3200" dirty="0" smtClean="0"/>
              <a:t>Контрольная работа – ответы на вопросы по темам из лабораторных работ: </a:t>
            </a:r>
          </a:p>
          <a:p>
            <a:pPr marL="0" indent="0">
              <a:buNone/>
            </a:pPr>
            <a:r>
              <a:rPr lang="ru-RU" sz="3200" dirty="0" smtClean="0"/>
              <a:t>1.1 УКАЗАТЕЛИ </a:t>
            </a:r>
            <a:r>
              <a:rPr lang="ru-RU" sz="3200" dirty="0"/>
              <a:t>И СПИСКИ </a:t>
            </a:r>
          </a:p>
          <a:p>
            <a:pPr marL="0" indent="0">
              <a:buNone/>
            </a:pPr>
            <a:r>
              <a:rPr lang="ru-RU" sz="3200" dirty="0" smtClean="0"/>
              <a:t>1.2 </a:t>
            </a:r>
            <a:r>
              <a:rPr lang="ru-RU" sz="3200" dirty="0"/>
              <a:t>ПОСТРОЕНИЕ СЛОВАРЕЙ НА ОСНОВЕ МЕТОДА ОТКРЫТОГО ХЕШИРОВАНИЯ ДАННЫХ</a:t>
            </a:r>
          </a:p>
          <a:p>
            <a:pPr marL="0" indent="0">
              <a:buNone/>
            </a:pPr>
            <a:r>
              <a:rPr lang="ru-RU" sz="3200" dirty="0" smtClean="0"/>
              <a:t>1.3 </a:t>
            </a:r>
            <a:r>
              <a:rPr lang="ru-RU" sz="3200" dirty="0"/>
              <a:t>ПОСТРОЕНИЕ ПРИОРИТЕТНЫХ ОЧЕРЕДЕЙ И ОБРАБОТКА ДАННЫХ НА ИХ ОСНОВЕ</a:t>
            </a:r>
          </a:p>
          <a:p>
            <a:pPr marL="0" indent="0">
              <a:buNone/>
            </a:pPr>
            <a:r>
              <a:rPr lang="ru-RU" sz="3200" dirty="0" smtClean="0"/>
              <a:t>1.4 </a:t>
            </a:r>
            <a:r>
              <a:rPr lang="ru-RU" sz="3200" cap="all" dirty="0"/>
              <a:t>Использование стеков для построения различных форм представления выражений </a:t>
            </a: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3809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856312"/>
          </a:xfrm>
        </p:spPr>
        <p:txBody>
          <a:bodyPr/>
          <a:lstStyle/>
          <a:p>
            <a:pPr marL="0" indent="0">
              <a:buNone/>
            </a:pPr>
            <a:r>
              <a:rPr lang="ru-RU" sz="3200" u="sng" dirty="0" smtClean="0"/>
              <a:t>План на семестр:</a:t>
            </a:r>
          </a:p>
          <a:p>
            <a:pPr marL="0" indent="0">
              <a:buNone/>
            </a:pPr>
            <a:r>
              <a:rPr lang="ru-RU" sz="3200" dirty="0" smtClean="0"/>
              <a:t>Консультации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Уточнять по почте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u="sng" dirty="0"/>
              <a:t>В теме письма</a:t>
            </a:r>
            <a:r>
              <a:rPr lang="ru-RU" dirty="0"/>
              <a:t>: </a:t>
            </a:r>
            <a:r>
              <a:rPr lang="en-US" dirty="0" smtClean="0"/>
              <a:t>{</a:t>
            </a:r>
            <a:r>
              <a:rPr lang="ru-RU" dirty="0" smtClean="0"/>
              <a:t>студент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/>
              <a:t>заочное отделение</a:t>
            </a:r>
            <a:r>
              <a:rPr lang="en-US" dirty="0"/>
              <a:t>}</a:t>
            </a:r>
            <a:r>
              <a:rPr lang="ru-RU" dirty="0"/>
              <a:t> </a:t>
            </a:r>
            <a:r>
              <a:rPr lang="en-US" dirty="0" smtClean="0"/>
              <a:t>{</a:t>
            </a:r>
            <a:r>
              <a:rPr lang="ru-RU" dirty="0" err="1" smtClean="0"/>
              <a:t>СиАОД</a:t>
            </a:r>
            <a:r>
              <a:rPr lang="en-US" dirty="0" smtClean="0"/>
              <a:t>},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u="sng" dirty="0"/>
              <a:t>От кого (подпись)</a:t>
            </a:r>
            <a:r>
              <a:rPr lang="ru-RU" dirty="0"/>
              <a:t>: Фамилия, Имя, № группы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u="sng" dirty="0"/>
              <a:t>Про что</a:t>
            </a:r>
            <a:r>
              <a:rPr lang="ru-RU" dirty="0"/>
              <a:t>: вопросы по существу: </a:t>
            </a:r>
            <a:r>
              <a:rPr lang="en-US" dirty="0"/>
              <a:t>{</a:t>
            </a:r>
            <a:r>
              <a:rPr lang="ru-RU" dirty="0"/>
              <a:t>литература</a:t>
            </a:r>
            <a:r>
              <a:rPr lang="en-US" dirty="0"/>
              <a:t>} </a:t>
            </a:r>
            <a:r>
              <a:rPr lang="en-US" dirty="0" smtClean="0"/>
              <a:t>{</a:t>
            </a:r>
            <a:r>
              <a:rPr lang="ru-RU" dirty="0" smtClean="0"/>
              <a:t>лабораторные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консультации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/>
              <a:t>etc.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85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7122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200" u="sng" dirty="0" smtClean="0"/>
              <a:t>Планы на семестр:</a:t>
            </a:r>
          </a:p>
          <a:p>
            <a:pPr marL="0" indent="0">
              <a:buNone/>
            </a:pPr>
            <a:r>
              <a:rPr lang="ru-RU" sz="3200" dirty="0" smtClean="0"/>
              <a:t>Экзамен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Для допуска и сдачи экзамена необходимо:</a:t>
            </a:r>
          </a:p>
          <a:p>
            <a:pPr marL="0" indent="0">
              <a:buNone/>
            </a:pPr>
            <a:r>
              <a:rPr lang="ru-RU" sz="3200" dirty="0" smtClean="0"/>
              <a:t>- </a:t>
            </a:r>
            <a:r>
              <a:rPr lang="ru-RU" sz="3200" dirty="0"/>
              <a:t>З</a:t>
            </a:r>
            <a:r>
              <a:rPr lang="ru-RU" sz="3200" dirty="0" smtClean="0"/>
              <a:t>ащищенные 4 лабораторные работы  (рабочий программный продукт + отчет);</a:t>
            </a:r>
          </a:p>
          <a:p>
            <a:pPr marL="0" indent="0">
              <a:buNone/>
            </a:pPr>
            <a:r>
              <a:rPr lang="ru-RU" sz="3200" dirty="0" smtClean="0"/>
              <a:t>- Результат контрольной работы - отметка выше 3;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С учетом выполненных и защищенных лабораторных работ и контрольной работы выставляется отметка по экзамену 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381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139</TotalTime>
  <Words>355</Words>
  <Application>Microsoft Office PowerPoint</Application>
  <PresentationFormat>Экран (4:3)</PresentationFormat>
  <Paragraphs>60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Ясность</vt:lpstr>
      <vt:lpstr>      Структуры и алгоритмы обработки данных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Вероника</dc:creator>
  <cp:lastModifiedBy>ltso2</cp:lastModifiedBy>
  <cp:revision>17</cp:revision>
  <dcterms:created xsi:type="dcterms:W3CDTF">2014-02-19T09:09:28Z</dcterms:created>
  <dcterms:modified xsi:type="dcterms:W3CDTF">2017-01-24T12:30:00Z</dcterms:modified>
</cp:coreProperties>
</file>