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Crimson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5" roundtripDataSignature="AMtx7mjmnIPVxwTyUGpWMhCQCf8qa3aa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rimsonPro-bold.fntdata"/><Relationship Id="rId21" Type="http://schemas.openxmlformats.org/officeDocument/2006/relationships/font" Target="fonts/CrimsonPro-regular.fntdata"/><Relationship Id="rId24" Type="http://schemas.openxmlformats.org/officeDocument/2006/relationships/font" Target="fonts/CrimsonPro-boldItalic.fntdata"/><Relationship Id="rId23" Type="http://schemas.openxmlformats.org/officeDocument/2006/relationships/font" Target="fonts/Crimson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93939"/>
        </a:solidFill>
      </p:bgPr>
    </p:bg>
    <p:spTree>
      <p:nvGrpSpPr>
        <p:cNvPr id="83" name="Shape 83"/>
        <p:cNvGrpSpPr/>
        <p:nvPr/>
      </p:nvGrpSpPr>
      <p:grpSpPr>
        <a:xfrm>
          <a:off x="0" y="0"/>
          <a:ext cx="0" cy="0"/>
          <a:chOff x="0" y="0"/>
          <a:chExt cx="0" cy="0"/>
        </a:xfrm>
      </p:grpSpPr>
      <p:sp>
        <p:nvSpPr>
          <p:cNvPr id="84" name="Google Shape;84;p1"/>
          <p:cNvSpPr/>
          <p:nvPr/>
        </p:nvSpPr>
        <p:spPr>
          <a:xfrm>
            <a:off x="17638434" y="0"/>
            <a:ext cx="7412663" cy="10287000"/>
          </a:xfrm>
          <a:custGeom>
            <a:rect b="b" l="l" r="r" t="t"/>
            <a:pathLst>
              <a:path extrusionOk="0" h="10287000" w="7412663">
                <a:moveTo>
                  <a:pt x="0" y="0"/>
                </a:moveTo>
                <a:lnTo>
                  <a:pt x="7412663" y="0"/>
                </a:lnTo>
                <a:lnTo>
                  <a:pt x="7412663" y="10287000"/>
                </a:lnTo>
                <a:lnTo>
                  <a:pt x="0" y="10287000"/>
                </a:lnTo>
                <a:lnTo>
                  <a:pt x="0" y="0"/>
                </a:lnTo>
                <a:close/>
              </a:path>
            </a:pathLst>
          </a:custGeom>
          <a:blipFill rotWithShape="1">
            <a:blip r:embed="rId3">
              <a:alphaModFix/>
            </a:blip>
            <a:stretch>
              <a:fillRect b="0" l="-14616" r="-14616" t="0"/>
            </a:stretch>
          </a:blipFill>
          <a:ln>
            <a:noFill/>
          </a:ln>
        </p:spPr>
      </p:sp>
      <p:sp>
        <p:nvSpPr>
          <p:cNvPr id="85" name="Google Shape;85;p1"/>
          <p:cNvSpPr/>
          <p:nvPr/>
        </p:nvSpPr>
        <p:spPr>
          <a:xfrm>
            <a:off x="1028700" y="1294117"/>
            <a:ext cx="4955413" cy="7698766"/>
          </a:xfrm>
          <a:custGeom>
            <a:rect b="b" l="l" r="r" t="t"/>
            <a:pathLst>
              <a:path extrusionOk="0" h="7698766" w="4955413">
                <a:moveTo>
                  <a:pt x="0" y="0"/>
                </a:moveTo>
                <a:lnTo>
                  <a:pt x="4955413" y="0"/>
                </a:lnTo>
                <a:lnTo>
                  <a:pt x="4955413" y="7698766"/>
                </a:lnTo>
                <a:lnTo>
                  <a:pt x="0" y="7698766"/>
                </a:lnTo>
                <a:lnTo>
                  <a:pt x="0" y="0"/>
                </a:lnTo>
                <a:close/>
              </a:path>
            </a:pathLst>
          </a:custGeom>
          <a:blipFill rotWithShape="1">
            <a:blip r:embed="rId4">
              <a:alphaModFix/>
            </a:blip>
            <a:stretch>
              <a:fillRect b="0" l="0" r="0" t="0"/>
            </a:stretch>
          </a:blipFill>
          <a:ln>
            <a:noFill/>
          </a:ln>
        </p:spPr>
      </p:sp>
      <p:sp>
        <p:nvSpPr>
          <p:cNvPr id="86" name="Google Shape;86;p1"/>
          <p:cNvSpPr txBox="1"/>
          <p:nvPr/>
        </p:nvSpPr>
        <p:spPr>
          <a:xfrm>
            <a:off x="4350005" y="7897749"/>
            <a:ext cx="15767700" cy="1536300"/>
          </a:xfrm>
          <a:prstGeom prst="rect">
            <a:avLst/>
          </a:prstGeom>
          <a:noFill/>
          <a:ln>
            <a:noFill/>
          </a:ln>
        </p:spPr>
        <p:txBody>
          <a:bodyPr anchorCtr="0" anchor="t" bIns="0" lIns="0" spcFirstLastPara="1" rIns="0" wrap="square" tIns="0">
            <a:spAutoFit/>
          </a:bodyPr>
          <a:lstStyle/>
          <a:p>
            <a:pPr indent="0" lvl="0" marL="0" marR="0" rtl="0" algn="ctr">
              <a:lnSpc>
                <a:spcPct val="117003"/>
              </a:lnSpc>
              <a:spcBef>
                <a:spcPts val="0"/>
              </a:spcBef>
              <a:spcAft>
                <a:spcPts val="0"/>
              </a:spcAft>
              <a:buNone/>
            </a:pPr>
            <a:r>
              <a:rPr b="0" i="0" lang="en-US" sz="4599" u="none" cap="none" strike="noStrike">
                <a:solidFill>
                  <a:srgbClr val="FFFFFF"/>
                </a:solidFill>
                <a:latin typeface="Crimson Pro"/>
                <a:ea typeface="Crimson Pro"/>
                <a:cs typeface="Crimson Pro"/>
                <a:sym typeface="Crimson Pro"/>
              </a:rPr>
              <a:t>Insan Statistik Teladan (IST) 2024</a:t>
            </a:r>
            <a:endParaRPr/>
          </a:p>
          <a:p>
            <a:pPr indent="0" lvl="0" marL="0" marR="0" rtl="0" algn="ctr">
              <a:lnSpc>
                <a:spcPct val="117003"/>
              </a:lnSpc>
              <a:spcBef>
                <a:spcPts val="0"/>
              </a:spcBef>
              <a:spcAft>
                <a:spcPts val="0"/>
              </a:spcAft>
              <a:buNone/>
            </a:pPr>
            <a:r>
              <a:rPr b="0" i="0" lang="en-US" sz="4599" u="none" cap="none" strike="noStrike">
                <a:solidFill>
                  <a:srgbClr val="FFFFFF"/>
                </a:solidFill>
                <a:latin typeface="Crimson Pro"/>
                <a:ea typeface="Crimson Pro"/>
                <a:cs typeface="Crimson Pro"/>
                <a:sym typeface="Crimson Pro"/>
              </a:rPr>
              <a:t>BPS </a:t>
            </a:r>
            <a:r>
              <a:rPr lang="en-US" sz="4599">
                <a:solidFill>
                  <a:srgbClr val="FFFFFF"/>
                </a:solidFill>
                <a:latin typeface="Crimson Pro"/>
                <a:ea typeface="Crimson Pro"/>
                <a:cs typeface="Crimson Pro"/>
                <a:sym typeface="Crimson Pro"/>
              </a:rPr>
              <a:t>Kabupaten Bener Meriah, Aceh</a:t>
            </a:r>
            <a:endParaRPr/>
          </a:p>
        </p:txBody>
      </p:sp>
      <p:sp>
        <p:nvSpPr>
          <p:cNvPr id="87" name="Google Shape;87;p1"/>
          <p:cNvSpPr txBox="1"/>
          <p:nvPr/>
        </p:nvSpPr>
        <p:spPr>
          <a:xfrm>
            <a:off x="5525492" y="1257300"/>
            <a:ext cx="13416687" cy="173819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2932" u="none" cap="none" strike="noStrike">
                <a:solidFill>
                  <a:srgbClr val="FFFFFF"/>
                </a:solidFill>
                <a:latin typeface="Crimson Pro"/>
                <a:ea typeface="Crimson Pro"/>
                <a:cs typeface="Crimson Pro"/>
                <a:sym typeface="Crimson Pro"/>
              </a:rPr>
              <a:t>Rencana Aksi</a:t>
            </a:r>
            <a:endParaRPr/>
          </a:p>
        </p:txBody>
      </p:sp>
      <p:sp>
        <p:nvSpPr>
          <p:cNvPr id="88" name="Google Shape;88;p1"/>
          <p:cNvSpPr txBox="1"/>
          <p:nvPr/>
        </p:nvSpPr>
        <p:spPr>
          <a:xfrm>
            <a:off x="6532637" y="5705985"/>
            <a:ext cx="11402397" cy="929641"/>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99" u="none" cap="none" strike="noStrike">
                <a:solidFill>
                  <a:srgbClr val="FFFFFF"/>
                </a:solidFill>
                <a:latin typeface="Crimson Pro"/>
                <a:ea typeface="Crimson Pro"/>
                <a:cs typeface="Crimson Pro"/>
                <a:sym typeface="Crimson Pro"/>
              </a:rPr>
              <a:t>Kusni Rohani Rumahorbo</a:t>
            </a:r>
            <a:endParaRPr/>
          </a:p>
        </p:txBody>
      </p:sp>
      <p:sp>
        <p:nvSpPr>
          <p:cNvPr id="89" name="Google Shape;89;p1"/>
          <p:cNvSpPr txBox="1"/>
          <p:nvPr/>
        </p:nvSpPr>
        <p:spPr>
          <a:xfrm>
            <a:off x="6532637" y="6769001"/>
            <a:ext cx="11402397" cy="67246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899" u="none" cap="none" strike="noStrike">
                <a:solidFill>
                  <a:srgbClr val="FFFFFF"/>
                </a:solidFill>
                <a:latin typeface="Crimson Pro"/>
                <a:ea typeface="Crimson Pro"/>
                <a:cs typeface="Crimson Pro"/>
                <a:sym typeface="Crimson Pro"/>
              </a:rPr>
              <a:t>19840130 200701 2 004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93939"/>
        </a:solidFill>
      </p:bgPr>
    </p:bg>
    <p:spTree>
      <p:nvGrpSpPr>
        <p:cNvPr id="167" name="Shape 167"/>
        <p:cNvGrpSpPr/>
        <p:nvPr/>
      </p:nvGrpSpPr>
      <p:grpSpPr>
        <a:xfrm>
          <a:off x="0" y="0"/>
          <a:ext cx="0" cy="0"/>
          <a:chOff x="0" y="0"/>
          <a:chExt cx="0" cy="0"/>
        </a:xfrm>
      </p:grpSpPr>
      <p:sp>
        <p:nvSpPr>
          <p:cNvPr id="168" name="Google Shape;168;p11"/>
          <p:cNvSpPr txBox="1"/>
          <p:nvPr/>
        </p:nvSpPr>
        <p:spPr>
          <a:xfrm>
            <a:off x="1028700" y="1085850"/>
            <a:ext cx="17169418" cy="10033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000" u="none" cap="none" strike="noStrike">
                <a:solidFill>
                  <a:srgbClr val="FFFFFF"/>
                </a:solidFill>
                <a:latin typeface="Crimson Pro"/>
                <a:ea typeface="Crimson Pro"/>
                <a:cs typeface="Crimson Pro"/>
                <a:sym typeface="Crimson Pro"/>
              </a:rPr>
              <a:t>Strategi untuk Mencapai Tujuan</a:t>
            </a:r>
            <a:endParaRPr/>
          </a:p>
        </p:txBody>
      </p:sp>
      <p:sp>
        <p:nvSpPr>
          <p:cNvPr id="169" name="Google Shape;169;p11"/>
          <p:cNvSpPr txBox="1"/>
          <p:nvPr/>
        </p:nvSpPr>
        <p:spPr>
          <a:xfrm>
            <a:off x="1151338" y="3132060"/>
            <a:ext cx="11783902" cy="64617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72" u="none" cap="none" strike="noStrike">
                <a:solidFill>
                  <a:srgbClr val="FFFFFF"/>
                </a:solidFill>
                <a:latin typeface="Crimson Pro"/>
                <a:ea typeface="Crimson Pro"/>
                <a:cs typeface="Crimson Pro"/>
                <a:sym typeface="Crimson Pro"/>
              </a:rPr>
              <a:t>Mengaktifkan Kembali Sekretariat Satu Data Indonesia</a:t>
            </a:r>
            <a:endParaRPr/>
          </a:p>
        </p:txBody>
      </p:sp>
      <p:sp>
        <p:nvSpPr>
          <p:cNvPr id="170" name="Google Shape;170;p11"/>
          <p:cNvSpPr txBox="1"/>
          <p:nvPr/>
        </p:nvSpPr>
        <p:spPr>
          <a:xfrm>
            <a:off x="1151338" y="3867789"/>
            <a:ext cx="15558437" cy="929038"/>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662" u="none" cap="none" strike="noStrike">
                <a:solidFill>
                  <a:srgbClr val="FFFFFF"/>
                </a:solidFill>
                <a:latin typeface="Crimson Pro"/>
                <a:ea typeface="Crimson Pro"/>
                <a:cs typeface="Crimson Pro"/>
                <a:sym typeface="Crimson Pro"/>
              </a:rPr>
              <a:t>Merencanakan pertemuan dengan sekretariat Satu Data Indonesia di Kabupaten Bener Meriah di minggu ke 3 September 2024 untuk membuat komitmen bersama membangun Satu Data Indonesia ke depannya</a:t>
            </a:r>
            <a:endParaRPr/>
          </a:p>
        </p:txBody>
      </p:sp>
      <p:sp>
        <p:nvSpPr>
          <p:cNvPr id="171" name="Google Shape;171;p11"/>
          <p:cNvSpPr txBox="1"/>
          <p:nvPr/>
        </p:nvSpPr>
        <p:spPr>
          <a:xfrm>
            <a:off x="1028700" y="5279246"/>
            <a:ext cx="11783902" cy="64617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72" u="none" cap="none" strike="noStrike">
                <a:solidFill>
                  <a:srgbClr val="FFFFFF"/>
                </a:solidFill>
                <a:latin typeface="Crimson Pro"/>
                <a:ea typeface="Crimson Pro"/>
                <a:cs typeface="Crimson Pro"/>
                <a:sym typeface="Crimson Pro"/>
              </a:rPr>
              <a:t>Penyiapan Lokasi Arsip Digital</a:t>
            </a:r>
            <a:endParaRPr/>
          </a:p>
        </p:txBody>
      </p:sp>
      <p:sp>
        <p:nvSpPr>
          <p:cNvPr id="172" name="Google Shape;172;p11"/>
          <p:cNvSpPr txBox="1"/>
          <p:nvPr/>
        </p:nvSpPr>
        <p:spPr>
          <a:xfrm>
            <a:off x="1028700" y="6014975"/>
            <a:ext cx="16230600" cy="15570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lang="en-US" sz="2662">
                <a:solidFill>
                  <a:srgbClr val="FFFFFF"/>
                </a:solidFill>
                <a:latin typeface="Crimson Pro"/>
                <a:ea typeface="Crimson Pro"/>
                <a:cs typeface="Crimson Pro"/>
                <a:sym typeface="Crimson Pro"/>
              </a:rPr>
              <a:t>Setelah berkoordinasi dengan Diskominsa Provinsi Aceh pada Jum’at, 6 September 2024 yang lalu maka diputuskan pengarsipan digital dokumen SDI ini akan ditempatkan di portal data milik Diskominfo Bener Meriah data.benermeriahkab.go.id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nvSpPr>
        <p:spPr>
          <a:xfrm>
            <a:off x="1028700" y="1085850"/>
            <a:ext cx="17169418" cy="10033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000" u="none" cap="none" strike="noStrike">
                <a:solidFill>
                  <a:srgbClr val="393939"/>
                </a:solidFill>
                <a:latin typeface="Crimson Pro"/>
                <a:ea typeface="Crimson Pro"/>
                <a:cs typeface="Crimson Pro"/>
                <a:sym typeface="Crimson Pro"/>
              </a:rPr>
              <a:t>Strategi untuk Mencapai Tujuan</a:t>
            </a:r>
            <a:endParaRPr/>
          </a:p>
        </p:txBody>
      </p:sp>
      <p:sp>
        <p:nvSpPr>
          <p:cNvPr id="178" name="Google Shape;178;p12"/>
          <p:cNvSpPr txBox="1"/>
          <p:nvPr/>
        </p:nvSpPr>
        <p:spPr>
          <a:xfrm>
            <a:off x="1151338" y="3132060"/>
            <a:ext cx="14964791" cy="64617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72" u="none" cap="none" strike="noStrike">
                <a:solidFill>
                  <a:srgbClr val="393939"/>
                </a:solidFill>
                <a:latin typeface="Crimson Pro"/>
                <a:ea typeface="Crimson Pro"/>
                <a:cs typeface="Crimson Pro"/>
                <a:sym typeface="Crimson Pro"/>
              </a:rPr>
              <a:t>Identifikasi Dokumen Satu Data Indonesia yang akan Diarsipkan</a:t>
            </a:r>
            <a:endParaRPr/>
          </a:p>
        </p:txBody>
      </p:sp>
      <p:sp>
        <p:nvSpPr>
          <p:cNvPr id="179" name="Google Shape;179;p12"/>
          <p:cNvSpPr txBox="1"/>
          <p:nvPr/>
        </p:nvSpPr>
        <p:spPr>
          <a:xfrm>
            <a:off x="1151338" y="3867789"/>
            <a:ext cx="15558437" cy="929038"/>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662" u="none" cap="none" strike="noStrike">
                <a:solidFill>
                  <a:srgbClr val="393939"/>
                </a:solidFill>
                <a:latin typeface="Crimson Pro"/>
                <a:ea typeface="Crimson Pro"/>
                <a:cs typeface="Crimson Pro"/>
                <a:sym typeface="Crimson Pro"/>
              </a:rPr>
              <a:t>Merencanakan 2-3 pertemuan Tim Sekretariat di Bulan Oktober 2024 untuk melakukan identifikasi dokumen Satu Data Indonesia yang relevan untuk diarsipkan </a:t>
            </a:r>
            <a:endParaRPr/>
          </a:p>
        </p:txBody>
      </p:sp>
      <p:sp>
        <p:nvSpPr>
          <p:cNvPr id="180" name="Google Shape;180;p12"/>
          <p:cNvSpPr txBox="1"/>
          <p:nvPr/>
        </p:nvSpPr>
        <p:spPr>
          <a:xfrm>
            <a:off x="1151338" y="5280924"/>
            <a:ext cx="11783902" cy="64617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72" u="none" cap="none" strike="noStrike">
                <a:solidFill>
                  <a:srgbClr val="393939"/>
                </a:solidFill>
                <a:latin typeface="Crimson Pro"/>
                <a:ea typeface="Crimson Pro"/>
                <a:cs typeface="Crimson Pro"/>
                <a:sym typeface="Crimson Pro"/>
              </a:rPr>
              <a:t>Input Dokumen </a:t>
            </a:r>
            <a:endParaRPr/>
          </a:p>
        </p:txBody>
      </p:sp>
      <p:sp>
        <p:nvSpPr>
          <p:cNvPr id="181" name="Google Shape;181;p12"/>
          <p:cNvSpPr txBox="1"/>
          <p:nvPr/>
        </p:nvSpPr>
        <p:spPr>
          <a:xfrm>
            <a:off x="1151338" y="6016653"/>
            <a:ext cx="16230600" cy="464038"/>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662" u="none" cap="none" strike="noStrike">
                <a:solidFill>
                  <a:srgbClr val="393939"/>
                </a:solidFill>
                <a:latin typeface="Crimson Pro"/>
                <a:ea typeface="Crimson Pro"/>
                <a:cs typeface="Crimson Pro"/>
                <a:sym typeface="Crimson Pro"/>
              </a:rPr>
              <a:t>Menyusun rencana input dokumen bersama dengan Tim Sekretariat Satu Data Indonesia di Bulan November 2024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D4CB"/>
        </a:solidFill>
      </p:bgPr>
    </p:bg>
    <p:spTree>
      <p:nvGrpSpPr>
        <p:cNvPr id="185" name="Shape 185"/>
        <p:cNvGrpSpPr/>
        <p:nvPr/>
      </p:nvGrpSpPr>
      <p:grpSpPr>
        <a:xfrm>
          <a:off x="0" y="0"/>
          <a:ext cx="0" cy="0"/>
          <a:chOff x="0" y="0"/>
          <a:chExt cx="0" cy="0"/>
        </a:xfrm>
      </p:grpSpPr>
      <p:sp>
        <p:nvSpPr>
          <p:cNvPr id="186" name="Google Shape;186;p13"/>
          <p:cNvSpPr txBox="1"/>
          <p:nvPr/>
        </p:nvSpPr>
        <p:spPr>
          <a:xfrm>
            <a:off x="1028700" y="600075"/>
            <a:ext cx="17169418" cy="197485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000" u="none" cap="none" strike="noStrike">
                <a:solidFill>
                  <a:srgbClr val="393939"/>
                </a:solidFill>
                <a:latin typeface="Crimson Pro"/>
                <a:ea typeface="Crimson Pro"/>
                <a:cs typeface="Crimson Pro"/>
                <a:sym typeface="Crimson Pro"/>
              </a:rPr>
              <a:t>Strategi untuk Mendapat Feedback Terhadap Perubahan yang Dilakukan</a:t>
            </a:r>
            <a:endParaRPr/>
          </a:p>
        </p:txBody>
      </p:sp>
      <p:sp>
        <p:nvSpPr>
          <p:cNvPr id="187" name="Google Shape;187;p13"/>
          <p:cNvSpPr txBox="1"/>
          <p:nvPr/>
        </p:nvSpPr>
        <p:spPr>
          <a:xfrm>
            <a:off x="1151338" y="3132060"/>
            <a:ext cx="14964791" cy="64617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72" u="none" cap="none" strike="noStrike">
                <a:solidFill>
                  <a:srgbClr val="393939"/>
                </a:solidFill>
                <a:latin typeface="Crimson Pro"/>
                <a:ea typeface="Crimson Pro"/>
                <a:cs typeface="Crimson Pro"/>
                <a:sym typeface="Crimson Pro"/>
              </a:rPr>
              <a:t>Menyebarkan survei atau angket untuk kemudian diisi oleh Data Officer </a:t>
            </a:r>
            <a:endParaRPr/>
          </a:p>
        </p:txBody>
      </p:sp>
      <p:sp>
        <p:nvSpPr>
          <p:cNvPr id="188" name="Google Shape;188;p13"/>
          <p:cNvSpPr txBox="1"/>
          <p:nvPr/>
        </p:nvSpPr>
        <p:spPr>
          <a:xfrm>
            <a:off x="1151338" y="3867789"/>
            <a:ext cx="16230600" cy="1394038"/>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662" u="none" cap="none" strike="noStrike">
                <a:solidFill>
                  <a:srgbClr val="393939"/>
                </a:solidFill>
                <a:latin typeface="Crimson Pro"/>
                <a:ea typeface="Crimson Pro"/>
                <a:cs typeface="Crimson Pro"/>
                <a:sym typeface="Crimson Pro"/>
              </a:rPr>
              <a:t>Mengembangkan survei yang mencakup berbagai aspek pengalaman pengguna, seperti kemudahan penggunaan, kecepatan akses, fitur yang paling bermanfaat, dan area yang memerlukan perbaikan di 1 bulan terakhir (Januari 2025)</a:t>
            </a:r>
            <a:endParaRPr/>
          </a:p>
          <a:p>
            <a:pPr indent="0" lvl="0" marL="0" marR="0" rtl="0" algn="l">
              <a:lnSpc>
                <a:spcPct val="140007"/>
              </a:lnSpc>
              <a:spcBef>
                <a:spcPts val="0"/>
              </a:spcBef>
              <a:spcAft>
                <a:spcPts val="0"/>
              </a:spcAft>
              <a:buNone/>
            </a:pPr>
            <a:r>
              <a:rPr b="0" i="0" lang="en-US" sz="2662" u="none" cap="none" strike="noStrike">
                <a:solidFill>
                  <a:srgbClr val="393939"/>
                </a:solidFill>
                <a:latin typeface="Crimson Pro"/>
                <a:ea typeface="Crimson Pro"/>
                <a:cs typeface="Crimson Pro"/>
                <a:sym typeface="Crimson Pro"/>
              </a:rPr>
              <a:t>jangka waktu rencana aksi</a:t>
            </a:r>
            <a:endParaRPr/>
          </a:p>
        </p:txBody>
      </p:sp>
      <p:sp>
        <p:nvSpPr>
          <p:cNvPr id="189" name="Google Shape;189;p13"/>
          <p:cNvSpPr txBox="1"/>
          <p:nvPr/>
        </p:nvSpPr>
        <p:spPr>
          <a:xfrm>
            <a:off x="1151338" y="5814276"/>
            <a:ext cx="11783902" cy="64617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72" u="none" cap="none" strike="noStrike">
                <a:solidFill>
                  <a:srgbClr val="393939"/>
                </a:solidFill>
                <a:latin typeface="Crimson Pro"/>
                <a:ea typeface="Crimson Pro"/>
                <a:cs typeface="Crimson Pro"/>
                <a:sym typeface="Crimson Pro"/>
              </a:rPr>
              <a:t>Diskusi Bersama Tim Sekretariat Satu Data Indonesia</a:t>
            </a:r>
            <a:endParaRPr/>
          </a:p>
        </p:txBody>
      </p:sp>
      <p:sp>
        <p:nvSpPr>
          <p:cNvPr id="190" name="Google Shape;190;p13"/>
          <p:cNvSpPr txBox="1"/>
          <p:nvPr/>
        </p:nvSpPr>
        <p:spPr>
          <a:xfrm>
            <a:off x="1151338" y="6550005"/>
            <a:ext cx="16230600" cy="929038"/>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662" u="none" cap="none" strike="noStrike">
                <a:solidFill>
                  <a:srgbClr val="393939"/>
                </a:solidFill>
                <a:latin typeface="Crimson Pro"/>
                <a:ea typeface="Crimson Pro"/>
                <a:cs typeface="Crimson Pro"/>
                <a:sym typeface="Crimson Pro"/>
              </a:rPr>
              <a:t>Anggota Tim Sekretariat saling menyampaikan pengalaman mereka dalam mengakses dokumen Satu Data Indonesia. Diskusi ini akan dilakukan di Bulan Desember 2024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93939"/>
        </a:solidFill>
      </p:bgPr>
    </p:bg>
    <p:spTree>
      <p:nvGrpSpPr>
        <p:cNvPr id="194" name="Shape 194"/>
        <p:cNvGrpSpPr/>
        <p:nvPr/>
      </p:nvGrpSpPr>
      <p:grpSpPr>
        <a:xfrm>
          <a:off x="0" y="0"/>
          <a:ext cx="0" cy="0"/>
          <a:chOff x="0" y="0"/>
          <a:chExt cx="0" cy="0"/>
        </a:xfrm>
      </p:grpSpPr>
      <p:sp>
        <p:nvSpPr>
          <p:cNvPr id="195" name="Google Shape;195;p14"/>
          <p:cNvSpPr txBox="1"/>
          <p:nvPr/>
        </p:nvSpPr>
        <p:spPr>
          <a:xfrm>
            <a:off x="681938" y="634650"/>
            <a:ext cx="17169300" cy="1077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000" u="none" cap="none" strike="noStrike">
                <a:solidFill>
                  <a:srgbClr val="FFFFFF"/>
                </a:solidFill>
                <a:latin typeface="Crimson Pro"/>
                <a:ea typeface="Crimson Pro"/>
                <a:cs typeface="Crimson Pro"/>
                <a:sym typeface="Crimson Pro"/>
              </a:rPr>
              <a:t>Hasil yang Diharapkan</a:t>
            </a:r>
            <a:endParaRPr/>
          </a:p>
        </p:txBody>
      </p:sp>
      <p:sp>
        <p:nvSpPr>
          <p:cNvPr id="196" name="Google Shape;196;p14"/>
          <p:cNvSpPr txBox="1"/>
          <p:nvPr/>
        </p:nvSpPr>
        <p:spPr>
          <a:xfrm>
            <a:off x="681938" y="1970275"/>
            <a:ext cx="14964900" cy="5805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72" u="none" cap="none" strike="noStrike">
                <a:solidFill>
                  <a:srgbClr val="FFFFFF"/>
                </a:solidFill>
                <a:latin typeface="Crimson Pro"/>
                <a:ea typeface="Crimson Pro"/>
                <a:cs typeface="Crimson Pro"/>
                <a:sym typeface="Crimson Pro"/>
              </a:rPr>
              <a:t>Apa yang Berubah</a:t>
            </a:r>
            <a:endParaRPr/>
          </a:p>
        </p:txBody>
      </p:sp>
      <p:sp>
        <p:nvSpPr>
          <p:cNvPr id="197" name="Google Shape;197;p14"/>
          <p:cNvSpPr txBox="1"/>
          <p:nvPr/>
        </p:nvSpPr>
        <p:spPr>
          <a:xfrm>
            <a:off x="681938" y="2706004"/>
            <a:ext cx="16230600" cy="2130900"/>
          </a:xfrm>
          <a:prstGeom prst="rect">
            <a:avLst/>
          </a:prstGeom>
          <a:noFill/>
          <a:ln>
            <a:noFill/>
          </a:ln>
        </p:spPr>
        <p:txBody>
          <a:bodyPr anchorCtr="0" anchor="t" bIns="0" lIns="0" spcFirstLastPara="1" rIns="0" wrap="square" tIns="0">
            <a:spAutoFit/>
          </a:bodyPr>
          <a:lstStyle/>
          <a:p>
            <a:pPr indent="-397637" lvl="0" marL="457200" marR="0" rtl="0" algn="l">
              <a:lnSpc>
                <a:spcPct val="140007"/>
              </a:lnSpc>
              <a:spcBef>
                <a:spcPts val="0"/>
              </a:spcBef>
              <a:spcAft>
                <a:spcPts val="0"/>
              </a:spcAft>
              <a:buClr>
                <a:srgbClr val="FFFFFF"/>
              </a:buClr>
              <a:buSzPts val="2662"/>
              <a:buFont typeface="Crimson Pro"/>
              <a:buAutoNum type="arabicPeriod"/>
            </a:pPr>
            <a:r>
              <a:rPr b="0" i="0" lang="en-US" sz="2662" u="none" cap="none" strike="noStrike">
                <a:solidFill>
                  <a:srgbClr val="FFFFFF"/>
                </a:solidFill>
                <a:latin typeface="Crimson Pro"/>
                <a:ea typeface="Crimson Pro"/>
                <a:cs typeface="Crimson Pro"/>
                <a:sym typeface="Crimson Pro"/>
              </a:rPr>
              <a:t>Perilaku pelaku pelaksana Satu Data Indonesia berubah. Pihak-pihak yang membutuhkan dokumen untuk keperluan peran masing-masing tidak perlu lagi meminta ke pihak yang lain. Hal ini akan sangat efektif dalam penerapannya.</a:t>
            </a:r>
            <a:endParaRPr sz="2662">
              <a:solidFill>
                <a:srgbClr val="FFFFFF"/>
              </a:solidFill>
              <a:latin typeface="Crimson Pro"/>
              <a:ea typeface="Crimson Pro"/>
              <a:cs typeface="Crimson Pro"/>
              <a:sym typeface="Crimson Pro"/>
            </a:endParaRPr>
          </a:p>
          <a:p>
            <a:pPr indent="-397637" lvl="0" marL="457200" marR="0" rtl="0" algn="l">
              <a:lnSpc>
                <a:spcPct val="140007"/>
              </a:lnSpc>
              <a:spcBef>
                <a:spcPts val="0"/>
              </a:spcBef>
              <a:spcAft>
                <a:spcPts val="0"/>
              </a:spcAft>
              <a:buClr>
                <a:srgbClr val="FFFFFF"/>
              </a:buClr>
              <a:buSzPts val="2662"/>
              <a:buFont typeface="Crimson Pro"/>
              <a:buAutoNum type="arabicPeriod"/>
            </a:pPr>
            <a:r>
              <a:rPr b="0" i="0" lang="en-US" sz="2662" u="none" cap="none" strike="noStrike">
                <a:solidFill>
                  <a:srgbClr val="FFFFFF"/>
                </a:solidFill>
                <a:latin typeface="Crimson Pro"/>
                <a:ea typeface="Crimson Pro"/>
                <a:cs typeface="Crimson Pro"/>
                <a:sym typeface="Crimson Pro"/>
              </a:rPr>
              <a:t>OPD tidak takut menjadi lokus pen</a:t>
            </a:r>
            <a:r>
              <a:rPr lang="en-US" sz="2662">
                <a:solidFill>
                  <a:srgbClr val="FFFFFF"/>
                </a:solidFill>
                <a:latin typeface="Crimson Pro"/>
                <a:ea typeface="Crimson Pro"/>
                <a:cs typeface="Crimson Pro"/>
                <a:sym typeface="Crimson Pro"/>
              </a:rPr>
              <a:t>ilaian EPSS tahun-tahun berikutnya</a:t>
            </a:r>
            <a:endParaRPr sz="2662">
              <a:solidFill>
                <a:srgbClr val="FFFFFF"/>
              </a:solidFill>
              <a:latin typeface="Crimson Pro"/>
              <a:ea typeface="Crimson Pro"/>
              <a:cs typeface="Crimson Pro"/>
              <a:sym typeface="Crimson Pro"/>
            </a:endParaRPr>
          </a:p>
          <a:p>
            <a:pPr indent="-397637" lvl="0" marL="457200" marR="0" rtl="0" algn="l">
              <a:lnSpc>
                <a:spcPct val="140007"/>
              </a:lnSpc>
              <a:spcBef>
                <a:spcPts val="0"/>
              </a:spcBef>
              <a:spcAft>
                <a:spcPts val="0"/>
              </a:spcAft>
              <a:buClr>
                <a:srgbClr val="FFFFFF"/>
              </a:buClr>
              <a:buSzPts val="2662"/>
              <a:buFont typeface="Crimson Pro"/>
              <a:buAutoNum type="arabicPeriod"/>
            </a:pPr>
            <a:r>
              <a:rPr lang="en-US" sz="2662">
                <a:solidFill>
                  <a:srgbClr val="FFFFFF"/>
                </a:solidFill>
                <a:latin typeface="Crimson Pro"/>
                <a:ea typeface="Crimson Pro"/>
                <a:cs typeface="Crimson Pro"/>
                <a:sym typeface="Crimson Pro"/>
              </a:rPr>
              <a:t>Nilai IPS meningkat</a:t>
            </a:r>
            <a:endParaRPr sz="2662">
              <a:solidFill>
                <a:srgbClr val="FFFFFF"/>
              </a:solidFill>
              <a:latin typeface="Crimson Pro"/>
              <a:ea typeface="Crimson Pro"/>
              <a:cs typeface="Crimson Pro"/>
              <a:sym typeface="Crimson Pro"/>
            </a:endParaRPr>
          </a:p>
        </p:txBody>
      </p:sp>
      <p:sp>
        <p:nvSpPr>
          <p:cNvPr id="198" name="Google Shape;198;p14"/>
          <p:cNvSpPr txBox="1"/>
          <p:nvPr/>
        </p:nvSpPr>
        <p:spPr>
          <a:xfrm>
            <a:off x="681938" y="5047267"/>
            <a:ext cx="11784000" cy="5805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72" u="none" cap="none" strike="noStrike">
                <a:solidFill>
                  <a:srgbClr val="FFFFFF"/>
                </a:solidFill>
                <a:latin typeface="Crimson Pro"/>
                <a:ea typeface="Crimson Pro"/>
                <a:cs typeface="Crimson Pro"/>
                <a:sym typeface="Crimson Pro"/>
              </a:rPr>
              <a:t>Siapa yang Akan Melihat Perubahan Tersebut</a:t>
            </a:r>
            <a:endParaRPr/>
          </a:p>
        </p:txBody>
      </p:sp>
      <p:sp>
        <p:nvSpPr>
          <p:cNvPr id="199" name="Google Shape;199;p14"/>
          <p:cNvSpPr txBox="1"/>
          <p:nvPr/>
        </p:nvSpPr>
        <p:spPr>
          <a:xfrm>
            <a:off x="681938" y="5782995"/>
            <a:ext cx="16230600" cy="15570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662" u="none" cap="none" strike="noStrike">
                <a:solidFill>
                  <a:srgbClr val="FFFFFF"/>
                </a:solidFill>
                <a:latin typeface="Crimson Pro"/>
                <a:ea typeface="Crimson Pro"/>
                <a:cs typeface="Crimson Pro"/>
                <a:sym typeface="Crimson Pro"/>
              </a:rPr>
              <a:t>Yang melihat adalah semua pelaku yang terlibat dalam pelaksanaan Satu data Indonesia di Kabupaten Bener Meriah seperti Pembina Data, Walidata,  Tim Sekretariat SDI juga  termasuk Data Officer dari 35 Organisasi Perangkat Daerah (OPD) dan BPS</a:t>
            </a:r>
            <a:endParaRPr/>
          </a:p>
        </p:txBody>
      </p:sp>
      <p:sp>
        <p:nvSpPr>
          <p:cNvPr id="200" name="Google Shape;200;p14"/>
          <p:cNvSpPr txBox="1"/>
          <p:nvPr/>
        </p:nvSpPr>
        <p:spPr>
          <a:xfrm>
            <a:off x="681938" y="7777108"/>
            <a:ext cx="11784000" cy="5805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72" u="none" cap="none" strike="noStrike">
                <a:solidFill>
                  <a:srgbClr val="FFFFFF"/>
                </a:solidFill>
                <a:latin typeface="Crimson Pro"/>
                <a:ea typeface="Crimson Pro"/>
                <a:cs typeface="Crimson Pro"/>
                <a:sym typeface="Crimson Pro"/>
              </a:rPr>
              <a:t>Apa yang Akan Mereka Lihat</a:t>
            </a:r>
            <a:endParaRPr/>
          </a:p>
        </p:txBody>
      </p:sp>
      <p:sp>
        <p:nvSpPr>
          <p:cNvPr id="201" name="Google Shape;201;p14"/>
          <p:cNvSpPr txBox="1"/>
          <p:nvPr/>
        </p:nvSpPr>
        <p:spPr>
          <a:xfrm>
            <a:off x="681938" y="8512836"/>
            <a:ext cx="16230600" cy="9834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662" u="none" cap="none" strike="noStrike">
                <a:solidFill>
                  <a:srgbClr val="FFFFFF"/>
                </a:solidFill>
                <a:latin typeface="Crimson Pro"/>
                <a:ea typeface="Crimson Pro"/>
                <a:cs typeface="Crimson Pro"/>
                <a:sym typeface="Crimson Pro"/>
              </a:rPr>
              <a:t>Akses Dokumen SDI yang mudah, Histori perjalanan SDI di Kabupaten Bener Meriah, progres nilai IPS  dan bukti dukung dari tahun ke tahun.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D4CB"/>
        </a:solidFill>
      </p:bgPr>
    </p:bg>
    <p:spTree>
      <p:nvGrpSpPr>
        <p:cNvPr id="205" name="Shape 205"/>
        <p:cNvGrpSpPr/>
        <p:nvPr/>
      </p:nvGrpSpPr>
      <p:grpSpPr>
        <a:xfrm>
          <a:off x="0" y="0"/>
          <a:ext cx="0" cy="0"/>
          <a:chOff x="0" y="0"/>
          <a:chExt cx="0" cy="0"/>
        </a:xfrm>
      </p:grpSpPr>
      <p:sp>
        <p:nvSpPr>
          <p:cNvPr id="206" name="Google Shape;206;p15"/>
          <p:cNvSpPr txBox="1"/>
          <p:nvPr/>
        </p:nvSpPr>
        <p:spPr>
          <a:xfrm>
            <a:off x="1332261" y="2985775"/>
            <a:ext cx="12478563" cy="413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393939"/>
                </a:solidFill>
                <a:latin typeface="Crimson Pro"/>
                <a:ea typeface="Crimson Pro"/>
                <a:cs typeface="Crimson Pro"/>
                <a:sym typeface="Crimson Pro"/>
              </a:rPr>
              <a:t>Great things are done by a series of small things brought together</a:t>
            </a:r>
            <a:endParaRPr/>
          </a:p>
        </p:txBody>
      </p:sp>
      <p:sp>
        <p:nvSpPr>
          <p:cNvPr id="207" name="Google Shape;207;p15"/>
          <p:cNvSpPr/>
          <p:nvPr/>
        </p:nvSpPr>
        <p:spPr>
          <a:xfrm>
            <a:off x="1332261" y="1899925"/>
            <a:ext cx="670540" cy="509611"/>
          </a:xfrm>
          <a:custGeom>
            <a:rect b="b" l="l" r="r" t="t"/>
            <a:pathLst>
              <a:path extrusionOk="0" h="509611" w="670540">
                <a:moveTo>
                  <a:pt x="0" y="0"/>
                </a:moveTo>
                <a:lnTo>
                  <a:pt x="670540" y="0"/>
                </a:lnTo>
                <a:lnTo>
                  <a:pt x="670540" y="509610"/>
                </a:lnTo>
                <a:lnTo>
                  <a:pt x="0" y="509610"/>
                </a:lnTo>
                <a:lnTo>
                  <a:pt x="0" y="0"/>
                </a:lnTo>
                <a:close/>
              </a:path>
            </a:pathLst>
          </a:custGeom>
          <a:blipFill rotWithShape="1">
            <a:blip r:embed="rId3">
              <a:alphaModFix/>
            </a:blip>
            <a:stretch>
              <a:fillRect b="0" l="0" r="0" t="0"/>
            </a:stretch>
          </a:blipFill>
          <a:ln>
            <a:noFill/>
          </a:ln>
        </p:spPr>
      </p:sp>
      <p:sp>
        <p:nvSpPr>
          <p:cNvPr id="208" name="Google Shape;208;p15"/>
          <p:cNvSpPr txBox="1"/>
          <p:nvPr/>
        </p:nvSpPr>
        <p:spPr>
          <a:xfrm>
            <a:off x="12671499" y="8701405"/>
            <a:ext cx="4587801" cy="55689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3200" u="none" cap="none" strike="noStrike">
                <a:solidFill>
                  <a:srgbClr val="393939"/>
                </a:solidFill>
                <a:latin typeface="Crimson Pro"/>
                <a:ea typeface="Crimson Pro"/>
                <a:cs typeface="Crimson Pro"/>
                <a:sym typeface="Crimson Pro"/>
              </a:rPr>
              <a:t>- Vincent Van Goght</a:t>
            </a:r>
            <a:endParaRPr/>
          </a:p>
        </p:txBody>
      </p:sp>
      <p:sp>
        <p:nvSpPr>
          <p:cNvPr id="209" name="Google Shape;209;p15"/>
          <p:cNvSpPr/>
          <p:nvPr/>
        </p:nvSpPr>
        <p:spPr>
          <a:xfrm rot="-10606139">
            <a:off x="11771793" y="7119625"/>
            <a:ext cx="670540" cy="509611"/>
          </a:xfrm>
          <a:custGeom>
            <a:rect b="b" l="l" r="r" t="t"/>
            <a:pathLst>
              <a:path extrusionOk="0" h="509611" w="670540">
                <a:moveTo>
                  <a:pt x="0" y="0"/>
                </a:moveTo>
                <a:lnTo>
                  <a:pt x="670540" y="0"/>
                </a:lnTo>
                <a:lnTo>
                  <a:pt x="670540" y="509610"/>
                </a:lnTo>
                <a:lnTo>
                  <a:pt x="0" y="50961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p:nvPr/>
        </p:nvSpPr>
        <p:spPr>
          <a:xfrm>
            <a:off x="1943100" y="1873659"/>
            <a:ext cx="6448853" cy="6539681"/>
          </a:xfrm>
          <a:custGeom>
            <a:rect b="b" l="l" r="r" t="t"/>
            <a:pathLst>
              <a:path extrusionOk="0" h="6539681" w="6448853">
                <a:moveTo>
                  <a:pt x="0" y="0"/>
                </a:moveTo>
                <a:lnTo>
                  <a:pt x="6448853" y="0"/>
                </a:lnTo>
                <a:lnTo>
                  <a:pt x="6448853" y="6539682"/>
                </a:lnTo>
                <a:lnTo>
                  <a:pt x="0" y="6539682"/>
                </a:lnTo>
                <a:lnTo>
                  <a:pt x="0" y="0"/>
                </a:lnTo>
                <a:close/>
              </a:path>
            </a:pathLst>
          </a:custGeom>
          <a:blipFill rotWithShape="1">
            <a:blip r:embed="rId3">
              <a:alphaModFix/>
            </a:blip>
            <a:stretch>
              <a:fillRect b="-21639" l="0" r="0" t="-26272"/>
            </a:stretch>
          </a:blipFill>
          <a:ln>
            <a:noFill/>
          </a:ln>
        </p:spPr>
      </p:sp>
      <p:sp>
        <p:nvSpPr>
          <p:cNvPr id="215" name="Google Shape;215;p16"/>
          <p:cNvSpPr txBox="1"/>
          <p:nvPr/>
        </p:nvSpPr>
        <p:spPr>
          <a:xfrm>
            <a:off x="10324171" y="4602162"/>
            <a:ext cx="6227779"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393939"/>
                </a:solidFill>
                <a:latin typeface="Crimson Pro"/>
                <a:ea typeface="Crimson Pro"/>
                <a:cs typeface="Crimson Pro"/>
                <a:sym typeface="Crimson Pro"/>
              </a:rPr>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D4CB"/>
        </a:solidFill>
      </p:bgPr>
    </p:bg>
    <p:spTree>
      <p:nvGrpSpPr>
        <p:cNvPr id="93" name="Shape 93"/>
        <p:cNvGrpSpPr/>
        <p:nvPr/>
      </p:nvGrpSpPr>
      <p:grpSpPr>
        <a:xfrm>
          <a:off x="0" y="0"/>
          <a:ext cx="0" cy="0"/>
          <a:chOff x="0" y="0"/>
          <a:chExt cx="0" cy="0"/>
        </a:xfrm>
      </p:grpSpPr>
      <p:sp>
        <p:nvSpPr>
          <p:cNvPr id="94" name="Google Shape;94;p2"/>
          <p:cNvSpPr txBox="1"/>
          <p:nvPr/>
        </p:nvSpPr>
        <p:spPr>
          <a:xfrm>
            <a:off x="1416733" y="5191125"/>
            <a:ext cx="15842567" cy="2013587"/>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4800" u="none" cap="none" strike="noStrike">
                <a:solidFill>
                  <a:srgbClr val="393939"/>
                </a:solidFill>
                <a:latin typeface="Crimson Pro"/>
                <a:ea typeface="Crimson Pro"/>
                <a:cs typeface="Crimson Pro"/>
                <a:sym typeface="Crimson Pro"/>
              </a:rPr>
              <a:t>Pada Keputusan Kepala BPS Provinsi Aceh</a:t>
            </a:r>
            <a:endParaRPr/>
          </a:p>
          <a:p>
            <a:pPr indent="0" lvl="0" marL="0" marR="0" rtl="0" algn="ctr">
              <a:lnSpc>
                <a:spcPct val="110000"/>
              </a:lnSpc>
              <a:spcBef>
                <a:spcPts val="0"/>
              </a:spcBef>
              <a:spcAft>
                <a:spcPts val="0"/>
              </a:spcAft>
              <a:buNone/>
            </a:pPr>
            <a:r>
              <a:rPr b="0" i="0" lang="en-US" sz="4800" u="none" cap="none" strike="noStrike">
                <a:solidFill>
                  <a:srgbClr val="393939"/>
                </a:solidFill>
                <a:latin typeface="Crimson Pro"/>
                <a:ea typeface="Crimson Pro"/>
                <a:cs typeface="Crimson Pro"/>
                <a:sym typeface="Crimson Pro"/>
              </a:rPr>
              <a:t>Nomor 19 Tahun 2024 tentang</a:t>
            </a:r>
            <a:endParaRPr/>
          </a:p>
          <a:p>
            <a:pPr indent="0" lvl="0" marL="0" marR="0" rtl="0" algn="ctr">
              <a:lnSpc>
                <a:spcPct val="110000"/>
              </a:lnSpc>
              <a:spcBef>
                <a:spcPts val="0"/>
              </a:spcBef>
              <a:spcAft>
                <a:spcPts val="0"/>
              </a:spcAft>
              <a:buNone/>
            </a:pPr>
            <a:r>
              <a:rPr b="0" i="0" lang="en-US" sz="4800" u="none" cap="none" strike="noStrike">
                <a:solidFill>
                  <a:srgbClr val="393939"/>
                </a:solidFill>
                <a:latin typeface="Crimson Pro"/>
                <a:ea typeface="Crimson Pro"/>
                <a:cs typeface="Crimson Pro"/>
                <a:sym typeface="Crimson Pro"/>
              </a:rPr>
              <a:t>Tim Pembina Statistik Sektoral di Wilayah Provinsi Aceh</a:t>
            </a:r>
            <a:endParaRPr/>
          </a:p>
        </p:txBody>
      </p:sp>
      <p:sp>
        <p:nvSpPr>
          <p:cNvPr id="95" name="Google Shape;95;p2"/>
          <p:cNvSpPr txBox="1"/>
          <p:nvPr/>
        </p:nvSpPr>
        <p:spPr>
          <a:xfrm>
            <a:off x="1416733" y="3835246"/>
            <a:ext cx="15842567" cy="680087"/>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4800" u="none" cap="none" strike="noStrike">
                <a:solidFill>
                  <a:srgbClr val="393939"/>
                </a:solidFill>
                <a:latin typeface="Crimson Pro"/>
                <a:ea typeface="Crimson Pro"/>
                <a:cs typeface="Crimson Pro"/>
                <a:sym typeface="Crimson Pro"/>
              </a:rPr>
              <a:t>Sebagai Koordinator Tim Pembina Kabupaten Bener Meriah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D4CB"/>
        </a:solidFill>
      </p:bgPr>
    </p:bg>
    <p:spTree>
      <p:nvGrpSpPr>
        <p:cNvPr id="99" name="Shape 99"/>
        <p:cNvGrpSpPr/>
        <p:nvPr/>
      </p:nvGrpSpPr>
      <p:grpSpPr>
        <a:xfrm>
          <a:off x="0" y="0"/>
          <a:ext cx="0" cy="0"/>
          <a:chOff x="0" y="0"/>
          <a:chExt cx="0" cy="0"/>
        </a:xfrm>
      </p:grpSpPr>
      <p:sp>
        <p:nvSpPr>
          <p:cNvPr id="100" name="Google Shape;100;p4"/>
          <p:cNvSpPr txBox="1"/>
          <p:nvPr/>
        </p:nvSpPr>
        <p:spPr>
          <a:xfrm>
            <a:off x="394435" y="919718"/>
            <a:ext cx="17169418" cy="10033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000" u="none" cap="none" strike="noStrike">
                <a:solidFill>
                  <a:srgbClr val="393939"/>
                </a:solidFill>
                <a:latin typeface="Crimson Pro"/>
                <a:ea typeface="Crimson Pro"/>
                <a:cs typeface="Crimson Pro"/>
                <a:sym typeface="Crimson Pro"/>
              </a:rPr>
              <a:t>Pembinaan Statistik Sektoral</a:t>
            </a:r>
            <a:endParaRPr/>
          </a:p>
        </p:txBody>
      </p:sp>
      <p:sp>
        <p:nvSpPr>
          <p:cNvPr id="101" name="Google Shape;101;p4"/>
          <p:cNvSpPr/>
          <p:nvPr/>
        </p:nvSpPr>
        <p:spPr>
          <a:xfrm>
            <a:off x="7147841" y="2856469"/>
            <a:ext cx="654521" cy="654521"/>
          </a:xfrm>
          <a:custGeom>
            <a:rect b="b" l="l" r="r" t="t"/>
            <a:pathLst>
              <a:path extrusionOk="0" h="654521" w="654521">
                <a:moveTo>
                  <a:pt x="0" y="0"/>
                </a:moveTo>
                <a:lnTo>
                  <a:pt x="654521" y="0"/>
                </a:lnTo>
                <a:lnTo>
                  <a:pt x="654521" y="654520"/>
                </a:lnTo>
                <a:lnTo>
                  <a:pt x="0" y="654520"/>
                </a:lnTo>
                <a:lnTo>
                  <a:pt x="0" y="0"/>
                </a:lnTo>
                <a:close/>
              </a:path>
            </a:pathLst>
          </a:custGeom>
          <a:blipFill rotWithShape="1">
            <a:blip r:embed="rId3">
              <a:alphaModFix/>
            </a:blip>
            <a:stretch>
              <a:fillRect b="0" l="0" r="0" t="0"/>
            </a:stretch>
          </a:blipFill>
          <a:ln>
            <a:noFill/>
          </a:ln>
        </p:spPr>
      </p:sp>
      <p:sp>
        <p:nvSpPr>
          <p:cNvPr id="102" name="Google Shape;102;p4"/>
          <p:cNvSpPr/>
          <p:nvPr/>
        </p:nvSpPr>
        <p:spPr>
          <a:xfrm>
            <a:off x="7160337" y="5192901"/>
            <a:ext cx="492676" cy="654521"/>
          </a:xfrm>
          <a:custGeom>
            <a:rect b="b" l="l" r="r" t="t"/>
            <a:pathLst>
              <a:path extrusionOk="0" h="654521" w="492676">
                <a:moveTo>
                  <a:pt x="0" y="0"/>
                </a:moveTo>
                <a:lnTo>
                  <a:pt x="492675" y="0"/>
                </a:lnTo>
                <a:lnTo>
                  <a:pt x="492675" y="654521"/>
                </a:lnTo>
                <a:lnTo>
                  <a:pt x="0" y="654521"/>
                </a:lnTo>
                <a:lnTo>
                  <a:pt x="0" y="0"/>
                </a:lnTo>
                <a:close/>
              </a:path>
            </a:pathLst>
          </a:custGeom>
          <a:blipFill rotWithShape="1">
            <a:blip r:embed="rId4">
              <a:alphaModFix/>
            </a:blip>
            <a:stretch>
              <a:fillRect b="0" l="0" r="0" t="0"/>
            </a:stretch>
          </a:blipFill>
          <a:ln>
            <a:noFill/>
          </a:ln>
        </p:spPr>
      </p:sp>
      <p:sp>
        <p:nvSpPr>
          <p:cNvPr id="103" name="Google Shape;103;p4"/>
          <p:cNvSpPr txBox="1"/>
          <p:nvPr/>
        </p:nvSpPr>
        <p:spPr>
          <a:xfrm>
            <a:off x="8562156" y="5076825"/>
            <a:ext cx="10841791" cy="580390"/>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1" i="0" lang="en-US" sz="3400" u="none" cap="none" strike="noStrike">
                <a:solidFill>
                  <a:srgbClr val="393939"/>
                </a:solidFill>
                <a:latin typeface="Crimson Pro"/>
                <a:ea typeface="Crimson Pro"/>
                <a:cs typeface="Crimson Pro"/>
                <a:sym typeface="Crimson Pro"/>
              </a:rPr>
              <a:t>Evaluasi Penyelenggaraan Statistik Sektoral (EPSS)</a:t>
            </a:r>
            <a:endParaRPr/>
          </a:p>
        </p:txBody>
      </p:sp>
      <p:sp>
        <p:nvSpPr>
          <p:cNvPr id="104" name="Google Shape;104;p4"/>
          <p:cNvSpPr txBox="1"/>
          <p:nvPr/>
        </p:nvSpPr>
        <p:spPr>
          <a:xfrm>
            <a:off x="8562156" y="5752465"/>
            <a:ext cx="9014193" cy="4057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393939"/>
                </a:solidFill>
                <a:latin typeface="Crimson Pro"/>
                <a:ea typeface="Crimson Pro"/>
                <a:cs typeface="Crimson Pro"/>
                <a:sym typeface="Crimson Pro"/>
              </a:rPr>
              <a:t>Peningkatan Nilai IPS , Pendampingan OPD lokus penilaian</a:t>
            </a:r>
            <a:endParaRPr/>
          </a:p>
        </p:txBody>
      </p:sp>
      <p:sp>
        <p:nvSpPr>
          <p:cNvPr id="105" name="Google Shape;105;p4"/>
          <p:cNvSpPr txBox="1"/>
          <p:nvPr/>
        </p:nvSpPr>
        <p:spPr>
          <a:xfrm>
            <a:off x="8630583" y="2789794"/>
            <a:ext cx="10620725" cy="580390"/>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1" i="0" lang="en-US" sz="3400" u="none" cap="none" strike="noStrike">
                <a:solidFill>
                  <a:srgbClr val="393939"/>
                </a:solidFill>
                <a:latin typeface="Crimson Pro"/>
                <a:ea typeface="Crimson Pro"/>
                <a:cs typeface="Crimson Pro"/>
                <a:sym typeface="Crimson Pro"/>
              </a:rPr>
              <a:t>Satu Data Indonesia di Bener Meriah</a:t>
            </a:r>
            <a:endParaRPr/>
          </a:p>
        </p:txBody>
      </p:sp>
      <p:sp>
        <p:nvSpPr>
          <p:cNvPr id="106" name="Google Shape;106;p4"/>
          <p:cNvSpPr txBox="1"/>
          <p:nvPr/>
        </p:nvSpPr>
        <p:spPr>
          <a:xfrm>
            <a:off x="8630583" y="3463364"/>
            <a:ext cx="10841791" cy="8248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393939"/>
                </a:solidFill>
                <a:latin typeface="Crimson Pro"/>
                <a:ea typeface="Crimson Pro"/>
                <a:cs typeface="Crimson Pro"/>
                <a:sym typeface="Crimson Pro"/>
              </a:rPr>
              <a:t>Penerapan Prinsip Data, Peningkatan Peran Walidata, Menyiapkan  </a:t>
            </a:r>
            <a:endParaRPr/>
          </a:p>
          <a:p>
            <a:pPr indent="0" lvl="0" marL="0" marR="0" rtl="0" algn="l">
              <a:lnSpc>
                <a:spcPct val="139958"/>
              </a:lnSpc>
              <a:spcBef>
                <a:spcPts val="0"/>
              </a:spcBef>
              <a:spcAft>
                <a:spcPts val="0"/>
              </a:spcAft>
              <a:buNone/>
            </a:pPr>
            <a:r>
              <a:rPr b="0" i="0" lang="en-US" sz="2400" u="none" cap="none" strike="noStrike">
                <a:solidFill>
                  <a:srgbClr val="393939"/>
                </a:solidFill>
                <a:latin typeface="Crimson Pro"/>
                <a:ea typeface="Crimson Pro"/>
                <a:cs typeface="Crimson Pro"/>
                <a:sym typeface="Crimson Pro"/>
              </a:rPr>
              <a:t>Instrumen atau Produk Hukum Pendukung Kegiatan Statistik</a:t>
            </a:r>
            <a:endParaRPr/>
          </a:p>
        </p:txBody>
      </p:sp>
      <p:sp>
        <p:nvSpPr>
          <p:cNvPr id="107" name="Google Shape;107;p4"/>
          <p:cNvSpPr/>
          <p:nvPr/>
        </p:nvSpPr>
        <p:spPr>
          <a:xfrm>
            <a:off x="7147841" y="7015480"/>
            <a:ext cx="699835" cy="824217"/>
          </a:xfrm>
          <a:custGeom>
            <a:rect b="b" l="l" r="r" t="t"/>
            <a:pathLst>
              <a:path extrusionOk="0" h="824217" w="699835">
                <a:moveTo>
                  <a:pt x="0" y="0"/>
                </a:moveTo>
                <a:lnTo>
                  <a:pt x="699835" y="0"/>
                </a:lnTo>
                <a:lnTo>
                  <a:pt x="699835" y="824217"/>
                </a:lnTo>
                <a:lnTo>
                  <a:pt x="0" y="824217"/>
                </a:lnTo>
                <a:lnTo>
                  <a:pt x="0" y="0"/>
                </a:lnTo>
                <a:close/>
              </a:path>
            </a:pathLst>
          </a:custGeom>
          <a:blipFill rotWithShape="1">
            <a:blip r:embed="rId5">
              <a:alphaModFix/>
            </a:blip>
            <a:stretch>
              <a:fillRect b="0" l="0" r="0" t="0"/>
            </a:stretch>
          </a:blipFill>
          <a:ln>
            <a:noFill/>
          </a:ln>
        </p:spPr>
      </p:sp>
      <p:sp>
        <p:nvSpPr>
          <p:cNvPr id="108" name="Google Shape;108;p4"/>
          <p:cNvSpPr txBox="1"/>
          <p:nvPr/>
        </p:nvSpPr>
        <p:spPr>
          <a:xfrm>
            <a:off x="8562156" y="6948805"/>
            <a:ext cx="7101443" cy="580390"/>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1" i="0" lang="en-US" sz="3400" u="none" cap="none" strike="noStrike">
                <a:solidFill>
                  <a:srgbClr val="393939"/>
                </a:solidFill>
                <a:latin typeface="Crimson Pro"/>
                <a:ea typeface="Crimson Pro"/>
                <a:cs typeface="Crimson Pro"/>
                <a:sym typeface="Crimson Pro"/>
              </a:rPr>
              <a:t>Desa Cinta Statistik</a:t>
            </a:r>
            <a:endParaRPr/>
          </a:p>
        </p:txBody>
      </p:sp>
      <p:sp>
        <p:nvSpPr>
          <p:cNvPr id="109" name="Google Shape;109;p4"/>
          <p:cNvSpPr txBox="1"/>
          <p:nvPr/>
        </p:nvSpPr>
        <p:spPr>
          <a:xfrm>
            <a:off x="8562156" y="7613002"/>
            <a:ext cx="7101443" cy="4057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393939"/>
                </a:solidFill>
                <a:latin typeface="Crimson Pro"/>
                <a:ea typeface="Crimson Pro"/>
                <a:cs typeface="Crimson Pro"/>
                <a:sym typeface="Crimson Pro"/>
              </a:rPr>
              <a:t>Pembinaan Agen Statistik, Menghasilkan Produk Statistik</a:t>
            </a:r>
            <a:endParaRPr/>
          </a:p>
        </p:txBody>
      </p:sp>
      <p:sp>
        <p:nvSpPr>
          <p:cNvPr id="110" name="Google Shape;110;p4"/>
          <p:cNvSpPr/>
          <p:nvPr/>
        </p:nvSpPr>
        <p:spPr>
          <a:xfrm>
            <a:off x="584689" y="2931714"/>
            <a:ext cx="5721982" cy="5802573"/>
          </a:xfrm>
          <a:custGeom>
            <a:rect b="b" l="l" r="r" t="t"/>
            <a:pathLst>
              <a:path extrusionOk="0" h="5802573" w="5721982">
                <a:moveTo>
                  <a:pt x="0" y="0"/>
                </a:moveTo>
                <a:lnTo>
                  <a:pt x="5721982" y="0"/>
                </a:lnTo>
                <a:lnTo>
                  <a:pt x="5721982" y="5802574"/>
                </a:lnTo>
                <a:lnTo>
                  <a:pt x="0" y="5802574"/>
                </a:lnTo>
                <a:lnTo>
                  <a:pt x="0" y="0"/>
                </a:lnTo>
                <a:close/>
              </a:path>
            </a:pathLst>
          </a:custGeom>
          <a:blipFill rotWithShape="1">
            <a:blip r:embed="rId6">
              <a:alphaModFix/>
            </a:blip>
            <a:stretch>
              <a:fillRect b="-21639" l="0" r="0" t="-26272"/>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93939"/>
        </a:solidFill>
      </p:bgPr>
    </p:bg>
    <p:spTree>
      <p:nvGrpSpPr>
        <p:cNvPr id="114" name="Shape 114"/>
        <p:cNvGrpSpPr/>
        <p:nvPr/>
      </p:nvGrpSpPr>
      <p:grpSpPr>
        <a:xfrm>
          <a:off x="0" y="0"/>
          <a:ext cx="0" cy="0"/>
          <a:chOff x="0" y="0"/>
          <a:chExt cx="0" cy="0"/>
        </a:xfrm>
      </p:grpSpPr>
      <p:sp>
        <p:nvSpPr>
          <p:cNvPr id="115" name="Google Shape;115;p5"/>
          <p:cNvSpPr txBox="1"/>
          <p:nvPr/>
        </p:nvSpPr>
        <p:spPr>
          <a:xfrm>
            <a:off x="-5061582" y="551050"/>
            <a:ext cx="15842700" cy="7389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4800" u="none" cap="none" strike="noStrike">
                <a:solidFill>
                  <a:srgbClr val="FFFFFF"/>
                </a:solidFill>
                <a:latin typeface="Crimson Pro"/>
                <a:ea typeface="Crimson Pro"/>
                <a:cs typeface="Crimson Pro"/>
                <a:sym typeface="Crimson Pro"/>
              </a:rPr>
              <a:t>Kondisi Saat Ini</a:t>
            </a:r>
            <a:endParaRPr/>
          </a:p>
        </p:txBody>
      </p:sp>
      <p:sp>
        <p:nvSpPr>
          <p:cNvPr id="116" name="Google Shape;116;p5"/>
          <p:cNvSpPr txBox="1"/>
          <p:nvPr/>
        </p:nvSpPr>
        <p:spPr>
          <a:xfrm>
            <a:off x="1507385" y="1704041"/>
            <a:ext cx="16934700" cy="5955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1" i="0" lang="en-US" sz="3868" u="none" cap="none" strike="noStrike">
                <a:solidFill>
                  <a:srgbClr val="FFFFFF"/>
                </a:solidFill>
                <a:latin typeface="Crimson Pro"/>
                <a:ea typeface="Crimson Pro"/>
                <a:cs typeface="Crimson Pro"/>
                <a:sym typeface="Crimson Pro"/>
              </a:rPr>
              <a:t>Dokumen Satu Data Indonesia masih tersebar di berbagai pihak</a:t>
            </a:r>
            <a:endParaRPr/>
          </a:p>
        </p:txBody>
      </p:sp>
      <p:sp>
        <p:nvSpPr>
          <p:cNvPr id="117" name="Google Shape;117;p5"/>
          <p:cNvSpPr txBox="1"/>
          <p:nvPr/>
        </p:nvSpPr>
        <p:spPr>
          <a:xfrm>
            <a:off x="1507375" y="2458250"/>
            <a:ext cx="14239800" cy="6900300"/>
          </a:xfrm>
          <a:prstGeom prst="rect">
            <a:avLst/>
          </a:prstGeom>
          <a:noFill/>
          <a:ln>
            <a:noFill/>
          </a:ln>
        </p:spPr>
        <p:txBody>
          <a:bodyPr anchorCtr="0" anchor="t" bIns="0" lIns="0" spcFirstLastPara="1" rIns="0" wrap="square" tIns="0">
            <a:spAutoFit/>
          </a:bodyPr>
          <a:lstStyle/>
          <a:p>
            <a:pPr indent="0" lvl="0" marL="0" rtl="0" algn="l">
              <a:lnSpc>
                <a:spcPct val="140006"/>
              </a:lnSpc>
              <a:spcBef>
                <a:spcPts val="0"/>
              </a:spcBef>
              <a:spcAft>
                <a:spcPts val="0"/>
              </a:spcAft>
              <a:buNone/>
            </a:pPr>
            <a:r>
              <a:t/>
            </a:r>
            <a:endParaRPr/>
          </a:p>
          <a:p>
            <a:pPr indent="0" lvl="0" marL="0" marR="0" rtl="0" algn="l">
              <a:lnSpc>
                <a:spcPct val="140006"/>
              </a:lnSpc>
              <a:spcBef>
                <a:spcPts val="0"/>
              </a:spcBef>
              <a:spcAft>
                <a:spcPts val="0"/>
              </a:spcAft>
              <a:buNone/>
            </a:pPr>
            <a:r>
              <a:rPr b="0" i="0" lang="en-US" sz="3152" u="none" cap="none" strike="noStrike">
                <a:solidFill>
                  <a:srgbClr val="FFFFFF"/>
                </a:solidFill>
                <a:latin typeface="Crimson Pro"/>
                <a:ea typeface="Crimson Pro"/>
                <a:cs typeface="Crimson Pro"/>
                <a:sym typeface="Crimson Pro"/>
              </a:rPr>
              <a:t>Karena sekretariat SDI di Kabupaten Bener Meriah masih belum berfungsi dengan baik, dokumen SDI berada di banyak pihak, seperti pembina, walidata, koordinator, OPD tempat lokus EPSS, desa cantik, dan sebagainya</a:t>
            </a:r>
            <a:endParaRPr b="0" i="0" sz="3152" u="none" cap="none" strike="noStrike">
              <a:solidFill>
                <a:srgbClr val="FFFFFF"/>
              </a:solidFill>
              <a:latin typeface="Crimson Pro"/>
              <a:ea typeface="Crimson Pro"/>
              <a:cs typeface="Crimson Pro"/>
              <a:sym typeface="Crimson Pro"/>
            </a:endParaRPr>
          </a:p>
          <a:p>
            <a:pPr indent="0" lvl="0" marL="0" marR="0" rtl="0" algn="l">
              <a:lnSpc>
                <a:spcPct val="140006"/>
              </a:lnSpc>
              <a:spcBef>
                <a:spcPts val="0"/>
              </a:spcBef>
              <a:spcAft>
                <a:spcPts val="0"/>
              </a:spcAft>
              <a:buNone/>
            </a:pPr>
            <a:r>
              <a:rPr b="0" i="0" lang="en-US" sz="3152" u="none" cap="none" strike="noStrike">
                <a:solidFill>
                  <a:srgbClr val="FFFFFF"/>
                </a:solidFill>
                <a:latin typeface="Crimson Pro"/>
                <a:ea typeface="Crimson Pro"/>
                <a:cs typeface="Crimson Pro"/>
                <a:sym typeface="Crimson Pro"/>
              </a:rPr>
              <a:t>Kondisi ini sangat menyulitkan banyak pihak ketika mereka ingin memaksimalkan  masing-masing peran mereka. </a:t>
            </a:r>
            <a:endParaRPr/>
          </a:p>
          <a:p>
            <a:pPr indent="0" lvl="0" marL="0" marR="0" rtl="0" algn="l">
              <a:lnSpc>
                <a:spcPct val="140006"/>
              </a:lnSpc>
              <a:spcBef>
                <a:spcPts val="0"/>
              </a:spcBef>
              <a:spcAft>
                <a:spcPts val="0"/>
              </a:spcAft>
              <a:buNone/>
            </a:pPr>
            <a:r>
              <a:t/>
            </a:r>
            <a:endParaRPr b="0" i="0" sz="3152" u="none" cap="none" strike="noStrike">
              <a:solidFill>
                <a:srgbClr val="FFFFFF"/>
              </a:solidFill>
              <a:latin typeface="Crimson Pro"/>
              <a:ea typeface="Crimson Pro"/>
              <a:cs typeface="Crimson Pro"/>
              <a:sym typeface="Crimson Pro"/>
            </a:endParaRPr>
          </a:p>
          <a:p>
            <a:pPr indent="0" lvl="0" marL="0" marR="0" rtl="0" algn="l">
              <a:lnSpc>
                <a:spcPct val="140006"/>
              </a:lnSpc>
              <a:spcBef>
                <a:spcPts val="0"/>
              </a:spcBef>
              <a:spcAft>
                <a:spcPts val="0"/>
              </a:spcAft>
              <a:buNone/>
            </a:pPr>
            <a:r>
              <a:rPr b="0" i="0" lang="en-US" sz="3152" u="none" cap="none" strike="noStrike">
                <a:solidFill>
                  <a:srgbClr val="FFFFFF"/>
                </a:solidFill>
                <a:latin typeface="Crimson Pro"/>
                <a:ea typeface="Crimson Pro"/>
                <a:cs typeface="Crimson Pro"/>
                <a:sym typeface="Crimson Pro"/>
              </a:rPr>
              <a:t>Misal Data Officer Dinas Kesehatan Kabupaten Bener Meriah membutuhkan SK SDI atau SK Data Officer untuk membuat laporan kegiatan Data Officer mereka. Mereka akan meminta SK tersebut kepada Pembina, walidata dan lainnya. Padahal di dalam grup sudah dibagikan.  Hal ini dapat berulang pada OPD lainnya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D4CB"/>
        </a:solidFill>
      </p:bgPr>
    </p:bg>
    <p:spTree>
      <p:nvGrpSpPr>
        <p:cNvPr id="121" name="Shape 121"/>
        <p:cNvGrpSpPr/>
        <p:nvPr/>
      </p:nvGrpSpPr>
      <p:grpSpPr>
        <a:xfrm>
          <a:off x="0" y="0"/>
          <a:ext cx="0" cy="0"/>
          <a:chOff x="0" y="0"/>
          <a:chExt cx="0" cy="0"/>
        </a:xfrm>
      </p:grpSpPr>
      <p:sp>
        <p:nvSpPr>
          <p:cNvPr id="122" name="Google Shape;122;p6"/>
          <p:cNvSpPr txBox="1"/>
          <p:nvPr/>
        </p:nvSpPr>
        <p:spPr>
          <a:xfrm>
            <a:off x="-5012725" y="1076325"/>
            <a:ext cx="15842700" cy="6801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4800" u="none" cap="none" strike="noStrike">
                <a:solidFill>
                  <a:srgbClr val="393939"/>
                </a:solidFill>
                <a:latin typeface="Crimson Pro"/>
                <a:ea typeface="Crimson Pro"/>
                <a:cs typeface="Crimson Pro"/>
                <a:sym typeface="Crimson Pro"/>
              </a:rPr>
              <a:t>Kondisi Saat Ini</a:t>
            </a:r>
            <a:endParaRPr/>
          </a:p>
        </p:txBody>
      </p:sp>
      <p:sp>
        <p:nvSpPr>
          <p:cNvPr id="123" name="Google Shape;123;p6"/>
          <p:cNvSpPr txBox="1"/>
          <p:nvPr/>
        </p:nvSpPr>
        <p:spPr>
          <a:xfrm>
            <a:off x="1028700" y="2230989"/>
            <a:ext cx="16934700" cy="20358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1" i="0" lang="en-US" sz="3868" u="none" cap="none" strike="noStrike">
                <a:solidFill>
                  <a:srgbClr val="393939"/>
                </a:solidFill>
                <a:latin typeface="Crimson Pro"/>
                <a:ea typeface="Crimson Pro"/>
                <a:cs typeface="Crimson Pro"/>
                <a:sym typeface="Crimson Pro"/>
              </a:rPr>
              <a:t>Keengganan Data Officer OPD  Menjadi Lokus Penilaian EPSS Tahun Berikutnya</a:t>
            </a:r>
            <a:endParaRPr/>
          </a:p>
          <a:p>
            <a:pPr indent="0" lvl="0" marL="0" marR="0" rtl="0" algn="l">
              <a:lnSpc>
                <a:spcPct val="139994"/>
              </a:lnSpc>
              <a:spcBef>
                <a:spcPts val="0"/>
              </a:spcBef>
              <a:spcAft>
                <a:spcPts val="0"/>
              </a:spcAft>
              <a:buNone/>
            </a:pPr>
            <a:r>
              <a:rPr b="1" i="0" lang="en-US" sz="3868" u="none" cap="none" strike="noStrike">
                <a:solidFill>
                  <a:srgbClr val="393939"/>
                </a:solidFill>
                <a:latin typeface="Crimson Pro"/>
                <a:ea typeface="Crimson Pro"/>
                <a:cs typeface="Crimson Pro"/>
                <a:sym typeface="Crimson Pro"/>
              </a:rPr>
              <a:t>Karena Kesulitan Menyiapkan Bukti Dukung dan Ketidakpahaman Mengenai Prosesnya</a:t>
            </a:r>
            <a:endParaRPr/>
          </a:p>
        </p:txBody>
      </p:sp>
      <p:sp>
        <p:nvSpPr>
          <p:cNvPr id="124" name="Google Shape;124;p6"/>
          <p:cNvSpPr txBox="1"/>
          <p:nvPr/>
        </p:nvSpPr>
        <p:spPr>
          <a:xfrm>
            <a:off x="1028700" y="4752437"/>
            <a:ext cx="16230600" cy="16476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3152" u="none" cap="none" strike="noStrike">
                <a:solidFill>
                  <a:srgbClr val="393939"/>
                </a:solidFill>
                <a:latin typeface="Crimson Pro"/>
                <a:ea typeface="Crimson Pro"/>
                <a:cs typeface="Crimson Pro"/>
                <a:sym typeface="Crimson Pro"/>
              </a:rPr>
              <a:t>Dengan adanya pengarsipan bukti dukung EPSS pada tahun-tahun sebelumnya, maka Data Officer OPD yang Akan Menjadi Lokus EPSS berikutnya menjadi lebih paham mengenai apa-apa yang akan dihadapi dan dipersiapkan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93939"/>
        </a:solidFill>
      </p:bgPr>
    </p:bg>
    <p:spTree>
      <p:nvGrpSpPr>
        <p:cNvPr id="128" name="Shape 128"/>
        <p:cNvGrpSpPr/>
        <p:nvPr/>
      </p:nvGrpSpPr>
      <p:grpSpPr>
        <a:xfrm>
          <a:off x="0" y="0"/>
          <a:ext cx="0" cy="0"/>
          <a:chOff x="0" y="0"/>
          <a:chExt cx="0" cy="0"/>
        </a:xfrm>
      </p:grpSpPr>
      <p:sp>
        <p:nvSpPr>
          <p:cNvPr id="129" name="Google Shape;129;p7"/>
          <p:cNvSpPr txBox="1"/>
          <p:nvPr/>
        </p:nvSpPr>
        <p:spPr>
          <a:xfrm>
            <a:off x="1028698" y="3214703"/>
            <a:ext cx="15811200" cy="3740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4500" u="none" cap="none" strike="noStrike">
                <a:solidFill>
                  <a:srgbClr val="FFFFFF"/>
                </a:solidFill>
                <a:latin typeface="Crimson Pro"/>
                <a:ea typeface="Crimson Pro"/>
                <a:cs typeface="Crimson Pro"/>
                <a:sym typeface="Crimson Pro"/>
              </a:rPr>
              <a:t>Memaksimalkan pengarsipan dan pengelolaan dokumen Satu Data Indonesia di Kabupaten Bener Meriah (termasuk bukti dukung EPSS) melalui pengembangan arsip digital yang modern, terintegrasi, dan dapat diakses dengan mudah oleh semua pihak yang berkepentingan.</a:t>
            </a:r>
            <a:endParaRPr/>
          </a:p>
        </p:txBody>
      </p:sp>
      <p:sp>
        <p:nvSpPr>
          <p:cNvPr id="130" name="Google Shape;130;p7"/>
          <p:cNvSpPr txBox="1"/>
          <p:nvPr/>
        </p:nvSpPr>
        <p:spPr>
          <a:xfrm>
            <a:off x="1028700" y="1725008"/>
            <a:ext cx="17169418" cy="9398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500" u="none" cap="none" strike="noStrike">
                <a:solidFill>
                  <a:srgbClr val="FFFFFF"/>
                </a:solidFill>
                <a:latin typeface="Crimson Pro"/>
                <a:ea typeface="Crimson Pro"/>
                <a:cs typeface="Crimson Pro"/>
                <a:sym typeface="Crimson Pro"/>
              </a:rPr>
              <a:t>Tujuan Utama:</a:t>
            </a:r>
            <a:endParaRPr/>
          </a:p>
        </p:txBody>
      </p:sp>
      <p:sp>
        <p:nvSpPr>
          <p:cNvPr id="131" name="Google Shape;131;p7"/>
          <p:cNvSpPr txBox="1"/>
          <p:nvPr/>
        </p:nvSpPr>
        <p:spPr>
          <a:xfrm>
            <a:off x="1173075" y="7519725"/>
            <a:ext cx="14979300" cy="19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0">
                <a:solidFill>
                  <a:schemeClr val="lt1"/>
                </a:solidFill>
                <a:latin typeface="Calibri"/>
                <a:ea typeface="Calibri"/>
                <a:cs typeface="Calibri"/>
                <a:sym typeface="Calibri"/>
              </a:rPr>
              <a:t>STAR BM = Sekretariat Statistik Sektoral Bener Meriah</a:t>
            </a:r>
            <a:endParaRPr sz="50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D4CB"/>
        </a:solidFill>
      </p:bgPr>
    </p:bg>
    <p:spTree>
      <p:nvGrpSpPr>
        <p:cNvPr id="135" name="Shape 135"/>
        <p:cNvGrpSpPr/>
        <p:nvPr/>
      </p:nvGrpSpPr>
      <p:grpSpPr>
        <a:xfrm>
          <a:off x="0" y="0"/>
          <a:ext cx="0" cy="0"/>
          <a:chOff x="0" y="0"/>
          <a:chExt cx="0" cy="0"/>
        </a:xfrm>
      </p:grpSpPr>
      <p:sp>
        <p:nvSpPr>
          <p:cNvPr id="136" name="Google Shape;136;p8"/>
          <p:cNvSpPr/>
          <p:nvPr/>
        </p:nvSpPr>
        <p:spPr>
          <a:xfrm>
            <a:off x="1905933" y="1563147"/>
            <a:ext cx="2356165" cy="2886572"/>
          </a:xfrm>
          <a:custGeom>
            <a:rect b="b" l="l" r="r" t="t"/>
            <a:pathLst>
              <a:path extrusionOk="0" h="2886572" w="2356165">
                <a:moveTo>
                  <a:pt x="0" y="0"/>
                </a:moveTo>
                <a:lnTo>
                  <a:pt x="2356165" y="0"/>
                </a:lnTo>
                <a:lnTo>
                  <a:pt x="2356165" y="2886572"/>
                </a:lnTo>
                <a:lnTo>
                  <a:pt x="0" y="2886572"/>
                </a:lnTo>
                <a:lnTo>
                  <a:pt x="0" y="0"/>
                </a:lnTo>
                <a:close/>
              </a:path>
            </a:pathLst>
          </a:custGeom>
          <a:blipFill rotWithShape="1">
            <a:blip r:embed="rId3">
              <a:alphaModFix/>
            </a:blip>
            <a:stretch>
              <a:fillRect b="0" l="0" r="0" t="0"/>
            </a:stretch>
          </a:blipFill>
          <a:ln>
            <a:noFill/>
          </a:ln>
        </p:spPr>
      </p:sp>
      <p:sp>
        <p:nvSpPr>
          <p:cNvPr id="137" name="Google Shape;137;p8"/>
          <p:cNvSpPr/>
          <p:nvPr/>
        </p:nvSpPr>
        <p:spPr>
          <a:xfrm>
            <a:off x="14110820" y="4222118"/>
            <a:ext cx="2043253" cy="2549817"/>
          </a:xfrm>
          <a:custGeom>
            <a:rect b="b" l="l" r="r" t="t"/>
            <a:pathLst>
              <a:path extrusionOk="0" h="2549817" w="2043253">
                <a:moveTo>
                  <a:pt x="0" y="0"/>
                </a:moveTo>
                <a:lnTo>
                  <a:pt x="2043253" y="0"/>
                </a:lnTo>
                <a:lnTo>
                  <a:pt x="2043253" y="2549816"/>
                </a:lnTo>
                <a:lnTo>
                  <a:pt x="0" y="2549816"/>
                </a:lnTo>
                <a:lnTo>
                  <a:pt x="0" y="0"/>
                </a:lnTo>
                <a:close/>
              </a:path>
            </a:pathLst>
          </a:custGeom>
          <a:blipFill rotWithShape="1">
            <a:blip r:embed="rId4">
              <a:alphaModFix/>
            </a:blip>
            <a:stretch>
              <a:fillRect b="0" l="0" r="0" t="0"/>
            </a:stretch>
          </a:blipFill>
          <a:ln>
            <a:noFill/>
          </a:ln>
        </p:spPr>
      </p:sp>
      <p:sp>
        <p:nvSpPr>
          <p:cNvPr id="138" name="Google Shape;138;p8"/>
          <p:cNvSpPr/>
          <p:nvPr/>
        </p:nvSpPr>
        <p:spPr>
          <a:xfrm>
            <a:off x="2713545" y="7317169"/>
            <a:ext cx="2217286" cy="2463652"/>
          </a:xfrm>
          <a:custGeom>
            <a:rect b="b" l="l" r="r" t="t"/>
            <a:pathLst>
              <a:path extrusionOk="0" h="2463652" w="2217286">
                <a:moveTo>
                  <a:pt x="0" y="0"/>
                </a:moveTo>
                <a:lnTo>
                  <a:pt x="2217286" y="0"/>
                </a:lnTo>
                <a:lnTo>
                  <a:pt x="2217286" y="2463651"/>
                </a:lnTo>
                <a:lnTo>
                  <a:pt x="0" y="2463651"/>
                </a:lnTo>
                <a:lnTo>
                  <a:pt x="0" y="0"/>
                </a:lnTo>
                <a:close/>
              </a:path>
            </a:pathLst>
          </a:custGeom>
          <a:blipFill rotWithShape="1">
            <a:blip r:embed="rId5">
              <a:alphaModFix/>
            </a:blip>
            <a:stretch>
              <a:fillRect b="0" l="0" r="0" t="0"/>
            </a:stretch>
          </a:blipFill>
          <a:ln>
            <a:noFill/>
          </a:ln>
        </p:spPr>
      </p:sp>
      <p:sp>
        <p:nvSpPr>
          <p:cNvPr id="139" name="Google Shape;139;p8"/>
          <p:cNvSpPr txBox="1"/>
          <p:nvPr/>
        </p:nvSpPr>
        <p:spPr>
          <a:xfrm>
            <a:off x="5071475" y="2426043"/>
            <a:ext cx="10620725" cy="580390"/>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1" i="0" lang="en-US" sz="3400" u="none" cap="none" strike="noStrike">
                <a:solidFill>
                  <a:srgbClr val="393939"/>
                </a:solidFill>
                <a:latin typeface="Crimson Pro"/>
                <a:ea typeface="Crimson Pro"/>
                <a:cs typeface="Crimson Pro"/>
                <a:sym typeface="Crimson Pro"/>
              </a:rPr>
              <a:t>Meningkatkan Efisiensi dan Aksesibilitas Dokumen:</a:t>
            </a:r>
            <a:endParaRPr/>
          </a:p>
        </p:txBody>
      </p:sp>
      <p:sp>
        <p:nvSpPr>
          <p:cNvPr id="140" name="Google Shape;140;p8"/>
          <p:cNvSpPr txBox="1"/>
          <p:nvPr/>
        </p:nvSpPr>
        <p:spPr>
          <a:xfrm>
            <a:off x="5071475" y="3099613"/>
            <a:ext cx="10841791" cy="8248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393939"/>
                </a:solidFill>
                <a:latin typeface="Crimson Pro"/>
                <a:ea typeface="Crimson Pro"/>
                <a:cs typeface="Crimson Pro"/>
                <a:sym typeface="Crimson Pro"/>
              </a:rPr>
              <a:t>Memastikan bahwa dokumen dapat diakses dengan cepat dan mudah oleh pemangku kepentingan yang berwenang, kapan saja dan dari mana saja.</a:t>
            </a:r>
            <a:endParaRPr/>
          </a:p>
        </p:txBody>
      </p:sp>
      <p:sp>
        <p:nvSpPr>
          <p:cNvPr id="141" name="Google Shape;141;p8"/>
          <p:cNvSpPr txBox="1"/>
          <p:nvPr/>
        </p:nvSpPr>
        <p:spPr>
          <a:xfrm>
            <a:off x="1567541" y="4791112"/>
            <a:ext cx="10620725" cy="580390"/>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1" i="0" lang="en-US" sz="3400" u="none" cap="none" strike="noStrike">
                <a:solidFill>
                  <a:srgbClr val="393939"/>
                </a:solidFill>
                <a:latin typeface="Crimson Pro"/>
                <a:ea typeface="Crimson Pro"/>
                <a:cs typeface="Crimson Pro"/>
                <a:sym typeface="Crimson Pro"/>
              </a:rPr>
              <a:t>Memastikan Keamanan dan Integritas Dokumen:</a:t>
            </a:r>
            <a:endParaRPr/>
          </a:p>
        </p:txBody>
      </p:sp>
      <p:sp>
        <p:nvSpPr>
          <p:cNvPr id="142" name="Google Shape;142;p8"/>
          <p:cNvSpPr txBox="1"/>
          <p:nvPr/>
        </p:nvSpPr>
        <p:spPr>
          <a:xfrm>
            <a:off x="1567541" y="5558996"/>
            <a:ext cx="10841791" cy="8248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393939"/>
                </a:solidFill>
                <a:latin typeface="Crimson Pro"/>
                <a:ea typeface="Crimson Pro"/>
                <a:cs typeface="Crimson Pro"/>
                <a:sym typeface="Crimson Pro"/>
              </a:rPr>
              <a:t>Melindungi dokumen dari kerusakan fisik, kehilangan, atau akses tidak sah melalui langkah-langkah keamanan digital seperti enkripsi, backup, dan kontrol akses.</a:t>
            </a:r>
            <a:endParaRPr/>
          </a:p>
        </p:txBody>
      </p:sp>
      <p:sp>
        <p:nvSpPr>
          <p:cNvPr id="143" name="Google Shape;143;p8"/>
          <p:cNvSpPr txBox="1"/>
          <p:nvPr/>
        </p:nvSpPr>
        <p:spPr>
          <a:xfrm>
            <a:off x="6417509" y="7556889"/>
            <a:ext cx="10620725" cy="580390"/>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1" i="0" lang="en-US" sz="3400" u="none" cap="none" strike="noStrike">
                <a:solidFill>
                  <a:srgbClr val="393939"/>
                </a:solidFill>
                <a:latin typeface="Crimson Pro"/>
                <a:ea typeface="Crimson Pro"/>
                <a:cs typeface="Crimson Pro"/>
                <a:sym typeface="Crimson Pro"/>
              </a:rPr>
              <a:t>Mendukung Transparansi dan Akuntabilitas:</a:t>
            </a:r>
            <a:endParaRPr/>
          </a:p>
        </p:txBody>
      </p:sp>
      <p:sp>
        <p:nvSpPr>
          <p:cNvPr id="144" name="Google Shape;144;p8"/>
          <p:cNvSpPr txBox="1"/>
          <p:nvPr/>
        </p:nvSpPr>
        <p:spPr>
          <a:xfrm>
            <a:off x="6417509" y="8230460"/>
            <a:ext cx="10841791" cy="12439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393939"/>
                </a:solidFill>
                <a:latin typeface="Crimson Pro"/>
                <a:ea typeface="Crimson Pro"/>
                <a:cs typeface="Crimson Pro"/>
                <a:sym typeface="Crimson Pro"/>
              </a:rPr>
              <a:t>Menciptakan sistem pengarsipan yang memungkinkan pelacakan sejarah dokumen, audit, dan pemeriksaan data untuk meningkatkan transparansi dan akuntabilitas dalam pengambilan keputusan</a:t>
            </a:r>
            <a:endParaRPr/>
          </a:p>
        </p:txBody>
      </p:sp>
      <p:sp>
        <p:nvSpPr>
          <p:cNvPr id="145" name="Google Shape;145;p8"/>
          <p:cNvSpPr txBox="1"/>
          <p:nvPr/>
        </p:nvSpPr>
        <p:spPr>
          <a:xfrm>
            <a:off x="7569364" y="641692"/>
            <a:ext cx="17169418" cy="10033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000" u="none" cap="none" strike="noStrike">
                <a:solidFill>
                  <a:srgbClr val="393939"/>
                </a:solidFill>
                <a:latin typeface="Crimson Pro"/>
                <a:ea typeface="Crimson Pro"/>
                <a:cs typeface="Crimson Pro"/>
                <a:sym typeface="Crimson Pro"/>
              </a:rPr>
              <a:t>Tujuan Spesifik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D4CB"/>
        </a:solidFill>
      </p:bgPr>
    </p:bg>
    <p:spTree>
      <p:nvGrpSpPr>
        <p:cNvPr id="149" name="Shape 149"/>
        <p:cNvGrpSpPr/>
        <p:nvPr/>
      </p:nvGrpSpPr>
      <p:grpSpPr>
        <a:xfrm>
          <a:off x="0" y="0"/>
          <a:ext cx="0" cy="0"/>
          <a:chOff x="0" y="0"/>
          <a:chExt cx="0" cy="0"/>
        </a:xfrm>
      </p:grpSpPr>
      <p:sp>
        <p:nvSpPr>
          <p:cNvPr id="150" name="Google Shape;150;p9"/>
          <p:cNvSpPr/>
          <p:nvPr/>
        </p:nvSpPr>
        <p:spPr>
          <a:xfrm>
            <a:off x="1765221" y="2512042"/>
            <a:ext cx="3397610" cy="3743923"/>
          </a:xfrm>
          <a:custGeom>
            <a:rect b="b" l="l" r="r" t="t"/>
            <a:pathLst>
              <a:path extrusionOk="0" h="3743923" w="3397610">
                <a:moveTo>
                  <a:pt x="0" y="0"/>
                </a:moveTo>
                <a:lnTo>
                  <a:pt x="3397611" y="0"/>
                </a:lnTo>
                <a:lnTo>
                  <a:pt x="3397611" y="3743923"/>
                </a:lnTo>
                <a:lnTo>
                  <a:pt x="0" y="3743923"/>
                </a:lnTo>
                <a:lnTo>
                  <a:pt x="0" y="0"/>
                </a:lnTo>
                <a:close/>
              </a:path>
            </a:pathLst>
          </a:custGeom>
          <a:blipFill rotWithShape="1">
            <a:blip r:embed="rId3">
              <a:alphaModFix/>
            </a:blip>
            <a:stretch>
              <a:fillRect b="0" l="0" r="0" t="0"/>
            </a:stretch>
          </a:blipFill>
          <a:ln>
            <a:noFill/>
          </a:ln>
        </p:spPr>
      </p:sp>
      <p:sp>
        <p:nvSpPr>
          <p:cNvPr id="151" name="Google Shape;151;p9"/>
          <p:cNvSpPr/>
          <p:nvPr/>
        </p:nvSpPr>
        <p:spPr>
          <a:xfrm>
            <a:off x="14784930" y="6120336"/>
            <a:ext cx="2738286" cy="2864316"/>
          </a:xfrm>
          <a:custGeom>
            <a:rect b="b" l="l" r="r" t="t"/>
            <a:pathLst>
              <a:path extrusionOk="0" h="2864316" w="2738286">
                <a:moveTo>
                  <a:pt x="0" y="0"/>
                </a:moveTo>
                <a:lnTo>
                  <a:pt x="2738286" y="0"/>
                </a:lnTo>
                <a:lnTo>
                  <a:pt x="2738286" y="2864316"/>
                </a:lnTo>
                <a:lnTo>
                  <a:pt x="0" y="2864316"/>
                </a:lnTo>
                <a:lnTo>
                  <a:pt x="0" y="0"/>
                </a:lnTo>
                <a:close/>
              </a:path>
            </a:pathLst>
          </a:custGeom>
          <a:blipFill rotWithShape="1">
            <a:blip r:embed="rId4">
              <a:alphaModFix/>
            </a:blip>
            <a:stretch>
              <a:fillRect b="0" l="0" r="0" t="0"/>
            </a:stretch>
          </a:blipFill>
          <a:ln>
            <a:noFill/>
          </a:ln>
        </p:spPr>
      </p:sp>
      <p:sp>
        <p:nvSpPr>
          <p:cNvPr id="152" name="Google Shape;152;p9"/>
          <p:cNvSpPr txBox="1"/>
          <p:nvPr/>
        </p:nvSpPr>
        <p:spPr>
          <a:xfrm>
            <a:off x="6417509" y="3274188"/>
            <a:ext cx="10620725" cy="580390"/>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1" i="0" lang="en-US" sz="3400" u="none" cap="none" strike="noStrike">
                <a:solidFill>
                  <a:srgbClr val="393939"/>
                </a:solidFill>
                <a:latin typeface="Crimson Pro"/>
                <a:ea typeface="Crimson Pro"/>
                <a:cs typeface="Crimson Pro"/>
                <a:sym typeface="Crimson Pro"/>
              </a:rPr>
              <a:t>Meningkatkan Nilai IPS</a:t>
            </a:r>
            <a:endParaRPr/>
          </a:p>
        </p:txBody>
      </p:sp>
      <p:sp>
        <p:nvSpPr>
          <p:cNvPr id="153" name="Google Shape;153;p9"/>
          <p:cNvSpPr txBox="1"/>
          <p:nvPr/>
        </p:nvSpPr>
        <p:spPr>
          <a:xfrm>
            <a:off x="6417509" y="3947758"/>
            <a:ext cx="10841791" cy="8248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393939"/>
                </a:solidFill>
                <a:latin typeface="Crimson Pro"/>
                <a:ea typeface="Crimson Pro"/>
                <a:cs typeface="Crimson Pro"/>
                <a:sym typeface="Crimson Pro"/>
              </a:rPr>
              <a:t>Memastikan bahwa dokumen dapat diakses dengan cepat dan mudah oleh pemangku kepentingan yang berwenang, kapan saja dan dari mana saja.</a:t>
            </a:r>
            <a:endParaRPr/>
          </a:p>
        </p:txBody>
      </p:sp>
      <p:sp>
        <p:nvSpPr>
          <p:cNvPr id="154" name="Google Shape;154;p9"/>
          <p:cNvSpPr txBox="1"/>
          <p:nvPr/>
        </p:nvSpPr>
        <p:spPr>
          <a:xfrm>
            <a:off x="1514538" y="6736985"/>
            <a:ext cx="12109652" cy="580390"/>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1" i="0" lang="en-US" sz="3400" u="none" cap="none" strike="noStrike">
                <a:solidFill>
                  <a:srgbClr val="393939"/>
                </a:solidFill>
                <a:latin typeface="Crimson Pro"/>
                <a:ea typeface="Crimson Pro"/>
                <a:cs typeface="Crimson Pro"/>
                <a:sym typeface="Crimson Pro"/>
              </a:rPr>
              <a:t>Memaksimalkan Satu Data Indonesia di Kabupaten Bener Meriah</a:t>
            </a:r>
            <a:endParaRPr/>
          </a:p>
        </p:txBody>
      </p:sp>
      <p:sp>
        <p:nvSpPr>
          <p:cNvPr id="155" name="Google Shape;155;p9"/>
          <p:cNvSpPr txBox="1"/>
          <p:nvPr/>
        </p:nvSpPr>
        <p:spPr>
          <a:xfrm>
            <a:off x="1514538" y="7504869"/>
            <a:ext cx="10841791" cy="8248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393939"/>
                </a:solidFill>
                <a:latin typeface="Crimson Pro"/>
                <a:ea typeface="Crimson Pro"/>
                <a:cs typeface="Crimson Pro"/>
                <a:sym typeface="Crimson Pro"/>
              </a:rPr>
              <a:t>Melindungi dokumen dari kerusakan fisik, kehilangan, atau akses tidak sah melalui langkah-langkah keamanan digital seperti enkripsi, backup, dan kontrol akses.</a:t>
            </a:r>
            <a:endParaRPr/>
          </a:p>
        </p:txBody>
      </p:sp>
      <p:sp>
        <p:nvSpPr>
          <p:cNvPr id="156" name="Google Shape;156;p9"/>
          <p:cNvSpPr txBox="1"/>
          <p:nvPr/>
        </p:nvSpPr>
        <p:spPr>
          <a:xfrm>
            <a:off x="7569364" y="641692"/>
            <a:ext cx="17169418" cy="10033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000" u="none" cap="none" strike="noStrike">
                <a:solidFill>
                  <a:srgbClr val="393939"/>
                </a:solidFill>
                <a:latin typeface="Crimson Pro"/>
                <a:ea typeface="Crimson Pro"/>
                <a:cs typeface="Crimson Pro"/>
                <a:sym typeface="Crimson Pro"/>
              </a:rPr>
              <a:t>Tujuan Spesifik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1028700" y="1085850"/>
            <a:ext cx="17169418" cy="10033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000" u="none" cap="none" strike="noStrike">
                <a:solidFill>
                  <a:srgbClr val="393939"/>
                </a:solidFill>
                <a:latin typeface="Crimson Pro"/>
                <a:ea typeface="Crimson Pro"/>
                <a:cs typeface="Crimson Pro"/>
                <a:sym typeface="Crimson Pro"/>
              </a:rPr>
              <a:t>Sasaran yang Hendak Dicapai</a:t>
            </a:r>
            <a:endParaRPr/>
          </a:p>
        </p:txBody>
      </p:sp>
      <p:sp>
        <p:nvSpPr>
          <p:cNvPr id="162" name="Google Shape;162;p10"/>
          <p:cNvSpPr txBox="1"/>
          <p:nvPr/>
        </p:nvSpPr>
        <p:spPr>
          <a:xfrm>
            <a:off x="1254728" y="3874394"/>
            <a:ext cx="16489168" cy="783152"/>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4552" u="none" cap="none" strike="noStrike">
                <a:solidFill>
                  <a:srgbClr val="393939"/>
                </a:solidFill>
                <a:latin typeface="Crimson Pro"/>
                <a:ea typeface="Crimson Pro"/>
                <a:cs typeface="Crimson Pro"/>
                <a:sym typeface="Crimson Pro"/>
              </a:rPr>
              <a:t>Pengarsipan Semua Dokumen Satu Data Indonesia  yang Relevan</a:t>
            </a:r>
            <a:endParaRPr/>
          </a:p>
        </p:txBody>
      </p:sp>
      <p:sp>
        <p:nvSpPr>
          <p:cNvPr id="163" name="Google Shape;163;p10"/>
          <p:cNvSpPr txBox="1"/>
          <p:nvPr/>
        </p:nvSpPr>
        <p:spPr>
          <a:xfrm>
            <a:off x="1254728" y="4639168"/>
            <a:ext cx="14517962" cy="1678188"/>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0" i="0" lang="en-US" sz="3213" u="none" cap="none" strike="noStrike">
                <a:solidFill>
                  <a:srgbClr val="393939"/>
                </a:solidFill>
                <a:latin typeface="Crimson Pro"/>
                <a:ea typeface="Crimson Pro"/>
                <a:cs typeface="Crimson Pro"/>
                <a:sym typeface="Crimson Pro"/>
              </a:rPr>
              <a:t>Mengidentifikasi dan mengarsipkan semua dokumen yang relevan dan penting sesuai dengan standar yang ditetapkan, termasuk dokumen administratif, laporan, data statistik, dan bukti dukung Evaluasi Penyelenggaraan Statistik Sektoral (EPSS)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