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Introduction_to_CSS/Synta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Introduction_to_CSS/How_CSS_work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9030" indent="-249030">
              <a:buClr>
                <a:srgbClr val="535353"/>
              </a:buClr>
              <a:buSzPct val="82000"/>
              <a:buChar char="-"/>
            </a:lvl1pPr>
          </a:lstStyle>
          <a:p>
            <a:r>
              <a:t>Semantic tags/elements describe is meaning to both the browser and developer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 applied to a parent element automatically gets applied to all its children elements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Opinions on Git &amp; GitHub</a:t>
            </a:r>
          </a:p>
          <a:p>
            <a:r>
              <a:t>Any trouble or questions?</a:t>
            </a:r>
          </a:p>
          <a:p>
            <a:r>
              <a:t>Collect stats on submissions…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Opinions on Git &amp; GitHub</a:t>
            </a:r>
          </a:p>
          <a:p>
            <a:r>
              <a:rPr dirty="0"/>
              <a:t>Any trouble or questions?</a:t>
            </a:r>
          </a:p>
          <a:p>
            <a:r>
              <a:rPr dirty="0"/>
              <a:t>Collect stats on submissions…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are they separated? </a:t>
            </a:r>
          </a:p>
          <a:p>
            <a:r>
              <a:t>Separation MVC framework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Describes to who - Browser</a:t>
            </a:r>
          </a:p>
          <a:p>
            <a:r>
              <a:rPr dirty="0"/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does not directly affect HTML. It is used by the browser to style the HTML</a:t>
            </a:r>
          </a:p>
          <a:p>
            <a:endParaRPr/>
          </a:p>
          <a:p>
            <a:r>
              <a:t>previously i said browser gets the HTML and then renders it as a page.</a:t>
            </a:r>
          </a:p>
          <a:p>
            <a:r>
              <a:t>Lets dig a little deep and add some more details to that process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 dirty="0">
                <a:hlinkClick r:id="rId3"/>
              </a:rPr>
              <a:t>https://developer.mozilla.org/en-US/docs/Learn/CSS/Introduction_to_CSS/Syntax</a:t>
            </a:r>
          </a:p>
          <a:p>
            <a:r>
              <a:rPr dirty="0"/>
              <a:t>Make CSS readable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hlinkClick r:id="rId3"/>
              </a:rPr>
              <a:t>https://developer.mozilla.org/en-US/docs/Learn/CSS/Introduction_to_CSS/How_CSS_works</a:t>
            </a:r>
          </a:p>
          <a:p>
            <a:endParaRPr u="sng">
              <a:hlinkClick r:id="rId3"/>
            </a:endParaRPr>
          </a:p>
          <a:p>
            <a:r>
              <a:t>Internal </a:t>
            </a:r>
          </a:p>
          <a:p>
            <a:r>
              <a:t>	Only applies to the current page</a:t>
            </a:r>
          </a:p>
          <a:p>
            <a:r>
              <a:t>	&lt;style&gt; element</a:t>
            </a:r>
          </a:p>
          <a:p>
            <a:endParaRPr/>
          </a:p>
          <a:p>
            <a:r>
              <a:t>Inline Style</a:t>
            </a:r>
          </a:p>
          <a:p>
            <a:r>
              <a:t>	affects the single element where it is defined in the style attribute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Draw tree</a:t>
            </a:r>
          </a:p>
          <a:p>
            <a:r>
              <a:rPr dirty="0"/>
              <a:t>Talk about nodes</a:t>
            </a:r>
          </a:p>
          <a:p>
            <a:r>
              <a:rPr dirty="0"/>
              <a:t>Explain why it is called Cascading 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wtalley.github.io/fall2019/studentone-resu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vidwtalley.github.io/ist263-fall2019/studentone-resum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amples in Folder"/>
          <p:cNvSpPr txBox="1">
            <a:spLocks noGrp="1"/>
          </p:cNvSpPr>
          <p:nvPr>
            <p:ph type="title"/>
          </p:nvPr>
        </p:nvSpPr>
        <p:spPr>
          <a:xfrm>
            <a:off x="255708" y="938306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rPr dirty="0"/>
              <a:t>Samples in Folder</a:t>
            </a:r>
          </a:p>
        </p:txBody>
      </p:sp>
      <p:sp>
        <p:nvSpPr>
          <p:cNvPr id="3" name="Let’s try some CSS">
            <a:extLst>
              <a:ext uri="{FF2B5EF4-FFF2-40B4-BE49-F238E27FC236}">
                <a16:creationId xmlns:a16="http://schemas.microsoft.com/office/drawing/2014/main" id="{E24A51D4-3D36-4ACB-995E-0BDCFC63445B}"/>
              </a:ext>
            </a:extLst>
          </p:cNvPr>
          <p:cNvSpPr txBox="1">
            <a:spLocks/>
          </p:cNvSpPr>
          <p:nvPr/>
        </p:nvSpPr>
        <p:spPr>
          <a:xfrm>
            <a:off x="355600" y="4229100"/>
            <a:ext cx="12293600" cy="1295400"/>
          </a:xfrm>
          <a:prstGeom prst="rect">
            <a:avLst/>
          </a:prstGeom>
        </p:spPr>
        <p:txBody>
          <a:bodyPr/>
          <a:lstStyle>
            <a:lvl1pPr marL="431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863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295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727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1590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 algn="ctr" hangingPunct="1">
              <a:buNone/>
            </a:pPr>
            <a:r>
              <a:rPr lang="en-US" dirty="0"/>
              <a:t>week-04/01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et’s try some CSS"/>
          <p:cNvSpPr txBox="1">
            <a:spLocks noGrp="1"/>
          </p:cNvSpPr>
          <p:nvPr>
            <p:ph type="subTitle" sz="quarter" idx="1"/>
          </p:nvPr>
        </p:nvSpPr>
        <p:spPr>
          <a:xfrm>
            <a:off x="355600" y="4229100"/>
            <a:ext cx="12293600" cy="1295400"/>
          </a:xfrm>
          <a:prstGeom prst="rect">
            <a:avLst/>
          </a:prstGeom>
        </p:spPr>
        <p:txBody>
          <a:bodyPr/>
          <a:lstStyle/>
          <a:p>
            <a:r>
              <a:rPr dirty="0"/>
              <a:t>Let’s try some CSS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eveloper To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Developer Tools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O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</a:t>
            </a:r>
          </a:p>
        </p:txBody>
      </p:sp>
      <p:sp>
        <p:nvSpPr>
          <p:cNvPr id="175" name="Document Object Mode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t>ocument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t>bject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t>odel</a:t>
            </a:r>
          </a:p>
          <a:p>
            <a:pPr marL="0" indent="0">
              <a:buSzTx/>
              <a:buNone/>
            </a:pPr>
            <a:r>
              <a:t>Created by the browser, and has a tree-like structure</a:t>
            </a:r>
          </a:p>
          <a:p>
            <a:pPr marL="0" indent="0">
              <a:buSzTx/>
              <a:buNone/>
            </a:pPr>
            <a:endParaRPr/>
          </a:p>
          <a:p>
            <a:pPr marL="0" indent="0" algn="ctr">
              <a:buSzTx/>
              <a:buNone/>
            </a:pPr>
            <a:r>
              <a:t>HTML Element =&gt; DOM Node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&lt;!doctype html&gt;…"/>
          <p:cNvSpPr txBox="1"/>
          <p:nvPr/>
        </p:nvSpPr>
        <p:spPr>
          <a:xfrm>
            <a:off x="777413" y="3083272"/>
            <a:ext cx="5203477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300">
                <a:solidFill>
                  <a:srgbClr val="C98C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&lt;!doctype html&gt;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3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rPr b="1"/>
              <a:t>html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lang</a:t>
            </a:r>
            <a:r>
              <a:rPr>
                <a:solidFill>
                  <a:srgbClr val="797979"/>
                </a:solidFill>
              </a:rPr>
              <a:t>=</a:t>
            </a:r>
            <a:r>
              <a:rPr>
                <a:solidFill>
                  <a:srgbClr val="C8352B"/>
                </a:solidFill>
              </a:rPr>
              <a:t>"en"</a:t>
            </a:r>
            <a:r>
              <a:rPr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</a:p>
          <a:p>
            <a:pPr algn="l" defTabSz="457200">
              <a:defRPr sz="2300" b="1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	&lt;</a:t>
            </a:r>
            <a: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    &lt;</a:t>
            </a:r>
            <a:r>
              <a:rPr b="1">
                <a:solidFill>
                  <a:srgbClr val="008F00"/>
                </a:solidFill>
              </a:rPr>
              <a:t>title</a:t>
            </a:r>
            <a:r>
              <a:t>&gt;IST 263&lt;/</a:t>
            </a:r>
            <a:r>
              <a:rPr b="1">
                <a:solidFill>
                  <a:srgbClr val="008F0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sz="2300" b="1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	&lt;/</a:t>
            </a:r>
            <a: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</a:p>
          <a:p>
            <a:pPr algn="l" defTabSz="457200">
              <a:defRPr sz="2300" b="1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	&lt;</a:t>
            </a:r>
            <a: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    &lt;</a:t>
            </a:r>
            <a:r>
              <a:rPr b="1">
                <a:solidFill>
                  <a:srgbClr val="008F00"/>
                </a:solidFill>
              </a:rPr>
              <a:t>p</a:t>
            </a:r>
            <a:r>
              <a:t>&gt;Hello World !!!&lt;/</a:t>
            </a:r>
            <a:r>
              <a:rPr b="1">
                <a:solidFill>
                  <a:srgbClr val="008F00"/>
                </a:solidFill>
              </a:rPr>
              <a:t>p</a:t>
            </a:r>
            <a:r>
              <a:t>&gt;</a:t>
            </a:r>
          </a:p>
          <a:p>
            <a:pPr algn="l" defTabSz="457200">
              <a:defRPr sz="2300" b="1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	&lt;/</a:t>
            </a:r>
            <a: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2300" b="1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78" name="HTML =&gt; DOM Tree"/>
          <p:cNvSpPr txBox="1"/>
          <p:nvPr/>
        </p:nvSpPr>
        <p:spPr>
          <a:xfrm>
            <a:off x="2518902" y="258375"/>
            <a:ext cx="858736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700"/>
            </a:lvl1pPr>
          </a:lstStyle>
          <a:p>
            <a:r>
              <a:t>HTML =&gt; DOM Tree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m Node - Relationshi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 Node - Relationships</a:t>
            </a:r>
          </a:p>
        </p:txBody>
      </p:sp>
      <p:sp>
        <p:nvSpPr>
          <p:cNvPr id="183" name="Parent, Child &amp; Siblings"/>
          <p:cNvSpPr txBox="1">
            <a:spLocks noGrp="1"/>
          </p:cNvSpPr>
          <p:nvPr>
            <p:ph type="body" sz="quarter" idx="1"/>
          </p:nvPr>
        </p:nvSpPr>
        <p:spPr>
          <a:xfrm>
            <a:off x="355600" y="2730500"/>
            <a:ext cx="12293600" cy="80411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>
              <a:buSzTx/>
              <a:buNone/>
            </a:lvl1pPr>
          </a:lstStyle>
          <a:p>
            <a:r>
              <a:t>Parent, Child &amp; Siblings</a:t>
            </a:r>
          </a:p>
        </p:txBody>
      </p:sp>
      <p:sp>
        <p:nvSpPr>
          <p:cNvPr id="184" name="&lt;p&gt;…"/>
          <p:cNvSpPr txBox="1"/>
          <p:nvPr/>
        </p:nvSpPr>
        <p:spPr>
          <a:xfrm>
            <a:off x="1268683" y="4653660"/>
            <a:ext cx="5068107" cy="31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defRPr sz="260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</a:t>
            </a:r>
            <a:r>
              <a:rPr>
                <a:solidFill>
                  <a:srgbClr val="990055"/>
                </a:solidFill>
              </a:rPr>
              <a:t>p</a:t>
            </a:r>
            <a:r>
              <a:t>&gt;</a:t>
            </a:r>
            <a:endParaRPr>
              <a:solidFill>
                <a:srgbClr val="3B3C40"/>
              </a:solidFill>
            </a:endParaRPr>
          </a:p>
          <a:p>
            <a:pPr algn="l" defTabSz="457200">
              <a:lnSpc>
                <a:spcPts val="5200"/>
              </a:lnSpc>
              <a:defRPr sz="26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Let's use:</a:t>
            </a:r>
          </a:p>
          <a:p>
            <a:pPr algn="l" defTabSz="457200">
              <a:lnSpc>
                <a:spcPts val="5200"/>
              </a:lnSpc>
              <a:defRPr sz="26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span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Cascading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span</a:t>
            </a:r>
            <a:r>
              <a:rPr>
                <a:solidFill>
                  <a:srgbClr val="999999"/>
                </a:solidFill>
              </a:rPr>
              <a:t>&gt;</a:t>
            </a:r>
          </a:p>
          <a:p>
            <a:pPr algn="l" defTabSz="457200">
              <a:lnSpc>
                <a:spcPts val="5200"/>
              </a:lnSpc>
              <a:defRPr sz="26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span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Style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span</a:t>
            </a:r>
            <a:r>
              <a:rPr>
                <a:solidFill>
                  <a:srgbClr val="999999"/>
                </a:solidFill>
              </a:rPr>
              <a:t>&gt;</a:t>
            </a:r>
          </a:p>
          <a:p>
            <a:pPr algn="l" defTabSz="457200">
              <a:lnSpc>
                <a:spcPts val="5200"/>
              </a:lnSpc>
              <a:defRPr sz="26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span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Sheets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span</a:t>
            </a:r>
            <a:r>
              <a:rPr>
                <a:solidFill>
                  <a:srgbClr val="999999"/>
                </a:solidFill>
              </a:rPr>
              <a:t>&gt;</a:t>
            </a:r>
          </a:p>
          <a:p>
            <a:pPr algn="l" defTabSz="457200">
              <a:lnSpc>
                <a:spcPts val="5200"/>
              </a:lnSpc>
              <a:defRPr sz="260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</a:t>
            </a:r>
            <a:r>
              <a:rPr>
                <a:solidFill>
                  <a:srgbClr val="990055"/>
                </a:solidFill>
              </a:rPr>
              <a:t>p</a:t>
            </a:r>
            <a:r>
              <a:t>&gt;</a:t>
            </a:r>
            <a:endParaRPr>
              <a:solidFill>
                <a:srgbClr val="3B3C40"/>
              </a:solidFill>
            </a:endParaRPr>
          </a:p>
        </p:txBody>
      </p:sp>
      <p:sp>
        <p:nvSpPr>
          <p:cNvPr id="185" name="P…"/>
          <p:cNvSpPr txBox="1"/>
          <p:nvPr/>
        </p:nvSpPr>
        <p:spPr>
          <a:xfrm>
            <a:off x="8638523" y="4577844"/>
            <a:ext cx="3269494" cy="3620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</a:t>
            </a:r>
          </a:p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 "Let's use:"</a:t>
            </a:r>
          </a:p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 SPAN</a:t>
            </a:r>
          </a:p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└─ "Cascading"</a:t>
            </a:r>
          </a:p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 SPAN</a:t>
            </a:r>
          </a:p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└─ "Style"</a:t>
            </a:r>
          </a:p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└─ SPAN</a:t>
            </a:r>
          </a:p>
          <a:p>
            <a:pPr algn="l" defTabSz="457200">
              <a:lnSpc>
                <a:spcPts val="4800"/>
              </a:lnSpc>
              <a:defRPr sz="2300">
                <a:solidFill>
                  <a:srgbClr val="3B3C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└─ "Sheets"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ore CS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CSS</a:t>
            </a:r>
          </a:p>
        </p:txBody>
      </p:sp>
      <p:sp>
        <p:nvSpPr>
          <p:cNvPr id="3" name="Let’s try some CSS">
            <a:extLst>
              <a:ext uri="{FF2B5EF4-FFF2-40B4-BE49-F238E27FC236}">
                <a16:creationId xmlns:a16="http://schemas.microsoft.com/office/drawing/2014/main" id="{7BE8375C-463C-4F07-A50B-5383C020A080}"/>
              </a:ext>
            </a:extLst>
          </p:cNvPr>
          <p:cNvSpPr txBox="1">
            <a:spLocks/>
          </p:cNvSpPr>
          <p:nvPr/>
        </p:nvSpPr>
        <p:spPr>
          <a:xfrm>
            <a:off x="532333" y="5581490"/>
            <a:ext cx="122936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dirty="0"/>
              <a:t>Next Class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urpose of HTML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1752098"/>
          </a:xfrm>
          <a:prstGeom prst="rect">
            <a:avLst/>
          </a:prstGeom>
        </p:spPr>
        <p:txBody>
          <a:bodyPr/>
          <a:lstStyle/>
          <a:p>
            <a:r>
              <a:t>Purpose of HTML</a:t>
            </a:r>
          </a:p>
        </p:txBody>
      </p:sp>
      <p:sp>
        <p:nvSpPr>
          <p:cNvPr id="122" name="Describes and defines content…"/>
          <p:cNvSpPr txBox="1">
            <a:spLocks noGrp="1"/>
          </p:cNvSpPr>
          <p:nvPr>
            <p:ph type="body" sz="half" idx="1"/>
          </p:nvPr>
        </p:nvSpPr>
        <p:spPr>
          <a:xfrm>
            <a:off x="355600" y="3011179"/>
            <a:ext cx="12293600" cy="3731242"/>
          </a:xfrm>
          <a:prstGeom prst="rect">
            <a:avLst/>
          </a:prstGeom>
        </p:spPr>
        <p:txBody>
          <a:bodyPr/>
          <a:lstStyle/>
          <a:p>
            <a:r>
              <a:t>Describes and defines content</a:t>
            </a:r>
          </a:p>
          <a:p>
            <a:r>
              <a:t>Adds meaning to content to help search engines</a:t>
            </a:r>
          </a:p>
        </p:txBody>
      </p:sp>
      <p:sp>
        <p:nvSpPr>
          <p:cNvPr id="123" name="Semantic Tags/Elements"/>
          <p:cNvSpPr txBox="1"/>
          <p:nvPr/>
        </p:nvSpPr>
        <p:spPr>
          <a:xfrm>
            <a:off x="3323818" y="8183056"/>
            <a:ext cx="58748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Semantic Tags/Elements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omework Questions?"/>
          <p:cNvSpPr txBox="1">
            <a:spLocks noGrp="1"/>
          </p:cNvSpPr>
          <p:nvPr>
            <p:ph type="ctrTitle"/>
          </p:nvPr>
        </p:nvSpPr>
        <p:spPr>
          <a:xfrm>
            <a:off x="355600" y="562704"/>
            <a:ext cx="12293600" cy="3238501"/>
          </a:xfrm>
          <a:prstGeom prst="rect">
            <a:avLst/>
          </a:prstGeom>
        </p:spPr>
        <p:txBody>
          <a:bodyPr/>
          <a:lstStyle/>
          <a:p>
            <a:r>
              <a:t>Homework 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22FA4-09E5-431C-9230-9AE818C5417B}"/>
              </a:ext>
            </a:extLst>
          </p:cNvPr>
          <p:cNvSpPr txBox="1"/>
          <p:nvPr/>
        </p:nvSpPr>
        <p:spPr>
          <a:xfrm>
            <a:off x="408183" y="6058650"/>
            <a:ext cx="1175802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>
                <a:hlinkClick r:id="rId4"/>
              </a:rPr>
              <a:t>ist263-</a:t>
            </a:r>
            <a:r>
              <a:rPr lang="en-US" dirty="0">
                <a:hlinkClick r:id="rId3"/>
              </a:rPr>
              <a:t>talley.github.io/spring-2020/studentone-resume.html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dividual Project"/>
          <p:cNvSpPr txBox="1">
            <a:spLocks noGrp="1"/>
          </p:cNvSpPr>
          <p:nvPr>
            <p:ph type="ctrTitle"/>
          </p:nvPr>
        </p:nvSpPr>
        <p:spPr>
          <a:xfrm>
            <a:off x="355600" y="562704"/>
            <a:ext cx="12293600" cy="3238501"/>
          </a:xfrm>
          <a:prstGeom prst="rect">
            <a:avLst/>
          </a:prstGeom>
        </p:spPr>
        <p:txBody>
          <a:bodyPr/>
          <a:lstStyle/>
          <a:p>
            <a:r>
              <a:t>Individual Project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HTML + CSS + JS = Web p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79C71"/>
                </a:solidFill>
              </a:rPr>
              <a:t>HTML</a:t>
            </a:r>
            <a:r>
              <a:t> + CSS + JS = Web page</a:t>
            </a:r>
          </a:p>
        </p:txBody>
      </p:sp>
      <p:sp>
        <p:nvSpPr>
          <p:cNvPr id="136" name="Cornerstone technologies for the WWW"/>
          <p:cNvSpPr txBox="1"/>
          <p:nvPr/>
        </p:nvSpPr>
        <p:spPr>
          <a:xfrm>
            <a:off x="1706153" y="556847"/>
            <a:ext cx="95924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Cornerstone technologies for the WWW</a:t>
            </a:r>
          </a:p>
        </p:txBody>
      </p:sp>
      <p:sp>
        <p:nvSpPr>
          <p:cNvPr id="137" name="the content to be rendered"/>
          <p:cNvSpPr txBox="1"/>
          <p:nvPr/>
        </p:nvSpPr>
        <p:spPr>
          <a:xfrm>
            <a:off x="87609" y="6600903"/>
            <a:ext cx="46613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the content to be rendered</a:t>
            </a:r>
          </a:p>
        </p:txBody>
      </p:sp>
      <p:sp>
        <p:nvSpPr>
          <p:cNvPr id="138" name="describes how the content should be rendered"/>
          <p:cNvSpPr txBox="1"/>
          <p:nvPr/>
        </p:nvSpPr>
        <p:spPr>
          <a:xfrm>
            <a:off x="2797026" y="2710451"/>
            <a:ext cx="787153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describes </a:t>
            </a:r>
            <a:r>
              <a:rPr u="sng"/>
              <a:t>how</a:t>
            </a:r>
            <a:r>
              <a:t> the content should be rendered</a:t>
            </a:r>
          </a:p>
        </p:txBody>
      </p:sp>
      <p:sp>
        <p:nvSpPr>
          <p:cNvPr id="139" name="makes the page interactive"/>
          <p:cNvSpPr txBox="1"/>
          <p:nvPr/>
        </p:nvSpPr>
        <p:spPr>
          <a:xfrm>
            <a:off x="6420537" y="7255738"/>
            <a:ext cx="48854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makes the page interactive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1783295" y="5354305"/>
            <a:ext cx="1" cy="1251451"/>
          </a:xfrm>
          <a:prstGeom prst="line">
            <a:avLst/>
          </a:prstGeom>
          <a:ln w="25400">
            <a:solidFill>
              <a:srgbClr val="5A5F5E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1" name="Line"/>
          <p:cNvSpPr/>
          <p:nvPr/>
        </p:nvSpPr>
        <p:spPr>
          <a:xfrm flipV="1">
            <a:off x="6890490" y="5354305"/>
            <a:ext cx="1" cy="1924317"/>
          </a:xfrm>
          <a:prstGeom prst="line">
            <a:avLst/>
          </a:prstGeom>
          <a:ln w="25400">
            <a:solidFill>
              <a:srgbClr val="5A5F5E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2" name="Line"/>
          <p:cNvSpPr/>
          <p:nvPr/>
        </p:nvSpPr>
        <p:spPr>
          <a:xfrm>
            <a:off x="4839822" y="3362453"/>
            <a:ext cx="1" cy="1054290"/>
          </a:xfrm>
          <a:prstGeom prst="line">
            <a:avLst/>
          </a:prstGeom>
          <a:ln w="25400">
            <a:solidFill>
              <a:srgbClr val="5A5F5E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</a:t>
            </a:r>
          </a:p>
        </p:txBody>
      </p:sp>
      <p:sp>
        <p:nvSpPr>
          <p:cNvPr id="147" name="Cascading Style Sheets…"/>
          <p:cNvSpPr txBox="1"/>
          <p:nvPr/>
        </p:nvSpPr>
        <p:spPr>
          <a:xfrm>
            <a:off x="698354" y="2369133"/>
            <a:ext cx="11608092" cy="563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5000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t>ascading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t>tyle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t>heets</a:t>
            </a:r>
          </a:p>
          <a:p>
            <a:pPr algn="l">
              <a:lnSpc>
                <a:spcPct val="150000"/>
              </a:lnSpc>
            </a:pPr>
            <a:endParaRPr/>
          </a:p>
          <a:p>
            <a:pPr algn="l">
              <a:lnSpc>
                <a:spcPct val="150000"/>
              </a:lnSpc>
            </a:pPr>
            <a:r>
              <a:t>CSS is a stylesheet language used to describe the presentation of a document written in HTML or XML.</a:t>
            </a:r>
          </a:p>
          <a:p>
            <a:pPr algn="l">
              <a:lnSpc>
                <a:spcPct val="150000"/>
              </a:lnSpc>
            </a:pPr>
            <a:endParaRPr/>
          </a:p>
          <a:p>
            <a:pPr algn="l">
              <a:lnSpc>
                <a:spcPct val="150000"/>
              </a:lnSpc>
            </a:pPr>
            <a:r>
              <a:t>Allows a browser engine to paint elements of the page with specific features like colors, positioning or decorations.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ow does CS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CSS </a:t>
            </a:r>
          </a:p>
          <a:p>
            <a:r>
              <a:t>Affect HTML</a:t>
            </a:r>
          </a:p>
        </p:txBody>
      </p:sp>
      <p:sp>
        <p:nvSpPr>
          <p:cNvPr id="152" name="https://developer.mozilla.org/en-US/docs/Learn/CSS/Introduction_to_CSS/How_CSS_works"/>
          <p:cNvSpPr txBox="1"/>
          <p:nvPr/>
        </p:nvSpPr>
        <p:spPr>
          <a:xfrm>
            <a:off x="1284797" y="9110522"/>
            <a:ext cx="1458097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https://developer.mozilla.org/en-US/docs/Learn/CSS/Introduction_to_CSS/How_CSS_works</a:t>
            </a:r>
          </a:p>
        </p:txBody>
      </p:sp>
      <p:pic>
        <p:nvPicPr>
          <p:cNvPr id="153" name="Screen Shot 2017-07-22 at 11.35.40 AM.png" descr="Screen Shot 2017-07-22 at 11.35.4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6" y="3297932"/>
            <a:ext cx="11601668" cy="4597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SS Vocabul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 cap="none"/>
            </a:lvl1pPr>
          </a:lstStyle>
          <a:p>
            <a:r>
              <a:t>CSS Vocabulary </a:t>
            </a:r>
          </a:p>
        </p:txBody>
      </p:sp>
      <p:sp>
        <p:nvSpPr>
          <p:cNvPr id="158" name="h1 {…"/>
          <p:cNvSpPr txBox="1"/>
          <p:nvPr/>
        </p:nvSpPr>
        <p:spPr>
          <a:xfrm>
            <a:off x="6165898" y="2477009"/>
            <a:ext cx="4685578" cy="4799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200"/>
              </a:lnSpc>
              <a:defRPr sz="3700">
                <a:solidFill>
                  <a:srgbClr val="C5C8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6089B4"/>
                </a:solidFill>
              </a:rPr>
              <a:t>h1</a:t>
            </a:r>
            <a:r>
              <a:rPr dirty="0"/>
              <a:t> </a:t>
            </a:r>
            <a:r>
              <a:t>{</a:t>
            </a:r>
            <a:r>
              <a:rPr lang="en-US"/>
              <a:t> </a:t>
            </a:r>
            <a:endParaRPr dirty="0"/>
          </a:p>
          <a:p>
            <a:pPr algn="l" defTabSz="457200">
              <a:lnSpc>
                <a:spcPts val="6200"/>
              </a:lnSpc>
              <a:defRPr sz="3700">
                <a:solidFill>
                  <a:srgbClr val="67686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5C8C6"/>
                </a:solidFill>
              </a:rPr>
              <a:t>    </a:t>
            </a:r>
            <a:r>
              <a:rPr dirty="0"/>
              <a:t>font-size</a:t>
            </a:r>
            <a:r>
              <a:rPr dirty="0">
                <a:solidFill>
                  <a:srgbClr val="C5C8C6"/>
                </a:solidFill>
              </a:rPr>
              <a:t>: </a:t>
            </a:r>
            <a:r>
              <a:rPr dirty="0">
                <a:solidFill>
                  <a:srgbClr val="6089B4"/>
                </a:solidFill>
              </a:rPr>
              <a:t>35</a:t>
            </a:r>
            <a:r>
              <a:rPr dirty="0"/>
              <a:t>px</a:t>
            </a:r>
            <a:r>
              <a:rPr dirty="0">
                <a:solidFill>
                  <a:srgbClr val="C5C8C6"/>
                </a:solidFill>
              </a:rPr>
              <a:t>;</a:t>
            </a:r>
          </a:p>
          <a:p>
            <a:pPr algn="l" defTabSz="457200">
              <a:lnSpc>
                <a:spcPts val="6200"/>
              </a:lnSpc>
              <a:defRPr sz="3700">
                <a:solidFill>
                  <a:srgbClr val="67686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5C8C6"/>
                </a:solidFill>
              </a:rPr>
              <a:t>    </a:t>
            </a:r>
            <a:r>
              <a:rPr dirty="0"/>
              <a:t>font-weight</a:t>
            </a:r>
            <a:r>
              <a:rPr dirty="0">
                <a:solidFill>
                  <a:srgbClr val="C5C8C6"/>
                </a:solidFill>
              </a:rPr>
              <a:t>: </a:t>
            </a:r>
            <a:r>
              <a:rPr dirty="0">
                <a:solidFill>
                  <a:srgbClr val="C7444A"/>
                </a:solidFill>
              </a:rPr>
              <a:t>normal</a:t>
            </a:r>
            <a:r>
              <a:rPr dirty="0">
                <a:solidFill>
                  <a:srgbClr val="C5C8C6"/>
                </a:solidFill>
              </a:rPr>
              <a:t>;</a:t>
            </a:r>
          </a:p>
          <a:p>
            <a:pPr lvl="5" algn="l" defTabSz="457200">
              <a:lnSpc>
                <a:spcPts val="6200"/>
              </a:lnSpc>
              <a:defRPr sz="3700">
                <a:solidFill>
                  <a:srgbClr val="67686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text-align</a:t>
            </a:r>
            <a:r>
              <a:rPr dirty="0">
                <a:solidFill>
                  <a:srgbClr val="C5C8C6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C7444A"/>
                </a:solidFill>
              </a:rPr>
              <a:t>center</a:t>
            </a:r>
            <a:r>
              <a:rPr dirty="0">
                <a:solidFill>
                  <a:srgbClr val="C5C8C6"/>
                </a:solidFill>
              </a:rPr>
              <a:t>;</a:t>
            </a:r>
          </a:p>
          <a:p>
            <a:pPr lvl="5" algn="l" defTabSz="457200">
              <a:lnSpc>
                <a:spcPts val="6200"/>
              </a:lnSpc>
              <a:defRPr sz="3700">
                <a:solidFill>
                  <a:srgbClr val="67686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color</a:t>
            </a:r>
            <a:r>
              <a:rPr dirty="0">
                <a:solidFill>
                  <a:srgbClr val="C5C8C6"/>
                </a:solidFill>
              </a:rPr>
              <a:t>: </a:t>
            </a:r>
            <a:r>
              <a:rPr dirty="0">
                <a:solidFill>
                  <a:srgbClr val="6089B4"/>
                </a:solidFill>
              </a:rPr>
              <a:t>#666</a:t>
            </a:r>
            <a:r>
              <a:rPr dirty="0">
                <a:solidFill>
                  <a:srgbClr val="C5C8C6"/>
                </a:solidFill>
              </a:rPr>
              <a:t>;</a:t>
            </a:r>
          </a:p>
          <a:p>
            <a:pPr algn="l" defTabSz="457200">
              <a:lnSpc>
                <a:spcPts val="6200"/>
              </a:lnSpc>
              <a:defRPr sz="3700">
                <a:solidFill>
                  <a:srgbClr val="C5C8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  <p:sp>
        <p:nvSpPr>
          <p:cNvPr id="159" name="Selector…"/>
          <p:cNvSpPr txBox="1"/>
          <p:nvPr/>
        </p:nvSpPr>
        <p:spPr>
          <a:xfrm>
            <a:off x="706840" y="2869504"/>
            <a:ext cx="4142570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Selector </a:t>
            </a:r>
          </a:p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Property</a:t>
            </a:r>
          </a:p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Value</a:t>
            </a:r>
          </a:p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CSS Declaration</a:t>
            </a:r>
          </a:p>
          <a:p>
            <a:pPr marL="407504" indent="-407504" algn="l">
              <a:lnSpc>
                <a:spcPct val="150000"/>
              </a:lnSpc>
              <a:buClr>
                <a:srgbClr val="535353"/>
              </a:buClr>
              <a:buSzPct val="82000"/>
              <a:buChar char="•"/>
            </a:pPr>
            <a:r>
              <a:t>CSS Ruleset or Rule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ow to Apply C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Apply CSS</a:t>
            </a:r>
          </a:p>
        </p:txBody>
      </p:sp>
      <p:sp>
        <p:nvSpPr>
          <p:cNvPr id="164" name="External Stylesheet Defined in an external file. Included via the &lt;link&gt; element. Affects all pages where it is includ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External Stylesheet</a:t>
            </a:r>
            <a:br/>
            <a:r>
              <a:rPr sz="2600"/>
              <a:t>Defined in an external file. Included via the &lt;link&gt; element. Affects </a:t>
            </a:r>
            <a:r>
              <a:rPr sz="2600" b="1">
                <a:latin typeface="Gill Sans"/>
                <a:ea typeface="Gill Sans"/>
                <a:cs typeface="Gill Sans"/>
                <a:sym typeface="Gill Sans"/>
              </a:rPr>
              <a:t>all</a:t>
            </a:r>
            <a:r>
              <a:rPr sz="2600"/>
              <a:t> pages where it is included.</a:t>
            </a:r>
          </a:p>
          <a:p>
            <a:r>
              <a:t>Internal Stylesheet</a:t>
            </a:r>
            <a:br/>
            <a:r>
              <a:rPr sz="2600"/>
              <a:t>Included in the page via the &lt;style&gt; element. Affects </a:t>
            </a:r>
            <a:r>
              <a:rPr sz="2600" b="1">
                <a:latin typeface="Gill Sans"/>
                <a:ea typeface="Gill Sans"/>
                <a:cs typeface="Gill Sans"/>
                <a:sym typeface="Gill Sans"/>
              </a:rPr>
              <a:t>only</a:t>
            </a:r>
            <a:r>
              <a:rPr sz="2600"/>
              <a:t> the page it is included in.</a:t>
            </a:r>
          </a:p>
          <a:p>
            <a:r>
              <a:t>Inline Styles</a:t>
            </a:r>
            <a:br/>
            <a:r>
              <a:rPr sz="2600"/>
              <a:t>Included via the </a:t>
            </a:r>
            <a:r>
              <a:rPr sz="2600" i="1" u="sng">
                <a:latin typeface="Gill Sans"/>
                <a:ea typeface="Gill Sans"/>
                <a:cs typeface="Gill Sans"/>
                <a:sym typeface="Gill Sans"/>
              </a:rPr>
              <a:t>style attribute</a:t>
            </a:r>
            <a:r>
              <a:rPr sz="2600"/>
              <a:t> for a HTML element. Affects </a:t>
            </a:r>
            <a:r>
              <a:rPr sz="2600" b="1">
                <a:latin typeface="Gill Sans"/>
                <a:ea typeface="Gill Sans"/>
                <a:cs typeface="Gill Sans"/>
                <a:sym typeface="Gill Sans"/>
              </a:rPr>
              <a:t>only</a:t>
            </a:r>
            <a:r>
              <a:rPr sz="2600"/>
              <a:t> the element.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612</Words>
  <Application>Microsoft Office PowerPoint</Application>
  <PresentationFormat>Custom</PresentationFormat>
  <Paragraphs>107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Courier</vt:lpstr>
      <vt:lpstr>Gill Sans</vt:lpstr>
      <vt:lpstr>Gill Sans Light</vt:lpstr>
      <vt:lpstr>Helvetica Neue</vt:lpstr>
      <vt:lpstr>Menlo</vt:lpstr>
      <vt:lpstr>Monaco</vt:lpstr>
      <vt:lpstr>Showroom</vt:lpstr>
      <vt:lpstr>CSS</vt:lpstr>
      <vt:lpstr>Purpose of HTML</vt:lpstr>
      <vt:lpstr>Homework Questions?</vt:lpstr>
      <vt:lpstr>Individual Project</vt:lpstr>
      <vt:lpstr>HTML + CSS + JS = Web page</vt:lpstr>
      <vt:lpstr>CSS</vt:lpstr>
      <vt:lpstr>How does CSS  Affect HTML</vt:lpstr>
      <vt:lpstr>CSS Vocabulary </vt:lpstr>
      <vt:lpstr>How to Apply CSS</vt:lpstr>
      <vt:lpstr>Samples in Folder</vt:lpstr>
      <vt:lpstr>PowerPoint Presentation</vt:lpstr>
      <vt:lpstr>Developer Tools</vt:lpstr>
      <vt:lpstr>DOM</vt:lpstr>
      <vt:lpstr>PowerPoint Presentation</vt:lpstr>
      <vt:lpstr>Dom Node - Relationships</vt:lpstr>
      <vt:lpstr>More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David Talley - admin</dc:creator>
  <cp:lastModifiedBy>David W Talley</cp:lastModifiedBy>
  <cp:revision>7</cp:revision>
  <dcterms:modified xsi:type="dcterms:W3CDTF">2020-02-04T14:44:49Z</dcterms:modified>
</cp:coreProperties>
</file>