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6"/>
  </p:notesMasterIdLst>
  <p:sldIdLst>
    <p:sldId id="315" r:id="rId6"/>
    <p:sldId id="309" r:id="rId7"/>
    <p:sldId id="328" r:id="rId8"/>
    <p:sldId id="329" r:id="rId9"/>
    <p:sldId id="335" r:id="rId10"/>
    <p:sldId id="330" r:id="rId11"/>
    <p:sldId id="336" r:id="rId12"/>
    <p:sldId id="331" r:id="rId13"/>
    <p:sldId id="334" r:id="rId14"/>
    <p:sldId id="327" r:id="rId1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C7E"/>
    <a:srgbClr val="932338"/>
    <a:srgbClr val="CC2A2A"/>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62" d="100"/>
          <a:sy n="62" d="100"/>
        </p:scale>
        <p:origin x="832"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143626"/>
            <a:ext cx="9894016" cy="368049"/>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z="1400" dirty="0" err="1"/>
              <a:t>Telephony</a:t>
            </a:r>
            <a:r>
              <a:rPr lang="it-IT" sz="1400" dirty="0"/>
              <a:t> </a:t>
            </a:r>
            <a:r>
              <a:rPr lang="it-IT" sz="1400" dirty="0" err="1"/>
              <a:t>Synthetic</a:t>
            </a:r>
            <a:r>
              <a:rPr lang="it-IT" sz="1400" dirty="0"/>
              <a:t> Data Generation </a:t>
            </a:r>
            <a:br>
              <a:rPr lang="it-IT" sz="1400" dirty="0"/>
            </a:br>
            <a:r>
              <a:rPr lang="it-IT" dirty="0"/>
              <a:t>via Generative </a:t>
            </a:r>
            <a:r>
              <a:rPr lang="it-IT" dirty="0" err="1"/>
              <a:t>Adversarial</a:t>
            </a:r>
            <a:r>
              <a:rPr lang="it-IT" dirty="0"/>
              <a:t> Networks</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71070" y="2621956"/>
            <a:ext cx="9823303" cy="2782819"/>
          </a:xfrm>
        </p:spPr>
        <p:txBody>
          <a:bodyPr>
            <a:normAutofit/>
          </a:bodyPr>
          <a:lstStyle/>
          <a:p>
            <a:pPr>
              <a:lnSpc>
                <a:spcPts val="3600"/>
              </a:lnSpc>
            </a:pPr>
            <a:r>
              <a:rPr lang="it-IT" sz="3400" dirty="0" err="1"/>
              <a:t>Telephony</a:t>
            </a:r>
            <a:r>
              <a:rPr lang="it-IT" sz="3400" dirty="0"/>
              <a:t> </a:t>
            </a:r>
            <a:r>
              <a:rPr lang="it-IT" sz="3400" dirty="0" err="1"/>
              <a:t>Synthetic</a:t>
            </a:r>
            <a:r>
              <a:rPr lang="it-IT" sz="3400" dirty="0"/>
              <a:t> Data Generation </a:t>
            </a:r>
            <a:br>
              <a:rPr lang="it-IT" sz="3400" dirty="0"/>
            </a:br>
            <a:r>
              <a:rPr lang="it-IT" dirty="0"/>
              <a:t>via Generative </a:t>
            </a:r>
            <a:r>
              <a:rPr lang="it-IT" dirty="0" err="1"/>
              <a:t>Adversarial</a:t>
            </a:r>
            <a:r>
              <a:rPr lang="it-IT" dirty="0"/>
              <a:t> Networks</a:t>
            </a:r>
            <a:endParaRPr lang="it-IT" sz="3400"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7481115" cy="179536"/>
          </a:xfrm>
        </p:spPr>
        <p:txBody>
          <a:bodyPr/>
          <a:lstStyle/>
          <a:p>
            <a:r>
              <a:rPr lang="it-IT" dirty="0"/>
              <a:t>Istat | Direzione</a:t>
            </a:r>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p:txBody>
          <a:bodyPr/>
          <a:lstStyle/>
          <a:p>
            <a:r>
              <a:rPr lang="it-IT" dirty="0"/>
              <a:t>Luogo, giorno mese anno</a:t>
            </a:r>
          </a:p>
          <a:p>
            <a:endParaRPr lang="it-IT" dirty="0"/>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p:txBody>
          <a:bodyPr/>
          <a:lstStyle/>
          <a:p>
            <a:r>
              <a:rPr lang="it-IT" dirty="0"/>
              <a:t>TITOLO DEL CONVEGNO</a:t>
            </a:r>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p:txBody>
          <a:bodyPr/>
          <a:lstStyle/>
          <a:p>
            <a:r>
              <a:rPr lang="it-IT" dirty="0"/>
              <a:t>NOME COGNOME</a:t>
            </a:r>
          </a:p>
        </p:txBody>
      </p:sp>
    </p:spTree>
    <p:extLst>
      <p:ext uri="{BB962C8B-B14F-4D97-AF65-F5344CB8AC3E}">
        <p14:creationId xmlns:p14="http://schemas.microsoft.com/office/powerpoint/2010/main" val="273070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p:txBody>
          <a:bodyPr/>
          <a:lstStyle/>
          <a:p>
            <a:r>
              <a:rPr lang="it-IT" dirty="0"/>
              <a:t>grazie</a:t>
            </a:r>
          </a:p>
        </p:txBody>
      </p:sp>
      <p:sp>
        <p:nvSpPr>
          <p:cNvPr id="3" name="Segnaposto testo 2">
            <a:extLst>
              <a:ext uri="{FF2B5EF4-FFF2-40B4-BE49-F238E27FC236}">
                <a16:creationId xmlns:a16="http://schemas.microsoft.com/office/drawing/2014/main" id="{52857493-CE83-4A58-B836-860B262B8CCD}"/>
              </a:ext>
            </a:extLst>
          </p:cNvPr>
          <p:cNvSpPr>
            <a:spLocks noGrp="1"/>
          </p:cNvSpPr>
          <p:nvPr>
            <p:ph type="body" idx="1"/>
          </p:nvPr>
        </p:nvSpPr>
        <p:spPr/>
        <p:txBody>
          <a:bodyPr/>
          <a:lstStyle/>
          <a:p>
            <a:r>
              <a:rPr lang="it-IT" dirty="0"/>
              <a:t>NOME COGNOME | nome.cognome@istat.it</a:t>
            </a:r>
          </a:p>
        </p:txBody>
      </p:sp>
    </p:spTree>
    <p:extLst>
      <p:ext uri="{BB962C8B-B14F-4D97-AF65-F5344CB8AC3E}">
        <p14:creationId xmlns:p14="http://schemas.microsoft.com/office/powerpoint/2010/main" val="197541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a:t>Dataset</a:t>
            </a:r>
          </a:p>
          <a:p>
            <a:r>
              <a:rPr lang="en-US" dirty="0"/>
              <a:t>A random sample of WIND's CDR</a:t>
            </a:r>
          </a:p>
          <a:p>
            <a:r>
              <a:rPr lang="en-US" dirty="0"/>
              <a:t>Dimension: 10,000 rows – 4 attributes</a:t>
            </a:r>
          </a:p>
          <a:p>
            <a:r>
              <a:rPr lang="en-US" dirty="0"/>
              <a:t>Attributes: NUM_CALLER_KEY (Sim code)</a:t>
            </a:r>
            <a:br>
              <a:rPr lang="en-US" dirty="0"/>
            </a:br>
            <a:r>
              <a:rPr lang="en-US" dirty="0"/>
              <a:t>                 CALL_DATE </a:t>
            </a:r>
            <a:br>
              <a:rPr lang="en-US" dirty="0"/>
            </a:br>
            <a:r>
              <a:rPr lang="en-US" dirty="0"/>
              <a:t>                 TIME_MIN_CALL (Time call)</a:t>
            </a:r>
            <a:br>
              <a:rPr lang="en-US" dirty="0"/>
            </a:br>
            <a:r>
              <a:rPr lang="en-US" dirty="0"/>
              <a:t>                 CELL_CALL_CODE (Antenna code)</a:t>
            </a:r>
          </a:p>
          <a:p>
            <a:pPr marL="0" indent="0">
              <a:buNone/>
            </a:pPr>
            <a:r>
              <a:rPr lang="en-US" b="1" dirty="0"/>
              <a:t>Pre-</a:t>
            </a:r>
            <a:r>
              <a:rPr lang="en-US" b="1" dirty="0" err="1"/>
              <a:t>proceesing</a:t>
            </a:r>
            <a:r>
              <a:rPr lang="en-US" b="1" dirty="0"/>
              <a:t> (steps)</a:t>
            </a:r>
          </a:p>
          <a:p>
            <a:r>
              <a:rPr lang="en-US" dirty="0"/>
              <a:t>Pseudo-anonymization</a:t>
            </a:r>
          </a:p>
          <a:p>
            <a:r>
              <a:rPr lang="en-US" dirty="0"/>
              <a:t>Setting of data-type: </a:t>
            </a:r>
            <a:r>
              <a:rPr lang="en-US" b="1" i="1" dirty="0"/>
              <a:t>categorical</a:t>
            </a:r>
            <a:r>
              <a:rPr lang="en-US" dirty="0"/>
              <a:t> (SIM code, Antenna codes) or </a:t>
            </a:r>
            <a:r>
              <a:rPr lang="en-US" b="1" i="1" dirty="0"/>
              <a:t>continuous</a:t>
            </a:r>
            <a:r>
              <a:rPr lang="en-US" dirty="0"/>
              <a:t>(date and time of calls)</a:t>
            </a:r>
            <a:endParaRPr lang="en-US" b="1" dirty="0"/>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(1/2)</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Tree>
    <p:extLst>
      <p:ext uri="{BB962C8B-B14F-4D97-AF65-F5344CB8AC3E}">
        <p14:creationId xmlns:p14="http://schemas.microsoft.com/office/powerpoint/2010/main" val="121182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err="1"/>
              <a:t>Process</a:t>
            </a:r>
            <a:endParaRPr lang="it-IT" b="1" dirty="0"/>
          </a:p>
          <a:p>
            <a:r>
              <a:rPr lang="en-US" dirty="0"/>
              <a:t>Input : a random sample of WIND's CDR (</a:t>
            </a:r>
            <a:r>
              <a:rPr lang="en-US" b="1" i="1" dirty="0"/>
              <a:t>original dataset</a:t>
            </a:r>
            <a:r>
              <a:rPr lang="en-US" dirty="0"/>
              <a:t>)</a:t>
            </a:r>
          </a:p>
          <a:p>
            <a:r>
              <a:rPr lang="en-US" dirty="0"/>
              <a:t>Type of process: generate synthetic data</a:t>
            </a:r>
          </a:p>
          <a:p>
            <a:r>
              <a:rPr lang="en-US" dirty="0"/>
              <a:t>Framework used: </a:t>
            </a:r>
            <a:r>
              <a:rPr lang="en-US" dirty="0" err="1"/>
              <a:t>SDGym</a:t>
            </a:r>
            <a:r>
              <a:rPr lang="en-US" dirty="0"/>
              <a:t> - Synthetic Data Gym Metrics Evaluation ( </a:t>
            </a:r>
            <a:r>
              <a:rPr lang="en-US" dirty="0">
                <a:hlinkClick r:id="rId2"/>
              </a:rPr>
              <a:t>https://github.com/sdv-dev/SDGym</a:t>
            </a:r>
            <a:r>
              <a:rPr lang="en-US" dirty="0"/>
              <a:t> )</a:t>
            </a:r>
          </a:p>
          <a:p>
            <a:r>
              <a:rPr lang="en-US" dirty="0"/>
              <a:t>Algorithm used to generate synthetic data: Synthetic Data Vault (SDV) – based on CTGAN </a:t>
            </a:r>
          </a:p>
          <a:p>
            <a:r>
              <a:rPr lang="en-US" dirty="0"/>
              <a:t>Output: synthetic dataset of WIND's CDR (</a:t>
            </a:r>
            <a:r>
              <a:rPr lang="en-US" b="1" i="1" dirty="0"/>
              <a:t>synthetic dataset)</a:t>
            </a:r>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(2/2)</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3</a:t>
            </a:fld>
            <a:endParaRPr lang="en-US" dirty="0"/>
          </a:p>
        </p:txBody>
      </p:sp>
      <p:sp>
        <p:nvSpPr>
          <p:cNvPr id="8" name="Disco magnetico 7">
            <a:extLst>
              <a:ext uri="{FF2B5EF4-FFF2-40B4-BE49-F238E27FC236}">
                <a16:creationId xmlns:a16="http://schemas.microsoft.com/office/drawing/2014/main" id="{A1733EE9-1C30-C1D5-2309-28053F4EC164}"/>
              </a:ext>
            </a:extLst>
          </p:cNvPr>
          <p:cNvSpPr/>
          <p:nvPr/>
        </p:nvSpPr>
        <p:spPr>
          <a:xfrm>
            <a:off x="1297732" y="4580684"/>
            <a:ext cx="1856792" cy="1231641"/>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Original</a:t>
            </a:r>
            <a:r>
              <a:rPr lang="it-IT" dirty="0"/>
              <a:t> Data</a:t>
            </a:r>
          </a:p>
        </p:txBody>
      </p:sp>
      <p:sp>
        <p:nvSpPr>
          <p:cNvPr id="9" name="Disco magnetico 8">
            <a:extLst>
              <a:ext uri="{FF2B5EF4-FFF2-40B4-BE49-F238E27FC236}">
                <a16:creationId xmlns:a16="http://schemas.microsoft.com/office/drawing/2014/main" id="{1F73ECC6-7810-D078-800C-438764E30CD1}"/>
              </a:ext>
            </a:extLst>
          </p:cNvPr>
          <p:cNvSpPr/>
          <p:nvPr/>
        </p:nvSpPr>
        <p:spPr>
          <a:xfrm>
            <a:off x="8256039" y="4580684"/>
            <a:ext cx="1856792" cy="1231641"/>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Synthetic</a:t>
            </a:r>
            <a:r>
              <a:rPr lang="it-IT" dirty="0"/>
              <a:t> Data</a:t>
            </a:r>
          </a:p>
        </p:txBody>
      </p:sp>
      <p:sp>
        <p:nvSpPr>
          <p:cNvPr id="10" name="Freccia a pentagono 9">
            <a:extLst>
              <a:ext uri="{FF2B5EF4-FFF2-40B4-BE49-F238E27FC236}">
                <a16:creationId xmlns:a16="http://schemas.microsoft.com/office/drawing/2014/main" id="{EAE843B5-20AB-3CCC-61FE-369C56EF9013}"/>
              </a:ext>
            </a:extLst>
          </p:cNvPr>
          <p:cNvSpPr/>
          <p:nvPr/>
        </p:nvSpPr>
        <p:spPr>
          <a:xfrm>
            <a:off x="3725305" y="4843461"/>
            <a:ext cx="4121740" cy="737119"/>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SDGym</a:t>
            </a:r>
            <a:r>
              <a:rPr lang="it-IT" dirty="0"/>
              <a:t> - SDV - CTGAN</a:t>
            </a:r>
          </a:p>
        </p:txBody>
      </p:sp>
    </p:spTree>
    <p:extLst>
      <p:ext uri="{BB962C8B-B14F-4D97-AF65-F5344CB8AC3E}">
        <p14:creationId xmlns:p14="http://schemas.microsoft.com/office/powerpoint/2010/main" val="61394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analysis of comparison of univariate and bivariate distributions on categorical values of real data and synthetic data</a:t>
            </a:r>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dirty="0"/>
              <a:t>A first </a:t>
            </a:r>
            <a:r>
              <a:rPr lang="it-IT" dirty="0" err="1"/>
              <a:t>analysis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4</a:t>
            </a:fld>
            <a:endParaRPr lang="en-US" dirty="0"/>
          </a:p>
        </p:txBody>
      </p:sp>
      <p:sp>
        <p:nvSpPr>
          <p:cNvPr id="6" name="Rettangolo 5">
            <a:extLst>
              <a:ext uri="{FF2B5EF4-FFF2-40B4-BE49-F238E27FC236}">
                <a16:creationId xmlns:a16="http://schemas.microsoft.com/office/drawing/2014/main" id="{E7CB787C-5BBD-8238-55CE-60ED3ECEDCEA}"/>
              </a:ext>
            </a:extLst>
          </p:cNvPr>
          <p:cNvSpPr/>
          <p:nvPr/>
        </p:nvSpPr>
        <p:spPr>
          <a:xfrm>
            <a:off x="2724539" y="2332653"/>
            <a:ext cx="2612571" cy="23886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Inserire qui il grafico della distribuzione dei dati reali</a:t>
            </a:r>
          </a:p>
        </p:txBody>
      </p:sp>
      <p:sp>
        <p:nvSpPr>
          <p:cNvPr id="7" name="Rettangolo 6">
            <a:extLst>
              <a:ext uri="{FF2B5EF4-FFF2-40B4-BE49-F238E27FC236}">
                <a16:creationId xmlns:a16="http://schemas.microsoft.com/office/drawing/2014/main" id="{A9B2C097-7312-76E4-BD78-4E943937E66F}"/>
              </a:ext>
            </a:extLst>
          </p:cNvPr>
          <p:cNvSpPr/>
          <p:nvPr/>
        </p:nvSpPr>
        <p:spPr>
          <a:xfrm>
            <a:off x="7155171" y="2332652"/>
            <a:ext cx="2612571" cy="23886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Inserire qui il grafico della distribuzione dei dati sintetici</a:t>
            </a:r>
          </a:p>
        </p:txBody>
      </p:sp>
    </p:spTree>
    <p:extLst>
      <p:ext uri="{BB962C8B-B14F-4D97-AF65-F5344CB8AC3E}">
        <p14:creationId xmlns:p14="http://schemas.microsoft.com/office/powerpoint/2010/main" val="8064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22711"/>
            <a:ext cx="11269308" cy="365485"/>
          </a:xfrm>
        </p:spPr>
        <p:txBody>
          <a:bodyPr/>
          <a:lstStyle/>
          <a:p>
            <a:pPr algn="ctr"/>
            <a:r>
              <a:rPr lang="it-IT" sz="2400" b="1" i="0" dirty="0">
                <a:solidFill>
                  <a:srgbClr val="212121"/>
                </a:solidFill>
                <a:effectLst/>
                <a:latin typeface="Roboto" panose="02000000000000000000" pitchFamily="2" charset="0"/>
              </a:rPr>
              <a:t>Utility </a:t>
            </a:r>
            <a:r>
              <a:rPr lang="it-IT" sz="2400" b="1" i="0" dirty="0" err="1">
                <a:solidFill>
                  <a:srgbClr val="212121"/>
                </a:solidFill>
                <a:effectLst/>
                <a:latin typeface="Roboto" panose="02000000000000000000" pitchFamily="2" charset="0"/>
              </a:rPr>
              <a:t>Metrics</a:t>
            </a:r>
            <a:r>
              <a:rPr lang="it-IT" sz="2400" b="1" i="0" dirty="0">
                <a:solidFill>
                  <a:srgbClr val="212121"/>
                </a:solidFill>
                <a:effectLst/>
                <a:latin typeface="Roboto" panose="02000000000000000000" pitchFamily="2" charset="0"/>
              </a:rPr>
              <a:t> - Machine Learning Test: Random </a:t>
            </a:r>
            <a:r>
              <a:rPr lang="it-IT" sz="2400" b="1" i="0" dirty="0" err="1">
                <a:solidFill>
                  <a:srgbClr val="212121"/>
                </a:solidFill>
                <a:effectLst/>
                <a:latin typeface="Roboto" panose="02000000000000000000" pitchFamily="2" charset="0"/>
              </a:rPr>
              <a:t>Forest</a:t>
            </a:r>
            <a:r>
              <a:rPr lang="it-IT" sz="2400" b="1" i="0" dirty="0">
                <a:solidFill>
                  <a:srgbClr val="212121"/>
                </a:solidFill>
                <a:effectLst/>
                <a:latin typeface="Roboto" panose="02000000000000000000" pitchFamily="2" charset="0"/>
              </a:rPr>
              <a:t> </a:t>
            </a:r>
            <a:r>
              <a:rPr lang="it-IT" sz="2400" b="1" i="0" dirty="0" err="1">
                <a:solidFill>
                  <a:srgbClr val="212121"/>
                </a:solidFill>
                <a:effectLst/>
                <a:latin typeface="Roboto" panose="02000000000000000000" pitchFamily="2" charset="0"/>
              </a:rPr>
              <a:t>Classifier</a:t>
            </a:r>
            <a:r>
              <a:rPr lang="it-IT" sz="2400" b="1" i="0" dirty="0">
                <a:solidFill>
                  <a:srgbClr val="212121"/>
                </a:solidFill>
                <a:effectLst/>
                <a:latin typeface="Roboto" panose="02000000000000000000" pitchFamily="2" charset="0"/>
              </a:rPr>
              <a:t> </a:t>
            </a:r>
            <a:r>
              <a:rPr lang="it-IT" sz="2400" b="1" i="0" dirty="0" err="1">
                <a:solidFill>
                  <a:srgbClr val="212121"/>
                </a:solidFill>
                <a:effectLst/>
                <a:latin typeface="Roboto" panose="02000000000000000000" pitchFamily="2" charset="0"/>
              </a:rPr>
              <a:t>Accuracy</a:t>
            </a:r>
            <a:endParaRPr lang="it-IT" sz="2400" b="0" i="0" dirty="0">
              <a:solidFill>
                <a:srgbClr val="212121"/>
              </a:solidFill>
              <a:effectLst/>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5</a:t>
            </a:fld>
            <a:endParaRPr lang="en-US" dirty="0"/>
          </a:p>
        </p:txBody>
      </p:sp>
      <p:sp>
        <p:nvSpPr>
          <p:cNvPr id="8" name="CasellaDiTesto 7">
            <a:extLst>
              <a:ext uri="{FF2B5EF4-FFF2-40B4-BE49-F238E27FC236}">
                <a16:creationId xmlns:a16="http://schemas.microsoft.com/office/drawing/2014/main" id="{DB44D29D-D48E-280A-61B2-8C6E1E02DAA3}"/>
              </a:ext>
            </a:extLst>
          </p:cNvPr>
          <p:cNvSpPr txBox="1"/>
          <p:nvPr/>
        </p:nvSpPr>
        <p:spPr>
          <a:xfrm>
            <a:off x="693104" y="1224475"/>
            <a:ext cx="7639237" cy="5355312"/>
          </a:xfrm>
          <a:prstGeom prst="rect">
            <a:avLst/>
          </a:prstGeom>
          <a:noFill/>
        </p:spPr>
        <p:txBody>
          <a:bodyPr wrap="square">
            <a:spAutoFit/>
          </a:bodyPr>
          <a:lstStyle/>
          <a:p>
            <a:pPr marL="285750" indent="-285750">
              <a:buFont typeface="Arial" panose="020B0604020202020204" pitchFamily="34" charset="0"/>
              <a:buChar char="•"/>
            </a:pPr>
            <a:r>
              <a:rPr lang="en-US" i="0" dirty="0">
                <a:solidFill>
                  <a:srgbClr val="202124"/>
                </a:solidFill>
                <a:effectLst/>
                <a:latin typeface="arial" panose="020B0604020202020204" pitchFamily="34" charset="0"/>
              </a:rPr>
              <a:t>The </a:t>
            </a:r>
            <a:r>
              <a:rPr lang="en-US" b="1" dirty="0">
                <a:solidFill>
                  <a:srgbClr val="202124"/>
                </a:solidFill>
                <a:latin typeface="arial" panose="020B0604020202020204" pitchFamily="34" charset="0"/>
              </a:rPr>
              <a:t>R</a:t>
            </a:r>
            <a:r>
              <a:rPr lang="en-US" b="1" i="0" dirty="0">
                <a:solidFill>
                  <a:srgbClr val="202124"/>
                </a:solidFill>
                <a:effectLst/>
                <a:latin typeface="arial" panose="020B0604020202020204" pitchFamily="34" charset="0"/>
              </a:rPr>
              <a:t>andom </a:t>
            </a:r>
            <a:r>
              <a:rPr lang="en-US" b="1" dirty="0">
                <a:solidFill>
                  <a:srgbClr val="202124"/>
                </a:solidFill>
                <a:latin typeface="arial" panose="020B0604020202020204" pitchFamily="34" charset="0"/>
              </a:rPr>
              <a:t>F</a:t>
            </a:r>
            <a:r>
              <a:rPr lang="en-US" b="1" i="0" dirty="0">
                <a:solidFill>
                  <a:srgbClr val="202124"/>
                </a:solidFill>
                <a:effectLst/>
                <a:latin typeface="arial" panose="020B0604020202020204" pitchFamily="34" charset="0"/>
              </a:rPr>
              <a:t>orest (RF) </a:t>
            </a:r>
            <a:r>
              <a:rPr lang="en-US" i="0" dirty="0">
                <a:solidFill>
                  <a:srgbClr val="202124"/>
                </a:solidFill>
                <a:effectLst/>
                <a:latin typeface="arial" panose="020B0604020202020204" pitchFamily="34" charset="0"/>
              </a:rPr>
              <a:t>is a classification (there is also a Regression version) algorithm consisting of many </a:t>
            </a:r>
            <a:r>
              <a:rPr lang="en-US" b="1" i="0" dirty="0">
                <a:solidFill>
                  <a:srgbClr val="202124"/>
                </a:solidFill>
                <a:effectLst/>
                <a:latin typeface="arial" panose="020B0604020202020204" pitchFamily="34" charset="0"/>
              </a:rPr>
              <a:t>Decisions</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Trees</a:t>
            </a:r>
            <a:r>
              <a:rPr lang="en-US" i="0" dirty="0">
                <a:solidFill>
                  <a:srgbClr val="202124"/>
                </a:solidFill>
                <a:effectLst/>
                <a:latin typeface="arial" panose="020B0604020202020204" pitchFamily="34" charset="0"/>
              </a:rPr>
              <a:t>. It uses </a:t>
            </a:r>
            <a:r>
              <a:rPr lang="en-US" b="1" i="0" dirty="0">
                <a:solidFill>
                  <a:srgbClr val="202124"/>
                </a:solidFill>
                <a:effectLst/>
                <a:latin typeface="arial" panose="020B0604020202020204" pitchFamily="34" charset="0"/>
              </a:rPr>
              <a:t>bagging</a:t>
            </a:r>
            <a:r>
              <a:rPr lang="en-US" i="0" dirty="0">
                <a:solidFill>
                  <a:srgbClr val="202124"/>
                </a:solidFill>
                <a:effectLst/>
                <a:latin typeface="arial" panose="020B0604020202020204" pitchFamily="34" charset="0"/>
              </a:rPr>
              <a:t> and </a:t>
            </a:r>
            <a:r>
              <a:rPr lang="en-US" b="1" i="0" dirty="0">
                <a:solidFill>
                  <a:srgbClr val="202124"/>
                </a:solidFill>
                <a:effectLst/>
                <a:latin typeface="arial" panose="020B0604020202020204" pitchFamily="34" charset="0"/>
              </a:rPr>
              <a:t>feature</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randomness</a:t>
            </a:r>
            <a:r>
              <a:rPr lang="en-US" i="0" dirty="0">
                <a:solidFill>
                  <a:srgbClr val="202124"/>
                </a:solidFill>
                <a:effectLst/>
                <a:latin typeface="arial" panose="020B0604020202020204" pitchFamily="34" charset="0"/>
              </a:rPr>
              <a:t> when building each individual tree to try to create an uncorrelated forest of trees whose prediction by committee is more accurate than that of any individual tree.</a:t>
            </a:r>
          </a:p>
          <a:p>
            <a:pPr marL="285750" indent="-285750">
              <a:buFont typeface="Arial" panose="020B0604020202020204" pitchFamily="34" charset="0"/>
              <a:buChar char="•"/>
            </a:pPr>
            <a:endParaRPr lang="en-US"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Estimating the </a:t>
            </a:r>
            <a:r>
              <a:rPr lang="en-US" b="1" dirty="0">
                <a:solidFill>
                  <a:srgbClr val="202124"/>
                </a:solidFill>
                <a:latin typeface="arial" panose="020B0604020202020204" pitchFamily="34" charset="0"/>
              </a:rPr>
              <a:t>Accuracy</a:t>
            </a:r>
            <a:r>
              <a:rPr lang="en-US" dirty="0">
                <a:solidFill>
                  <a:srgbClr val="202124"/>
                </a:solidFill>
                <a:latin typeface="arial" panose="020B0604020202020204" pitchFamily="34" charset="0"/>
              </a:rPr>
              <a:t> of a Classifier such as </a:t>
            </a:r>
            <a:r>
              <a:rPr lang="en-US" b="1" dirty="0">
                <a:solidFill>
                  <a:srgbClr val="202124"/>
                </a:solidFill>
                <a:latin typeface="arial" panose="020B0604020202020204" pitchFamily="34" charset="0"/>
              </a:rPr>
              <a:t>RF</a:t>
            </a:r>
            <a:r>
              <a:rPr lang="en-US" dirty="0">
                <a:solidFill>
                  <a:srgbClr val="202124"/>
                </a:solidFill>
                <a:latin typeface="arial" panose="020B0604020202020204" pitchFamily="34" charset="0"/>
              </a:rPr>
              <a:t> on a column taken as the a </a:t>
            </a:r>
            <a:r>
              <a:rPr lang="en-US" b="1" dirty="0">
                <a:solidFill>
                  <a:srgbClr val="202124"/>
                </a:solidFill>
                <a:latin typeface="arial" panose="020B0604020202020204" pitchFamily="34" charset="0"/>
              </a:rPr>
              <a:t>Target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Original</a:t>
            </a:r>
            <a:r>
              <a:rPr lang="en-US" dirty="0">
                <a:solidFill>
                  <a:srgbClr val="202124"/>
                </a:solidFill>
                <a:latin typeface="arial" panose="020B0604020202020204" pitchFamily="34" charset="0"/>
              </a:rPr>
              <a:t> Data and a column as a </a:t>
            </a:r>
            <a:r>
              <a:rPr lang="en-US" b="1" dirty="0">
                <a:solidFill>
                  <a:srgbClr val="202124"/>
                </a:solidFill>
                <a:latin typeface="arial" panose="020B0604020202020204" pitchFamily="34" charset="0"/>
              </a:rPr>
              <a:t>Target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Synthetic</a:t>
            </a:r>
            <a:r>
              <a:rPr lang="en-US" dirty="0">
                <a:solidFill>
                  <a:srgbClr val="202124"/>
                </a:solidFill>
                <a:latin typeface="arial" panose="020B0604020202020204" pitchFamily="34" charset="0"/>
              </a:rPr>
              <a:t> Data Column we can argue that Original Data and Synthetic Data have the same </a:t>
            </a:r>
            <a:r>
              <a:rPr lang="en-US" b="1" dirty="0">
                <a:solidFill>
                  <a:srgbClr val="202124"/>
                </a:solidFill>
                <a:latin typeface="arial" panose="020B0604020202020204" pitchFamily="34" charset="0"/>
              </a:rPr>
              <a:t>properties</a:t>
            </a:r>
            <a:r>
              <a:rPr lang="en-US" dirty="0">
                <a:solidFill>
                  <a:srgbClr val="202124"/>
                </a:solidFill>
                <a:latin typeface="arial" panose="020B0604020202020204" pitchFamily="34" charset="0"/>
              </a:rPr>
              <a:t> and </a:t>
            </a:r>
            <a:r>
              <a:rPr lang="en-US" b="1" dirty="0">
                <a:solidFill>
                  <a:srgbClr val="202124"/>
                </a:solidFill>
                <a:latin typeface="arial" panose="020B0604020202020204" pitchFamily="34" charset="0"/>
              </a:rPr>
              <a:t>characteristics</a:t>
            </a:r>
            <a:r>
              <a:rPr lang="en-US" dirty="0">
                <a:solidFill>
                  <a:srgbClr val="202124"/>
                </a:solidFill>
                <a:latin typeface="arial" panose="020B0604020202020204" pitchFamily="34" charset="0"/>
              </a:rPr>
              <a:t>, so they are similar, but not the same. </a:t>
            </a:r>
          </a:p>
          <a:p>
            <a:pPr marL="285750" indent="-285750">
              <a:buFont typeface="Arial" panose="020B0604020202020204" pitchFamily="34" charset="0"/>
              <a:buChar char="•"/>
            </a:pPr>
            <a:endParaRPr lang="en-US" dirty="0">
              <a:solidFill>
                <a:srgbClr val="212121"/>
              </a:solidFill>
              <a:latin typeface="Roboto" panose="02000000000000000000" pitchFamily="2"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In our test, we chose </a:t>
            </a:r>
            <a:r>
              <a:rPr lang="en-US" b="1" dirty="0">
                <a:solidFill>
                  <a:srgbClr val="202124"/>
                </a:solidFill>
                <a:latin typeface="arial" panose="020B0604020202020204" pitchFamily="34" charset="0"/>
              </a:rPr>
              <a:t>“SIM CODE” </a:t>
            </a:r>
            <a:r>
              <a:rPr lang="en-US" dirty="0">
                <a:solidFill>
                  <a:srgbClr val="202124"/>
                </a:solidFill>
                <a:latin typeface="arial" panose="020B0604020202020204" pitchFamily="34" charset="0"/>
              </a:rPr>
              <a:t>as Target Column and the other columns as features (input). </a:t>
            </a:r>
            <a:r>
              <a:rPr lang="en-US" b="1" dirty="0">
                <a:solidFill>
                  <a:srgbClr val="202124"/>
                </a:solidFill>
                <a:latin typeface="arial" panose="020B0604020202020204" pitchFamily="34" charset="0"/>
              </a:rPr>
              <a:t>Random Forest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Accuracy</a:t>
            </a:r>
            <a:r>
              <a:rPr lang="en-US" dirty="0">
                <a:solidFill>
                  <a:srgbClr val="202124"/>
                </a:solidFill>
                <a:latin typeface="arial" panose="020B0604020202020204" pitchFamily="34" charset="0"/>
              </a:rPr>
              <a:t> on the Original Data was </a:t>
            </a:r>
            <a:r>
              <a:rPr lang="en-US" b="1" dirty="0">
                <a:solidFill>
                  <a:srgbClr val="202124"/>
                </a:solidFill>
                <a:latin typeface="arial" panose="020B0604020202020204" pitchFamily="34" charset="0"/>
              </a:rPr>
              <a:t>0.576</a:t>
            </a:r>
            <a:r>
              <a:rPr lang="en-US" dirty="0">
                <a:solidFill>
                  <a:srgbClr val="202124"/>
                </a:solidFill>
                <a:latin typeface="arial" panose="020B0604020202020204" pitchFamily="34" charset="0"/>
              </a:rPr>
              <a:t> while </a:t>
            </a:r>
            <a:r>
              <a:rPr lang="en-US" b="1" dirty="0">
                <a:solidFill>
                  <a:srgbClr val="202124"/>
                </a:solidFill>
                <a:latin typeface="arial" panose="020B0604020202020204" pitchFamily="34" charset="0"/>
              </a:rPr>
              <a:t>RF Accuracy</a:t>
            </a:r>
            <a:r>
              <a:rPr lang="en-US" dirty="0">
                <a:solidFill>
                  <a:srgbClr val="202124"/>
                </a:solidFill>
                <a:latin typeface="arial" panose="020B0604020202020204" pitchFamily="34" charset="0"/>
              </a:rPr>
              <a:t> on the Synthetic Data was </a:t>
            </a:r>
            <a:r>
              <a:rPr lang="en-US" b="1" dirty="0">
                <a:solidFill>
                  <a:srgbClr val="202124"/>
                </a:solidFill>
                <a:latin typeface="arial" panose="020B0604020202020204" pitchFamily="34" charset="0"/>
              </a:rPr>
              <a:t>0.0526</a:t>
            </a:r>
            <a:r>
              <a:rPr lang="en-US" dirty="0">
                <a:solidFill>
                  <a:srgbClr val="202124"/>
                </a:solidFill>
                <a:latin typeface="arial" panose="020B0604020202020204" pitchFamily="34" charset="0"/>
              </a:rPr>
              <a:t> so we can state that Original Data and Synthetic Data have the same characteristics and properties, that is they are comparable.</a:t>
            </a:r>
          </a:p>
        </p:txBody>
      </p:sp>
      <p:pic>
        <p:nvPicPr>
          <p:cNvPr id="11" name="Immagine 10">
            <a:extLst>
              <a:ext uri="{FF2B5EF4-FFF2-40B4-BE49-F238E27FC236}">
                <a16:creationId xmlns:a16="http://schemas.microsoft.com/office/drawing/2014/main" id="{8F6EC01E-E7CE-E63B-4895-CB6E043FC3E2}"/>
              </a:ext>
            </a:extLst>
          </p:cNvPr>
          <p:cNvPicPr>
            <a:picLocks noChangeAspect="1"/>
          </p:cNvPicPr>
          <p:nvPr/>
        </p:nvPicPr>
        <p:blipFill>
          <a:blip r:embed="rId2"/>
          <a:stretch>
            <a:fillRect/>
          </a:stretch>
        </p:blipFill>
        <p:spPr>
          <a:xfrm>
            <a:off x="8219326" y="1557337"/>
            <a:ext cx="3518877" cy="4175643"/>
          </a:xfrm>
          <a:prstGeom prst="rect">
            <a:avLst/>
          </a:prstGeom>
        </p:spPr>
      </p:pic>
    </p:spTree>
    <p:extLst>
      <p:ext uri="{BB962C8B-B14F-4D97-AF65-F5344CB8AC3E}">
        <p14:creationId xmlns:p14="http://schemas.microsoft.com/office/powerpoint/2010/main" val="41693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5967696" cy="5117333"/>
          </a:xfrm>
        </p:spPr>
        <p:txBody>
          <a:bodyPr/>
          <a:lstStyle/>
          <a:p>
            <a:pPr>
              <a:buClr>
                <a:schemeClr val="tx1"/>
              </a:buClr>
              <a:buFont typeface="Arial" panose="020B0604020202020204" pitchFamily="34" charset="0"/>
              <a:buChar char="•"/>
            </a:pPr>
            <a:r>
              <a:rPr lang="en-US" dirty="0">
                <a:solidFill>
                  <a:srgbClr val="202124"/>
                </a:solidFill>
                <a:latin typeface="arial" panose="020B0604020202020204" pitchFamily="34" charset="0"/>
                <a:cs typeface="+mn-cs"/>
              </a:rPr>
              <a:t>The </a:t>
            </a:r>
            <a:r>
              <a:rPr lang="en-US" b="1" dirty="0">
                <a:solidFill>
                  <a:srgbClr val="202124"/>
                </a:solidFill>
                <a:latin typeface="arial" panose="020B0604020202020204" pitchFamily="34" charset="0"/>
                <a:cs typeface="+mn-cs"/>
              </a:rPr>
              <a:t>metrics</a:t>
            </a:r>
            <a:r>
              <a:rPr lang="en-US" dirty="0">
                <a:solidFill>
                  <a:srgbClr val="202124"/>
                </a:solidFill>
                <a:latin typeface="arial" panose="020B0604020202020204" pitchFamily="34" charset="0"/>
                <a:cs typeface="+mn-cs"/>
              </a:rPr>
              <a:t> of the Synthetic Data Gym of the </a:t>
            </a:r>
            <a:r>
              <a:rPr lang="en-US" b="1" dirty="0">
                <a:solidFill>
                  <a:srgbClr val="202124"/>
                </a:solidFill>
                <a:latin typeface="arial" panose="020B0604020202020204" pitchFamily="34" charset="0"/>
                <a:cs typeface="+mn-cs"/>
              </a:rPr>
              <a:t>Statistical Metrics Family </a:t>
            </a:r>
            <a:r>
              <a:rPr lang="en-US" dirty="0">
                <a:solidFill>
                  <a:srgbClr val="202124"/>
                </a:solidFill>
                <a:latin typeface="arial" panose="020B0604020202020204" pitchFamily="34" charset="0"/>
                <a:cs typeface="+mn-cs"/>
              </a:rPr>
              <a:t>compare the tables by running different types of statistical tests on them. In the simplest scenario, these metrics compare individual columns from the real table with the corresponding column from the synthetic table.</a:t>
            </a:r>
          </a:p>
          <a:p>
            <a:pPr marL="285750" indent="-285750">
              <a:buClr>
                <a:schemeClr val="tx1"/>
              </a:buClr>
              <a:buFont typeface="Arial" panose="020B0604020202020204" pitchFamily="34" charset="0"/>
              <a:buChar char="•"/>
            </a:pPr>
            <a:r>
              <a:rPr lang="en-US" b="1" i="0" dirty="0" err="1">
                <a:solidFill>
                  <a:srgbClr val="212121"/>
                </a:solidFill>
                <a:effectLst/>
                <a:latin typeface="Roboto" panose="02000000000000000000" pitchFamily="2" charset="0"/>
              </a:rPr>
              <a:t>sdv.metrics.tabular.CSTest</a:t>
            </a:r>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This metric make use of the </a:t>
            </a:r>
            <a:r>
              <a:rPr lang="en-US" b="1" i="0" dirty="0">
                <a:solidFill>
                  <a:srgbClr val="212121"/>
                </a:solidFill>
                <a:effectLst/>
                <a:latin typeface="Roboto" panose="02000000000000000000" pitchFamily="2" charset="0"/>
              </a:rPr>
              <a:t>Chi-Squared Test</a:t>
            </a:r>
            <a:r>
              <a:rPr lang="en-US" b="0" i="0" dirty="0">
                <a:solidFill>
                  <a:srgbClr val="212121"/>
                </a:solidFill>
                <a:effectLst/>
                <a:latin typeface="Roboto" panose="02000000000000000000" pitchFamily="2" charset="0"/>
              </a:rPr>
              <a:t> to compare the distributions of two discrete columns. The output for each column is the </a:t>
            </a:r>
            <a:r>
              <a:rPr lang="en-US" b="1" i="0" dirty="0" err="1">
                <a:solidFill>
                  <a:srgbClr val="212121"/>
                </a:solidFill>
                <a:effectLst/>
                <a:latin typeface="Roboto" panose="02000000000000000000" pitchFamily="2" charset="0"/>
              </a:rPr>
              <a:t>CSTest</a:t>
            </a:r>
            <a:r>
              <a:rPr lang="en-US" b="1" i="0" dirty="0">
                <a:solidFill>
                  <a:srgbClr val="212121"/>
                </a:solidFill>
                <a:effectLst/>
                <a:latin typeface="Roboto" panose="02000000000000000000" pitchFamily="2" charset="0"/>
              </a:rPr>
              <a:t> p-value</a:t>
            </a:r>
            <a:r>
              <a:rPr lang="en-US" b="0" i="0" dirty="0">
                <a:solidFill>
                  <a:srgbClr val="212121"/>
                </a:solidFill>
                <a:effectLst/>
                <a:latin typeface="Roboto" panose="02000000000000000000" pitchFamily="2" charset="0"/>
              </a:rPr>
              <a:t>, which indicates the probability of the two columns having been sampled from the same distribution.</a:t>
            </a:r>
          </a:p>
          <a:p>
            <a:pPr marL="285750" indent="-285750">
              <a:buClr>
                <a:schemeClr val="tx1"/>
              </a:buClr>
              <a:buFont typeface="Arial" panose="020B0604020202020204" pitchFamily="34" charset="0"/>
              <a:buChar char="•"/>
            </a:pPr>
            <a:r>
              <a:rPr lang="en-US" b="1" i="0" dirty="0">
                <a:solidFill>
                  <a:srgbClr val="212121"/>
                </a:solidFill>
                <a:effectLst/>
                <a:latin typeface="Roboto" panose="02000000000000000000" pitchFamily="2" charset="0"/>
              </a:rPr>
              <a:t>Chi-Squared Test p-value </a:t>
            </a:r>
            <a:r>
              <a:rPr lang="en-US" b="0" i="0" dirty="0">
                <a:solidFill>
                  <a:srgbClr val="212121"/>
                </a:solidFill>
                <a:effectLst/>
                <a:latin typeface="Roboto" panose="02000000000000000000" pitchFamily="2" charset="0"/>
              </a:rPr>
              <a:t>must be between 0 and 1. Since we achieved </a:t>
            </a:r>
            <a:r>
              <a:rPr lang="en-US" b="1" i="0" dirty="0">
                <a:solidFill>
                  <a:srgbClr val="212121"/>
                </a:solidFill>
                <a:effectLst/>
                <a:latin typeface="Roboto" panose="02000000000000000000" pitchFamily="2" charset="0"/>
              </a:rPr>
              <a:t>1.0</a:t>
            </a:r>
            <a:r>
              <a:rPr lang="en-US" b="0" i="0" dirty="0">
                <a:solidFill>
                  <a:srgbClr val="212121"/>
                </a:solidFill>
                <a:effectLst/>
                <a:latin typeface="Roboto" panose="02000000000000000000" pitchFamily="2" charset="0"/>
              </a:rPr>
              <a:t> in this test, it means that our distributions (original and synthetic) are sampled from the same distribution of data. </a:t>
            </a:r>
            <a:endParaRPr lang="en-US" i="0" dirty="0">
              <a:solidFill>
                <a:srgbClr val="202124"/>
              </a:solidFill>
              <a:effectLst/>
              <a:latin typeface="arial" panose="020B0604020202020204" pitchFamily="34" charset="0"/>
            </a:endParaRPr>
          </a:p>
        </p:txBody>
      </p:sp>
      <p:sp>
        <p:nvSpPr>
          <p:cNvPr id="3" name="Titolo 2"/>
          <p:cNvSpPr>
            <a:spLocks noGrp="1"/>
          </p:cNvSpPr>
          <p:nvPr>
            <p:ph type="title"/>
          </p:nvPr>
        </p:nvSpPr>
        <p:spPr>
          <a:xfrm>
            <a:off x="468895" y="522711"/>
            <a:ext cx="11269308" cy="3654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sz="2400" dirty="0">
                <a:solidFill>
                  <a:srgbClr val="212121"/>
                </a:solidFill>
                <a:latin typeface="Roboto" panose="02000000000000000000" pitchFamily="2" charset="0"/>
              </a:rPr>
              <a:t>Utility </a:t>
            </a:r>
            <a:r>
              <a:rPr lang="it-IT" sz="2400" dirty="0" err="1">
                <a:solidFill>
                  <a:srgbClr val="212121"/>
                </a:solidFill>
                <a:latin typeface="Roboto" panose="02000000000000000000" pitchFamily="2" charset="0"/>
              </a:rPr>
              <a:t>Metrics</a:t>
            </a:r>
            <a:r>
              <a:rPr lang="it-IT" sz="2400" dirty="0">
                <a:solidFill>
                  <a:srgbClr val="212121"/>
                </a:solidFill>
                <a:latin typeface="Roboto" panose="02000000000000000000" pitchFamily="2" charset="0"/>
              </a:rPr>
              <a:t> - Model Evaluation via </a:t>
            </a:r>
            <a:r>
              <a:rPr lang="it-IT" sz="2400" dirty="0" err="1">
                <a:solidFill>
                  <a:srgbClr val="212121"/>
                </a:solidFill>
                <a:latin typeface="Roboto" panose="02000000000000000000" pitchFamily="2" charset="0"/>
              </a:rPr>
              <a:t>SDGym</a:t>
            </a:r>
            <a:r>
              <a:rPr lang="it-IT" sz="2400" dirty="0">
                <a:solidFill>
                  <a:srgbClr val="212121"/>
                </a:solidFill>
                <a:latin typeface="Roboto" panose="02000000000000000000" pitchFamily="2" charset="0"/>
              </a:rPr>
              <a:t> Tools: Statistical </a:t>
            </a:r>
            <a:r>
              <a:rPr lang="it-IT" sz="2400" dirty="0" err="1">
                <a:solidFill>
                  <a:srgbClr val="212121"/>
                </a:solidFill>
                <a:latin typeface="Roboto" panose="02000000000000000000" pitchFamily="2" charset="0"/>
              </a:rPr>
              <a:t>Metrics</a:t>
            </a:r>
            <a:endParaRPr lang="it-IT" sz="2400" dirty="0">
              <a:solidFill>
                <a:srgbClr val="212121"/>
              </a:solidFill>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6</a:t>
            </a:fld>
            <a:endParaRPr lang="en-US" dirty="0"/>
          </a:p>
        </p:txBody>
      </p:sp>
      <p:pic>
        <p:nvPicPr>
          <p:cNvPr id="7" name="Immagine 6">
            <a:extLst>
              <a:ext uri="{FF2B5EF4-FFF2-40B4-BE49-F238E27FC236}">
                <a16:creationId xmlns:a16="http://schemas.microsoft.com/office/drawing/2014/main" id="{295FED2D-11F6-A7A7-B228-3B55563F9BB1}"/>
              </a:ext>
            </a:extLst>
          </p:cNvPr>
          <p:cNvPicPr>
            <a:picLocks noChangeAspect="1"/>
          </p:cNvPicPr>
          <p:nvPr/>
        </p:nvPicPr>
        <p:blipFill>
          <a:blip r:embed="rId2"/>
          <a:stretch>
            <a:fillRect/>
          </a:stretch>
        </p:blipFill>
        <p:spPr>
          <a:xfrm>
            <a:off x="6849270" y="1785347"/>
            <a:ext cx="4868529" cy="3712254"/>
          </a:xfrm>
          <a:prstGeom prst="rect">
            <a:avLst/>
          </a:prstGeom>
        </p:spPr>
      </p:pic>
    </p:spTree>
    <p:extLst>
      <p:ext uri="{BB962C8B-B14F-4D97-AF65-F5344CB8AC3E}">
        <p14:creationId xmlns:p14="http://schemas.microsoft.com/office/powerpoint/2010/main" val="307009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0" y="1277420"/>
            <a:ext cx="9193782" cy="2575389"/>
          </a:xfrm>
        </p:spPr>
        <p:txBody>
          <a:bodyPr/>
          <a:lstStyle/>
          <a:p>
            <a:pPr algn="l">
              <a:buClr>
                <a:schemeClr val="tx1"/>
              </a:buClr>
              <a:buFont typeface="Arial" panose="020B0604020202020204" pitchFamily="34" charset="0"/>
              <a:buChar char="•"/>
            </a:pPr>
            <a:r>
              <a:rPr lang="en-US" b="1" i="0" dirty="0" err="1">
                <a:solidFill>
                  <a:srgbClr val="212121"/>
                </a:solidFill>
                <a:effectLst/>
                <a:latin typeface="Roboto" panose="02000000000000000000" pitchFamily="2" charset="0"/>
              </a:rPr>
              <a:t>sdv.metrics.tabular.KSTest</a:t>
            </a:r>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This metric uses the two-sample </a:t>
            </a:r>
            <a:r>
              <a:rPr lang="en-US" b="1" i="0" dirty="0">
                <a:solidFill>
                  <a:srgbClr val="212121"/>
                </a:solidFill>
                <a:effectLst/>
                <a:latin typeface="Roboto" panose="02000000000000000000" pitchFamily="2" charset="0"/>
              </a:rPr>
              <a:t>Kolmogorov–Smirnov Test</a:t>
            </a:r>
            <a:r>
              <a:rPr lang="en-US" b="0" i="0" dirty="0">
                <a:solidFill>
                  <a:srgbClr val="212121"/>
                </a:solidFill>
                <a:effectLst/>
                <a:latin typeface="Roboto" panose="02000000000000000000" pitchFamily="2" charset="0"/>
              </a:rPr>
              <a:t> to compare the distributions of continuous columns using the empirical </a:t>
            </a:r>
            <a:r>
              <a:rPr lang="en-US" b="1" i="0" dirty="0">
                <a:solidFill>
                  <a:srgbClr val="212121"/>
                </a:solidFill>
                <a:effectLst/>
                <a:latin typeface="Roboto" panose="02000000000000000000" pitchFamily="2" charset="0"/>
              </a:rPr>
              <a:t>CDF (Cumulative </a:t>
            </a:r>
            <a:r>
              <a:rPr lang="en-US" b="1" i="0" dirty="0" err="1">
                <a:solidFill>
                  <a:srgbClr val="212121"/>
                </a:solidFill>
                <a:effectLst/>
                <a:latin typeface="Roboto" panose="02000000000000000000" pitchFamily="2" charset="0"/>
              </a:rPr>
              <a:t>Distibution</a:t>
            </a:r>
            <a:r>
              <a:rPr lang="en-US" b="1" i="0" dirty="0">
                <a:solidFill>
                  <a:srgbClr val="212121"/>
                </a:solidFill>
                <a:effectLst/>
                <a:latin typeface="Roboto" panose="02000000000000000000" pitchFamily="2" charset="0"/>
              </a:rPr>
              <a:t> Function: P(</a:t>
            </a:r>
            <a:r>
              <a:rPr lang="en-US" b="1" i="0" dirty="0" err="1">
                <a:solidFill>
                  <a:srgbClr val="212121"/>
                </a:solidFill>
                <a:effectLst/>
                <a:latin typeface="Roboto" panose="02000000000000000000" pitchFamily="2" charset="0"/>
              </a:rPr>
              <a:t>X≤x</a:t>
            </a:r>
            <a:r>
              <a:rPr lang="en-US" b="1" i="0" dirty="0">
                <a:solidFill>
                  <a:srgbClr val="212121"/>
                </a:solidFill>
                <a:effectLst/>
                <a:latin typeface="Roboto" panose="02000000000000000000" pitchFamily="2" charset="0"/>
              </a:rPr>
              <a:t>)</a:t>
            </a:r>
            <a:r>
              <a:rPr lang="en-US"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The output of </a:t>
            </a:r>
            <a:r>
              <a:rPr lang="en-US" b="1" i="0" dirty="0" err="1">
                <a:solidFill>
                  <a:srgbClr val="212121"/>
                </a:solidFill>
                <a:effectLst/>
                <a:latin typeface="Roboto" panose="02000000000000000000" pitchFamily="2" charset="0"/>
              </a:rPr>
              <a:t>KSTest</a:t>
            </a:r>
            <a:r>
              <a:rPr lang="en-US" b="0" i="0" dirty="0">
                <a:solidFill>
                  <a:srgbClr val="212121"/>
                </a:solidFill>
                <a:effectLst/>
                <a:latin typeface="Roboto" panose="02000000000000000000" pitchFamily="2" charset="0"/>
              </a:rPr>
              <a:t> for each column is 1 minus the </a:t>
            </a:r>
            <a:r>
              <a:rPr lang="en-US" b="1" i="0" dirty="0">
                <a:solidFill>
                  <a:srgbClr val="212121"/>
                </a:solidFill>
                <a:effectLst/>
                <a:latin typeface="Roboto" panose="02000000000000000000" pitchFamily="2" charset="0"/>
              </a:rPr>
              <a:t>KS Test D </a:t>
            </a:r>
            <a:r>
              <a:rPr lang="en-US" b="0" i="0" dirty="0">
                <a:solidFill>
                  <a:srgbClr val="212121"/>
                </a:solidFill>
                <a:effectLst/>
                <a:latin typeface="Roboto" panose="02000000000000000000" pitchFamily="2" charset="0"/>
              </a:rPr>
              <a:t>statistic, which indicates the maximum distance between the expected CDF and the observed CDF values. </a:t>
            </a:r>
          </a:p>
          <a:p>
            <a:pPr algn="l">
              <a:buClr>
                <a:schemeClr val="tx1"/>
              </a:buClr>
              <a:buFont typeface="Arial" panose="020B0604020202020204" pitchFamily="34" charset="0"/>
              <a:buChar char="•"/>
            </a:pPr>
            <a:r>
              <a:rPr lang="en-US" b="0" i="0" dirty="0">
                <a:solidFill>
                  <a:srgbClr val="212121"/>
                </a:solidFill>
                <a:effectLst/>
                <a:latin typeface="Roboto" panose="02000000000000000000" pitchFamily="2" charset="0"/>
              </a:rPr>
              <a:t>The letter </a:t>
            </a:r>
            <a:r>
              <a:rPr lang="en-US" b="1" i="0" dirty="0">
                <a:solidFill>
                  <a:srgbClr val="212121"/>
                </a:solidFill>
                <a:effectLst/>
                <a:latin typeface="Roboto" panose="02000000000000000000" pitchFamily="2" charset="0"/>
              </a:rPr>
              <a:t>"D"</a:t>
            </a:r>
            <a:r>
              <a:rPr lang="en-US" b="0" i="0" dirty="0">
                <a:solidFill>
                  <a:srgbClr val="212121"/>
                </a:solidFill>
                <a:effectLst/>
                <a:latin typeface="Roboto" panose="02000000000000000000" pitchFamily="2" charset="0"/>
              </a:rPr>
              <a:t> stands for "distance." Geometrically, D measures the maximum vertical distance between the empirical cumulative distribution function (ECDF) of the sample and the cumulative distribution function (CDF) of the reference distribution.</a:t>
            </a:r>
          </a:p>
          <a:p>
            <a:pPr>
              <a:buClr>
                <a:schemeClr val="tx1"/>
              </a:buClr>
              <a:buFont typeface="Arial" panose="020B0604020202020204" pitchFamily="34" charset="0"/>
              <a:buChar char="•"/>
            </a:pPr>
            <a:endParaRPr lang="en-US" dirty="0">
              <a:solidFill>
                <a:srgbClr val="202124"/>
              </a:solidFill>
              <a:latin typeface="arial" panose="020B0604020202020204" pitchFamily="34" charset="0"/>
              <a:cs typeface="+mn-cs"/>
            </a:endParaRPr>
          </a:p>
        </p:txBody>
      </p:sp>
      <p:sp>
        <p:nvSpPr>
          <p:cNvPr id="3" name="Titolo 2"/>
          <p:cNvSpPr>
            <a:spLocks noGrp="1"/>
          </p:cNvSpPr>
          <p:nvPr>
            <p:ph type="title"/>
          </p:nvPr>
        </p:nvSpPr>
        <p:spPr>
          <a:xfrm>
            <a:off x="468895" y="522711"/>
            <a:ext cx="11269308" cy="3654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sz="2400" dirty="0">
                <a:solidFill>
                  <a:srgbClr val="212121"/>
                </a:solidFill>
                <a:latin typeface="Roboto" panose="02000000000000000000" pitchFamily="2" charset="0"/>
              </a:rPr>
              <a:t>Utility </a:t>
            </a:r>
            <a:r>
              <a:rPr lang="it-IT" sz="2400" dirty="0" err="1">
                <a:solidFill>
                  <a:srgbClr val="212121"/>
                </a:solidFill>
                <a:latin typeface="Roboto" panose="02000000000000000000" pitchFamily="2" charset="0"/>
              </a:rPr>
              <a:t>Metrics</a:t>
            </a:r>
            <a:r>
              <a:rPr lang="it-IT" sz="2400" dirty="0">
                <a:solidFill>
                  <a:srgbClr val="212121"/>
                </a:solidFill>
                <a:latin typeface="Roboto" panose="02000000000000000000" pitchFamily="2" charset="0"/>
              </a:rPr>
              <a:t> - Model Evaluation via </a:t>
            </a:r>
            <a:r>
              <a:rPr lang="it-IT" sz="2400" dirty="0" err="1">
                <a:solidFill>
                  <a:srgbClr val="212121"/>
                </a:solidFill>
                <a:latin typeface="Roboto" panose="02000000000000000000" pitchFamily="2" charset="0"/>
              </a:rPr>
              <a:t>SDGym</a:t>
            </a:r>
            <a:r>
              <a:rPr lang="it-IT" sz="2400" dirty="0">
                <a:solidFill>
                  <a:srgbClr val="212121"/>
                </a:solidFill>
                <a:latin typeface="Roboto" panose="02000000000000000000" pitchFamily="2" charset="0"/>
              </a:rPr>
              <a:t> Tools: Statistical </a:t>
            </a:r>
            <a:r>
              <a:rPr lang="it-IT" sz="2400" dirty="0" err="1">
                <a:solidFill>
                  <a:srgbClr val="212121"/>
                </a:solidFill>
                <a:latin typeface="Roboto" panose="02000000000000000000" pitchFamily="2" charset="0"/>
              </a:rPr>
              <a:t>Metrics</a:t>
            </a:r>
            <a:endParaRPr lang="it-IT" sz="2400" dirty="0">
              <a:solidFill>
                <a:srgbClr val="212121"/>
              </a:solidFill>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7</a:t>
            </a:fld>
            <a:endParaRPr lang="en-US" dirty="0"/>
          </a:p>
        </p:txBody>
      </p:sp>
      <p:pic>
        <p:nvPicPr>
          <p:cNvPr id="7" name="Immagine 6">
            <a:extLst>
              <a:ext uri="{FF2B5EF4-FFF2-40B4-BE49-F238E27FC236}">
                <a16:creationId xmlns:a16="http://schemas.microsoft.com/office/drawing/2014/main" id="{DBAC0694-DF06-68DF-F2C5-06382FFD21B8}"/>
              </a:ext>
            </a:extLst>
          </p:cNvPr>
          <p:cNvPicPr>
            <a:picLocks noChangeAspect="1"/>
          </p:cNvPicPr>
          <p:nvPr/>
        </p:nvPicPr>
        <p:blipFill>
          <a:blip r:embed="rId2"/>
          <a:stretch>
            <a:fillRect/>
          </a:stretch>
        </p:blipFill>
        <p:spPr>
          <a:xfrm>
            <a:off x="9667982" y="1410952"/>
            <a:ext cx="1847582" cy="2308324"/>
          </a:xfrm>
          <a:prstGeom prst="rect">
            <a:avLst/>
          </a:prstGeom>
        </p:spPr>
      </p:pic>
      <p:sp>
        <p:nvSpPr>
          <p:cNvPr id="9" name="CasellaDiTesto 8">
            <a:extLst>
              <a:ext uri="{FF2B5EF4-FFF2-40B4-BE49-F238E27FC236}">
                <a16:creationId xmlns:a16="http://schemas.microsoft.com/office/drawing/2014/main" id="{15B2DD09-E9DF-8619-8A7E-B276F6D60E50}"/>
              </a:ext>
            </a:extLst>
          </p:cNvPr>
          <p:cNvSpPr txBox="1"/>
          <p:nvPr/>
        </p:nvSpPr>
        <p:spPr>
          <a:xfrm>
            <a:off x="430457" y="3959975"/>
            <a:ext cx="11415645" cy="2308324"/>
          </a:xfrm>
          <a:prstGeom prst="rect">
            <a:avLst/>
          </a:prstGeom>
          <a:noFill/>
        </p:spPr>
        <p:txBody>
          <a:bodyPr wrap="square">
            <a:spAutoFit/>
          </a:bodyPr>
          <a:lstStyle/>
          <a:p>
            <a:pPr marL="285750" indent="-285750" algn="l">
              <a:buClr>
                <a:schemeClr val="tx1"/>
              </a:buClr>
              <a:buFont typeface="Arial" panose="020B0604020202020204" pitchFamily="34" charset="0"/>
              <a:buChar char="•"/>
            </a:pPr>
            <a:r>
              <a:rPr lang="en-US" b="0" i="0" dirty="0">
                <a:solidFill>
                  <a:srgbClr val="212121"/>
                </a:solidFill>
                <a:effectLst/>
                <a:latin typeface="Roboto" panose="02000000000000000000" pitchFamily="2" charset="0"/>
              </a:rPr>
              <a:t>If the two samples were randomly sampled from identical populations, what is the probability that the two cumulative frequency distributions would be as far apart as observed? More precisely, what is the chance that the value of the </a:t>
            </a:r>
            <a:r>
              <a:rPr lang="en-US" b="1" i="0" dirty="0" err="1">
                <a:solidFill>
                  <a:srgbClr val="212121"/>
                </a:solidFill>
                <a:effectLst/>
                <a:latin typeface="Roboto" panose="02000000000000000000" pitchFamily="2" charset="0"/>
              </a:rPr>
              <a:t>Komogorov</a:t>
            </a:r>
            <a:r>
              <a:rPr lang="en-US" b="1" i="0" dirty="0">
                <a:solidFill>
                  <a:srgbClr val="212121"/>
                </a:solidFill>
                <a:effectLst/>
                <a:latin typeface="Roboto" panose="02000000000000000000" pitchFamily="2" charset="0"/>
              </a:rPr>
              <a:t>-Smirnov D statistic</a:t>
            </a:r>
            <a:r>
              <a:rPr lang="en-US" b="0" i="0" dirty="0">
                <a:solidFill>
                  <a:srgbClr val="212121"/>
                </a:solidFill>
                <a:effectLst/>
                <a:latin typeface="Roboto" panose="02000000000000000000" pitchFamily="2" charset="0"/>
              </a:rPr>
              <a:t> would be as large or larger than observed? If the P value is small, conclude that the two groups were sampled from populations with different distributions. The populations may differ in median, variability or the shape of the distribution.</a:t>
            </a:r>
          </a:p>
          <a:p>
            <a:pPr algn="l">
              <a:buClr>
                <a:schemeClr val="tx1"/>
              </a:buClr>
              <a:buFont typeface="Arial" panose="020B0604020202020204" pitchFamily="34" charset="0"/>
              <a:buChar char="•"/>
            </a:pPr>
            <a:endParaRPr lang="en-US" b="0" i="0" dirty="0">
              <a:solidFill>
                <a:srgbClr val="212121"/>
              </a:solidFill>
              <a:effectLst/>
              <a:latin typeface="Roboto" panose="02000000000000000000" pitchFamily="2" charset="0"/>
            </a:endParaRPr>
          </a:p>
          <a:p>
            <a:pPr marL="285750" indent="-285750" algn="l">
              <a:buClr>
                <a:schemeClr val="tx1"/>
              </a:buClr>
              <a:buFont typeface="Arial" panose="020B0604020202020204" pitchFamily="34" charset="0"/>
              <a:buChar char="•"/>
            </a:pPr>
            <a:r>
              <a:rPr lang="en-US" b="0" i="0" dirty="0">
                <a:solidFill>
                  <a:srgbClr val="212121"/>
                </a:solidFill>
                <a:effectLst/>
                <a:latin typeface="Roboto" panose="02000000000000000000" pitchFamily="2" charset="0"/>
              </a:rPr>
              <a:t>So our result </a:t>
            </a:r>
            <a:r>
              <a:rPr lang="en-US" b="1" i="0" dirty="0">
                <a:solidFill>
                  <a:srgbClr val="212121"/>
                </a:solidFill>
                <a:effectLst/>
                <a:latin typeface="Roboto" panose="02000000000000000000" pitchFamily="2" charset="0"/>
              </a:rPr>
              <a:t>0.95375</a:t>
            </a:r>
            <a:r>
              <a:rPr lang="en-US" b="0" i="0" dirty="0">
                <a:solidFill>
                  <a:srgbClr val="212121"/>
                </a:solidFill>
                <a:effectLst/>
                <a:latin typeface="Roboto" panose="02000000000000000000" pitchFamily="2" charset="0"/>
              </a:rPr>
              <a:t> which is 1-D, means that the distance between CDF of original data and CDF of Synthetic Data is low, hence the two distribution are very close.</a:t>
            </a:r>
          </a:p>
        </p:txBody>
      </p:sp>
    </p:spTree>
    <p:extLst>
      <p:ext uri="{BB962C8B-B14F-4D97-AF65-F5344CB8AC3E}">
        <p14:creationId xmlns:p14="http://schemas.microsoft.com/office/powerpoint/2010/main" val="420404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buClr>
                <a:schemeClr val="tx1"/>
              </a:buClr>
              <a:buFont typeface="Arial" panose="020B0604020202020204" pitchFamily="34" charset="0"/>
              <a:buChar char="•"/>
            </a:pPr>
            <a:r>
              <a:rPr lang="en-US" b="0" i="0" dirty="0">
                <a:solidFill>
                  <a:srgbClr val="212121"/>
                </a:solidFill>
                <a:effectLst/>
                <a:latin typeface="Roboto" panose="02000000000000000000" pitchFamily="2" charset="0"/>
              </a:rPr>
              <a:t>The </a:t>
            </a:r>
            <a:r>
              <a:rPr lang="en-US" b="1" i="0" dirty="0">
                <a:solidFill>
                  <a:srgbClr val="212121"/>
                </a:solidFill>
                <a:effectLst/>
                <a:latin typeface="Roboto" panose="02000000000000000000" pitchFamily="2" charset="0"/>
              </a:rPr>
              <a:t>metrics</a:t>
            </a:r>
            <a:r>
              <a:rPr lang="en-US" b="0" i="0" dirty="0">
                <a:solidFill>
                  <a:srgbClr val="212121"/>
                </a:solidFill>
                <a:effectLst/>
                <a:latin typeface="Roboto" panose="02000000000000000000" pitchFamily="2" charset="0"/>
              </a:rPr>
              <a:t> of this family compare the tables by fitting the real data to a probabilistic model and afterwards compute the likelihood of the synthetic data belonging to the learned distribution.</a:t>
            </a:r>
          </a:p>
          <a:p>
            <a:pPr>
              <a:buClr>
                <a:schemeClr val="tx1"/>
              </a:buClr>
              <a:buFont typeface="Arial" panose="020B0604020202020204" pitchFamily="34" charset="0"/>
              <a:buChar char="•"/>
            </a:pPr>
            <a:r>
              <a:rPr lang="en-US" b="1" i="0" dirty="0" err="1">
                <a:solidFill>
                  <a:srgbClr val="212121"/>
                </a:solidFill>
                <a:effectLst/>
                <a:latin typeface="Roboto" panose="02000000000000000000" pitchFamily="2" charset="0"/>
              </a:rPr>
              <a:t>sdv.metrics.tabular.BNLikelihood</a:t>
            </a:r>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This metric fits a </a:t>
            </a:r>
            <a:r>
              <a:rPr lang="en-US" b="1" i="0" dirty="0">
                <a:solidFill>
                  <a:srgbClr val="212121"/>
                </a:solidFill>
                <a:effectLst/>
                <a:latin typeface="Roboto" panose="02000000000000000000" pitchFamily="2" charset="0"/>
              </a:rPr>
              <a:t>Bayesian</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Network</a:t>
            </a:r>
            <a:r>
              <a:rPr lang="en-US" b="0" i="0" dirty="0">
                <a:solidFill>
                  <a:srgbClr val="212121"/>
                </a:solidFill>
                <a:effectLst/>
                <a:latin typeface="Roboto" panose="02000000000000000000" pitchFamily="2" charset="0"/>
              </a:rPr>
              <a:t> to the real data and then evaluates the average likelihood of the rows from the synthetic data on it.</a:t>
            </a:r>
          </a:p>
          <a:p>
            <a:pPr>
              <a:buClr>
                <a:schemeClr val="tx1"/>
              </a:buClr>
              <a:buFont typeface="Arial" panose="020B0604020202020204" pitchFamily="34" charset="0"/>
              <a:buChar char="•"/>
            </a:pPr>
            <a:r>
              <a:rPr lang="en-US" b="1" i="0" dirty="0">
                <a:solidFill>
                  <a:srgbClr val="212121"/>
                </a:solidFill>
                <a:effectLst/>
                <a:latin typeface="Roboto" panose="02000000000000000000" pitchFamily="2" charset="0"/>
              </a:rPr>
              <a:t>Bayesian Networks Likelihood </a:t>
            </a:r>
            <a:r>
              <a:rPr lang="en-US" b="0" i="0" dirty="0">
                <a:solidFill>
                  <a:srgbClr val="212121"/>
                </a:solidFill>
                <a:effectLst/>
                <a:latin typeface="Roboto" panose="02000000000000000000" pitchFamily="2" charset="0"/>
              </a:rPr>
              <a:t>is the Error calculated on Synthetic data after fitting the model on Real Data. Very low error (likelihood) like </a:t>
            </a:r>
            <a:r>
              <a:rPr lang="en-US" b="1" i="0" dirty="0">
                <a:solidFill>
                  <a:srgbClr val="212121"/>
                </a:solidFill>
                <a:effectLst/>
                <a:latin typeface="Roboto" panose="02000000000000000000" pitchFamily="2" charset="0"/>
              </a:rPr>
              <a:t>0.00013183</a:t>
            </a:r>
            <a:r>
              <a:rPr lang="en-US" b="0" i="0" dirty="0">
                <a:solidFill>
                  <a:srgbClr val="212121"/>
                </a:solidFill>
                <a:effectLst/>
                <a:latin typeface="Roboto" panose="02000000000000000000" pitchFamily="2" charset="0"/>
              </a:rPr>
              <a:t> means the two datasets are very close in terms of probabilistic models.</a:t>
            </a:r>
          </a:p>
          <a:p>
            <a:pPr marL="0" indent="0">
              <a:buNone/>
            </a:pPr>
            <a:endParaRPr lang="en-US" dirty="0"/>
          </a:p>
          <a:p>
            <a:pPr marL="0" indent="0">
              <a:buNone/>
            </a:pPr>
            <a:endParaRPr lang="it-IT" dirty="0"/>
          </a:p>
        </p:txBody>
      </p:sp>
      <p:sp>
        <p:nvSpPr>
          <p:cNvPr id="3" name="Titolo 2"/>
          <p:cNvSpPr>
            <a:spLocks noGrp="1"/>
          </p:cNvSpPr>
          <p:nvPr>
            <p:ph type="title"/>
          </p:nvPr>
        </p:nvSpPr>
        <p:spPr>
          <a:xfrm>
            <a:off x="468895" y="503475"/>
            <a:ext cx="11269308" cy="384721"/>
          </a:xfrm>
        </p:spPr>
        <p:txBody>
          <a:bodyPr/>
          <a:lstStyle/>
          <a:p>
            <a:r>
              <a:rPr lang="it-IT" sz="2800" dirty="0">
                <a:solidFill>
                  <a:srgbClr val="212121"/>
                </a:solidFill>
                <a:latin typeface="Roboto" panose="02000000000000000000" pitchFamily="2" charset="0"/>
              </a:rPr>
              <a:t>Utility </a:t>
            </a:r>
            <a:r>
              <a:rPr lang="it-IT" sz="2800" dirty="0" err="1">
                <a:solidFill>
                  <a:srgbClr val="212121"/>
                </a:solidFill>
                <a:latin typeface="Roboto" panose="02000000000000000000" pitchFamily="2" charset="0"/>
              </a:rPr>
              <a:t>Metrics</a:t>
            </a:r>
            <a:r>
              <a:rPr lang="it-IT" sz="2800" dirty="0">
                <a:solidFill>
                  <a:srgbClr val="212121"/>
                </a:solidFill>
                <a:latin typeface="Roboto" panose="02000000000000000000" pitchFamily="2" charset="0"/>
              </a:rPr>
              <a:t> - Model Evaluation via </a:t>
            </a:r>
            <a:r>
              <a:rPr lang="it-IT" sz="2800" dirty="0" err="1">
                <a:solidFill>
                  <a:srgbClr val="212121"/>
                </a:solidFill>
                <a:latin typeface="Roboto" panose="02000000000000000000" pitchFamily="2" charset="0"/>
              </a:rPr>
              <a:t>SDGym</a:t>
            </a:r>
            <a:r>
              <a:rPr lang="it-IT" sz="2800" dirty="0">
                <a:solidFill>
                  <a:srgbClr val="212121"/>
                </a:solidFill>
                <a:latin typeface="Roboto" panose="02000000000000000000" pitchFamily="2" charset="0"/>
              </a:rPr>
              <a:t> Tools: </a:t>
            </a:r>
            <a:r>
              <a:rPr lang="it-IT" sz="2800" dirty="0" err="1">
                <a:solidFill>
                  <a:srgbClr val="212121"/>
                </a:solidFill>
                <a:latin typeface="Roboto" panose="02000000000000000000" pitchFamily="2" charset="0"/>
              </a:rPr>
              <a:t>Likelihood</a:t>
            </a:r>
            <a:r>
              <a:rPr lang="it-IT" sz="2800" dirty="0">
                <a:solidFill>
                  <a:srgbClr val="212121"/>
                </a:solidFill>
                <a:latin typeface="Roboto" panose="02000000000000000000" pitchFamily="2" charset="0"/>
              </a:rPr>
              <a:t> </a:t>
            </a:r>
            <a:r>
              <a:rPr lang="it-IT" sz="2800" dirty="0" err="1">
                <a:solidFill>
                  <a:srgbClr val="212121"/>
                </a:solidFill>
                <a:latin typeface="Roboto" panose="02000000000000000000" pitchFamily="2" charset="0"/>
              </a:rPr>
              <a:t>Metrics</a:t>
            </a:r>
            <a:endParaRPr lang="it-IT" b="0" i="0" dirty="0">
              <a:solidFill>
                <a:srgbClr val="212121"/>
              </a:solidFill>
              <a:effectLst/>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8</a:t>
            </a:fld>
            <a:endParaRPr lang="en-US" dirty="0"/>
          </a:p>
        </p:txBody>
      </p:sp>
      <p:pic>
        <p:nvPicPr>
          <p:cNvPr id="7" name="Immagine 6">
            <a:extLst>
              <a:ext uri="{FF2B5EF4-FFF2-40B4-BE49-F238E27FC236}">
                <a16:creationId xmlns:a16="http://schemas.microsoft.com/office/drawing/2014/main" id="{E38450EE-2CC0-C20F-02B5-A52B21CA94C8}"/>
              </a:ext>
            </a:extLst>
          </p:cNvPr>
          <p:cNvPicPr>
            <a:picLocks noChangeAspect="1"/>
          </p:cNvPicPr>
          <p:nvPr/>
        </p:nvPicPr>
        <p:blipFill>
          <a:blip r:embed="rId2"/>
          <a:stretch>
            <a:fillRect/>
          </a:stretch>
        </p:blipFill>
        <p:spPr>
          <a:xfrm>
            <a:off x="1457452" y="3637052"/>
            <a:ext cx="3058890" cy="2440080"/>
          </a:xfrm>
          <a:prstGeom prst="rect">
            <a:avLst/>
          </a:prstGeom>
        </p:spPr>
      </p:pic>
      <p:sp>
        <p:nvSpPr>
          <p:cNvPr id="9" name="CasellaDiTesto 8">
            <a:extLst>
              <a:ext uri="{FF2B5EF4-FFF2-40B4-BE49-F238E27FC236}">
                <a16:creationId xmlns:a16="http://schemas.microsoft.com/office/drawing/2014/main" id="{9F6A42CB-9F82-CE0B-0BF5-E6754DB9D7A7}"/>
              </a:ext>
            </a:extLst>
          </p:cNvPr>
          <p:cNvSpPr txBox="1"/>
          <p:nvPr/>
        </p:nvSpPr>
        <p:spPr>
          <a:xfrm>
            <a:off x="5946266" y="3533667"/>
            <a:ext cx="4358714" cy="2862322"/>
          </a:xfrm>
          <a:prstGeom prst="rect">
            <a:avLst/>
          </a:prstGeom>
          <a:noFill/>
        </p:spPr>
        <p:txBody>
          <a:bodyPr wrap="square">
            <a:spAutoFit/>
          </a:bodyPr>
          <a:lstStyle/>
          <a:p>
            <a:pPr marL="285750" indent="-285750" algn="just">
              <a:buFont typeface="Arial" panose="020B0604020202020204" pitchFamily="34" charset="0"/>
              <a:buChar char="•"/>
            </a:pPr>
            <a:r>
              <a:rPr lang="en-US" b="1" i="0" dirty="0" err="1">
                <a:solidFill>
                  <a:srgbClr val="212121"/>
                </a:solidFill>
                <a:effectLst/>
                <a:latin typeface="Roboto" panose="02000000000000000000" pitchFamily="2" charset="0"/>
              </a:rPr>
              <a:t>sdv.metrics.tabular.BNLikelihood</a:t>
            </a:r>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This metric fits a </a:t>
            </a:r>
            <a:r>
              <a:rPr lang="en-US" b="1" i="0" dirty="0">
                <a:solidFill>
                  <a:srgbClr val="212121"/>
                </a:solidFill>
                <a:effectLst/>
                <a:latin typeface="Roboto" panose="02000000000000000000" pitchFamily="2" charset="0"/>
              </a:rPr>
              <a:t>Bayesian</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Network</a:t>
            </a:r>
            <a:r>
              <a:rPr lang="en-US" b="0" i="0" dirty="0">
                <a:solidFill>
                  <a:srgbClr val="212121"/>
                </a:solidFill>
                <a:effectLst/>
                <a:latin typeface="Roboto" panose="02000000000000000000" pitchFamily="2" charset="0"/>
              </a:rPr>
              <a:t> to the real data and then evaluates the average likelihood of the rows from the synthetic data on it. With very low error (close to 0) according to the Log function, the output value must be negative, therefore a score like this one: </a:t>
            </a:r>
            <a:r>
              <a:rPr lang="en-US" b="1" i="0" dirty="0">
                <a:solidFill>
                  <a:srgbClr val="212121"/>
                </a:solidFill>
                <a:effectLst/>
                <a:latin typeface="Roboto" panose="02000000000000000000" pitchFamily="2" charset="0"/>
              </a:rPr>
              <a:t>-17.415473543655498</a:t>
            </a:r>
            <a:r>
              <a:rPr lang="en-US" b="0" i="0" dirty="0">
                <a:solidFill>
                  <a:srgbClr val="212121"/>
                </a:solidFill>
                <a:effectLst/>
                <a:latin typeface="Roboto" panose="02000000000000000000" pitchFamily="2" charset="0"/>
              </a:rPr>
              <a:t>, it is a very good result.</a:t>
            </a:r>
            <a:endParaRPr lang="it-IT" dirty="0"/>
          </a:p>
        </p:txBody>
      </p:sp>
    </p:spTree>
    <p:extLst>
      <p:ext uri="{BB962C8B-B14F-4D97-AF65-F5344CB8AC3E}">
        <p14:creationId xmlns:p14="http://schemas.microsoft.com/office/powerpoint/2010/main" val="308294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This family of metrics measures the privacy of a synthetic dataset by positing the question: given the synthetic data, can an attacker predict sensitive attributes in the real dataset? These models accomplish this by fitting an adversarial attacker model on the synthetic data to predict sensitive attributes from “key” attributes and then evaluating its accuracy on the real data.</a:t>
            </a:r>
          </a:p>
          <a:p>
            <a:pPr marL="0" indent="0">
              <a:buNone/>
            </a:pPr>
            <a:r>
              <a:rPr lang="en-US" dirty="0"/>
              <a:t>In addition to the real and synthetic data, these metrics also require two additional inputs, </a:t>
            </a:r>
            <a:r>
              <a:rPr lang="en-US" dirty="0" err="1"/>
              <a:t>sensitive_fields</a:t>
            </a:r>
            <a:r>
              <a:rPr lang="en-US" dirty="0"/>
              <a:t> which is a list of columns considered private and </a:t>
            </a:r>
            <a:r>
              <a:rPr lang="en-US" dirty="0" err="1"/>
              <a:t>key_fields</a:t>
            </a:r>
            <a:r>
              <a:rPr lang="en-US" dirty="0"/>
              <a:t> which are the columns that will be used to try to predict the sensitive ones.</a:t>
            </a:r>
          </a:p>
          <a:p>
            <a:pPr marL="0" indent="0">
              <a:buNone/>
            </a:pPr>
            <a:r>
              <a:rPr lang="en-US" dirty="0"/>
              <a:t>Notice that as all the involved columns are numerical, we need to apply a numerical privacy metric. Conversely, if all of the columns are categorical, we need to use a categorical privacy metric. Currently, the privacy metrics do not support mixed data types.</a:t>
            </a:r>
          </a:p>
          <a:p>
            <a:pPr marL="0" indent="0">
              <a:buNone/>
            </a:pPr>
            <a:r>
              <a:rPr lang="en-US" dirty="0" err="1"/>
              <a:t>Note:These</a:t>
            </a:r>
            <a:r>
              <a:rPr lang="en-US" dirty="0"/>
              <a:t> metrics do not accept missing data, so we will replace all the missing values with a 0 before executing them.</a:t>
            </a:r>
          </a:p>
          <a:p>
            <a:pPr marL="0" indent="0">
              <a:buNone/>
            </a:pPr>
            <a:r>
              <a:rPr lang="en-US" b="1" dirty="0"/>
              <a:t>The output of this metric is between 0 and 1, where the closer the value is to 0, the less private it is.</a:t>
            </a:r>
            <a:endParaRPr lang="it-IT" b="1" dirty="0"/>
          </a:p>
        </p:txBody>
      </p:sp>
      <p:sp>
        <p:nvSpPr>
          <p:cNvPr id="3" name="Titolo 2"/>
          <p:cNvSpPr>
            <a:spLocks noGrp="1"/>
          </p:cNvSpPr>
          <p:nvPr>
            <p:ph type="title"/>
          </p:nvPr>
        </p:nvSpPr>
        <p:spPr>
          <a:xfrm>
            <a:off x="468895" y="503475"/>
            <a:ext cx="11269308" cy="384721"/>
          </a:xfrm>
        </p:spPr>
        <p:txBody>
          <a:bodyPr/>
          <a:lstStyle/>
          <a:p>
            <a:r>
              <a:rPr lang="it-IT" b="1" i="0" dirty="0">
                <a:solidFill>
                  <a:srgbClr val="212121"/>
                </a:solidFill>
                <a:effectLst/>
                <a:latin typeface="Roboto" panose="02000000000000000000" pitchFamily="2" charset="0"/>
              </a:rPr>
              <a:t>Model Evaluation via </a:t>
            </a:r>
            <a:r>
              <a:rPr lang="it-IT" b="1" i="0" dirty="0" err="1">
                <a:solidFill>
                  <a:srgbClr val="212121"/>
                </a:solidFill>
                <a:effectLst/>
                <a:latin typeface="Roboto" panose="02000000000000000000" pitchFamily="2" charset="0"/>
              </a:rPr>
              <a:t>SDGym</a:t>
            </a:r>
            <a:r>
              <a:rPr lang="it-IT" b="1" i="0" dirty="0">
                <a:solidFill>
                  <a:srgbClr val="212121"/>
                </a:solidFill>
                <a:effectLst/>
                <a:latin typeface="Roboto" panose="02000000000000000000" pitchFamily="2" charset="0"/>
              </a:rPr>
              <a:t> Tools: Privacy </a:t>
            </a:r>
            <a:r>
              <a:rPr lang="it-IT" b="1" i="0" dirty="0" err="1">
                <a:solidFill>
                  <a:srgbClr val="212121"/>
                </a:solidFill>
                <a:effectLst/>
                <a:latin typeface="Roboto" panose="02000000000000000000" pitchFamily="2" charset="0"/>
              </a:rPr>
              <a:t>Metric</a:t>
            </a:r>
            <a:endParaRPr lang="it-IT" b="0" i="0" dirty="0">
              <a:solidFill>
                <a:srgbClr val="212121"/>
              </a:solidFill>
              <a:effectLst/>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9</a:t>
            </a:fld>
            <a:endParaRPr lang="en-US" dirty="0"/>
          </a:p>
        </p:txBody>
      </p:sp>
    </p:spTree>
    <p:extLst>
      <p:ext uri="{BB962C8B-B14F-4D97-AF65-F5344CB8AC3E}">
        <p14:creationId xmlns:p14="http://schemas.microsoft.com/office/powerpoint/2010/main" val="2715839222"/>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b74c87ac489b73827490412ee3cfe72c">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e2cc380ee14def62782d85c4be25510e"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Sfondi virtuali" ma:format="Dropdown" ma:internalName="Categoria">
      <xsd:simpleType>
        <xsd:restriction base="dms:Choice">
          <xsd:enumeration value="Sfondi virtuali"/>
          <xsd:enumeration value="1- Marchio/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4F034E-DE69-4892-9E35-DE49F97F6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378BC-F4D0-4510-B4EC-07B6EFE18CF8}">
  <ds:schemaRefs>
    <ds:schemaRef ds:uri="http://schemas.microsoft.com/office/2006/metadata/properties"/>
    <ds:schemaRef ds:uri="http://schemas.microsoft.com/office/infopath/2007/PartnerControls"/>
    <ds:schemaRef ds:uri="679261c3-551f-4e86-913f-177e0e529669"/>
    <ds:schemaRef ds:uri="c58f2efd-82a8-4ecf-b395-8c25e928921d"/>
    <ds:schemaRef ds:uri="459159c4-d20a-4ff3-9b11-fbd127bd52e5"/>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Dividendi</Template>
  <TotalTime>2018</TotalTime>
  <Words>1379</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10</vt:i4>
      </vt:variant>
    </vt:vector>
  </HeadingPairs>
  <TitlesOfParts>
    <vt:vector size="19" baseType="lpstr">
      <vt:lpstr>Arial</vt:lpstr>
      <vt:lpstr>Arial</vt:lpstr>
      <vt:lpstr>Arial Narrow</vt:lpstr>
      <vt:lpstr>Calibri</vt:lpstr>
      <vt:lpstr>Courier New</vt:lpstr>
      <vt:lpstr>Gill Sans MT</vt:lpstr>
      <vt:lpstr>Roboto</vt:lpstr>
      <vt:lpstr>Wingdings 2</vt:lpstr>
      <vt:lpstr>elenco puntato</vt:lpstr>
      <vt:lpstr>Telephony Synthetic Data Generation  via Generative Adversarial Networks</vt:lpstr>
      <vt:lpstr>The experimentation (1/2)</vt:lpstr>
      <vt:lpstr>The experimentation (2/2)</vt:lpstr>
      <vt:lpstr>A first analysis</vt:lpstr>
      <vt:lpstr>Utility Metrics - Machine Learning Test: Random Forest Classifier Accuracy</vt:lpstr>
      <vt:lpstr>Utility Metrics - Model Evaluation via SDGym Tools: Statistical Metrics</vt:lpstr>
      <vt:lpstr>Utility Metrics - Model Evaluation via SDGym Tools: Statistical Metrics</vt:lpstr>
      <vt:lpstr>Utility Metrics - Model Evaluation via SDGym Tools: Likelihood Metrics</vt:lpstr>
      <vt:lpstr>Model Evaluation via SDGym Tools: Privacy Metric</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273</cp:revision>
  <dcterms:created xsi:type="dcterms:W3CDTF">2020-06-26T06:32:12Z</dcterms:created>
  <dcterms:modified xsi:type="dcterms:W3CDTF">2022-05-28T21:55:51Z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