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8"/>
  </p:notesMasterIdLst>
  <p:sldIdLst>
    <p:sldId id="315" r:id="rId6"/>
    <p:sldId id="335" r:id="rId7"/>
    <p:sldId id="337" r:id="rId8"/>
    <p:sldId id="338" r:id="rId9"/>
    <p:sldId id="339" r:id="rId10"/>
    <p:sldId id="309" r:id="rId11"/>
    <p:sldId id="351" r:id="rId12"/>
    <p:sldId id="354" r:id="rId13"/>
    <p:sldId id="352" r:id="rId14"/>
    <p:sldId id="355" r:id="rId15"/>
    <p:sldId id="336" r:id="rId16"/>
    <p:sldId id="328" r:id="rId17"/>
    <p:sldId id="348" r:id="rId18"/>
    <p:sldId id="349" r:id="rId19"/>
    <p:sldId id="342" r:id="rId20"/>
    <p:sldId id="343" r:id="rId21"/>
    <p:sldId id="344" r:id="rId22"/>
    <p:sldId id="350" r:id="rId23"/>
    <p:sldId id="346" r:id="rId24"/>
    <p:sldId id="356" r:id="rId25"/>
    <p:sldId id="353" r:id="rId26"/>
    <p:sldId id="347" r:id="rId2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a Radini" initials="RR" lastIdx="1" clrIdx="0">
    <p:extLst>
      <p:ext uri="{19B8F6BF-5375-455C-9EA6-DF929625EA0E}">
        <p15:presenceInfo xmlns:p15="http://schemas.microsoft.com/office/powerpoint/2012/main" userId="S::radini@istat.it::7d25cf42-785d-4e77-b32e-cb8e020b9c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9FFB6"/>
    <a:srgbClr val="2BF57D"/>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72409" autoAdjust="0"/>
  </p:normalViewPr>
  <p:slideViewPr>
    <p:cSldViewPr snapToGrid="0" showGuides="1">
      <p:cViewPr varScale="1">
        <p:scale>
          <a:sx n="80" d="100"/>
          <a:sy n="80" d="100"/>
        </p:scale>
        <p:origin x="1182" y="9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9T12:17:54.967" idx="1">
    <p:pos x="3164" y="2159"/>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dirty="0"/>
              <a:t>we think it is useful to re-propose, very quickly, some slides from the last presentation, to explain why we thought synthetic data are useful. </a:t>
            </a:r>
          </a:p>
          <a:p>
            <a:r>
              <a:rPr lang="en-US" sz="1200" b="0" dirty="0"/>
              <a:t>In particular at </a:t>
            </a:r>
            <a:r>
              <a:rPr lang="en-US" sz="1200" b="1" dirty="0"/>
              <a:t>what point in the process </a:t>
            </a:r>
            <a:r>
              <a:rPr lang="en-US" sz="1200" b="0" dirty="0"/>
              <a:t>do we find this data useful.</a:t>
            </a:r>
          </a:p>
          <a:p>
            <a:r>
              <a:rPr lang="en-US" sz="1200" b="0" dirty="0"/>
              <a:t>In the </a:t>
            </a:r>
            <a:r>
              <a:rPr lang="es-ES" sz="1200" b="1" dirty="0"/>
              <a:t>Reference </a:t>
            </a:r>
            <a:r>
              <a:rPr lang="es-ES" sz="1200" b="1" dirty="0" err="1"/>
              <a:t>Methodological</a:t>
            </a:r>
            <a:r>
              <a:rPr lang="es-ES" sz="1200" b="1" dirty="0"/>
              <a:t> Framework </a:t>
            </a:r>
            <a:r>
              <a:rPr lang="es-ES" sz="1200" b="1" dirty="0" err="1"/>
              <a:t>for</a:t>
            </a:r>
            <a:r>
              <a:rPr lang="es-ES" sz="1200" b="1" dirty="0"/>
              <a:t> MNO </a:t>
            </a:r>
            <a:r>
              <a:rPr lang="en-US" sz="1200" b="0" dirty="0"/>
              <a:t>represented by the hourglass shape where we distinguish three different </a:t>
            </a:r>
            <a:r>
              <a:rPr lang="it-IT" sz="1200" b="0" dirty="0" err="1"/>
              <a:t>layers</a:t>
            </a:r>
            <a:r>
              <a:rPr lang="it-IT" sz="1200" b="0" dirty="0"/>
              <a:t>: </a:t>
            </a:r>
            <a:r>
              <a:rPr lang="it-IT" dirty="0"/>
              <a:t>Data Layer, </a:t>
            </a:r>
            <a:r>
              <a:rPr lang="it-IT" dirty="0" err="1"/>
              <a:t>Convergence</a:t>
            </a:r>
            <a:r>
              <a:rPr lang="it-IT" dirty="0"/>
              <a:t>  Layer and </a:t>
            </a:r>
            <a:r>
              <a:rPr lang="it-IT" dirty="0" err="1"/>
              <a:t>Statistics</a:t>
            </a:r>
            <a:r>
              <a:rPr lang="it-IT" dirty="0"/>
              <a:t>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In these three levels the </a:t>
            </a:r>
            <a:r>
              <a:rPr lang="en-US" b="1" dirty="0"/>
              <a:t>raw data </a:t>
            </a:r>
            <a:r>
              <a:rPr lang="en-US" dirty="0"/>
              <a:t>are transformed according to specific </a:t>
            </a:r>
            <a:r>
              <a:rPr lang="en-US" b="1" dirty="0"/>
              <a:t>definitions and algorithms </a:t>
            </a:r>
            <a:r>
              <a:rPr lang="en-US" dirty="0"/>
              <a:t>to provide the sufficient information to generate the </a:t>
            </a:r>
            <a:r>
              <a:rPr lang="en-US" b="1" dirty="0"/>
              <a:t>statistical data (here we named </a:t>
            </a:r>
            <a:r>
              <a:rPr lang="it-IT" b="1" dirty="0">
                <a:solidFill>
                  <a:schemeClr val="tx1"/>
                </a:solidFill>
              </a:rPr>
              <a:t>A PROXY Of Statistical</a:t>
            </a:r>
            <a:r>
              <a:rPr lang="it-IT" dirty="0"/>
              <a:t> </a:t>
            </a:r>
            <a:r>
              <a:rPr lang="it-IT" b="1" dirty="0" err="1">
                <a:solidFill>
                  <a:schemeClr val="tx1"/>
                </a:solidFill>
              </a:rPr>
              <a:t>Popolation</a:t>
            </a:r>
            <a:r>
              <a:rPr lang="it-IT" b="1" dirty="0">
                <a:solidFill>
                  <a:schemeClr val="tx1"/>
                </a:solidFill>
              </a:rPr>
              <a:t> ) </a:t>
            </a:r>
            <a:r>
              <a:rPr lang="en-US" dirty="0"/>
              <a:t>these Data will feed: indicators and estimates on the populations of interest.</a:t>
            </a:r>
          </a:p>
          <a:p>
            <a:pPr algn="l"/>
            <a:endParaRPr lang="en-US" dirty="0"/>
          </a:p>
          <a:p>
            <a:pPr algn="l"/>
            <a:r>
              <a:rPr lang="en-US" dirty="0"/>
              <a:t>the processing and transformation algorithms of the raw data are concentrated in the convergence level to build the aggregate data that the MNOs provide to NSI for their statistics.</a:t>
            </a:r>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3</a:t>
            </a:fld>
            <a:endParaRPr lang="en-US"/>
          </a:p>
        </p:txBody>
      </p:sp>
    </p:spTree>
    <p:extLst>
      <p:ext uri="{BB962C8B-B14F-4D97-AF65-F5344CB8AC3E}">
        <p14:creationId xmlns:p14="http://schemas.microsoft.com/office/powerpoint/2010/main" val="171700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If</a:t>
            </a:r>
            <a:r>
              <a:rPr lang="it-IT" dirty="0"/>
              <a:t> </a:t>
            </a:r>
            <a:r>
              <a:rPr lang="it-IT" dirty="0" err="1"/>
              <a:t>you</a:t>
            </a:r>
            <a:r>
              <a:rPr lang="it-IT" dirty="0"/>
              <a:t> </a:t>
            </a:r>
            <a:r>
              <a:rPr lang="it-IT" dirty="0" err="1"/>
              <a:t>remenber</a:t>
            </a:r>
            <a:r>
              <a:rPr lang="it-IT" dirty="0"/>
              <a:t> The steps of the </a:t>
            </a:r>
            <a:r>
              <a:rPr lang="it-IT" dirty="0" err="1"/>
              <a:t>pipelene</a:t>
            </a:r>
            <a:r>
              <a:rPr lang="it-IT" dirty="0"/>
              <a:t> are green, blu or </a:t>
            </a:r>
            <a:r>
              <a:rPr lang="it-IT" dirty="0" err="1"/>
              <a:t>brown</a:t>
            </a:r>
            <a:r>
              <a:rPr lang="it-IT" dirty="0"/>
              <a:t> coloured </a:t>
            </a:r>
            <a:r>
              <a:rPr lang="it-IT" dirty="0" err="1"/>
              <a:t>according</a:t>
            </a:r>
            <a:r>
              <a:rPr lang="it-IT" dirty="0"/>
              <a:t> to the </a:t>
            </a:r>
            <a:r>
              <a:rPr lang="it-IT" b="1" dirty="0" err="1"/>
              <a:t>transparency</a:t>
            </a:r>
            <a:r>
              <a:rPr lang="it-IT" dirty="0"/>
              <a:t> of the </a:t>
            </a:r>
            <a:r>
              <a:rPr lang="it-IT" dirty="0" err="1"/>
              <a:t>algorithms</a:t>
            </a:r>
            <a:r>
              <a:rPr lang="it-IT" dirty="0"/>
              <a:t> </a:t>
            </a:r>
            <a:r>
              <a:rPr lang="it-IT" dirty="0" err="1"/>
              <a:t>used</a:t>
            </a:r>
            <a:r>
              <a:rPr lang="it-IT" dirty="0"/>
              <a:t> to make </a:t>
            </a:r>
            <a:r>
              <a:rPr lang="it-IT" dirty="0" err="1"/>
              <a:t>it</a:t>
            </a:r>
            <a:r>
              <a:rPr lang="it-IT" dirty="0"/>
              <a:t>.</a:t>
            </a:r>
          </a:p>
          <a:p>
            <a:r>
              <a:rPr lang="en-US" dirty="0"/>
              <a:t>In particular, the green activities performed on the raw data can be shared with a </a:t>
            </a:r>
            <a:r>
              <a:rPr lang="en-US" dirty="0" err="1"/>
              <a:t>speudo</a:t>
            </a:r>
            <a:r>
              <a:rPr lang="en-US" dirty="0"/>
              <a:t> code, but perhaps even more, developed in collaboration MNO-NSI.</a:t>
            </a:r>
          </a:p>
          <a:p>
            <a:r>
              <a:rPr lang="en-US" dirty="0"/>
              <a:t>In such a way that the code developed by NSI thanks to synthetic data can then be applied to real data. </a:t>
            </a:r>
          </a:p>
          <a:p>
            <a:r>
              <a:rPr lang="en-US" dirty="0"/>
              <a:t>In this case the ownership of the algorithms would be of the NSI and could be shared.</a:t>
            </a:r>
          </a:p>
          <a:p>
            <a:r>
              <a:rPr lang="it-IT" sz="1200" b="1" i="1" u="sng" dirty="0">
                <a:solidFill>
                  <a:srgbClr val="C00000"/>
                </a:solidFill>
                <a:latin typeface="Calibri" pitchFamily="34" charset="0"/>
                <a:cs typeface="Arial" charset="0"/>
              </a:rPr>
              <a:t>The </a:t>
            </a:r>
            <a:r>
              <a:rPr lang="it-IT" sz="1200" b="1" dirty="0">
                <a:solidFill>
                  <a:schemeClr val="tx1"/>
                </a:solidFill>
              </a:rPr>
              <a:t>Night </a:t>
            </a:r>
            <a:r>
              <a:rPr lang="it-IT" sz="1200" b="1" dirty="0" err="1">
                <a:solidFill>
                  <a:schemeClr val="tx1"/>
                </a:solidFill>
              </a:rPr>
              <a:t>Population</a:t>
            </a:r>
            <a:r>
              <a:rPr lang="it-IT" sz="1200" b="1" dirty="0">
                <a:solidFill>
                  <a:schemeClr val="tx1"/>
                </a:solidFill>
              </a:rPr>
              <a:t> </a:t>
            </a:r>
            <a:r>
              <a:rPr lang="it-IT" sz="1200" b="1" i="1" u="sng" dirty="0" err="1">
                <a:solidFill>
                  <a:srgbClr val="C00000"/>
                </a:solidFill>
                <a:latin typeface="Calibri" pitchFamily="34" charset="0"/>
                <a:cs typeface="Arial" charset="0"/>
              </a:rPr>
              <a:t>is</a:t>
            </a:r>
            <a:r>
              <a:rPr lang="it-IT" sz="1200" b="1" i="1" u="sng" dirty="0">
                <a:solidFill>
                  <a:srgbClr val="C00000"/>
                </a:solidFill>
                <a:latin typeface="Calibri" pitchFamily="34" charset="0"/>
                <a:cs typeface="Arial" charset="0"/>
              </a:rPr>
              <a:t> </a:t>
            </a:r>
            <a:r>
              <a:rPr lang="it-IT" sz="1200" b="1" i="1" u="sng" dirty="0" err="1">
                <a:solidFill>
                  <a:srgbClr val="C00000"/>
                </a:solidFill>
                <a:latin typeface="Calibri" pitchFamily="34" charset="0"/>
                <a:cs typeface="Arial" charset="0"/>
              </a:rPr>
              <a:t>population</a:t>
            </a:r>
            <a:r>
              <a:rPr lang="it-IT" sz="1200" b="1" i="1" u="sng" dirty="0">
                <a:solidFill>
                  <a:srgbClr val="C00000"/>
                </a:solidFill>
                <a:latin typeface="Calibri" pitchFamily="34" charset="0"/>
                <a:cs typeface="Arial" charset="0"/>
              </a:rPr>
              <a:t> </a:t>
            </a:r>
            <a:r>
              <a:rPr lang="it-IT" sz="1200" b="1" i="1" u="sng" dirty="0" err="1">
                <a:solidFill>
                  <a:srgbClr val="C00000"/>
                </a:solidFill>
                <a:latin typeface="Calibri" pitchFamily="34" charset="0"/>
                <a:cs typeface="Arial" charset="0"/>
              </a:rPr>
              <a:t>usually</a:t>
            </a:r>
            <a:r>
              <a:rPr lang="it-IT" sz="1200" b="1" i="1" u="sng" dirty="0">
                <a:solidFill>
                  <a:srgbClr val="C00000"/>
                </a:solidFill>
                <a:latin typeface="Calibri" pitchFamily="34" charset="0"/>
                <a:cs typeface="Arial" charset="0"/>
              </a:rPr>
              <a:t> </a:t>
            </a:r>
            <a:r>
              <a:rPr lang="it-IT" sz="1200" b="1" i="1" u="sng" dirty="0" err="1">
                <a:solidFill>
                  <a:srgbClr val="C00000"/>
                </a:solidFill>
                <a:latin typeface="Calibri" pitchFamily="34" charset="0"/>
                <a:cs typeface="Arial" charset="0"/>
              </a:rPr>
              <a:t>staying</a:t>
            </a:r>
            <a:r>
              <a:rPr lang="it-IT" sz="1200" b="1" i="1" u="sng" dirty="0">
                <a:solidFill>
                  <a:srgbClr val="C00000"/>
                </a:solidFill>
                <a:latin typeface="Calibri" pitchFamily="34" charset="0"/>
                <a:cs typeface="Arial" charset="0"/>
              </a:rPr>
              <a:t> in a place </a:t>
            </a:r>
            <a:r>
              <a:rPr lang="it-IT" sz="1200" b="1" i="1" u="sng" dirty="0" err="1">
                <a:solidFill>
                  <a:srgbClr val="C00000"/>
                </a:solidFill>
                <a:latin typeface="Calibri" pitchFamily="34" charset="0"/>
                <a:cs typeface="Arial" charset="0"/>
              </a:rPr>
              <a:t>during</a:t>
            </a:r>
            <a:r>
              <a:rPr lang="it-IT" sz="1200" b="1" i="1" u="sng" dirty="0">
                <a:solidFill>
                  <a:srgbClr val="C00000"/>
                </a:solidFill>
                <a:latin typeface="Calibri" pitchFamily="34" charset="0"/>
                <a:cs typeface="Arial" charset="0"/>
              </a:rPr>
              <a:t> the night for a </a:t>
            </a:r>
            <a:r>
              <a:rPr lang="it-IT" sz="1200" b="1" i="1" u="sng" dirty="0" err="1">
                <a:solidFill>
                  <a:srgbClr val="C00000"/>
                </a:solidFill>
                <a:latin typeface="Calibri" pitchFamily="34" charset="0"/>
                <a:cs typeface="Arial" charset="0"/>
              </a:rPr>
              <a:t>period</a:t>
            </a:r>
            <a:endParaRPr lang="it-IT" sz="1200" b="1" i="1" u="sng" dirty="0">
              <a:solidFill>
                <a:srgbClr val="C00000"/>
              </a:solidFill>
              <a:latin typeface="Calibri" pitchFamily="34" charset="0"/>
              <a:cs typeface="Arial" charset="0"/>
            </a:endParaRPr>
          </a:p>
          <a:p>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4</a:t>
            </a:fld>
            <a:endParaRPr lang="en-US"/>
          </a:p>
        </p:txBody>
      </p:sp>
    </p:spTree>
    <p:extLst>
      <p:ext uri="{BB962C8B-B14F-4D97-AF65-F5344CB8AC3E}">
        <p14:creationId xmlns:p14="http://schemas.microsoft.com/office/powerpoint/2010/main" val="321932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5</a:t>
            </a:fld>
            <a:endParaRPr lang="en-US"/>
          </a:p>
        </p:txBody>
      </p:sp>
    </p:spTree>
    <p:extLst>
      <p:ext uri="{BB962C8B-B14F-4D97-AF65-F5344CB8AC3E}">
        <p14:creationId xmlns:p14="http://schemas.microsoft.com/office/powerpoint/2010/main" val="175978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9</a:t>
            </a:fld>
            <a:endParaRPr lang="en-US"/>
          </a:p>
        </p:txBody>
      </p:sp>
    </p:spTree>
    <p:extLst>
      <p:ext uri="{BB962C8B-B14F-4D97-AF65-F5344CB8AC3E}">
        <p14:creationId xmlns:p14="http://schemas.microsoft.com/office/powerpoint/2010/main" val="3518613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10</a:t>
            </a:fld>
            <a:endParaRPr lang="en-US"/>
          </a:p>
        </p:txBody>
      </p:sp>
    </p:spTree>
    <p:extLst>
      <p:ext uri="{BB962C8B-B14F-4D97-AF65-F5344CB8AC3E}">
        <p14:creationId xmlns:p14="http://schemas.microsoft.com/office/powerpoint/2010/main" val="1470480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15</a:t>
            </a:fld>
            <a:endParaRPr lang="en-US"/>
          </a:p>
        </p:txBody>
      </p:sp>
    </p:spTree>
    <p:extLst>
      <p:ext uri="{BB962C8B-B14F-4D97-AF65-F5344CB8AC3E}">
        <p14:creationId xmlns:p14="http://schemas.microsoft.com/office/powerpoint/2010/main" val="169955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16</a:t>
            </a:fld>
            <a:endParaRPr lang="en-US"/>
          </a:p>
        </p:txBody>
      </p:sp>
    </p:spTree>
    <p:extLst>
      <p:ext uri="{BB962C8B-B14F-4D97-AF65-F5344CB8AC3E}">
        <p14:creationId xmlns:p14="http://schemas.microsoft.com/office/powerpoint/2010/main" val="2734944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17</a:t>
            </a:fld>
            <a:endParaRPr lang="en-US"/>
          </a:p>
        </p:txBody>
      </p:sp>
    </p:spTree>
    <p:extLst>
      <p:ext uri="{BB962C8B-B14F-4D97-AF65-F5344CB8AC3E}">
        <p14:creationId xmlns:p14="http://schemas.microsoft.com/office/powerpoint/2010/main" val="25161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19</a:t>
            </a:fld>
            <a:endParaRPr lang="en-US"/>
          </a:p>
        </p:txBody>
      </p:sp>
    </p:spTree>
    <p:extLst>
      <p:ext uri="{BB962C8B-B14F-4D97-AF65-F5344CB8AC3E}">
        <p14:creationId xmlns:p14="http://schemas.microsoft.com/office/powerpoint/2010/main" val="3114663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ertin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1070" y="2621956"/>
            <a:ext cx="9818337" cy="2782819"/>
          </a:xfrm>
          <a:effectLst/>
        </p:spPr>
        <p:txBody>
          <a:bodyPr lIns="0" tIns="0" rIns="0" bIns="0" anchor="ctr">
            <a:normAutofit/>
          </a:bodyPr>
          <a:lstStyle>
            <a:lvl1pPr>
              <a:lnSpc>
                <a:spcPts val="3600"/>
              </a:lnSpc>
              <a:defRPr sz="3400" b="0" cap="none">
                <a:solidFill>
                  <a:srgbClr val="C00000"/>
                </a:solidFill>
                <a:latin typeface="Arial Narrow" panose="020B0606020202030204" pitchFamily="34" charset="0"/>
              </a:defRPr>
            </a:lvl1pPr>
          </a:lstStyle>
          <a:p>
            <a:r>
              <a:rPr lang="it-IT" dirty="0"/>
              <a:t>FARE CLIC PER MODIFICARE LO STILE DEL TITOLO DELLO SCHEMA FARE CLIC PER MODIFICARE LO STILE DEL TITOLO DELLO SCHEMA</a:t>
            </a:r>
            <a:endParaRPr lang="en-US" dirty="0"/>
          </a:p>
        </p:txBody>
      </p:sp>
      <p:sp>
        <p:nvSpPr>
          <p:cNvPr id="9" name="Text Placeholder 2">
            <a:extLst>
              <a:ext uri="{FF2B5EF4-FFF2-40B4-BE49-F238E27FC236}">
                <a16:creationId xmlns:a16="http://schemas.microsoft.com/office/drawing/2014/main" id="{384E50FF-EF10-4A0E-8686-237E66B249CE}"/>
              </a:ext>
            </a:extLst>
          </p:cNvPr>
          <p:cNvSpPr>
            <a:spLocks noGrp="1"/>
          </p:cNvSpPr>
          <p:nvPr>
            <p:ph type="body" idx="1"/>
          </p:nvPr>
        </p:nvSpPr>
        <p:spPr>
          <a:xfrm>
            <a:off x="469184" y="6495314"/>
            <a:ext cx="7481115" cy="179536"/>
          </a:xfrm>
        </p:spPr>
        <p:txBody>
          <a:bodyPr wrap="square" lIns="0" tIns="0" rIns="0" bIns="0">
            <a:spAutoFit/>
          </a:bodyPr>
          <a:lstStyle>
            <a:lvl1pPr marL="0" indent="0">
              <a:lnSpc>
                <a:spcPts val="1400"/>
              </a:lnSpc>
              <a:spcAft>
                <a:spcPts val="200"/>
              </a:spcAft>
              <a:buNone/>
              <a:defRPr sz="11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0" name="Text Placeholder 2">
            <a:extLst>
              <a:ext uri="{FF2B5EF4-FFF2-40B4-BE49-F238E27FC236}">
                <a16:creationId xmlns:a16="http://schemas.microsoft.com/office/drawing/2014/main" id="{771492F8-659D-4E4C-A49D-B7C567539112}"/>
              </a:ext>
            </a:extLst>
          </p:cNvPr>
          <p:cNvSpPr>
            <a:spLocks noGrp="1"/>
          </p:cNvSpPr>
          <p:nvPr>
            <p:ph type="body" idx="10"/>
          </p:nvPr>
        </p:nvSpPr>
        <p:spPr>
          <a:xfrm>
            <a:off x="469185" y="1287956"/>
            <a:ext cx="3689746" cy="216000"/>
          </a:xfrm>
        </p:spPr>
        <p:txBody>
          <a:bodyPr lIns="0" tIns="0" rIns="0" bIns="0">
            <a:noAutofit/>
          </a:bodyPr>
          <a:lstStyle>
            <a:lvl1pPr marL="0" indent="0">
              <a:lnSpc>
                <a:spcPts val="1500"/>
              </a:lnSpc>
              <a:spcAft>
                <a:spcPts val="600"/>
              </a:spcAft>
              <a:buNone/>
              <a:defRPr lang="it-IT" sz="1200" dirty="0">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3" name="Text Placeholder 2">
            <a:extLst>
              <a:ext uri="{FF2B5EF4-FFF2-40B4-BE49-F238E27FC236}">
                <a16:creationId xmlns:a16="http://schemas.microsoft.com/office/drawing/2014/main" id="{384E50FF-EF10-4A0E-8686-237E66B249CE}"/>
              </a:ext>
            </a:extLst>
          </p:cNvPr>
          <p:cNvSpPr>
            <a:spLocks noGrp="1"/>
          </p:cNvSpPr>
          <p:nvPr>
            <p:ph type="body" idx="11" hasCustomPrompt="1"/>
          </p:nvPr>
        </p:nvSpPr>
        <p:spPr>
          <a:xfrm>
            <a:off x="469184" y="1522956"/>
            <a:ext cx="3689747" cy="1080000"/>
          </a:xfrm>
        </p:spPr>
        <p:txBody>
          <a:bodyPr lIns="0" tIns="0" rIns="0" bIns="0" anchor="t" anchorCtr="0">
            <a:noAutofit/>
          </a:bodyPr>
          <a:lstStyle>
            <a:lvl1pPr marL="0" indent="0">
              <a:lnSpc>
                <a:spcPct val="100000"/>
              </a:lnSpc>
              <a:spcAft>
                <a:spcPts val="0"/>
              </a:spcAft>
              <a:buNone/>
              <a:defRPr sz="2000" b="0">
                <a:solidFill>
                  <a:srgbClr val="63646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a:t>
            </a:r>
          </a:p>
        </p:txBody>
      </p:sp>
      <p:sp>
        <p:nvSpPr>
          <p:cNvPr id="11" name="Text Placeholder 2">
            <a:extLst>
              <a:ext uri="{FF2B5EF4-FFF2-40B4-BE49-F238E27FC236}">
                <a16:creationId xmlns:a16="http://schemas.microsoft.com/office/drawing/2014/main" id="{384E50FF-EF10-4A0E-8686-237E66B249CE}"/>
              </a:ext>
            </a:extLst>
          </p:cNvPr>
          <p:cNvSpPr>
            <a:spLocks noGrp="1"/>
          </p:cNvSpPr>
          <p:nvPr>
            <p:ph type="body" idx="12" hasCustomPrompt="1"/>
          </p:nvPr>
        </p:nvSpPr>
        <p:spPr>
          <a:xfrm>
            <a:off x="469184" y="6297672"/>
            <a:ext cx="7481115" cy="188513"/>
          </a:xfrm>
        </p:spPr>
        <p:txBody>
          <a:bodyPr wrap="square" lIns="0" tIns="0" rIns="0" bIns="0">
            <a:spAutoFit/>
          </a:bodyPr>
          <a:lstStyle>
            <a:lvl1pPr marL="0" indent="0">
              <a:lnSpc>
                <a:spcPts val="1400"/>
              </a:lnSpc>
              <a:spcAft>
                <a:spcPts val="200"/>
              </a:spcAft>
              <a:buNone/>
              <a:defRPr sz="1400" b="0">
                <a:solidFill>
                  <a:schemeClr val="tx1">
                    <a:lumMod val="65000"/>
                    <a:lumOff val="35000"/>
                  </a:schemeClr>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12" name="Rectangle 8">
            <a:extLst>
              <a:ext uri="{FF2B5EF4-FFF2-40B4-BE49-F238E27FC236}">
                <a16:creationId xmlns:a16="http://schemas.microsoft.com/office/drawing/2014/main" id="{A8FC9CB7-7D84-419A-988C-7B8817E18EDB}"/>
              </a:ext>
            </a:extLst>
          </p:cNvPr>
          <p:cNvSpPr/>
          <p:nvPr userDrawn="1"/>
        </p:nvSpPr>
        <p:spPr>
          <a:xfrm>
            <a:off x="463550" y="0"/>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F57BA760-D00A-4F5B-B978-07F3F810367F}"/>
              </a:ext>
            </a:extLst>
          </p:cNvPr>
          <p:cNvSpPr/>
          <p:nvPr userDrawn="1"/>
        </p:nvSpPr>
        <p:spPr>
          <a:xfrm>
            <a:off x="4251325" y="0"/>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4" name="Immagine 3">
            <a:extLst>
              <a:ext uri="{FF2B5EF4-FFF2-40B4-BE49-F238E27FC236}">
                <a16:creationId xmlns:a16="http://schemas.microsoft.com/office/drawing/2014/main" id="{617FA033-79E9-4921-B88E-03D9DAACCE5F}"/>
              </a:ext>
            </a:extLst>
          </p:cNvPr>
          <p:cNvPicPr>
            <a:picLocks noChangeAspect="1"/>
          </p:cNvPicPr>
          <p:nvPr userDrawn="1"/>
        </p:nvPicPr>
        <p:blipFill>
          <a:blip r:embed="rId2"/>
          <a:stretch>
            <a:fillRect/>
          </a:stretch>
        </p:blipFill>
        <p:spPr>
          <a:xfrm>
            <a:off x="8550841" y="637832"/>
            <a:ext cx="2700000" cy="461927"/>
          </a:xfrm>
          <a:prstGeom prst="rect">
            <a:avLst/>
          </a:prstGeom>
        </p:spPr>
      </p:pic>
      <p:sp>
        <p:nvSpPr>
          <p:cNvPr id="16" name="Rectangle 9">
            <a:extLst>
              <a:ext uri="{FF2B5EF4-FFF2-40B4-BE49-F238E27FC236}">
                <a16:creationId xmlns:a16="http://schemas.microsoft.com/office/drawing/2014/main" id="{821E4C3A-67D5-4B9E-B373-7B560EA0839E}"/>
              </a:ext>
            </a:extLst>
          </p:cNvPr>
          <p:cNvSpPr/>
          <p:nvPr userDrawn="1"/>
        </p:nvSpPr>
        <p:spPr>
          <a:xfrm>
            <a:off x="8037513" y="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599829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5" name="Immagine 24">
            <a:extLst>
              <a:ext uri="{FF2B5EF4-FFF2-40B4-BE49-F238E27FC236}">
                <a16:creationId xmlns:a16="http://schemas.microsoft.com/office/drawing/2014/main" id="{5203E877-BB68-4C3E-A95D-262A3B3831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pic>
        <p:nvPicPr>
          <p:cNvPr id="13" name="Immagine 12">
            <a:extLst>
              <a:ext uri="{FF2B5EF4-FFF2-40B4-BE49-F238E27FC236}">
                <a16:creationId xmlns:a16="http://schemas.microsoft.com/office/drawing/2014/main" id="{D0FB10A6-C138-494B-9E13-24A27B8289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8A4B74D-95FF-4ECC-AED0-C183993F8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ngraziamenti">
    <p:spTree>
      <p:nvGrpSpPr>
        <p:cNvPr id="1" name=""/>
        <p:cNvGrpSpPr/>
        <p:nvPr/>
      </p:nvGrpSpPr>
      <p:grpSpPr>
        <a:xfrm>
          <a:off x="0" y="0"/>
          <a:ext cx="0" cy="0"/>
          <a:chOff x="0" y="0"/>
          <a:chExt cx="0" cy="0"/>
        </a:xfrm>
      </p:grpSpPr>
      <p:sp>
        <p:nvSpPr>
          <p:cNvPr id="2" name="Title 1"/>
          <p:cNvSpPr>
            <a:spLocks noGrp="1"/>
          </p:cNvSpPr>
          <p:nvPr>
            <p:ph type="ctrTitle"/>
          </p:nvPr>
        </p:nvSpPr>
        <p:spPr>
          <a:xfrm>
            <a:off x="463786" y="1796902"/>
            <a:ext cx="11283042" cy="1839433"/>
          </a:xfrm>
          <a:effectLst/>
        </p:spPr>
        <p:txBody>
          <a:bodyPr anchor="ctr">
            <a:noAutofit/>
          </a:bodyPr>
          <a:lstStyle>
            <a:lvl1pPr algn="ctr">
              <a:defRPr sz="7000" b="0" cap="none">
                <a:solidFill>
                  <a:schemeClr val="tx1">
                    <a:lumMod val="50000"/>
                    <a:lumOff val="50000"/>
                  </a:schemeClr>
                </a:solidFill>
              </a:defRPr>
            </a:lvl1pPr>
          </a:lstStyle>
          <a:p>
            <a:endParaRPr lang="en-US" dirty="0"/>
          </a:p>
        </p:txBody>
      </p:sp>
      <p:sp>
        <p:nvSpPr>
          <p:cNvPr id="10" name="Text Placeholder 2">
            <a:extLst>
              <a:ext uri="{FF2B5EF4-FFF2-40B4-BE49-F238E27FC236}">
                <a16:creationId xmlns:a16="http://schemas.microsoft.com/office/drawing/2014/main" id="{05894EA2-4831-F84E-BBDE-8E89A351653C}"/>
              </a:ext>
            </a:extLst>
          </p:cNvPr>
          <p:cNvSpPr>
            <a:spLocks noGrp="1"/>
          </p:cNvSpPr>
          <p:nvPr>
            <p:ph type="body" idx="1"/>
          </p:nvPr>
        </p:nvSpPr>
        <p:spPr>
          <a:xfrm>
            <a:off x="3296093" y="3683529"/>
            <a:ext cx="5624623" cy="423612"/>
          </a:xfrm>
        </p:spPr>
        <p:txBody>
          <a:bodyPr spcCol="360000" anchor="ctr">
            <a:noAutofit/>
          </a:bodyPr>
          <a:lstStyle>
            <a:lvl1pPr marL="0" indent="0" algn="ctr">
              <a:buNone/>
              <a:defRPr sz="18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8" name="Rectangle 8">
            <a:extLst>
              <a:ext uri="{FF2B5EF4-FFF2-40B4-BE49-F238E27FC236}">
                <a16:creationId xmlns:a16="http://schemas.microsoft.com/office/drawing/2014/main" id="{02837C0E-8F15-489B-800B-6F1CBBB23F06}"/>
              </a:ext>
            </a:extLst>
          </p:cNvPr>
          <p:cNvSpPr/>
          <p:nvPr userDrawn="1"/>
        </p:nvSpPr>
        <p:spPr>
          <a:xfrm>
            <a:off x="463550" y="5773825"/>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0">
            <a:extLst>
              <a:ext uri="{FF2B5EF4-FFF2-40B4-BE49-F238E27FC236}">
                <a16:creationId xmlns:a16="http://schemas.microsoft.com/office/drawing/2014/main" id="{1C3885B9-D4F0-42E8-A6EE-EB419237E845}"/>
              </a:ext>
            </a:extLst>
          </p:cNvPr>
          <p:cNvSpPr/>
          <p:nvPr userDrawn="1"/>
        </p:nvSpPr>
        <p:spPr>
          <a:xfrm>
            <a:off x="4251325" y="5773825"/>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11" name="Immagine 10">
            <a:extLst>
              <a:ext uri="{FF2B5EF4-FFF2-40B4-BE49-F238E27FC236}">
                <a16:creationId xmlns:a16="http://schemas.microsoft.com/office/drawing/2014/main" id="{1F54AFB7-6D67-44BA-975B-F9E2C29BB466}"/>
              </a:ext>
            </a:extLst>
          </p:cNvPr>
          <p:cNvPicPr>
            <a:picLocks noChangeAspect="1"/>
          </p:cNvPicPr>
          <p:nvPr userDrawn="1"/>
        </p:nvPicPr>
        <p:blipFill>
          <a:blip r:embed="rId2"/>
          <a:stretch>
            <a:fillRect/>
          </a:stretch>
        </p:blipFill>
        <p:spPr>
          <a:xfrm>
            <a:off x="8550841" y="6092375"/>
            <a:ext cx="2700000" cy="461927"/>
          </a:xfrm>
          <a:prstGeom prst="rect">
            <a:avLst/>
          </a:prstGeom>
        </p:spPr>
      </p:pic>
      <p:sp>
        <p:nvSpPr>
          <p:cNvPr id="12" name="Rectangle 9">
            <a:extLst>
              <a:ext uri="{FF2B5EF4-FFF2-40B4-BE49-F238E27FC236}">
                <a16:creationId xmlns:a16="http://schemas.microsoft.com/office/drawing/2014/main" id="{B4CD4512-1FFA-4544-ACEE-31F0A9CA9D05}"/>
              </a:ext>
            </a:extLst>
          </p:cNvPr>
          <p:cNvSpPr/>
          <p:nvPr userDrawn="1"/>
        </p:nvSpPr>
        <p:spPr>
          <a:xfrm>
            <a:off x="8037513" y="679085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73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211B9727-26D5-42C6-AA8E-16F0A95510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B35A5DA5-9B3D-430B-9B7D-12A49C896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9953CB5C-8C23-4943-AA23-507887A04C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8081963" y="1557338"/>
            <a:ext cx="365378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4" name="Content Placeholder 3">
            <a:extLst>
              <a:ext uri="{FF2B5EF4-FFF2-40B4-BE49-F238E27FC236}">
                <a16:creationId xmlns:a16="http://schemas.microsoft.com/office/drawing/2014/main" id="{5014FC49-70B3-48C6-AAEA-1B6DEB762BE4}"/>
              </a:ext>
            </a:extLst>
          </p:cNvPr>
          <p:cNvSpPr>
            <a:spLocks noGrp="1"/>
          </p:cNvSpPr>
          <p:nvPr>
            <p:ph sz="half" idx="2"/>
          </p:nvPr>
        </p:nvSpPr>
        <p:spPr>
          <a:xfrm>
            <a:off x="8162222" y="2261938"/>
            <a:ext cx="3492000" cy="3600000"/>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1" name="Immagine 20">
            <a:extLst>
              <a:ext uri="{FF2B5EF4-FFF2-40B4-BE49-F238E27FC236}">
                <a16:creationId xmlns:a16="http://schemas.microsoft.com/office/drawing/2014/main" id="{665B96CC-8D49-494F-9C8A-BD85351377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CFFE7A2-271E-4180-8862-1207E565D1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20" r:id="rId8"/>
    <p:sldLayoutId id="2147483714" r:id="rId9"/>
    <p:sldLayoutId id="2147483716" r:id="rId10"/>
    <p:sldLayoutId id="2147483715" r:id="rId11"/>
    <p:sldLayoutId id="2147483717" r:id="rId12"/>
    <p:sldLayoutId id="2147483718" r:id="rId13"/>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dv-dev/SDGy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v7UkWXnC_4qToHMB6QQWebUFTHJT6Qe4?usp=sharing" TargetMode="External"/><Relationship Id="rId2" Type="http://schemas.openxmlformats.org/officeDocument/2006/relationships/hyperlink" Target="https://github.com/sdv-dev/SDGym" TargetMode="External"/><Relationship Id="rId1" Type="http://schemas.openxmlformats.org/officeDocument/2006/relationships/slideLayout" Target="../slideLayouts/slideLayout2.xml"/><Relationship Id="rId4" Type="http://schemas.openxmlformats.org/officeDocument/2006/relationships/hyperlink" Target="https://colab.research.google.com/drive/1FFX4ezYjwUbKiXGrqSuVV0iOr2wBakHa?usp=sharin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decubell@istat.it" TargetMode="External"/><Relationship Id="rId2" Type="http://schemas.openxmlformats.org/officeDocument/2006/relationships/hyperlink" Target="mailto:defausti@istat.it" TargetMode="External"/><Relationship Id="rId1" Type="http://schemas.openxmlformats.org/officeDocument/2006/relationships/slideLayout" Target="../slideLayouts/slideLayout13.xml"/><Relationship Id="rId5" Type="http://schemas.openxmlformats.org/officeDocument/2006/relationships/hyperlink" Target="mailto:radini@istat.it" TargetMode="External"/><Relationship Id="rId4" Type="http://schemas.openxmlformats.org/officeDocument/2006/relationships/hyperlink" Target="mailto:francesco.pugliese@istat.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FAD7-8051-44E7-952E-F8647A1CBD0F}"/>
              </a:ext>
            </a:extLst>
          </p:cNvPr>
          <p:cNvSpPr>
            <a:spLocks noGrp="1"/>
          </p:cNvSpPr>
          <p:nvPr>
            <p:ph type="ctrTitle"/>
          </p:nvPr>
        </p:nvSpPr>
        <p:spPr>
          <a:xfrm>
            <a:off x="469184" y="1959904"/>
            <a:ext cx="9823303" cy="2782819"/>
          </a:xfrm>
        </p:spPr>
        <p:txBody>
          <a:bodyPr>
            <a:normAutofit/>
          </a:bodyPr>
          <a:lstStyle/>
          <a:p>
            <a:pPr>
              <a:lnSpc>
                <a:spcPts val="3600"/>
              </a:lnSpc>
            </a:pPr>
            <a:r>
              <a:rPr lang="en-US" dirty="0"/>
              <a:t>Generation of synthetic data from real MNO data through Neural Network: motivations, techniques and preliminary results</a:t>
            </a:r>
            <a:endParaRPr lang="it-IT" dirty="0"/>
          </a:p>
        </p:txBody>
      </p:sp>
      <p:sp>
        <p:nvSpPr>
          <p:cNvPr id="3" name="Segnaposto testo 2">
            <a:extLst>
              <a:ext uri="{FF2B5EF4-FFF2-40B4-BE49-F238E27FC236}">
                <a16:creationId xmlns:a16="http://schemas.microsoft.com/office/drawing/2014/main" id="{ADFE67CC-0EAE-4BEC-A961-535FE506AA10}"/>
              </a:ext>
            </a:extLst>
          </p:cNvPr>
          <p:cNvSpPr>
            <a:spLocks noGrp="1"/>
          </p:cNvSpPr>
          <p:nvPr>
            <p:ph type="body" idx="1"/>
          </p:nvPr>
        </p:nvSpPr>
        <p:spPr>
          <a:xfrm>
            <a:off x="469184" y="6495314"/>
            <a:ext cx="7481115" cy="179536"/>
          </a:xfrm>
        </p:spPr>
        <p:txBody>
          <a:bodyPr/>
          <a:lstStyle/>
          <a:p>
            <a:r>
              <a:rPr lang="it-IT" dirty="0"/>
              <a:t>Istat | </a:t>
            </a:r>
            <a:r>
              <a:rPr lang="it-IT" dirty="0" smtClean="0"/>
              <a:t>DCME | MEC</a:t>
            </a:r>
            <a:endParaRPr lang="it-IT" dirty="0"/>
          </a:p>
        </p:txBody>
      </p:sp>
      <p:sp>
        <p:nvSpPr>
          <p:cNvPr id="4" name="Segnaposto testo 3">
            <a:extLst>
              <a:ext uri="{FF2B5EF4-FFF2-40B4-BE49-F238E27FC236}">
                <a16:creationId xmlns:a16="http://schemas.microsoft.com/office/drawing/2014/main" id="{9F54B89B-F96C-4A34-BA9E-083269BE1EC8}"/>
              </a:ext>
            </a:extLst>
          </p:cNvPr>
          <p:cNvSpPr>
            <a:spLocks noGrp="1"/>
          </p:cNvSpPr>
          <p:nvPr>
            <p:ph type="body" idx="10"/>
          </p:nvPr>
        </p:nvSpPr>
        <p:spPr/>
        <p:txBody>
          <a:bodyPr/>
          <a:lstStyle/>
          <a:p>
            <a:r>
              <a:rPr lang="it-IT" dirty="0"/>
              <a:t>1</a:t>
            </a:r>
            <a:r>
              <a:rPr lang="it-IT" baseline="30000" dirty="0"/>
              <a:t>st </a:t>
            </a:r>
            <a:r>
              <a:rPr lang="it-IT" dirty="0"/>
              <a:t>June 2022</a:t>
            </a:r>
          </a:p>
        </p:txBody>
      </p:sp>
      <p:sp>
        <p:nvSpPr>
          <p:cNvPr id="5" name="Segnaposto testo 4">
            <a:extLst>
              <a:ext uri="{FF2B5EF4-FFF2-40B4-BE49-F238E27FC236}">
                <a16:creationId xmlns:a16="http://schemas.microsoft.com/office/drawing/2014/main" id="{7353B436-6816-4A46-BDBE-42E64EB27CB6}"/>
              </a:ext>
            </a:extLst>
          </p:cNvPr>
          <p:cNvSpPr>
            <a:spLocks noGrp="1"/>
          </p:cNvSpPr>
          <p:nvPr>
            <p:ph type="body" idx="11"/>
          </p:nvPr>
        </p:nvSpPr>
        <p:spPr>
          <a:xfrm>
            <a:off x="469184" y="1522956"/>
            <a:ext cx="10114510" cy="1080000"/>
          </a:xfrm>
        </p:spPr>
        <p:txBody>
          <a:bodyPr/>
          <a:lstStyle/>
          <a:p>
            <a:r>
              <a:rPr lang="en-US" dirty="0"/>
              <a:t>5</a:t>
            </a:r>
            <a:r>
              <a:rPr lang="en-US" baseline="30000" dirty="0"/>
              <a:t>th</a:t>
            </a:r>
            <a:r>
              <a:rPr lang="en-US" dirty="0"/>
              <a:t> web meeting of the Task Force on Mobile Network Operator data for official statistics (TF MNO)</a:t>
            </a:r>
            <a:endParaRPr lang="it-IT" dirty="0"/>
          </a:p>
        </p:txBody>
      </p:sp>
      <p:sp>
        <p:nvSpPr>
          <p:cNvPr id="6" name="Segnaposto testo 5">
            <a:extLst>
              <a:ext uri="{FF2B5EF4-FFF2-40B4-BE49-F238E27FC236}">
                <a16:creationId xmlns:a16="http://schemas.microsoft.com/office/drawing/2014/main" id="{1D87B255-EFEE-4DEF-9FE3-EB4831764892}"/>
              </a:ext>
            </a:extLst>
          </p:cNvPr>
          <p:cNvSpPr>
            <a:spLocks noGrp="1"/>
          </p:cNvSpPr>
          <p:nvPr>
            <p:ph type="body" idx="12"/>
          </p:nvPr>
        </p:nvSpPr>
        <p:spPr>
          <a:xfrm>
            <a:off x="469184" y="4355547"/>
            <a:ext cx="10250953" cy="211596"/>
          </a:xfrm>
        </p:spPr>
        <p:txBody>
          <a:bodyPr/>
          <a:lstStyle/>
          <a:p>
            <a:r>
              <a:rPr lang="it-IT" sz="2000" dirty="0" err="1" smtClean="0"/>
              <a:t>Authors</a:t>
            </a:r>
            <a:r>
              <a:rPr lang="it-IT" sz="2000" dirty="0" smtClean="0"/>
              <a:t>: Fabrizio De Fausti – Massimo De Cubellis – </a:t>
            </a:r>
            <a:r>
              <a:rPr lang="it-IT" sz="2000" u="sng" dirty="0" smtClean="0"/>
              <a:t>Francesco Pugliese</a:t>
            </a:r>
            <a:r>
              <a:rPr lang="it-IT" sz="2000" dirty="0" smtClean="0"/>
              <a:t> – </a:t>
            </a:r>
            <a:r>
              <a:rPr lang="it-IT" sz="2000" u="sng" dirty="0" smtClean="0"/>
              <a:t>Roberta </a:t>
            </a:r>
            <a:r>
              <a:rPr lang="it-IT" sz="2000" u="sng" dirty="0" err="1" smtClean="0"/>
              <a:t>Radini</a:t>
            </a:r>
            <a:endParaRPr lang="it-IT" sz="2000" u="sng" dirty="0"/>
          </a:p>
        </p:txBody>
      </p:sp>
    </p:spTree>
    <p:extLst>
      <p:ext uri="{BB962C8B-B14F-4D97-AF65-F5344CB8AC3E}">
        <p14:creationId xmlns:p14="http://schemas.microsoft.com/office/powerpoint/2010/main" val="2730702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10</a:t>
            </a:fld>
            <a:endParaRPr lang="en-US" dirty="0"/>
          </a:p>
        </p:txBody>
      </p:sp>
      <p:sp>
        <p:nvSpPr>
          <p:cNvPr id="6" name="Rettangolo 5"/>
          <p:cNvSpPr/>
          <p:nvPr/>
        </p:nvSpPr>
        <p:spPr>
          <a:xfrm>
            <a:off x="111363" y="1169423"/>
            <a:ext cx="6509421" cy="5078313"/>
          </a:xfrm>
          <a:prstGeom prst="rect">
            <a:avLst/>
          </a:prstGeom>
        </p:spPr>
        <p:txBody>
          <a:bodyPr wrap="square">
            <a:spAutoFit/>
          </a:bodyPr>
          <a:lstStyle/>
          <a:p>
            <a:pPr marL="285750" indent="-285750">
              <a:buClr>
                <a:srgbClr val="FF0000"/>
              </a:buClr>
              <a:buFont typeface="Courier New" panose="02070309020205020404" pitchFamily="49" charset="0"/>
              <a:buChar char="o"/>
            </a:pPr>
            <a:r>
              <a:rPr lang="en-US" b="1" dirty="0" err="1" smtClean="0">
                <a:latin typeface="Arial" panose="020B0604020202020204" pitchFamily="34" charset="0"/>
                <a:cs typeface="Arial" panose="020B0604020202020204" pitchFamily="34" charset="0"/>
              </a:rPr>
              <a:t>SDGym’s</a:t>
            </a:r>
            <a:r>
              <a:rPr lang="en-US" b="1" dirty="0" smtClean="0">
                <a:latin typeface="Arial" panose="020B0604020202020204" pitchFamily="34" charset="0"/>
                <a:cs typeface="Arial" panose="020B0604020202020204" pitchFamily="34" charset="0"/>
              </a:rPr>
              <a:t> CTGANs </a:t>
            </a:r>
            <a:r>
              <a:rPr lang="en-US" dirty="0" smtClean="0">
                <a:latin typeface="Arial" panose="020B0604020202020204" pitchFamily="34" charset="0"/>
                <a:cs typeface="Arial" panose="020B0604020202020204" pitchFamily="34" charset="0"/>
              </a:rPr>
              <a:t>are a combination of Conditional and Tabular GANs. </a:t>
            </a:r>
          </a:p>
          <a:p>
            <a:pPr marL="285750" indent="-285750">
              <a:buClr>
                <a:srgbClr val="FF0000"/>
              </a:buClr>
              <a:buFont typeface="Courier New" panose="02070309020205020404" pitchFamily="49" charset="0"/>
              <a:buChar char="o"/>
            </a:pPr>
            <a:endParaRPr lang="en-US" b="1"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b="1" dirty="0" smtClean="0">
                <a:latin typeface="Arial" panose="020B0604020202020204" pitchFamily="34" charset="0"/>
                <a:cs typeface="Arial" panose="020B0604020202020204" pitchFamily="34" charset="0"/>
              </a:rPr>
              <a:t>Conditional GAN: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Although </a:t>
            </a:r>
            <a:r>
              <a:rPr lang="en-US" b="1" dirty="0" smtClean="0">
                <a:latin typeface="Arial" panose="020B0604020202020204" pitchFamily="34" charset="0"/>
                <a:cs typeface="Arial" panose="020B0604020202020204" pitchFamily="34" charset="0"/>
              </a:rPr>
              <a:t>GANs</a:t>
            </a:r>
            <a:r>
              <a:rPr lang="en-US" dirty="0" smtClean="0">
                <a:latin typeface="Arial" panose="020B0604020202020204" pitchFamily="34" charset="0"/>
                <a:cs typeface="Arial" panose="020B0604020202020204" pitchFamily="34" charset="0"/>
              </a:rPr>
              <a:t> are </a:t>
            </a:r>
            <a:r>
              <a:rPr lang="en-US" dirty="0">
                <a:latin typeface="Arial" panose="020B0604020202020204" pitchFamily="34" charset="0"/>
                <a:cs typeface="Arial" panose="020B0604020202020204" pitchFamily="34" charset="0"/>
              </a:rPr>
              <a:t>able to generate some good </a:t>
            </a:r>
            <a:r>
              <a:rPr lang="en-US" dirty="0" smtClean="0">
                <a:latin typeface="Arial" panose="020B0604020202020204" pitchFamily="34" charset="0"/>
                <a:cs typeface="Arial" panose="020B0604020202020204" pitchFamily="34" charset="0"/>
              </a:rPr>
              <a:t>samples </a:t>
            </a:r>
            <a:r>
              <a:rPr lang="en-US" dirty="0">
                <a:latin typeface="Arial" panose="020B0604020202020204" pitchFamily="34" charset="0"/>
                <a:cs typeface="Arial" panose="020B0604020202020204" pitchFamily="34" charset="0"/>
              </a:rPr>
              <a:t>of data points, </a:t>
            </a:r>
            <a:r>
              <a:rPr lang="en-US" dirty="0" smtClean="0">
                <a:latin typeface="Arial" panose="020B0604020202020204" pitchFamily="34" charset="0"/>
                <a:cs typeface="Arial" panose="020B0604020202020204" pitchFamily="34" charset="0"/>
              </a:rPr>
              <a:t>they are </a:t>
            </a:r>
            <a:r>
              <a:rPr lang="en-US" dirty="0">
                <a:latin typeface="Arial" panose="020B0604020202020204" pitchFamily="34" charset="0"/>
                <a:cs typeface="Arial" panose="020B0604020202020204" pitchFamily="34" charset="0"/>
              </a:rPr>
              <a:t>not able to generate </a:t>
            </a:r>
            <a:r>
              <a:rPr lang="en-US" dirty="0" smtClean="0">
                <a:latin typeface="Arial" panose="020B0604020202020204" pitchFamily="34" charset="0"/>
                <a:cs typeface="Arial" panose="020B0604020202020204" pitchFamily="34" charset="0"/>
              </a:rPr>
              <a:t>data points with </a:t>
            </a:r>
            <a:r>
              <a:rPr lang="en-US" dirty="0">
                <a:latin typeface="Arial" panose="020B0604020202020204" pitchFamily="34" charset="0"/>
                <a:cs typeface="Arial" panose="020B0604020202020204" pitchFamily="34" charset="0"/>
              </a:rPr>
              <a:t>the target </a:t>
            </a:r>
            <a:r>
              <a:rPr lang="en-US" dirty="0" smtClean="0">
                <a:latin typeface="Arial" panose="020B0604020202020204" pitchFamily="34" charset="0"/>
                <a:cs typeface="Arial" panose="020B0604020202020204" pitchFamily="34" charset="0"/>
              </a:rPr>
              <a:t>labels (i.e. categorical targets) and if generated these data lack diversity. </a:t>
            </a:r>
            <a:r>
              <a:rPr lang="en-US" b="1" dirty="0" smtClean="0">
                <a:latin typeface="Arial" panose="020B0604020202020204" pitchFamily="34" charset="0"/>
                <a:cs typeface="Arial" panose="020B0604020202020204" pitchFamily="34" charset="0"/>
              </a:rPr>
              <a:t>Conditional </a:t>
            </a:r>
            <a:r>
              <a:rPr lang="en-US" b="1" dirty="0">
                <a:latin typeface="Arial" panose="020B0604020202020204" pitchFamily="34" charset="0"/>
                <a:cs typeface="Arial" panose="020B0604020202020204" pitchFamily="34" charset="0"/>
              </a:rPr>
              <a:t>GAN </a:t>
            </a:r>
            <a:r>
              <a:rPr lang="en-US" dirty="0">
                <a:latin typeface="Arial" panose="020B0604020202020204" pitchFamily="34" charset="0"/>
                <a:cs typeface="Arial" panose="020B0604020202020204" pitchFamily="34" charset="0"/>
              </a:rPr>
              <a:t>was proposed by </a:t>
            </a:r>
            <a:r>
              <a:rPr lang="en-US" i="1" dirty="0">
                <a:latin typeface="Arial" panose="020B0604020202020204" pitchFamily="34" charset="0"/>
                <a:cs typeface="Arial" panose="020B0604020202020204" pitchFamily="34" charset="0"/>
              </a:rPr>
              <a:t>M. </a:t>
            </a:r>
            <a:r>
              <a:rPr lang="en-US" i="1" dirty="0" smtClean="0">
                <a:latin typeface="Arial" panose="020B0604020202020204" pitchFamily="34" charset="0"/>
                <a:cs typeface="Arial" panose="020B0604020202020204" pitchFamily="34" charset="0"/>
              </a:rPr>
              <a:t>Mirza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late 2014. </a:t>
            </a:r>
            <a:r>
              <a:rPr lang="en-US" dirty="0" smtClean="0">
                <a:latin typeface="Arial" panose="020B0604020202020204" pitchFamily="34" charset="0"/>
                <a:cs typeface="Arial" panose="020B0604020202020204" pitchFamily="34" charset="0"/>
              </a:rPr>
              <a:t>He </a:t>
            </a:r>
            <a:r>
              <a:rPr lang="en-US" dirty="0">
                <a:latin typeface="Arial" panose="020B0604020202020204" pitchFamily="34" charset="0"/>
                <a:cs typeface="Arial" panose="020B0604020202020204" pitchFamily="34" charset="0"/>
              </a:rPr>
              <a:t>modified the architecture by adding the label </a:t>
            </a:r>
            <a:r>
              <a:rPr lang="en-US" b="1" i="1" dirty="0">
                <a:latin typeface="Arial" panose="020B0604020202020204" pitchFamily="34" charset="0"/>
                <a:cs typeface="Arial" panose="020B0604020202020204" pitchFamily="34" charset="0"/>
              </a:rPr>
              <a:t>y </a:t>
            </a:r>
            <a:r>
              <a:rPr lang="en-US" dirty="0">
                <a:latin typeface="Arial" panose="020B0604020202020204" pitchFamily="34" charset="0"/>
                <a:cs typeface="Arial" panose="020B0604020202020204" pitchFamily="34" charset="0"/>
              </a:rPr>
              <a:t>as a parameter to the input of the generator and try to generate the corresponding data point. It also adds labels to the discriminator input to distinguish real data better</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this architecture, the random input noise </a:t>
            </a:r>
            <a:r>
              <a:rPr lang="en-US" b="1" i="1" dirty="0">
                <a:latin typeface="Arial" panose="020B0604020202020204" pitchFamily="34" charset="0"/>
                <a:cs typeface="Arial" panose="020B0604020202020204" pitchFamily="34" charset="0"/>
              </a:rPr>
              <a:t>Z</a:t>
            </a:r>
            <a:r>
              <a:rPr lang="en-US" dirty="0">
                <a:latin typeface="Arial" panose="020B0604020202020204" pitchFamily="34" charset="0"/>
                <a:cs typeface="Arial" panose="020B0604020202020204" pitchFamily="34" charset="0"/>
              </a:rPr>
              <a:t> is combined with the label </a:t>
            </a:r>
            <a:r>
              <a:rPr lang="en-US" b="1" i="1" dirty="0">
                <a:latin typeface="Arial" panose="020B0604020202020204" pitchFamily="34" charset="0"/>
                <a:cs typeface="Arial" panose="020B0604020202020204" pitchFamily="34" charset="0"/>
              </a:rPr>
              <a:t>Y</a:t>
            </a:r>
            <a:r>
              <a:rPr lang="en-US" dirty="0">
                <a:latin typeface="Arial" panose="020B0604020202020204" pitchFamily="34" charset="0"/>
                <a:cs typeface="Arial" panose="020B0604020202020204" pitchFamily="34" charset="0"/>
              </a:rPr>
              <a:t> in the joint hidden </a:t>
            </a:r>
            <a:r>
              <a:rPr lang="en-US" dirty="0" smtClean="0">
                <a:latin typeface="Arial" panose="020B0604020202020204" pitchFamily="34" charset="0"/>
                <a:cs typeface="Arial" panose="020B0604020202020204" pitchFamily="34" charset="0"/>
              </a:rPr>
              <a:t>representation.</a:t>
            </a:r>
          </a:p>
          <a:p>
            <a:pPr marL="285750" indent="-285750">
              <a:buClr>
                <a:srgbClr val="FF0000"/>
              </a:buClr>
              <a:buFont typeface="Courier New" panose="02070309020205020404" pitchFamily="49" charset="0"/>
              <a:buChar char="o"/>
            </a:pPr>
            <a:endParaRPr lang="en-US" b="1" dirty="0" smtClean="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b="1" dirty="0" smtClean="0">
                <a:latin typeface="Arial" panose="020B0604020202020204" pitchFamily="34" charset="0"/>
                <a:cs typeface="Arial" panose="020B0604020202020204" pitchFamily="34" charset="0"/>
              </a:rPr>
              <a:t>Tabular GAN: </a:t>
            </a:r>
            <a:r>
              <a:rPr lang="en-US" dirty="0" smtClean="0">
                <a:latin typeface="Arial" panose="020B0604020202020204" pitchFamily="34" charset="0"/>
                <a:cs typeface="Arial" panose="020B0604020202020204" pitchFamily="34" charset="0"/>
              </a:rPr>
              <a:t>These are a class of </a:t>
            </a:r>
            <a:r>
              <a:rPr lang="en-US" b="1" dirty="0" smtClean="0">
                <a:latin typeface="Arial" panose="020B0604020202020204" pitchFamily="34" charset="0"/>
                <a:cs typeface="Arial" panose="020B0604020202020204" pitchFamily="34" charset="0"/>
              </a:rPr>
              <a:t>GANs</a:t>
            </a:r>
            <a:r>
              <a:rPr lang="en-US" dirty="0" smtClean="0">
                <a:latin typeface="Arial" panose="020B0604020202020204" pitchFamily="34" charset="0"/>
                <a:cs typeface="Arial" panose="020B0604020202020204" pitchFamily="34" charset="0"/>
              </a:rPr>
              <a:t> able to generate </a:t>
            </a:r>
            <a:r>
              <a:rPr lang="en-US" dirty="0" smtClean="0"/>
              <a:t>tabular data such as: with various </a:t>
            </a:r>
            <a:r>
              <a:rPr lang="en-US" dirty="0"/>
              <a:t>data types (</a:t>
            </a:r>
            <a:r>
              <a:rPr lang="en-US" dirty="0" err="1"/>
              <a:t>int</a:t>
            </a:r>
            <a:r>
              <a:rPr lang="en-US" dirty="0"/>
              <a:t>, decimals, categories, time, text</a:t>
            </a:r>
            <a:r>
              <a:rPr lang="en-US" dirty="0" smtClean="0"/>
              <a:t>) and with different </a:t>
            </a:r>
            <a:r>
              <a:rPr lang="en-US" dirty="0"/>
              <a:t>shapes of </a:t>
            </a:r>
            <a:r>
              <a:rPr lang="en-US" dirty="0" smtClean="0"/>
              <a:t>distribution.</a:t>
            </a:r>
            <a:endParaRPr lang="en-US" dirty="0">
              <a:latin typeface="Arial" panose="020B0604020202020204" pitchFamily="34" charset="0"/>
              <a:cs typeface="Arial" panose="020B0604020202020204" pitchFamily="34" charset="0"/>
            </a:endParaRPr>
          </a:p>
        </p:txBody>
      </p:sp>
      <p:sp>
        <p:nvSpPr>
          <p:cNvPr id="8" name="Titolo 2"/>
          <p:cNvSpPr txBox="1">
            <a:spLocks/>
          </p:cNvSpPr>
          <p:nvPr/>
        </p:nvSpPr>
        <p:spPr bwMode="auto">
          <a:xfrm>
            <a:off x="468895" y="369495"/>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dirty="0" smtClean="0"/>
              <a:t>Conditional Tabular GAN (CTGAN) </a:t>
            </a:r>
            <a:endParaRPr lang="it-IT" dirty="0"/>
          </a:p>
        </p:txBody>
      </p:sp>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294" y="1413445"/>
            <a:ext cx="5067909" cy="2667118"/>
          </a:xfrm>
          <a:prstGeom prst="rect">
            <a:avLst/>
          </a:prstGeom>
        </p:spPr>
      </p:pic>
      <p:pic>
        <p:nvPicPr>
          <p:cNvPr id="10" name="Immagin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0293" y="4351155"/>
            <a:ext cx="5067909" cy="1880637"/>
          </a:xfrm>
          <a:prstGeom prst="rect">
            <a:avLst/>
          </a:prstGeom>
        </p:spPr>
      </p:pic>
    </p:spTree>
    <p:extLst>
      <p:ext uri="{BB962C8B-B14F-4D97-AF65-F5344CB8AC3E}">
        <p14:creationId xmlns:p14="http://schemas.microsoft.com/office/powerpoint/2010/main" val="2347889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a:t>Dataset</a:t>
            </a:r>
          </a:p>
          <a:p>
            <a:r>
              <a:rPr lang="en-US" dirty="0"/>
              <a:t>A random sample of WIND's CDR</a:t>
            </a:r>
          </a:p>
          <a:p>
            <a:r>
              <a:rPr lang="en-US" dirty="0"/>
              <a:t>Dimension: 10,000 rows – 4 attributes</a:t>
            </a:r>
          </a:p>
          <a:p>
            <a:r>
              <a:rPr lang="en-US" dirty="0"/>
              <a:t>Attributes: </a:t>
            </a:r>
            <a:r>
              <a:rPr lang="en-US" dirty="0" smtClean="0"/>
              <a:t>SIM Code</a:t>
            </a:r>
            <a:r>
              <a:rPr lang="en-US" dirty="0"/>
              <a:t/>
            </a:r>
            <a:br>
              <a:rPr lang="en-US" dirty="0"/>
            </a:br>
            <a:r>
              <a:rPr lang="en-US" dirty="0"/>
              <a:t>                 </a:t>
            </a:r>
            <a:r>
              <a:rPr lang="en-US" dirty="0" smtClean="0"/>
              <a:t>Call Date </a:t>
            </a:r>
            <a:r>
              <a:rPr lang="en-US" dirty="0"/>
              <a:t/>
            </a:r>
            <a:br>
              <a:rPr lang="en-US" dirty="0"/>
            </a:br>
            <a:r>
              <a:rPr lang="en-US" dirty="0"/>
              <a:t>                 </a:t>
            </a:r>
            <a:r>
              <a:rPr lang="en-US" dirty="0" smtClean="0"/>
              <a:t>Time call</a:t>
            </a:r>
            <a:r>
              <a:rPr lang="en-US" dirty="0"/>
              <a:t/>
            </a:r>
            <a:br>
              <a:rPr lang="en-US" dirty="0"/>
            </a:br>
            <a:r>
              <a:rPr lang="en-US" dirty="0"/>
              <a:t>                 </a:t>
            </a:r>
            <a:r>
              <a:rPr lang="en-US" dirty="0" err="1" smtClean="0"/>
              <a:t>Cell_Call_Code</a:t>
            </a:r>
            <a:r>
              <a:rPr lang="en-US" dirty="0" smtClean="0"/>
              <a:t> (Sector/Antenna </a:t>
            </a:r>
            <a:r>
              <a:rPr lang="en-US" dirty="0"/>
              <a:t>code)</a:t>
            </a:r>
          </a:p>
          <a:p>
            <a:pPr marL="0" indent="0">
              <a:buNone/>
            </a:pPr>
            <a:r>
              <a:rPr lang="en-US" b="1" dirty="0"/>
              <a:t>Pre-</a:t>
            </a:r>
            <a:r>
              <a:rPr lang="en-US" b="1" dirty="0" err="1"/>
              <a:t>proceesing</a:t>
            </a:r>
            <a:r>
              <a:rPr lang="en-US" b="1" dirty="0"/>
              <a:t> (steps)</a:t>
            </a:r>
          </a:p>
          <a:p>
            <a:r>
              <a:rPr lang="en-US" dirty="0" smtClean="0"/>
              <a:t>Pseudo-anonymization</a:t>
            </a:r>
          </a:p>
          <a:p>
            <a:r>
              <a:rPr lang="en-US" dirty="0" smtClean="0"/>
              <a:t>Setting </a:t>
            </a:r>
            <a:r>
              <a:rPr lang="en-US" dirty="0"/>
              <a:t>of data-type: </a:t>
            </a:r>
            <a:r>
              <a:rPr lang="en-US" b="1" i="1" dirty="0"/>
              <a:t>categorical</a:t>
            </a:r>
            <a:r>
              <a:rPr lang="en-US" dirty="0"/>
              <a:t> (SIM code, Antenna </a:t>
            </a:r>
            <a:r>
              <a:rPr lang="en-US" dirty="0" smtClean="0"/>
              <a:t>code) </a:t>
            </a:r>
            <a:r>
              <a:rPr lang="en-US" dirty="0"/>
              <a:t>or </a:t>
            </a:r>
            <a:r>
              <a:rPr lang="en-US" b="1" i="1" dirty="0"/>
              <a:t>continuous</a:t>
            </a:r>
            <a:r>
              <a:rPr lang="en-US" dirty="0"/>
              <a:t>(date and time of </a:t>
            </a:r>
            <a:r>
              <a:rPr lang="en-US" dirty="0" smtClean="0"/>
              <a:t>call)</a:t>
            </a:r>
            <a:endParaRPr lang="en-US" b="1" dirty="0"/>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(1/2)</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11</a:t>
            </a:fld>
            <a:endParaRPr lang="en-US" dirty="0"/>
          </a:p>
        </p:txBody>
      </p:sp>
    </p:spTree>
    <p:extLst>
      <p:ext uri="{BB962C8B-B14F-4D97-AF65-F5344CB8AC3E}">
        <p14:creationId xmlns:p14="http://schemas.microsoft.com/office/powerpoint/2010/main" val="287271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err="1"/>
              <a:t>Process</a:t>
            </a:r>
            <a:endParaRPr lang="it-IT" b="1" dirty="0"/>
          </a:p>
          <a:p>
            <a:r>
              <a:rPr lang="en-US" dirty="0"/>
              <a:t>Input : a random sample of WIND's CDR (</a:t>
            </a:r>
            <a:r>
              <a:rPr lang="en-US" b="1" i="1" dirty="0"/>
              <a:t>original dataset</a:t>
            </a:r>
            <a:r>
              <a:rPr lang="en-US" dirty="0"/>
              <a:t>)</a:t>
            </a:r>
          </a:p>
          <a:p>
            <a:r>
              <a:rPr lang="en-US" dirty="0"/>
              <a:t>Type of process: generate synthetic data</a:t>
            </a:r>
          </a:p>
          <a:p>
            <a:r>
              <a:rPr lang="en-US" dirty="0"/>
              <a:t>Framework used: </a:t>
            </a:r>
            <a:r>
              <a:rPr lang="en-US" dirty="0" err="1"/>
              <a:t>SDGym</a:t>
            </a:r>
            <a:r>
              <a:rPr lang="en-US" dirty="0"/>
              <a:t> - Synthetic Data Gym Metrics Evaluation ( </a:t>
            </a:r>
            <a:r>
              <a:rPr lang="en-US" dirty="0">
                <a:hlinkClick r:id="rId2"/>
              </a:rPr>
              <a:t>https://github.com/sdv-dev/SDGym</a:t>
            </a:r>
            <a:r>
              <a:rPr lang="en-US" dirty="0"/>
              <a:t> )</a:t>
            </a:r>
          </a:p>
          <a:p>
            <a:r>
              <a:rPr lang="en-US" dirty="0"/>
              <a:t>Algorithm used to generate synthetic data: Synthetic Data Vault (SDV) – based on CTGAN </a:t>
            </a:r>
          </a:p>
          <a:p>
            <a:r>
              <a:rPr lang="en-US" dirty="0"/>
              <a:t>Output: synthetic dataset of WIND's CDR (</a:t>
            </a:r>
            <a:r>
              <a:rPr lang="en-US" b="1" i="1" dirty="0"/>
              <a:t>synthetic dataset)</a:t>
            </a:r>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(2/2)</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12</a:t>
            </a:fld>
            <a:endParaRPr lang="en-US" dirty="0"/>
          </a:p>
        </p:txBody>
      </p:sp>
      <p:sp>
        <p:nvSpPr>
          <p:cNvPr id="8" name="Disco magnetico 7">
            <a:extLst>
              <a:ext uri="{FF2B5EF4-FFF2-40B4-BE49-F238E27FC236}">
                <a16:creationId xmlns:a16="http://schemas.microsoft.com/office/drawing/2014/main" id="{A1733EE9-1C30-C1D5-2309-28053F4EC164}"/>
              </a:ext>
            </a:extLst>
          </p:cNvPr>
          <p:cNvSpPr/>
          <p:nvPr/>
        </p:nvSpPr>
        <p:spPr>
          <a:xfrm>
            <a:off x="1297732" y="4580684"/>
            <a:ext cx="1856792" cy="1231641"/>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Original</a:t>
            </a:r>
            <a:r>
              <a:rPr lang="it-IT" dirty="0"/>
              <a:t> Data</a:t>
            </a:r>
          </a:p>
        </p:txBody>
      </p:sp>
      <p:sp>
        <p:nvSpPr>
          <p:cNvPr id="9" name="Disco magnetico 8">
            <a:extLst>
              <a:ext uri="{FF2B5EF4-FFF2-40B4-BE49-F238E27FC236}">
                <a16:creationId xmlns:a16="http://schemas.microsoft.com/office/drawing/2014/main" id="{1F73ECC6-7810-D078-800C-438764E30CD1}"/>
              </a:ext>
            </a:extLst>
          </p:cNvPr>
          <p:cNvSpPr/>
          <p:nvPr/>
        </p:nvSpPr>
        <p:spPr>
          <a:xfrm>
            <a:off x="8256039" y="4580684"/>
            <a:ext cx="1856792" cy="1231641"/>
          </a:xfrm>
          <a:prstGeom prst="flowChartMagneticDisk">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Synthetic</a:t>
            </a:r>
            <a:r>
              <a:rPr lang="it-IT" dirty="0"/>
              <a:t> Data</a:t>
            </a:r>
          </a:p>
        </p:txBody>
      </p:sp>
      <p:sp>
        <p:nvSpPr>
          <p:cNvPr id="10" name="Freccia a pentagono 9">
            <a:extLst>
              <a:ext uri="{FF2B5EF4-FFF2-40B4-BE49-F238E27FC236}">
                <a16:creationId xmlns:a16="http://schemas.microsoft.com/office/drawing/2014/main" id="{EAE843B5-20AB-3CCC-61FE-369C56EF9013}"/>
              </a:ext>
            </a:extLst>
          </p:cNvPr>
          <p:cNvSpPr/>
          <p:nvPr/>
        </p:nvSpPr>
        <p:spPr>
          <a:xfrm>
            <a:off x="3725305" y="4843461"/>
            <a:ext cx="4121740" cy="737119"/>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SDGym</a:t>
            </a:r>
            <a:r>
              <a:rPr lang="it-IT" dirty="0"/>
              <a:t> - SDV - CTGAN</a:t>
            </a:r>
          </a:p>
        </p:txBody>
      </p:sp>
    </p:spTree>
    <p:extLst>
      <p:ext uri="{BB962C8B-B14F-4D97-AF65-F5344CB8AC3E}">
        <p14:creationId xmlns:p14="http://schemas.microsoft.com/office/powerpoint/2010/main" val="613949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analysis with </a:t>
            </a:r>
            <a:r>
              <a:rPr lang="en-US" b="1" dirty="0"/>
              <a:t>Univariate Distributions Comparisons</a:t>
            </a:r>
            <a:r>
              <a:rPr lang="en-US" dirty="0"/>
              <a:t> on the </a:t>
            </a:r>
            <a:r>
              <a:rPr lang="en-US" b="1" dirty="0"/>
              <a:t>Categorical</a:t>
            </a:r>
            <a:r>
              <a:rPr lang="en-US" dirty="0"/>
              <a:t> Variables from </a:t>
            </a:r>
            <a:r>
              <a:rPr lang="en-US" b="1" dirty="0"/>
              <a:t>Real Data</a:t>
            </a:r>
            <a:r>
              <a:rPr lang="en-US" dirty="0"/>
              <a:t> and </a:t>
            </a:r>
            <a:r>
              <a:rPr lang="en-US" b="1" dirty="0"/>
              <a:t>Synthetic Data</a:t>
            </a:r>
            <a:r>
              <a:rPr lang="en-US" dirty="0"/>
              <a:t>.</a:t>
            </a:r>
          </a:p>
          <a:p>
            <a:pPr marL="0" indent="0">
              <a:buNone/>
            </a:pPr>
            <a:endParaRPr lang="en-US" dirty="0"/>
          </a:p>
          <a:p>
            <a:pPr marL="0" indent="0">
              <a:buNone/>
            </a:pPr>
            <a:endParaRPr lang="it-IT" dirty="0"/>
          </a:p>
        </p:txBody>
      </p:sp>
      <p:sp>
        <p:nvSpPr>
          <p:cNvPr id="3" name="Titolo 2"/>
          <p:cNvSpPr>
            <a:spLocks noGrp="1"/>
          </p:cNvSpPr>
          <p:nvPr>
            <p:ph type="title"/>
          </p:nvPr>
        </p:nvSpPr>
        <p:spPr>
          <a:xfrm>
            <a:off x="461346" y="396157"/>
            <a:ext cx="11269308" cy="769441"/>
          </a:xfrm>
        </p:spPr>
        <p:txBody>
          <a:bodyPr/>
          <a:lstStyle/>
          <a:p>
            <a:pPr algn="ctr"/>
            <a:r>
              <a:rPr lang="it-IT" dirty="0" err="1"/>
              <a:t>Original</a:t>
            </a:r>
            <a:r>
              <a:rPr lang="it-IT" dirty="0"/>
              <a:t> and </a:t>
            </a:r>
            <a:r>
              <a:rPr lang="it-IT" dirty="0" err="1"/>
              <a:t>Synthetic</a:t>
            </a:r>
            <a:r>
              <a:rPr lang="it-IT" dirty="0"/>
              <a:t> Data </a:t>
            </a:r>
            <a:r>
              <a:rPr lang="it-IT" dirty="0" err="1"/>
              <a:t>Univariate</a:t>
            </a:r>
            <a:r>
              <a:rPr lang="it-IT" dirty="0"/>
              <a:t> Distribution </a:t>
            </a:r>
            <a:r>
              <a:rPr lang="it-IT" dirty="0" err="1"/>
              <a:t>Visualization</a:t>
            </a:r>
            <a:r>
              <a:rPr lang="it-IT" dirty="0"/>
              <a:t> </a:t>
            </a:r>
            <a:br>
              <a:rPr lang="it-IT" dirty="0"/>
            </a:b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13</a:t>
            </a:fld>
            <a:endParaRPr lang="en-US" dirty="0"/>
          </a:p>
        </p:txBody>
      </p:sp>
      <p:graphicFrame>
        <p:nvGraphicFramePr>
          <p:cNvPr id="12" name="Tabella 12">
            <a:extLst>
              <a:ext uri="{FF2B5EF4-FFF2-40B4-BE49-F238E27FC236}">
                <a16:creationId xmlns:a16="http://schemas.microsoft.com/office/drawing/2014/main" id="{8E9FA477-A2B0-C647-BAE4-03196F9E5244}"/>
              </a:ext>
            </a:extLst>
          </p:cNvPr>
          <p:cNvGraphicFramePr>
            <a:graphicFrameLocks noGrp="1"/>
          </p:cNvGraphicFramePr>
          <p:nvPr>
            <p:extLst/>
          </p:nvPr>
        </p:nvGraphicFramePr>
        <p:xfrm>
          <a:off x="579030" y="2061773"/>
          <a:ext cx="10536549" cy="4292753"/>
        </p:xfrm>
        <a:graphic>
          <a:graphicData uri="http://schemas.openxmlformats.org/drawingml/2006/table">
            <a:tbl>
              <a:tblPr firstRow="1" bandRow="1">
                <a:tableStyleId>{5C22544A-7EE6-4342-B048-85BDC9FD1C3A}</a:tableStyleId>
              </a:tblPr>
              <a:tblGrid>
                <a:gridCol w="2277186">
                  <a:extLst>
                    <a:ext uri="{9D8B030D-6E8A-4147-A177-3AD203B41FA5}">
                      <a16:colId xmlns:a16="http://schemas.microsoft.com/office/drawing/2014/main" val="3548202202"/>
                    </a:ext>
                  </a:extLst>
                </a:gridCol>
                <a:gridCol w="4038241">
                  <a:extLst>
                    <a:ext uri="{9D8B030D-6E8A-4147-A177-3AD203B41FA5}">
                      <a16:colId xmlns:a16="http://schemas.microsoft.com/office/drawing/2014/main" val="1309839314"/>
                    </a:ext>
                  </a:extLst>
                </a:gridCol>
                <a:gridCol w="4221122">
                  <a:extLst>
                    <a:ext uri="{9D8B030D-6E8A-4147-A177-3AD203B41FA5}">
                      <a16:colId xmlns:a16="http://schemas.microsoft.com/office/drawing/2014/main" val="2743332816"/>
                    </a:ext>
                  </a:extLst>
                </a:gridCol>
              </a:tblGrid>
              <a:tr h="445061">
                <a:tc>
                  <a:txBody>
                    <a:bodyPr/>
                    <a:lstStyle/>
                    <a:p>
                      <a:endParaRPr lang="it-IT" dirty="0"/>
                    </a:p>
                  </a:txBody>
                  <a:tcPr/>
                </a:tc>
                <a:tc>
                  <a:txBody>
                    <a:bodyPr/>
                    <a:lstStyle/>
                    <a:p>
                      <a:pPr algn="ctr"/>
                      <a:r>
                        <a:rPr lang="it-IT" dirty="0"/>
                        <a:t>ORIGINAL DATASET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SYNTHETIC DATASET</a:t>
                      </a:r>
                    </a:p>
                  </a:txBody>
                  <a:tcPr/>
                </a:tc>
                <a:extLst>
                  <a:ext uri="{0D108BD9-81ED-4DB2-BD59-A6C34878D82A}">
                    <a16:rowId xmlns:a16="http://schemas.microsoft.com/office/drawing/2014/main" val="3480578365"/>
                  </a:ext>
                </a:extLst>
              </a:tr>
              <a:tr h="1923846">
                <a:tc>
                  <a:txBody>
                    <a:bodyPr/>
                    <a:lstStyle/>
                    <a:p>
                      <a:endParaRPr lang="it-IT" b="1" dirty="0"/>
                    </a:p>
                    <a:p>
                      <a:endParaRPr lang="it-IT" b="1" dirty="0"/>
                    </a:p>
                    <a:p>
                      <a:r>
                        <a:rPr lang="it-IT" b="1" dirty="0"/>
                        <a:t>SIM_CODE</a:t>
                      </a:r>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439133455"/>
                  </a:ext>
                </a:extLst>
              </a:tr>
              <a:tr h="1923846">
                <a:tc>
                  <a:txBody>
                    <a:bodyPr/>
                    <a:lstStyle/>
                    <a:p>
                      <a:endParaRPr lang="it-IT" dirty="0"/>
                    </a:p>
                    <a:p>
                      <a:endParaRPr lang="it-IT" dirty="0"/>
                    </a:p>
                    <a:p>
                      <a:endParaRPr lang="it-IT" b="1" dirty="0"/>
                    </a:p>
                    <a:p>
                      <a:r>
                        <a:rPr lang="it-IT" b="1" dirty="0"/>
                        <a:t>ANTENNA_CODE</a:t>
                      </a:r>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61626588"/>
                  </a:ext>
                </a:extLst>
              </a:tr>
            </a:tbl>
          </a:graphicData>
        </a:graphic>
      </p:graphicFrame>
      <p:pic>
        <p:nvPicPr>
          <p:cNvPr id="6" name="Immagine 5"/>
          <p:cNvPicPr>
            <a:picLocks noChangeAspect="1"/>
          </p:cNvPicPr>
          <p:nvPr/>
        </p:nvPicPr>
        <p:blipFill>
          <a:blip r:embed="rId2"/>
          <a:stretch>
            <a:fillRect/>
          </a:stretch>
        </p:blipFill>
        <p:spPr>
          <a:xfrm>
            <a:off x="2996809" y="2558113"/>
            <a:ext cx="3773861" cy="1787854"/>
          </a:xfrm>
          <a:prstGeom prst="rect">
            <a:avLst/>
          </a:prstGeom>
        </p:spPr>
      </p:pic>
      <p:pic>
        <p:nvPicPr>
          <p:cNvPr id="7" name="Immagine 6"/>
          <p:cNvPicPr>
            <a:picLocks noChangeAspect="1"/>
          </p:cNvPicPr>
          <p:nvPr/>
        </p:nvPicPr>
        <p:blipFill>
          <a:blip r:embed="rId3"/>
          <a:stretch>
            <a:fillRect/>
          </a:stretch>
        </p:blipFill>
        <p:spPr>
          <a:xfrm>
            <a:off x="7040711" y="2543826"/>
            <a:ext cx="3932090" cy="1802142"/>
          </a:xfrm>
          <a:prstGeom prst="rect">
            <a:avLst/>
          </a:prstGeom>
        </p:spPr>
      </p:pic>
      <p:pic>
        <p:nvPicPr>
          <p:cNvPr id="8" name="Immagine 7"/>
          <p:cNvPicPr>
            <a:picLocks noChangeAspect="1"/>
          </p:cNvPicPr>
          <p:nvPr/>
        </p:nvPicPr>
        <p:blipFill>
          <a:blip r:embed="rId4"/>
          <a:stretch>
            <a:fillRect/>
          </a:stretch>
        </p:blipFill>
        <p:spPr>
          <a:xfrm>
            <a:off x="2996809" y="4479271"/>
            <a:ext cx="3773861" cy="1796023"/>
          </a:xfrm>
          <a:prstGeom prst="rect">
            <a:avLst/>
          </a:prstGeom>
        </p:spPr>
      </p:pic>
      <p:pic>
        <p:nvPicPr>
          <p:cNvPr id="9" name="Immagine 8"/>
          <p:cNvPicPr>
            <a:picLocks noChangeAspect="1"/>
          </p:cNvPicPr>
          <p:nvPr/>
        </p:nvPicPr>
        <p:blipFill>
          <a:blip r:embed="rId5"/>
          <a:stretch>
            <a:fillRect/>
          </a:stretch>
        </p:blipFill>
        <p:spPr>
          <a:xfrm>
            <a:off x="7031185" y="4479271"/>
            <a:ext cx="3936234" cy="1796023"/>
          </a:xfrm>
          <a:prstGeom prst="rect">
            <a:avLst/>
          </a:prstGeom>
        </p:spPr>
      </p:pic>
    </p:spTree>
    <p:extLst>
      <p:ext uri="{BB962C8B-B14F-4D97-AF65-F5344CB8AC3E}">
        <p14:creationId xmlns:p14="http://schemas.microsoft.com/office/powerpoint/2010/main" val="149282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t>
            </a:r>
            <a:r>
              <a:rPr lang="en-US" dirty="0" smtClean="0"/>
              <a:t>analysis via Scatterplots of </a:t>
            </a:r>
            <a:r>
              <a:rPr lang="en-US" b="1" dirty="0"/>
              <a:t>Univariate Distributions Comparisons</a:t>
            </a:r>
            <a:r>
              <a:rPr lang="en-US" dirty="0"/>
              <a:t> on the </a:t>
            </a:r>
            <a:r>
              <a:rPr lang="en-US" b="1" dirty="0"/>
              <a:t>Categorical</a:t>
            </a:r>
            <a:r>
              <a:rPr lang="en-US" dirty="0"/>
              <a:t> Variables from </a:t>
            </a:r>
            <a:r>
              <a:rPr lang="en-US" b="1" dirty="0"/>
              <a:t>Real Data</a:t>
            </a:r>
            <a:r>
              <a:rPr lang="en-US" dirty="0"/>
              <a:t> and </a:t>
            </a:r>
            <a:r>
              <a:rPr lang="en-US" b="1" dirty="0"/>
              <a:t>Synthetic Data</a:t>
            </a:r>
            <a:r>
              <a:rPr lang="en-US" dirty="0"/>
              <a:t>.</a:t>
            </a:r>
          </a:p>
          <a:p>
            <a:pPr marL="0" indent="0">
              <a:buNone/>
            </a:pPr>
            <a:endParaRPr lang="en-US" dirty="0"/>
          </a:p>
          <a:p>
            <a:pPr marL="0" indent="0">
              <a:buNone/>
            </a:pPr>
            <a:endParaRPr lang="it-IT" dirty="0"/>
          </a:p>
        </p:txBody>
      </p:sp>
      <p:sp>
        <p:nvSpPr>
          <p:cNvPr id="3" name="Titolo 2"/>
          <p:cNvSpPr>
            <a:spLocks noGrp="1"/>
          </p:cNvSpPr>
          <p:nvPr>
            <p:ph type="title"/>
          </p:nvPr>
        </p:nvSpPr>
        <p:spPr>
          <a:xfrm>
            <a:off x="461346" y="396157"/>
            <a:ext cx="11269308" cy="769441"/>
          </a:xfrm>
        </p:spPr>
        <p:txBody>
          <a:bodyPr/>
          <a:lstStyle/>
          <a:p>
            <a:pPr algn="ctr"/>
            <a:r>
              <a:rPr lang="it-IT" dirty="0" err="1"/>
              <a:t>Original</a:t>
            </a:r>
            <a:r>
              <a:rPr lang="it-IT" dirty="0"/>
              <a:t> and </a:t>
            </a:r>
            <a:r>
              <a:rPr lang="it-IT" dirty="0" err="1"/>
              <a:t>Synthetic</a:t>
            </a:r>
            <a:r>
              <a:rPr lang="it-IT" dirty="0"/>
              <a:t> Data </a:t>
            </a:r>
            <a:r>
              <a:rPr lang="it-IT" dirty="0" err="1"/>
              <a:t>Bivariate</a:t>
            </a:r>
            <a:r>
              <a:rPr lang="it-IT" dirty="0"/>
              <a:t> Distribution </a:t>
            </a:r>
            <a:r>
              <a:rPr lang="it-IT" dirty="0" err="1"/>
              <a:t>Visualization</a:t>
            </a:r>
            <a:r>
              <a:rPr lang="it-IT" dirty="0"/>
              <a:t> </a:t>
            </a:r>
            <a:br>
              <a:rPr lang="it-IT" dirty="0"/>
            </a:b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14</a:t>
            </a:fld>
            <a:endParaRPr lang="en-US" dirty="0"/>
          </a:p>
        </p:txBody>
      </p:sp>
      <p:graphicFrame>
        <p:nvGraphicFramePr>
          <p:cNvPr id="12" name="Tabella 12">
            <a:extLst>
              <a:ext uri="{FF2B5EF4-FFF2-40B4-BE49-F238E27FC236}">
                <a16:creationId xmlns:a16="http://schemas.microsoft.com/office/drawing/2014/main" id="{8E9FA477-A2B0-C647-BAE4-03196F9E5244}"/>
              </a:ext>
            </a:extLst>
          </p:cNvPr>
          <p:cNvGraphicFramePr>
            <a:graphicFrameLocks noGrp="1"/>
          </p:cNvGraphicFramePr>
          <p:nvPr>
            <p:extLst/>
          </p:nvPr>
        </p:nvGraphicFramePr>
        <p:xfrm>
          <a:off x="579030" y="2061773"/>
          <a:ext cx="10536549" cy="4292753"/>
        </p:xfrm>
        <a:graphic>
          <a:graphicData uri="http://schemas.openxmlformats.org/drawingml/2006/table">
            <a:tbl>
              <a:tblPr firstRow="1" bandRow="1">
                <a:tableStyleId>{5C22544A-7EE6-4342-B048-85BDC9FD1C3A}</a:tableStyleId>
              </a:tblPr>
              <a:tblGrid>
                <a:gridCol w="2277186">
                  <a:extLst>
                    <a:ext uri="{9D8B030D-6E8A-4147-A177-3AD203B41FA5}">
                      <a16:colId xmlns:a16="http://schemas.microsoft.com/office/drawing/2014/main" val="3548202202"/>
                    </a:ext>
                  </a:extLst>
                </a:gridCol>
                <a:gridCol w="4038241">
                  <a:extLst>
                    <a:ext uri="{9D8B030D-6E8A-4147-A177-3AD203B41FA5}">
                      <a16:colId xmlns:a16="http://schemas.microsoft.com/office/drawing/2014/main" val="1309839314"/>
                    </a:ext>
                  </a:extLst>
                </a:gridCol>
                <a:gridCol w="4221122">
                  <a:extLst>
                    <a:ext uri="{9D8B030D-6E8A-4147-A177-3AD203B41FA5}">
                      <a16:colId xmlns:a16="http://schemas.microsoft.com/office/drawing/2014/main" val="2743332816"/>
                    </a:ext>
                  </a:extLst>
                </a:gridCol>
              </a:tblGrid>
              <a:tr h="445061">
                <a:tc>
                  <a:txBody>
                    <a:bodyPr/>
                    <a:lstStyle/>
                    <a:p>
                      <a:endParaRPr lang="it-IT" dirty="0"/>
                    </a:p>
                  </a:txBody>
                  <a:tcPr/>
                </a:tc>
                <a:tc>
                  <a:txBody>
                    <a:bodyPr/>
                    <a:lstStyle/>
                    <a:p>
                      <a:pPr algn="ctr"/>
                      <a:r>
                        <a:rPr lang="it-IT" dirty="0"/>
                        <a:t>ORIGINAL DATASET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SYNTHETIC DATASET</a:t>
                      </a:r>
                    </a:p>
                  </a:txBody>
                  <a:tcPr/>
                </a:tc>
                <a:extLst>
                  <a:ext uri="{0D108BD9-81ED-4DB2-BD59-A6C34878D82A}">
                    <a16:rowId xmlns:a16="http://schemas.microsoft.com/office/drawing/2014/main" val="3480578365"/>
                  </a:ext>
                </a:extLst>
              </a:tr>
              <a:tr h="1923846">
                <a:tc>
                  <a:txBody>
                    <a:bodyPr/>
                    <a:lstStyle/>
                    <a:p>
                      <a:endParaRPr lang="it-IT" b="1" dirty="0"/>
                    </a:p>
                    <a:p>
                      <a:endParaRPr lang="it-IT" b="1" dirty="0"/>
                    </a:p>
                    <a:p>
                      <a:r>
                        <a:rPr lang="it-IT" b="1" dirty="0" smtClean="0"/>
                        <a:t>SIM_CODE – ANTENNA_CODE</a:t>
                      </a:r>
                      <a:endParaRPr lang="it-IT" b="1" dirty="0"/>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439133455"/>
                  </a:ext>
                </a:extLst>
              </a:tr>
              <a:tr h="1923846">
                <a:tc>
                  <a:txBody>
                    <a:bodyPr/>
                    <a:lstStyle/>
                    <a:p>
                      <a:endParaRPr lang="it-IT" dirty="0"/>
                    </a:p>
                    <a:p>
                      <a:endParaRPr lang="it-IT" dirty="0"/>
                    </a:p>
                    <a:p>
                      <a:endParaRPr lang="it-IT" b="1" dirty="0"/>
                    </a:p>
                    <a:p>
                      <a:r>
                        <a:rPr lang="it-IT" b="1" dirty="0" smtClean="0"/>
                        <a:t>CALL_DATA – TIME_CALL</a:t>
                      </a:r>
                      <a:endParaRPr lang="it-IT" b="1"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61626588"/>
                  </a:ext>
                </a:extLst>
              </a:tr>
            </a:tbl>
          </a:graphicData>
        </a:graphic>
      </p:graphicFrame>
      <p:pic>
        <p:nvPicPr>
          <p:cNvPr id="6" name="Immagine 5"/>
          <p:cNvPicPr>
            <a:picLocks noChangeAspect="1"/>
          </p:cNvPicPr>
          <p:nvPr/>
        </p:nvPicPr>
        <p:blipFill>
          <a:blip r:embed="rId2"/>
          <a:stretch>
            <a:fillRect/>
          </a:stretch>
        </p:blipFill>
        <p:spPr>
          <a:xfrm>
            <a:off x="2973132" y="2535214"/>
            <a:ext cx="3723504" cy="1872823"/>
          </a:xfrm>
          <a:prstGeom prst="rect">
            <a:avLst/>
          </a:prstGeom>
        </p:spPr>
      </p:pic>
      <p:pic>
        <p:nvPicPr>
          <p:cNvPr id="7" name="Immagine 6"/>
          <p:cNvPicPr>
            <a:picLocks noChangeAspect="1"/>
          </p:cNvPicPr>
          <p:nvPr/>
        </p:nvPicPr>
        <p:blipFill>
          <a:blip r:embed="rId3"/>
          <a:stretch>
            <a:fillRect/>
          </a:stretch>
        </p:blipFill>
        <p:spPr>
          <a:xfrm>
            <a:off x="2973132" y="4521915"/>
            <a:ext cx="3723504" cy="1763510"/>
          </a:xfrm>
          <a:prstGeom prst="rect">
            <a:avLst/>
          </a:prstGeom>
        </p:spPr>
      </p:pic>
      <p:pic>
        <p:nvPicPr>
          <p:cNvPr id="8" name="Immagine 7"/>
          <p:cNvPicPr>
            <a:picLocks noChangeAspect="1"/>
          </p:cNvPicPr>
          <p:nvPr/>
        </p:nvPicPr>
        <p:blipFill>
          <a:blip r:embed="rId4"/>
          <a:stretch>
            <a:fillRect/>
          </a:stretch>
        </p:blipFill>
        <p:spPr>
          <a:xfrm>
            <a:off x="7115456" y="2545351"/>
            <a:ext cx="3794592" cy="1862686"/>
          </a:xfrm>
          <a:prstGeom prst="rect">
            <a:avLst/>
          </a:prstGeom>
        </p:spPr>
      </p:pic>
      <p:pic>
        <p:nvPicPr>
          <p:cNvPr id="10" name="Immagine 9"/>
          <p:cNvPicPr>
            <a:picLocks noChangeAspect="1"/>
          </p:cNvPicPr>
          <p:nvPr/>
        </p:nvPicPr>
        <p:blipFill>
          <a:blip r:embed="rId5"/>
          <a:stretch>
            <a:fillRect/>
          </a:stretch>
        </p:blipFill>
        <p:spPr>
          <a:xfrm>
            <a:off x="7115456" y="4521916"/>
            <a:ext cx="3794592" cy="1763510"/>
          </a:xfrm>
          <a:prstGeom prst="rect">
            <a:avLst/>
          </a:prstGeom>
        </p:spPr>
      </p:pic>
    </p:spTree>
    <p:extLst>
      <p:ext uri="{BB962C8B-B14F-4D97-AF65-F5344CB8AC3E}">
        <p14:creationId xmlns:p14="http://schemas.microsoft.com/office/powerpoint/2010/main" val="72094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5967696" cy="5117333"/>
          </a:xfrm>
        </p:spPr>
        <p:txBody>
          <a:bodyPr/>
          <a:lstStyle/>
          <a:p>
            <a:pPr>
              <a:buClr>
                <a:srgbClr val="FF0000"/>
              </a:buClr>
            </a:pPr>
            <a:r>
              <a:rPr lang="en-US" dirty="0">
                <a:solidFill>
                  <a:srgbClr val="202124"/>
                </a:solidFill>
                <a:latin typeface="arial" panose="020B0604020202020204" pitchFamily="34" charset="0"/>
                <a:cs typeface="+mn-cs"/>
              </a:rPr>
              <a:t>The </a:t>
            </a:r>
            <a:r>
              <a:rPr lang="en-US" b="1" dirty="0">
                <a:solidFill>
                  <a:srgbClr val="202124"/>
                </a:solidFill>
                <a:latin typeface="arial" panose="020B0604020202020204" pitchFamily="34" charset="0"/>
                <a:cs typeface="+mn-cs"/>
              </a:rPr>
              <a:t>metrics</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Synthetic Data Gym</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Statistical Metrics Family </a:t>
            </a:r>
            <a:r>
              <a:rPr lang="en-US" dirty="0">
                <a:solidFill>
                  <a:srgbClr val="202124"/>
                </a:solidFill>
                <a:latin typeface="arial" panose="020B0604020202020204" pitchFamily="34" charset="0"/>
                <a:cs typeface="+mn-cs"/>
              </a:rPr>
              <a:t>compare the tables by running different types of statistical tests on them. In the simplest scenario, these metrics compare individual columns from the real table with the corresponding column from the synthetic </a:t>
            </a:r>
            <a:r>
              <a:rPr lang="en-US" dirty="0" smtClean="0">
                <a:solidFill>
                  <a:srgbClr val="202124"/>
                </a:solidFill>
                <a:latin typeface="arial" panose="020B0604020202020204" pitchFamily="34" charset="0"/>
                <a:cs typeface="+mn-cs"/>
              </a:rPr>
              <a:t>table.</a:t>
            </a:r>
          </a:p>
          <a:p>
            <a:pPr>
              <a:buClr>
                <a:srgbClr val="FF0000"/>
              </a:buClr>
            </a:pPr>
            <a:r>
              <a:rPr lang="en-US" b="1" i="0" dirty="0" err="1" smtClean="0">
                <a:solidFill>
                  <a:srgbClr val="212121"/>
                </a:solidFill>
                <a:effectLst/>
              </a:rPr>
              <a:t>sdv.metrics.tabular.CSTest</a:t>
            </a:r>
            <a:r>
              <a:rPr lang="en-US" b="1" i="0" dirty="0" smtClean="0">
                <a:solidFill>
                  <a:srgbClr val="212121"/>
                </a:solidFill>
                <a:effectLst/>
              </a:rPr>
              <a:t>:</a:t>
            </a:r>
            <a:r>
              <a:rPr lang="en-US" b="0" i="0" dirty="0" smtClean="0">
                <a:solidFill>
                  <a:srgbClr val="212121"/>
                </a:solidFill>
                <a:effectLst/>
              </a:rPr>
              <a:t> This metric make use of the </a:t>
            </a:r>
            <a:r>
              <a:rPr lang="en-US" b="1" i="0" dirty="0" smtClean="0">
                <a:solidFill>
                  <a:srgbClr val="212121"/>
                </a:solidFill>
                <a:effectLst/>
              </a:rPr>
              <a:t>Chi-Squared Test</a:t>
            </a:r>
            <a:r>
              <a:rPr lang="en-US" b="0" i="0" dirty="0" smtClean="0">
                <a:solidFill>
                  <a:srgbClr val="212121"/>
                </a:solidFill>
                <a:effectLst/>
              </a:rPr>
              <a:t> to compare the distributions of two discrete columns. The output for each column is the </a:t>
            </a:r>
            <a:r>
              <a:rPr lang="en-US" b="1" i="0" dirty="0" err="1" smtClean="0">
                <a:solidFill>
                  <a:srgbClr val="212121"/>
                </a:solidFill>
                <a:effectLst/>
              </a:rPr>
              <a:t>CSTest</a:t>
            </a:r>
            <a:r>
              <a:rPr lang="en-US" b="1" i="0" dirty="0" smtClean="0">
                <a:solidFill>
                  <a:srgbClr val="212121"/>
                </a:solidFill>
                <a:effectLst/>
              </a:rPr>
              <a:t> p-value</a:t>
            </a:r>
            <a:r>
              <a:rPr lang="en-US" b="0" i="0" dirty="0" smtClean="0">
                <a:solidFill>
                  <a:srgbClr val="212121"/>
                </a:solidFill>
                <a:effectLst/>
              </a:rPr>
              <a:t>, which indicates the probability of the two columns having been sampled from the same distribution.</a:t>
            </a:r>
          </a:p>
          <a:p>
            <a:pPr>
              <a:buClr>
                <a:srgbClr val="FF0000"/>
              </a:buClr>
            </a:pPr>
            <a:r>
              <a:rPr lang="en-US" b="1" i="0" dirty="0" smtClean="0">
                <a:solidFill>
                  <a:srgbClr val="212121"/>
                </a:solidFill>
                <a:effectLst/>
              </a:rPr>
              <a:t>Chi-Squared </a:t>
            </a:r>
            <a:r>
              <a:rPr lang="en-US" b="1" i="0" dirty="0">
                <a:solidFill>
                  <a:srgbClr val="212121"/>
                </a:solidFill>
                <a:effectLst/>
              </a:rPr>
              <a:t>Test p-value </a:t>
            </a:r>
            <a:r>
              <a:rPr lang="en-US" b="0" i="0" dirty="0">
                <a:solidFill>
                  <a:srgbClr val="212121"/>
                </a:solidFill>
                <a:effectLst/>
              </a:rPr>
              <a:t>must be between 0 and 1. Since we achieved </a:t>
            </a:r>
            <a:r>
              <a:rPr lang="en-US" b="1" i="0" dirty="0">
                <a:solidFill>
                  <a:srgbClr val="212121"/>
                </a:solidFill>
                <a:effectLst/>
              </a:rPr>
              <a:t>1.0</a:t>
            </a:r>
            <a:r>
              <a:rPr lang="en-US" b="0" i="0" dirty="0">
                <a:solidFill>
                  <a:srgbClr val="212121"/>
                </a:solidFill>
                <a:effectLst/>
              </a:rPr>
              <a:t> in this test, it means that our distributions (original and synthetic) are sampled from the same distribution of data. </a:t>
            </a:r>
            <a:endParaRPr lang="en-US" i="0" dirty="0">
              <a:solidFill>
                <a:srgbClr val="202124"/>
              </a:solidFill>
              <a:effectLst/>
            </a:endParaRPr>
          </a:p>
        </p:txBody>
      </p:sp>
      <p:sp>
        <p:nvSpPr>
          <p:cNvPr id="3" name="Titolo 2"/>
          <p:cNvSpPr>
            <a:spLocks noGrp="1"/>
          </p:cNvSpPr>
          <p:nvPr>
            <p:ph type="title"/>
          </p:nvPr>
        </p:nvSpPr>
        <p:spPr>
          <a:xfrm>
            <a:off x="96253" y="380268"/>
            <a:ext cx="12255561"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dirty="0"/>
              <a:t>Utility </a:t>
            </a:r>
            <a:r>
              <a:rPr lang="it-IT" dirty="0" err="1"/>
              <a:t>Metrics</a:t>
            </a:r>
            <a:r>
              <a:rPr lang="it-IT" dirty="0"/>
              <a:t> - Model Evaluation via </a:t>
            </a:r>
            <a:r>
              <a:rPr lang="it-IT" dirty="0" err="1"/>
              <a:t>SDGym</a:t>
            </a:r>
            <a:r>
              <a:rPr lang="it-IT" dirty="0"/>
              <a:t> Tools: Statistical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15</a:t>
            </a:fld>
            <a:endParaRPr lang="en-US" dirty="0"/>
          </a:p>
        </p:txBody>
      </p:sp>
      <p:pic>
        <p:nvPicPr>
          <p:cNvPr id="7" name="Immagine 6">
            <a:extLst>
              <a:ext uri="{FF2B5EF4-FFF2-40B4-BE49-F238E27FC236}">
                <a16:creationId xmlns:a16="http://schemas.microsoft.com/office/drawing/2014/main" id="{295FED2D-11F6-A7A7-B228-3B55563F9BB1}"/>
              </a:ext>
            </a:extLst>
          </p:cNvPr>
          <p:cNvPicPr>
            <a:picLocks noChangeAspect="1"/>
          </p:cNvPicPr>
          <p:nvPr/>
        </p:nvPicPr>
        <p:blipFill>
          <a:blip r:embed="rId3"/>
          <a:stretch>
            <a:fillRect/>
          </a:stretch>
        </p:blipFill>
        <p:spPr>
          <a:xfrm>
            <a:off x="6849270" y="1785347"/>
            <a:ext cx="4868529" cy="3712254"/>
          </a:xfrm>
          <a:prstGeom prst="rect">
            <a:avLst/>
          </a:prstGeom>
        </p:spPr>
      </p:pic>
    </p:spTree>
    <p:extLst>
      <p:ext uri="{BB962C8B-B14F-4D97-AF65-F5344CB8AC3E}">
        <p14:creationId xmlns:p14="http://schemas.microsoft.com/office/powerpoint/2010/main" val="346797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0" y="1277420"/>
            <a:ext cx="9193782" cy="2575389"/>
          </a:xfrm>
        </p:spPr>
        <p:txBody>
          <a:bodyPr/>
          <a:lstStyle/>
          <a:p>
            <a:pPr algn="l">
              <a:buClr>
                <a:srgbClr val="FF0000"/>
              </a:buClr>
            </a:pPr>
            <a:r>
              <a:rPr lang="en-US" b="1" i="0" dirty="0" err="1">
                <a:solidFill>
                  <a:srgbClr val="212121"/>
                </a:solidFill>
                <a:effectLst/>
              </a:rPr>
              <a:t>sdv.metrics.tabular.KSTest</a:t>
            </a:r>
            <a:r>
              <a:rPr lang="en-US" b="1" i="0" dirty="0">
                <a:solidFill>
                  <a:srgbClr val="212121"/>
                </a:solidFill>
                <a:effectLst/>
              </a:rPr>
              <a:t>:</a:t>
            </a:r>
            <a:r>
              <a:rPr lang="en-US" b="0" i="0" dirty="0">
                <a:solidFill>
                  <a:srgbClr val="212121"/>
                </a:solidFill>
                <a:effectLst/>
              </a:rPr>
              <a:t> This metric uses the two-sample </a:t>
            </a:r>
            <a:r>
              <a:rPr lang="en-US" b="1" i="0" dirty="0">
                <a:solidFill>
                  <a:srgbClr val="212121"/>
                </a:solidFill>
                <a:effectLst/>
              </a:rPr>
              <a:t>Kolmogorov–Smirnov Test</a:t>
            </a:r>
            <a:r>
              <a:rPr lang="en-US" b="0" i="0" dirty="0">
                <a:solidFill>
                  <a:srgbClr val="212121"/>
                </a:solidFill>
                <a:effectLst/>
              </a:rPr>
              <a:t> to compare the distributions of continuous columns using the empirical </a:t>
            </a:r>
            <a:r>
              <a:rPr lang="en-US" b="1" i="0" dirty="0">
                <a:solidFill>
                  <a:srgbClr val="212121"/>
                </a:solidFill>
                <a:effectLst/>
              </a:rPr>
              <a:t>CDF (Cumulative </a:t>
            </a:r>
            <a:r>
              <a:rPr lang="en-US" b="1" i="0" dirty="0" err="1">
                <a:solidFill>
                  <a:srgbClr val="212121"/>
                </a:solidFill>
                <a:effectLst/>
              </a:rPr>
              <a:t>Distibution</a:t>
            </a:r>
            <a:r>
              <a:rPr lang="en-US" b="1" i="0" dirty="0">
                <a:solidFill>
                  <a:srgbClr val="212121"/>
                </a:solidFill>
                <a:effectLst/>
              </a:rPr>
              <a:t> Function: P(</a:t>
            </a:r>
            <a:r>
              <a:rPr lang="en-US" b="1" i="0" dirty="0" err="1">
                <a:solidFill>
                  <a:srgbClr val="212121"/>
                </a:solidFill>
                <a:effectLst/>
              </a:rPr>
              <a:t>X≤x</a:t>
            </a:r>
            <a:r>
              <a:rPr lang="en-US" b="1" i="0" dirty="0">
                <a:solidFill>
                  <a:srgbClr val="212121"/>
                </a:solidFill>
                <a:effectLst/>
              </a:rPr>
              <a:t>)</a:t>
            </a:r>
            <a:r>
              <a:rPr lang="en-US" dirty="0">
                <a:solidFill>
                  <a:srgbClr val="212121"/>
                </a:solidFill>
              </a:rPr>
              <a:t>). </a:t>
            </a:r>
            <a:r>
              <a:rPr lang="en-US" b="0" i="0" dirty="0">
                <a:solidFill>
                  <a:srgbClr val="212121"/>
                </a:solidFill>
                <a:effectLst/>
              </a:rPr>
              <a:t>The output of </a:t>
            </a:r>
            <a:r>
              <a:rPr lang="en-US" b="1" i="0" dirty="0" err="1">
                <a:solidFill>
                  <a:srgbClr val="212121"/>
                </a:solidFill>
                <a:effectLst/>
              </a:rPr>
              <a:t>KSTest</a:t>
            </a:r>
            <a:r>
              <a:rPr lang="en-US" b="0" i="0" dirty="0">
                <a:solidFill>
                  <a:srgbClr val="212121"/>
                </a:solidFill>
                <a:effectLst/>
              </a:rPr>
              <a:t> for each column is 1 minus the </a:t>
            </a:r>
            <a:r>
              <a:rPr lang="en-US" b="1" i="0" dirty="0">
                <a:solidFill>
                  <a:srgbClr val="212121"/>
                </a:solidFill>
                <a:effectLst/>
              </a:rPr>
              <a:t>KS Test D </a:t>
            </a:r>
            <a:r>
              <a:rPr lang="en-US" b="0" i="0" dirty="0">
                <a:solidFill>
                  <a:srgbClr val="212121"/>
                </a:solidFill>
                <a:effectLst/>
              </a:rPr>
              <a:t>statistic, which indicates the maximum distance between the expected CDF and the observed CDF values. </a:t>
            </a:r>
            <a:endParaRPr lang="en-US" b="0" i="0" dirty="0" smtClean="0">
              <a:solidFill>
                <a:srgbClr val="212121"/>
              </a:solidFill>
              <a:effectLst/>
            </a:endParaRPr>
          </a:p>
          <a:p>
            <a:pPr algn="l">
              <a:buClr>
                <a:srgbClr val="FF0000"/>
              </a:buClr>
            </a:pPr>
            <a:r>
              <a:rPr lang="en-US" b="0" i="0" dirty="0" smtClean="0">
                <a:solidFill>
                  <a:srgbClr val="212121"/>
                </a:solidFill>
                <a:effectLst/>
              </a:rPr>
              <a:t>The </a:t>
            </a:r>
            <a:r>
              <a:rPr lang="en-US" b="0" i="0" dirty="0">
                <a:solidFill>
                  <a:srgbClr val="212121"/>
                </a:solidFill>
                <a:effectLst/>
              </a:rPr>
              <a:t>letter </a:t>
            </a:r>
            <a:r>
              <a:rPr lang="en-US" b="1" i="0" dirty="0">
                <a:solidFill>
                  <a:srgbClr val="212121"/>
                </a:solidFill>
                <a:effectLst/>
              </a:rPr>
              <a:t>"D"</a:t>
            </a:r>
            <a:r>
              <a:rPr lang="en-US" b="0" i="0" dirty="0">
                <a:solidFill>
                  <a:srgbClr val="212121"/>
                </a:solidFill>
                <a:effectLst/>
              </a:rPr>
              <a:t> stands for "distance." Geometrically, D measures the maximum vertical distance between the empirical cumulative distribution function (ECDF) of the sample and the cumulative distribution function (CDF) of the reference distribution.</a:t>
            </a:r>
          </a:p>
          <a:p>
            <a:pPr>
              <a:buClr>
                <a:schemeClr val="tx1"/>
              </a:buClr>
              <a:buFont typeface="Arial" panose="020B0604020202020204" pitchFamily="34" charset="0"/>
              <a:buChar char="•"/>
            </a:pPr>
            <a:endParaRPr lang="en-US" dirty="0">
              <a:solidFill>
                <a:srgbClr val="202124"/>
              </a:solidFill>
              <a:latin typeface="arial" panose="020B0604020202020204" pitchFamily="34" charset="0"/>
              <a:cs typeface="+mn-cs"/>
            </a:endParaRPr>
          </a:p>
        </p:txBody>
      </p:sp>
      <p:sp>
        <p:nvSpPr>
          <p:cNvPr id="3" name="Titolo 2"/>
          <p:cNvSpPr>
            <a:spLocks noGrp="1"/>
          </p:cNvSpPr>
          <p:nvPr>
            <p:ph type="title"/>
          </p:nvPr>
        </p:nvSpPr>
        <p:spPr>
          <a:xfrm>
            <a:off x="-133881" y="262843"/>
            <a:ext cx="12544319"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dirty="0"/>
              <a:t>Utility </a:t>
            </a:r>
            <a:r>
              <a:rPr lang="it-IT" dirty="0" err="1"/>
              <a:t>Metrics</a:t>
            </a:r>
            <a:r>
              <a:rPr lang="it-IT" dirty="0"/>
              <a:t> - Model Evaluation via </a:t>
            </a:r>
            <a:r>
              <a:rPr lang="it-IT" dirty="0" err="1"/>
              <a:t>SDGym</a:t>
            </a:r>
            <a:r>
              <a:rPr lang="it-IT" dirty="0"/>
              <a:t> Tools: Statistical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16</a:t>
            </a:fld>
            <a:endParaRPr lang="en-US" dirty="0"/>
          </a:p>
        </p:txBody>
      </p:sp>
      <p:pic>
        <p:nvPicPr>
          <p:cNvPr id="7" name="Immagine 6">
            <a:extLst>
              <a:ext uri="{FF2B5EF4-FFF2-40B4-BE49-F238E27FC236}">
                <a16:creationId xmlns:a16="http://schemas.microsoft.com/office/drawing/2014/main" id="{DBAC0694-DF06-68DF-F2C5-06382FFD21B8}"/>
              </a:ext>
            </a:extLst>
          </p:cNvPr>
          <p:cNvPicPr>
            <a:picLocks noChangeAspect="1"/>
          </p:cNvPicPr>
          <p:nvPr/>
        </p:nvPicPr>
        <p:blipFill>
          <a:blip r:embed="rId3"/>
          <a:stretch>
            <a:fillRect/>
          </a:stretch>
        </p:blipFill>
        <p:spPr>
          <a:xfrm>
            <a:off x="9667982" y="1410952"/>
            <a:ext cx="1847582" cy="2308324"/>
          </a:xfrm>
          <a:prstGeom prst="rect">
            <a:avLst/>
          </a:prstGeom>
        </p:spPr>
      </p:pic>
      <p:sp>
        <p:nvSpPr>
          <p:cNvPr id="9" name="CasellaDiTesto 8">
            <a:extLst>
              <a:ext uri="{FF2B5EF4-FFF2-40B4-BE49-F238E27FC236}">
                <a16:creationId xmlns:a16="http://schemas.microsoft.com/office/drawing/2014/main" id="{15B2DD09-E9DF-8619-8A7E-B276F6D60E50}"/>
              </a:ext>
            </a:extLst>
          </p:cNvPr>
          <p:cNvSpPr txBox="1"/>
          <p:nvPr/>
        </p:nvSpPr>
        <p:spPr>
          <a:xfrm>
            <a:off x="430457" y="3959975"/>
            <a:ext cx="11415645" cy="2308324"/>
          </a:xfrm>
          <a:prstGeom prst="rect">
            <a:avLst/>
          </a:prstGeom>
          <a:noFill/>
        </p:spPr>
        <p:txBody>
          <a:bodyPr wrap="square">
            <a:spAutoFit/>
          </a:bodyPr>
          <a:lstStyle/>
          <a:p>
            <a:pPr marL="285750" indent="-285750" algn="l">
              <a:buClr>
                <a:srgbClr val="FF0000"/>
              </a:buClr>
              <a:buFont typeface="Courier New" panose="02070309020205020404" pitchFamily="49" charset="0"/>
              <a:buChar char="o"/>
            </a:pPr>
            <a:r>
              <a:rPr lang="en-US" b="0" i="0" dirty="0" smtClean="0">
                <a:solidFill>
                  <a:srgbClr val="212121"/>
                </a:solidFill>
                <a:effectLst/>
                <a:latin typeface="Arial" panose="020B0604020202020204" pitchFamily="34" charset="0"/>
                <a:cs typeface="Arial" panose="020B0604020202020204" pitchFamily="34" charset="0"/>
              </a:rPr>
              <a:t>If </a:t>
            </a:r>
            <a:r>
              <a:rPr lang="en-US" b="0" i="0" dirty="0">
                <a:solidFill>
                  <a:srgbClr val="212121"/>
                </a:solidFill>
                <a:effectLst/>
                <a:latin typeface="Arial" panose="020B0604020202020204" pitchFamily="34" charset="0"/>
                <a:cs typeface="Arial" panose="020B0604020202020204" pitchFamily="34" charset="0"/>
              </a:rPr>
              <a:t>the two samples were randomly sampled from identical populations, what is the probability that the two cumulative frequency distributions would be as far apart as observed? More precisely, what is the chance that the value of the </a:t>
            </a:r>
            <a:r>
              <a:rPr lang="en-US" b="1" i="0" dirty="0" err="1">
                <a:solidFill>
                  <a:srgbClr val="212121"/>
                </a:solidFill>
                <a:effectLst/>
                <a:latin typeface="Arial" panose="020B0604020202020204" pitchFamily="34" charset="0"/>
                <a:cs typeface="Arial" panose="020B0604020202020204" pitchFamily="34" charset="0"/>
              </a:rPr>
              <a:t>Komogorov</a:t>
            </a:r>
            <a:r>
              <a:rPr lang="en-US" b="1" i="0" dirty="0">
                <a:solidFill>
                  <a:srgbClr val="212121"/>
                </a:solidFill>
                <a:effectLst/>
                <a:latin typeface="Arial" panose="020B0604020202020204" pitchFamily="34" charset="0"/>
                <a:cs typeface="Arial" panose="020B0604020202020204" pitchFamily="34" charset="0"/>
              </a:rPr>
              <a:t>-Smirnov D statistic</a:t>
            </a:r>
            <a:r>
              <a:rPr lang="en-US" b="0" i="0" dirty="0">
                <a:solidFill>
                  <a:srgbClr val="212121"/>
                </a:solidFill>
                <a:effectLst/>
                <a:latin typeface="Arial" panose="020B0604020202020204" pitchFamily="34" charset="0"/>
                <a:cs typeface="Arial" panose="020B0604020202020204" pitchFamily="34" charset="0"/>
              </a:rPr>
              <a:t> would be as large or larger than observed? If the P value is small, conclude that the two groups were sampled from populations with different distributions. The populations may differ in median, variability or the shape of the </a:t>
            </a:r>
            <a:r>
              <a:rPr lang="en-US" b="0" i="0" dirty="0" smtClean="0">
                <a:solidFill>
                  <a:srgbClr val="212121"/>
                </a:solidFill>
                <a:effectLst/>
                <a:latin typeface="Arial" panose="020B0604020202020204" pitchFamily="34" charset="0"/>
                <a:cs typeface="Arial" panose="020B0604020202020204" pitchFamily="34" charset="0"/>
              </a:rPr>
              <a:t>distribution.</a:t>
            </a:r>
          </a:p>
          <a:p>
            <a:pPr marL="285750" indent="-285750" algn="l">
              <a:buClr>
                <a:srgbClr val="FF0000"/>
              </a:buClr>
              <a:buFont typeface="Courier New" panose="02070309020205020404" pitchFamily="49" charset="0"/>
              <a:buChar char="o"/>
            </a:pPr>
            <a:endParaRPr lang="en-US" dirty="0">
              <a:solidFill>
                <a:srgbClr val="212121"/>
              </a:solidFill>
              <a:latin typeface="Arial" panose="020B0604020202020204" pitchFamily="34" charset="0"/>
              <a:cs typeface="Arial" panose="020B0604020202020204" pitchFamily="34" charset="0"/>
            </a:endParaRPr>
          </a:p>
          <a:p>
            <a:pPr marL="285750" indent="-285750" algn="l">
              <a:buClr>
                <a:srgbClr val="FF0000"/>
              </a:buClr>
              <a:buFont typeface="Courier New" panose="02070309020205020404" pitchFamily="49" charset="0"/>
              <a:buChar char="o"/>
            </a:pPr>
            <a:r>
              <a:rPr lang="en-US" b="0" i="0" dirty="0" smtClean="0">
                <a:solidFill>
                  <a:srgbClr val="212121"/>
                </a:solidFill>
                <a:effectLst/>
                <a:latin typeface="Arial" panose="020B0604020202020204" pitchFamily="34" charset="0"/>
                <a:cs typeface="Arial" panose="020B0604020202020204" pitchFamily="34" charset="0"/>
              </a:rPr>
              <a:t>So</a:t>
            </a:r>
            <a:r>
              <a:rPr lang="en-US" b="0" i="0" dirty="0">
                <a:solidFill>
                  <a:srgbClr val="212121"/>
                </a:solidFill>
                <a:effectLst/>
                <a:latin typeface="Arial" panose="020B0604020202020204" pitchFamily="34" charset="0"/>
                <a:cs typeface="Arial" panose="020B0604020202020204" pitchFamily="34" charset="0"/>
              </a:rPr>
              <a:t> our result </a:t>
            </a:r>
            <a:r>
              <a:rPr lang="en-US" b="1" i="0" dirty="0">
                <a:solidFill>
                  <a:srgbClr val="212121"/>
                </a:solidFill>
                <a:effectLst/>
                <a:latin typeface="Arial" panose="020B0604020202020204" pitchFamily="34" charset="0"/>
                <a:cs typeface="Arial" panose="020B0604020202020204" pitchFamily="34" charset="0"/>
              </a:rPr>
              <a:t>0.95375</a:t>
            </a:r>
            <a:r>
              <a:rPr lang="en-US" b="0" i="0" dirty="0">
                <a:solidFill>
                  <a:srgbClr val="212121"/>
                </a:solidFill>
                <a:effectLst/>
                <a:latin typeface="Arial" panose="020B0604020202020204" pitchFamily="34" charset="0"/>
                <a:cs typeface="Arial" panose="020B0604020202020204" pitchFamily="34" charset="0"/>
              </a:rPr>
              <a:t> which is 1-D, means that the distance between CDF of original data and CDF of Synthetic Data is low, hence the two distribution are very close.</a:t>
            </a:r>
          </a:p>
        </p:txBody>
      </p:sp>
    </p:spTree>
    <p:extLst>
      <p:ext uri="{BB962C8B-B14F-4D97-AF65-F5344CB8AC3E}">
        <p14:creationId xmlns:p14="http://schemas.microsoft.com/office/powerpoint/2010/main" val="200405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64277" y="1277420"/>
            <a:ext cx="11264002" cy="5117333"/>
          </a:xfrm>
        </p:spPr>
        <p:txBody>
          <a:bodyPr/>
          <a:lstStyle/>
          <a:p>
            <a:pPr>
              <a:buClr>
                <a:srgbClr val="FF0000"/>
              </a:buClr>
            </a:pPr>
            <a:r>
              <a:rPr lang="en-US" b="0" i="0" dirty="0">
                <a:solidFill>
                  <a:srgbClr val="212121"/>
                </a:solidFill>
                <a:effectLst/>
              </a:rPr>
              <a:t>The </a:t>
            </a:r>
            <a:r>
              <a:rPr lang="en-US" b="1" i="0" dirty="0">
                <a:solidFill>
                  <a:srgbClr val="212121"/>
                </a:solidFill>
                <a:effectLst/>
              </a:rPr>
              <a:t>metrics</a:t>
            </a:r>
            <a:r>
              <a:rPr lang="en-US" b="0" i="0" dirty="0">
                <a:solidFill>
                  <a:srgbClr val="212121"/>
                </a:solidFill>
                <a:effectLst/>
              </a:rPr>
              <a:t> of this family compare the tables by fitting the real data to a probabilistic model and afterwards compute the likelihood of the synthetic data belonging to the </a:t>
            </a:r>
            <a:r>
              <a:rPr lang="en-US" b="0" i="0" dirty="0" smtClean="0">
                <a:solidFill>
                  <a:srgbClr val="212121"/>
                </a:solidFill>
                <a:effectLst/>
              </a:rPr>
              <a:t>learned distribution.</a:t>
            </a:r>
          </a:p>
          <a:p>
            <a:pPr>
              <a:buClr>
                <a:srgbClr val="FF0000"/>
              </a:buClr>
            </a:pPr>
            <a:r>
              <a:rPr lang="en-US" b="1" i="0" dirty="0" err="1">
                <a:solidFill>
                  <a:srgbClr val="212121"/>
                </a:solidFill>
                <a:effectLst/>
              </a:rPr>
              <a:t>sdv.metrics.tabular.BNLikelihood</a:t>
            </a:r>
            <a:r>
              <a:rPr lang="en-US" b="1" i="0" dirty="0">
                <a:solidFill>
                  <a:srgbClr val="212121"/>
                </a:solidFill>
                <a:effectLst/>
              </a:rPr>
              <a:t>:</a:t>
            </a:r>
            <a:r>
              <a:rPr lang="en-US" b="0" i="0" dirty="0">
                <a:solidFill>
                  <a:srgbClr val="212121"/>
                </a:solidFill>
                <a:effectLst/>
              </a:rPr>
              <a:t> This metric fits a </a:t>
            </a:r>
            <a:r>
              <a:rPr lang="en-US" b="1" i="0" dirty="0">
                <a:solidFill>
                  <a:srgbClr val="212121"/>
                </a:solidFill>
                <a:effectLst/>
              </a:rPr>
              <a:t>Bayesian</a:t>
            </a:r>
            <a:r>
              <a:rPr lang="en-US" b="0" i="0" dirty="0">
                <a:solidFill>
                  <a:srgbClr val="212121"/>
                </a:solidFill>
                <a:effectLst/>
              </a:rPr>
              <a:t> </a:t>
            </a:r>
            <a:r>
              <a:rPr lang="en-US" b="1" i="0" dirty="0">
                <a:solidFill>
                  <a:srgbClr val="212121"/>
                </a:solidFill>
                <a:effectLst/>
              </a:rPr>
              <a:t>Network</a:t>
            </a:r>
            <a:r>
              <a:rPr lang="en-US" b="0" i="0" dirty="0">
                <a:solidFill>
                  <a:srgbClr val="212121"/>
                </a:solidFill>
                <a:effectLst/>
              </a:rPr>
              <a:t> to the real data and then evaluates the average likelihood of the rows from the synthetic data on it.</a:t>
            </a:r>
          </a:p>
          <a:p>
            <a:pPr>
              <a:buClr>
                <a:srgbClr val="FF0000"/>
              </a:buClr>
            </a:pPr>
            <a:r>
              <a:rPr lang="en-US" b="1" i="0" dirty="0" smtClean="0">
                <a:solidFill>
                  <a:srgbClr val="212121"/>
                </a:solidFill>
                <a:effectLst/>
              </a:rPr>
              <a:t>Bayesian </a:t>
            </a:r>
            <a:r>
              <a:rPr lang="en-US" b="1" i="0" dirty="0">
                <a:solidFill>
                  <a:srgbClr val="212121"/>
                </a:solidFill>
                <a:effectLst/>
              </a:rPr>
              <a:t>Networks Likelihood </a:t>
            </a:r>
            <a:r>
              <a:rPr lang="en-US" b="0" i="0" dirty="0">
                <a:solidFill>
                  <a:srgbClr val="212121"/>
                </a:solidFill>
                <a:effectLst/>
              </a:rPr>
              <a:t>is the Error calculated on Synthetic data after fitting the model on Real Data. Very low error (likelihood) like </a:t>
            </a:r>
            <a:r>
              <a:rPr lang="en-US" b="1" i="0" dirty="0">
                <a:solidFill>
                  <a:srgbClr val="212121"/>
                </a:solidFill>
                <a:effectLst/>
              </a:rPr>
              <a:t>0.00013183</a:t>
            </a:r>
            <a:r>
              <a:rPr lang="en-US" b="0" i="0" dirty="0">
                <a:solidFill>
                  <a:srgbClr val="212121"/>
                </a:solidFill>
                <a:effectLst/>
              </a:rPr>
              <a:t> means the two datasets are very close in terms of probabilistic models.</a:t>
            </a:r>
          </a:p>
          <a:p>
            <a:pPr marL="0" indent="0">
              <a:buNone/>
            </a:pPr>
            <a:endParaRPr lang="en-US" dirty="0"/>
          </a:p>
          <a:p>
            <a:pPr marL="0" indent="0">
              <a:buNone/>
            </a:pPr>
            <a:endParaRPr lang="it-IT" dirty="0"/>
          </a:p>
        </p:txBody>
      </p:sp>
      <p:sp>
        <p:nvSpPr>
          <p:cNvPr id="3" name="Titolo 2"/>
          <p:cNvSpPr>
            <a:spLocks noGrp="1"/>
          </p:cNvSpPr>
          <p:nvPr>
            <p:ph type="title"/>
          </p:nvPr>
        </p:nvSpPr>
        <p:spPr>
          <a:xfrm>
            <a:off x="107946" y="0"/>
            <a:ext cx="12669589" cy="769441"/>
          </a:xfrm>
        </p:spPr>
        <p:txBody>
          <a:bodyPr/>
          <a:lstStyle/>
          <a:p>
            <a:r>
              <a:rPr lang="it-IT" dirty="0"/>
              <a:t>Utility </a:t>
            </a:r>
            <a:r>
              <a:rPr lang="it-IT" dirty="0" err="1"/>
              <a:t>Metrics</a:t>
            </a:r>
            <a:r>
              <a:rPr lang="it-IT" dirty="0"/>
              <a:t> - Model Evaluation via </a:t>
            </a:r>
            <a:r>
              <a:rPr lang="it-IT" dirty="0" err="1"/>
              <a:t>SDGym</a:t>
            </a:r>
            <a:r>
              <a:rPr lang="it-IT" dirty="0"/>
              <a:t> Tools: </a:t>
            </a:r>
            <a:r>
              <a:rPr lang="it-IT" dirty="0" err="1"/>
              <a:t>Likelihood</a:t>
            </a:r>
            <a:r>
              <a:rPr lang="it-IT" dirty="0"/>
              <a:t>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17</a:t>
            </a:fld>
            <a:endParaRPr lang="en-US" dirty="0"/>
          </a:p>
        </p:txBody>
      </p:sp>
      <p:pic>
        <p:nvPicPr>
          <p:cNvPr id="7" name="Immagine 6">
            <a:extLst>
              <a:ext uri="{FF2B5EF4-FFF2-40B4-BE49-F238E27FC236}">
                <a16:creationId xmlns:a16="http://schemas.microsoft.com/office/drawing/2014/main" id="{E38450EE-2CC0-C20F-02B5-A52B21CA94C8}"/>
              </a:ext>
            </a:extLst>
          </p:cNvPr>
          <p:cNvPicPr>
            <a:picLocks noChangeAspect="1"/>
          </p:cNvPicPr>
          <p:nvPr/>
        </p:nvPicPr>
        <p:blipFill>
          <a:blip r:embed="rId3"/>
          <a:stretch>
            <a:fillRect/>
          </a:stretch>
        </p:blipFill>
        <p:spPr>
          <a:xfrm>
            <a:off x="1457452" y="3637052"/>
            <a:ext cx="3058890" cy="2440080"/>
          </a:xfrm>
          <a:prstGeom prst="rect">
            <a:avLst/>
          </a:prstGeom>
        </p:spPr>
      </p:pic>
      <p:sp>
        <p:nvSpPr>
          <p:cNvPr id="9" name="CasellaDiTesto 8">
            <a:extLst>
              <a:ext uri="{FF2B5EF4-FFF2-40B4-BE49-F238E27FC236}">
                <a16:creationId xmlns:a16="http://schemas.microsoft.com/office/drawing/2014/main" id="{9F6A42CB-9F82-CE0B-0BF5-E6754DB9D7A7}"/>
              </a:ext>
            </a:extLst>
          </p:cNvPr>
          <p:cNvSpPr txBox="1"/>
          <p:nvPr/>
        </p:nvSpPr>
        <p:spPr>
          <a:xfrm>
            <a:off x="6103549" y="3533667"/>
            <a:ext cx="4358714" cy="2862322"/>
          </a:xfrm>
          <a:prstGeom prst="rect">
            <a:avLst/>
          </a:prstGeom>
          <a:noFill/>
        </p:spPr>
        <p:txBody>
          <a:bodyPr wrap="square">
            <a:spAutoFit/>
          </a:bodyPr>
          <a:lstStyle/>
          <a:p>
            <a:pPr marL="285750" indent="-285750" algn="just">
              <a:buClr>
                <a:srgbClr val="FF0000"/>
              </a:buClr>
              <a:buFont typeface="Courier New" panose="02070309020205020404" pitchFamily="49" charset="0"/>
              <a:buChar char="o"/>
            </a:pPr>
            <a:r>
              <a:rPr lang="en-US" b="1" i="0" dirty="0" err="1">
                <a:solidFill>
                  <a:srgbClr val="212121"/>
                </a:solidFill>
                <a:effectLst/>
                <a:latin typeface="Arial" panose="020B0604020202020204" pitchFamily="34" charset="0"/>
                <a:cs typeface="Arial" panose="020B0604020202020204" pitchFamily="34" charset="0"/>
              </a:rPr>
              <a:t>sdv.metrics.tabular.BNLikelihood</a:t>
            </a:r>
            <a:r>
              <a:rPr lang="en-US" b="1" i="0" dirty="0">
                <a:solidFill>
                  <a:srgbClr val="212121"/>
                </a:solidFill>
                <a:effectLst/>
                <a:latin typeface="Arial" panose="020B0604020202020204" pitchFamily="34" charset="0"/>
                <a:cs typeface="Arial" panose="020B0604020202020204" pitchFamily="34" charset="0"/>
              </a:rPr>
              <a:t>:</a:t>
            </a:r>
            <a:r>
              <a:rPr lang="en-US" b="0" i="0" dirty="0">
                <a:solidFill>
                  <a:srgbClr val="212121"/>
                </a:solidFill>
                <a:effectLst/>
                <a:latin typeface="Arial" panose="020B0604020202020204" pitchFamily="34" charset="0"/>
                <a:cs typeface="Arial" panose="020B0604020202020204" pitchFamily="34" charset="0"/>
              </a:rPr>
              <a:t> This metric fits a </a:t>
            </a:r>
            <a:r>
              <a:rPr lang="en-US" b="1" i="0" dirty="0">
                <a:solidFill>
                  <a:srgbClr val="212121"/>
                </a:solidFill>
                <a:effectLst/>
                <a:latin typeface="Arial" panose="020B0604020202020204" pitchFamily="34" charset="0"/>
                <a:cs typeface="Arial" panose="020B0604020202020204" pitchFamily="34" charset="0"/>
              </a:rPr>
              <a:t>Bayesian</a:t>
            </a:r>
            <a:r>
              <a:rPr lang="en-US" b="0" i="0" dirty="0">
                <a:solidFill>
                  <a:srgbClr val="212121"/>
                </a:solidFill>
                <a:effectLst/>
                <a:latin typeface="Arial" panose="020B0604020202020204" pitchFamily="34" charset="0"/>
                <a:cs typeface="Arial" panose="020B0604020202020204" pitchFamily="34" charset="0"/>
              </a:rPr>
              <a:t> </a:t>
            </a:r>
            <a:r>
              <a:rPr lang="en-US" b="1" i="0" dirty="0">
                <a:solidFill>
                  <a:srgbClr val="212121"/>
                </a:solidFill>
                <a:effectLst/>
                <a:latin typeface="Arial" panose="020B0604020202020204" pitchFamily="34" charset="0"/>
                <a:cs typeface="Arial" panose="020B0604020202020204" pitchFamily="34" charset="0"/>
              </a:rPr>
              <a:t>Network</a:t>
            </a:r>
            <a:r>
              <a:rPr lang="en-US" b="0" i="0" dirty="0">
                <a:solidFill>
                  <a:srgbClr val="212121"/>
                </a:solidFill>
                <a:effectLst/>
                <a:latin typeface="Arial" panose="020B0604020202020204" pitchFamily="34" charset="0"/>
                <a:cs typeface="Arial" panose="020B0604020202020204" pitchFamily="34" charset="0"/>
              </a:rPr>
              <a:t> to the real data and then evaluates the average likelihood of the rows from the synthetic data on it. With very low error (close to 0) according to the Log function, the output value must be negative, therefore a score like this one: </a:t>
            </a:r>
            <a:r>
              <a:rPr lang="en-US" b="1" i="0" dirty="0">
                <a:solidFill>
                  <a:srgbClr val="212121"/>
                </a:solidFill>
                <a:effectLst/>
                <a:latin typeface="Arial" panose="020B0604020202020204" pitchFamily="34" charset="0"/>
                <a:cs typeface="Arial" panose="020B0604020202020204" pitchFamily="34" charset="0"/>
              </a:rPr>
              <a:t>-17.415473543655498</a:t>
            </a:r>
            <a:r>
              <a:rPr lang="en-US" b="0" i="0" dirty="0">
                <a:solidFill>
                  <a:srgbClr val="212121"/>
                </a:solidFill>
                <a:effectLst/>
                <a:latin typeface="Arial" panose="020B0604020202020204" pitchFamily="34" charset="0"/>
                <a:cs typeface="Arial" panose="020B0604020202020204" pitchFamily="34" charset="0"/>
              </a:rPr>
              <a:t>, it is a very good result.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02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algn="l">
              <a:buClr>
                <a:srgbClr val="FF0000"/>
              </a:buClr>
            </a:pPr>
            <a:r>
              <a:rPr lang="en-US" b="1" dirty="0">
                <a:solidFill>
                  <a:srgbClr val="212121"/>
                </a:solidFill>
              </a:rPr>
              <a:t>Privacy Metric</a:t>
            </a:r>
            <a:r>
              <a:rPr lang="en-US" b="1" i="0" dirty="0">
                <a:solidFill>
                  <a:srgbClr val="212121"/>
                </a:solidFill>
                <a:effectLst/>
              </a:rPr>
              <a:t>:</a:t>
            </a:r>
            <a:r>
              <a:rPr lang="en-US" b="0" i="0" dirty="0">
                <a:solidFill>
                  <a:srgbClr val="212121"/>
                </a:solidFill>
                <a:effectLst/>
              </a:rPr>
              <a:t> In this kind of metric we merge the Original Dataset and the Synthetic Datase</a:t>
            </a:r>
            <a:r>
              <a:rPr lang="en-US" dirty="0">
                <a:solidFill>
                  <a:srgbClr val="212121"/>
                </a:solidFill>
              </a:rPr>
              <a:t>t doing and Inner Join over 1 or 2 columns. And we get the list of rows merged. After this step, we search for all the matches between the Original Dataset and the Synthetic Dataset over 1 other column. These matches will be depicted on a bar plot via histogram. The idea behind this Privacy Metric is looking for </a:t>
            </a:r>
            <a:r>
              <a:rPr lang="en-US" b="1" dirty="0">
                <a:solidFill>
                  <a:srgbClr val="212121"/>
                </a:solidFill>
              </a:rPr>
              <a:t>“values” </a:t>
            </a:r>
            <a:r>
              <a:rPr lang="en-US" dirty="0">
                <a:solidFill>
                  <a:srgbClr val="212121"/>
                </a:solidFill>
              </a:rPr>
              <a:t>within the Synthetic Dataset which are also within the Original Dataset. If there are many of these values, this means that the GAN model is not able to generate a Synthetic Dataset similar to the Original one, but preserving all the values within the Original Dataset, and so preserving its privacy. </a:t>
            </a:r>
            <a:endParaRPr lang="en-US" b="1" dirty="0">
              <a:solidFill>
                <a:srgbClr val="212121"/>
              </a:solidFill>
            </a:endParaRPr>
          </a:p>
          <a:p>
            <a:pPr algn="l">
              <a:buClr>
                <a:srgbClr val="FF0000"/>
              </a:buClr>
            </a:pPr>
            <a:r>
              <a:rPr lang="en-US" dirty="0" smtClean="0">
                <a:solidFill>
                  <a:srgbClr val="212121"/>
                </a:solidFill>
              </a:rPr>
              <a:t>We </a:t>
            </a:r>
            <a:r>
              <a:rPr lang="en-US" dirty="0">
                <a:solidFill>
                  <a:srgbClr val="212121"/>
                </a:solidFill>
              </a:rPr>
              <a:t>performed </a:t>
            </a:r>
            <a:r>
              <a:rPr lang="en-US" b="1" dirty="0">
                <a:solidFill>
                  <a:srgbClr val="212121"/>
                </a:solidFill>
              </a:rPr>
              <a:t>2 Privacy Metrics Tests</a:t>
            </a:r>
            <a:r>
              <a:rPr lang="en-US" dirty="0">
                <a:solidFill>
                  <a:srgbClr val="212121"/>
                </a:solidFill>
              </a:rPr>
              <a:t>: In the </a:t>
            </a:r>
            <a:r>
              <a:rPr lang="en-US" b="1" dirty="0">
                <a:solidFill>
                  <a:srgbClr val="212121"/>
                </a:solidFill>
              </a:rPr>
              <a:t>Privacy Metrics Test 1 </a:t>
            </a:r>
            <a:r>
              <a:rPr lang="en-US" dirty="0">
                <a:solidFill>
                  <a:srgbClr val="212121"/>
                </a:solidFill>
              </a:rPr>
              <a:t>we took the field </a:t>
            </a:r>
            <a:r>
              <a:rPr lang="en-US" b="1" dirty="0">
                <a:solidFill>
                  <a:srgbClr val="212121"/>
                </a:solidFill>
              </a:rPr>
              <a:t>ANTENNA_CODE </a:t>
            </a:r>
            <a:r>
              <a:rPr lang="en-US" dirty="0">
                <a:solidFill>
                  <a:srgbClr val="212121"/>
                </a:solidFill>
              </a:rPr>
              <a:t>as first field for the merge and </a:t>
            </a:r>
            <a:r>
              <a:rPr lang="en-US" b="1" dirty="0">
                <a:solidFill>
                  <a:srgbClr val="212121"/>
                </a:solidFill>
              </a:rPr>
              <a:t>SIM_COSE </a:t>
            </a:r>
            <a:r>
              <a:rPr lang="en-US" dirty="0">
                <a:solidFill>
                  <a:srgbClr val="212121"/>
                </a:solidFill>
              </a:rPr>
              <a:t>as second feature for the final match. </a:t>
            </a:r>
            <a:r>
              <a:rPr lang="en-US" dirty="0" err="1" smtClean="0">
                <a:solidFill>
                  <a:srgbClr val="212121"/>
                </a:solidFill>
              </a:rPr>
              <a:t>Viceversa</a:t>
            </a:r>
            <a:r>
              <a:rPr lang="en-US" dirty="0" smtClean="0">
                <a:solidFill>
                  <a:srgbClr val="212121"/>
                </a:solidFill>
              </a:rPr>
              <a:t>, </a:t>
            </a:r>
            <a:r>
              <a:rPr lang="en-US" dirty="0">
                <a:solidFill>
                  <a:srgbClr val="212121"/>
                </a:solidFill>
              </a:rPr>
              <a:t>in the </a:t>
            </a:r>
            <a:r>
              <a:rPr lang="en-US" b="1" dirty="0">
                <a:solidFill>
                  <a:srgbClr val="212121"/>
                </a:solidFill>
              </a:rPr>
              <a:t>Privacy Metrics Test 2 </a:t>
            </a:r>
            <a:r>
              <a:rPr lang="en-US" dirty="0">
                <a:solidFill>
                  <a:srgbClr val="212121"/>
                </a:solidFill>
              </a:rPr>
              <a:t>we chose </a:t>
            </a:r>
            <a:r>
              <a:rPr lang="en-US" b="1" dirty="0">
                <a:solidFill>
                  <a:srgbClr val="212121"/>
                </a:solidFill>
              </a:rPr>
              <a:t>SIM_COSE</a:t>
            </a:r>
            <a:r>
              <a:rPr lang="en-US" dirty="0">
                <a:solidFill>
                  <a:srgbClr val="212121"/>
                </a:solidFill>
              </a:rPr>
              <a:t> as first field and </a:t>
            </a:r>
            <a:r>
              <a:rPr lang="en-US" b="1" dirty="0">
                <a:solidFill>
                  <a:srgbClr val="212121"/>
                </a:solidFill>
              </a:rPr>
              <a:t>ANTENNA_CODE</a:t>
            </a:r>
            <a:r>
              <a:rPr lang="en-US" dirty="0">
                <a:solidFill>
                  <a:srgbClr val="212121"/>
                </a:solidFill>
              </a:rPr>
              <a:t> as second field. </a:t>
            </a:r>
            <a:endParaRPr lang="en-US" dirty="0" smtClean="0">
              <a:solidFill>
                <a:srgbClr val="212121"/>
              </a:solidFill>
            </a:endParaRPr>
          </a:p>
          <a:p>
            <a:pPr algn="l">
              <a:buClr>
                <a:srgbClr val="FF0000"/>
              </a:buClr>
            </a:pPr>
            <a:r>
              <a:rPr lang="en-US" b="1" i="0" dirty="0" smtClean="0">
                <a:solidFill>
                  <a:srgbClr val="212121"/>
                </a:solidFill>
                <a:effectLst/>
              </a:rPr>
              <a:t>Aggregated </a:t>
            </a:r>
            <a:r>
              <a:rPr lang="en-US" b="1" i="0" dirty="0">
                <a:solidFill>
                  <a:srgbClr val="212121"/>
                </a:solidFill>
                <a:effectLst/>
              </a:rPr>
              <a:t>Privacy Metric (APM</a:t>
            </a:r>
            <a:r>
              <a:rPr lang="en-US" i="0" dirty="0">
                <a:solidFill>
                  <a:srgbClr val="212121"/>
                </a:solidFill>
                <a:effectLst/>
              </a:rPr>
              <a:t>): Eventually, in order to have a final aggregate measure of privacy (</a:t>
            </a:r>
            <a:r>
              <a:rPr lang="en-US" b="1" i="0" dirty="0">
                <a:solidFill>
                  <a:srgbClr val="212121"/>
                </a:solidFill>
                <a:effectLst/>
              </a:rPr>
              <a:t>APM</a:t>
            </a:r>
            <a:r>
              <a:rPr lang="en-US" i="0" dirty="0">
                <a:solidFill>
                  <a:srgbClr val="212121"/>
                </a:solidFill>
                <a:effectLst/>
              </a:rPr>
              <a:t>) in the interval [0, 1] we calculated a normalized sum of all matches. More matches means less privacy, if 1 - (normalized sum) is equal to 1 means high privacy, 0 means low privacy. In our first test we achieved a value close to </a:t>
            </a:r>
            <a:r>
              <a:rPr lang="en-US" b="1" i="0" dirty="0">
                <a:solidFill>
                  <a:srgbClr val="212121"/>
                </a:solidFill>
                <a:effectLst/>
              </a:rPr>
              <a:t>0.9876543209876543</a:t>
            </a:r>
            <a:r>
              <a:rPr lang="en-US" i="0" dirty="0">
                <a:solidFill>
                  <a:srgbClr val="212121"/>
                </a:solidFill>
                <a:effectLst/>
              </a:rPr>
              <a:t>, which means very high privacy. In the second test we achieved </a:t>
            </a:r>
            <a:r>
              <a:rPr lang="en-US" b="1" i="0" dirty="0">
                <a:solidFill>
                  <a:srgbClr val="212121"/>
                </a:solidFill>
                <a:effectLst/>
              </a:rPr>
              <a:t>1.0</a:t>
            </a:r>
            <a:r>
              <a:rPr lang="en-US" i="0" dirty="0">
                <a:solidFill>
                  <a:srgbClr val="212121"/>
                </a:solidFill>
                <a:effectLst/>
              </a:rPr>
              <a:t> as aggregated value which means maximum privacy. The formula we adopted is reported in the next slide with all the results. </a:t>
            </a:r>
            <a:endParaRPr lang="it-IT" dirty="0">
              <a:solidFill>
                <a:srgbClr val="212121"/>
              </a:solidFill>
            </a:endParaRPr>
          </a:p>
          <a:p>
            <a:pPr algn="l">
              <a:buClr>
                <a:schemeClr val="tx1"/>
              </a:buClr>
              <a:buFont typeface="Arial" panose="020B0604020202020204" pitchFamily="34" charset="0"/>
              <a:buChar char="•"/>
            </a:pPr>
            <a:endParaRPr lang="en-US" b="0" i="0" dirty="0">
              <a:solidFill>
                <a:srgbClr val="212121"/>
              </a:solidFill>
              <a:effectLst/>
              <a:latin typeface="Roboto" panose="02000000000000000000" pitchFamily="2" charset="0"/>
            </a:endParaRPr>
          </a:p>
          <a:p>
            <a:pPr marL="0" indent="0">
              <a:buNone/>
            </a:pPr>
            <a:endParaRPr lang="it-IT" b="1" dirty="0"/>
          </a:p>
        </p:txBody>
      </p:sp>
      <p:sp>
        <p:nvSpPr>
          <p:cNvPr id="3" name="Titolo 2"/>
          <p:cNvSpPr>
            <a:spLocks noGrp="1"/>
          </p:cNvSpPr>
          <p:nvPr>
            <p:ph type="title"/>
          </p:nvPr>
        </p:nvSpPr>
        <p:spPr>
          <a:xfrm>
            <a:off x="461346" y="463247"/>
            <a:ext cx="11269308" cy="384721"/>
          </a:xfrm>
        </p:spPr>
        <p:txBody>
          <a:bodyPr/>
          <a:lstStyle/>
          <a:p>
            <a:r>
              <a:rPr lang="it-IT" dirty="0"/>
              <a:t>Privacy </a:t>
            </a:r>
            <a:r>
              <a:rPr lang="it-IT" dirty="0" err="1"/>
              <a:t>Metrics</a:t>
            </a:r>
            <a:r>
              <a:rPr lang="it-IT" dirty="0"/>
              <a:t> - Model Evaluation by Matching Common </a:t>
            </a:r>
            <a:r>
              <a:rPr lang="it-IT" dirty="0" err="1"/>
              <a:t>Values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18</a:t>
            </a:fld>
            <a:endParaRPr lang="en-US" dirty="0"/>
          </a:p>
        </p:txBody>
      </p:sp>
    </p:spTree>
    <p:extLst>
      <p:ext uri="{BB962C8B-B14F-4D97-AF65-F5344CB8AC3E}">
        <p14:creationId xmlns:p14="http://schemas.microsoft.com/office/powerpoint/2010/main" val="393092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694610" y="471547"/>
            <a:ext cx="11008759" cy="384721"/>
          </a:xfrm>
        </p:spPr>
        <p:txBody>
          <a:bodyPr/>
          <a:lstStyle/>
          <a:p>
            <a:r>
              <a:rPr lang="it-IT" dirty="0"/>
              <a:t>Privacy </a:t>
            </a:r>
            <a:r>
              <a:rPr lang="it-IT" dirty="0" err="1"/>
              <a:t>Metrics</a:t>
            </a:r>
            <a:r>
              <a:rPr lang="it-IT" dirty="0"/>
              <a:t> - Model Evaluation by Matching Common </a:t>
            </a:r>
            <a:r>
              <a:rPr lang="it-IT" dirty="0" err="1"/>
              <a:t>Values</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19</a:t>
            </a:fld>
            <a:endParaRPr lang="en-US" dirty="0"/>
          </a:p>
        </p:txBody>
      </p:sp>
      <p:pic>
        <p:nvPicPr>
          <p:cNvPr id="8" name="Immagine 7">
            <a:extLst>
              <a:ext uri="{FF2B5EF4-FFF2-40B4-BE49-F238E27FC236}">
                <a16:creationId xmlns:a16="http://schemas.microsoft.com/office/drawing/2014/main" id="{3435491D-4BC4-1972-EFA6-C614EF3B82B4}"/>
              </a:ext>
            </a:extLst>
          </p:cNvPr>
          <p:cNvPicPr>
            <a:picLocks noChangeAspect="1"/>
          </p:cNvPicPr>
          <p:nvPr/>
        </p:nvPicPr>
        <p:blipFill>
          <a:blip r:embed="rId3"/>
          <a:stretch>
            <a:fillRect/>
          </a:stretch>
        </p:blipFill>
        <p:spPr>
          <a:xfrm>
            <a:off x="3134649" y="2549252"/>
            <a:ext cx="3596553" cy="3575240"/>
          </a:xfrm>
          <a:prstGeom prst="rect">
            <a:avLst/>
          </a:prstGeom>
        </p:spPr>
      </p:pic>
      <p:pic>
        <p:nvPicPr>
          <p:cNvPr id="10" name="Immagine 9">
            <a:extLst>
              <a:ext uri="{FF2B5EF4-FFF2-40B4-BE49-F238E27FC236}">
                <a16:creationId xmlns:a16="http://schemas.microsoft.com/office/drawing/2014/main" id="{908AB300-79D4-92F2-D2CC-86272B06460A}"/>
              </a:ext>
            </a:extLst>
          </p:cNvPr>
          <p:cNvPicPr>
            <a:picLocks noChangeAspect="1"/>
          </p:cNvPicPr>
          <p:nvPr/>
        </p:nvPicPr>
        <p:blipFill>
          <a:blip r:embed="rId4"/>
          <a:stretch>
            <a:fillRect/>
          </a:stretch>
        </p:blipFill>
        <p:spPr>
          <a:xfrm>
            <a:off x="7076205" y="2603123"/>
            <a:ext cx="3672307" cy="3575241"/>
          </a:xfrm>
          <a:prstGeom prst="rect">
            <a:avLst/>
          </a:prstGeom>
        </p:spPr>
      </p:pic>
      <p:sp>
        <p:nvSpPr>
          <p:cNvPr id="11" name="CasellaDiTesto 10">
            <a:extLst>
              <a:ext uri="{FF2B5EF4-FFF2-40B4-BE49-F238E27FC236}">
                <a16:creationId xmlns:a16="http://schemas.microsoft.com/office/drawing/2014/main" id="{6496A546-D1CB-CB39-E8C0-EB4323D1205A}"/>
              </a:ext>
            </a:extLst>
          </p:cNvPr>
          <p:cNvSpPr txBox="1"/>
          <p:nvPr/>
        </p:nvSpPr>
        <p:spPr>
          <a:xfrm>
            <a:off x="2670257" y="1925005"/>
            <a:ext cx="4787757" cy="923330"/>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1</a:t>
            </a:r>
          </a:p>
          <a:p>
            <a:pPr algn="ctr"/>
            <a:r>
              <a:rPr lang="it-IT" b="1" dirty="0">
                <a:latin typeface="Arial" panose="020B0604020202020204" pitchFamily="34" charset="0"/>
                <a:cs typeface="Arial" panose="020B0604020202020204" pitchFamily="34" charset="0"/>
              </a:rPr>
              <a:t>Aggregate Data: </a:t>
            </a:r>
            <a:r>
              <a:rPr lang="en-US" b="1" i="0" dirty="0">
                <a:solidFill>
                  <a:srgbClr val="212121"/>
                </a:solidFill>
                <a:effectLst/>
                <a:latin typeface="Roboto" panose="02000000000000000000" pitchFamily="2" charset="0"/>
              </a:rPr>
              <a:t>0.9876543209876543</a:t>
            </a:r>
            <a:endParaRPr lang="it-IT" b="1" dirty="0">
              <a:latin typeface="Arial" panose="020B0604020202020204" pitchFamily="34" charset="0"/>
              <a:cs typeface="Arial" panose="020B0604020202020204" pitchFamily="34" charset="0"/>
            </a:endParaRPr>
          </a:p>
          <a:p>
            <a:pPr algn="ctr"/>
            <a:endParaRPr lang="it-IT" b="1" dirty="0">
              <a:latin typeface="Arial" panose="020B0604020202020204" pitchFamily="34" charset="0"/>
              <a:cs typeface="Arial" panose="020B0604020202020204" pitchFamily="34" charset="0"/>
            </a:endParaRPr>
          </a:p>
        </p:txBody>
      </p:sp>
      <p:sp>
        <p:nvSpPr>
          <p:cNvPr id="14" name="CasellaDiTesto 13">
            <a:extLst>
              <a:ext uri="{FF2B5EF4-FFF2-40B4-BE49-F238E27FC236}">
                <a16:creationId xmlns:a16="http://schemas.microsoft.com/office/drawing/2014/main" id="{2D41D2ED-7D27-B9C5-6366-3D1E55613E24}"/>
              </a:ext>
            </a:extLst>
          </p:cNvPr>
          <p:cNvSpPr txBox="1"/>
          <p:nvPr/>
        </p:nvSpPr>
        <p:spPr>
          <a:xfrm>
            <a:off x="6441893" y="1931743"/>
            <a:ext cx="4787757" cy="646331"/>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2</a:t>
            </a:r>
          </a:p>
          <a:p>
            <a:pPr algn="ctr"/>
            <a:r>
              <a:rPr lang="it-IT" b="1" dirty="0">
                <a:latin typeface="Arial" panose="020B0604020202020204" pitchFamily="34" charset="0"/>
                <a:cs typeface="Arial" panose="020B0604020202020204" pitchFamily="34" charset="0"/>
              </a:rPr>
              <a:t>Aggregate Data: 1</a:t>
            </a:r>
            <a:r>
              <a:rPr lang="en-US" b="1" i="0" dirty="0">
                <a:solidFill>
                  <a:srgbClr val="212121"/>
                </a:solidFill>
                <a:effectLst/>
                <a:latin typeface="Roboto" panose="02000000000000000000" pitchFamily="2" charset="0"/>
              </a:rPr>
              <a:t>.0</a:t>
            </a:r>
            <a:endParaRPr lang="it-IT"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B929C71C-1917-E436-AEAE-C35289C5D090}"/>
                  </a:ext>
                </a:extLst>
              </p:cNvPr>
              <p:cNvSpPr txBox="1"/>
              <p:nvPr/>
            </p:nvSpPr>
            <p:spPr>
              <a:xfrm>
                <a:off x="5700202" y="1156823"/>
                <a:ext cx="2271519" cy="701346"/>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1" i="0" smtClean="0">
                          <a:latin typeface="Cambria Math" panose="02040503050406030204" pitchFamily="18" charset="0"/>
                        </a:rPr>
                        <m:t>𝐀</m:t>
                      </m:r>
                      <m:r>
                        <a:rPr lang="it-IT" b="1" i="1" smtClean="0">
                          <a:latin typeface="Cambria Math" panose="02040503050406030204" pitchFamily="18" charset="0"/>
                        </a:rPr>
                        <m:t>𝐏</m:t>
                      </m:r>
                      <m:r>
                        <a:rPr lang="it-IT" b="1" i="0" smtClean="0">
                          <a:latin typeface="Cambria Math" panose="02040503050406030204" pitchFamily="18" charset="0"/>
                        </a:rPr>
                        <m:t>𝐌</m:t>
                      </m:r>
                      <m:r>
                        <a:rPr lang="it-IT" b="1" i="0" smtClean="0">
                          <a:latin typeface="Cambria Math" panose="02040503050406030204" pitchFamily="18" charset="0"/>
                        </a:rPr>
                        <m:t>= </m:t>
                      </m:r>
                      <m:r>
                        <a:rPr lang="it-IT" b="1" i="0" smtClean="0">
                          <a:latin typeface="Cambria Math" panose="02040503050406030204" pitchFamily="18" charset="0"/>
                        </a:rPr>
                        <m:t>𝟏</m:t>
                      </m:r>
                      <m:r>
                        <a:rPr lang="it-IT" b="1" i="1" smtClean="0">
                          <a:latin typeface="Cambria Math" panose="02040503050406030204" pitchFamily="18" charset="0"/>
                        </a:rPr>
                        <m:t>−</m:t>
                      </m:r>
                      <m:f>
                        <m:fPr>
                          <m:ctrlPr>
                            <a:rPr lang="pt-BR" b="1" i="1" smtClean="0">
                              <a:latin typeface="Cambria Math" panose="02040503050406030204" pitchFamily="18" charset="0"/>
                            </a:rPr>
                          </m:ctrlPr>
                        </m:fPr>
                        <m:num>
                          <m:nary>
                            <m:naryPr>
                              <m:chr m:val="∑"/>
                              <m:ctrlPr>
                                <a:rPr lang="pt-BR" b="1" i="1">
                                  <a:latin typeface="Cambria Math" panose="02040503050406030204" pitchFamily="18" charset="0"/>
                                </a:rPr>
                              </m:ctrlPr>
                            </m:naryPr>
                            <m:sub>
                              <m:r>
                                <a:rPr lang="pt-BR" b="1" i="1">
                                  <a:latin typeface="Cambria Math" panose="02040503050406030204" pitchFamily="18" charset="0"/>
                                </a:rPr>
                                <m:t>𝒌</m:t>
                              </m:r>
                              <m:r>
                                <a:rPr lang="pt-BR" b="1" i="1">
                                  <a:latin typeface="Cambria Math" panose="02040503050406030204" pitchFamily="18" charset="0"/>
                                </a:rPr>
                                <m:t>=</m:t>
                              </m:r>
                              <m:r>
                                <a:rPr lang="pt-BR" b="1" i="1">
                                  <a:latin typeface="Cambria Math" panose="02040503050406030204" pitchFamily="18" charset="0"/>
                                </a:rPr>
                                <m:t>𝟎</m:t>
                              </m:r>
                            </m:sub>
                            <m:sup>
                              <m:r>
                                <a:rPr lang="pt-BR" b="1" i="1">
                                  <a:latin typeface="Cambria Math" panose="02040503050406030204" pitchFamily="18" charset="0"/>
                                </a:rPr>
                                <m:t>𝒏</m:t>
                              </m:r>
                            </m:sup>
                            <m:e>
                              <m:f>
                                <m:fPr>
                                  <m:ctrlPr>
                                    <a:rPr lang="pt-BR" b="1" i="1">
                                      <a:latin typeface="Cambria Math" panose="02040503050406030204" pitchFamily="18" charset="0"/>
                                    </a:rPr>
                                  </m:ctrlPr>
                                </m:fPr>
                                <m:num>
                                  <m:sSub>
                                    <m:sSubPr>
                                      <m:ctrlPr>
                                        <a:rPr lang="pt-BR" b="1" i="1">
                                          <a:latin typeface="Cambria Math" panose="02040503050406030204" pitchFamily="18" charset="0"/>
                                        </a:rPr>
                                      </m:ctrlPr>
                                    </m:sSubPr>
                                    <m:e>
                                      <m:r>
                                        <a:rPr lang="it-IT" b="1" i="1">
                                          <a:latin typeface="Cambria Math" panose="02040503050406030204" pitchFamily="18" charset="0"/>
                                        </a:rPr>
                                        <m:t>𝑺</m:t>
                                      </m:r>
                                    </m:e>
                                    <m:sub>
                                      <m:r>
                                        <a:rPr lang="it-IT" b="1" i="1">
                                          <a:latin typeface="Cambria Math" panose="02040503050406030204" pitchFamily="18" charset="0"/>
                                        </a:rPr>
                                        <m:t>𝒌</m:t>
                                      </m:r>
                                    </m:sub>
                                  </m:sSub>
                                </m:num>
                                <m:den>
                                  <m:r>
                                    <a:rPr lang="it-IT" b="1" i="1">
                                      <a:latin typeface="Cambria Math" panose="02040503050406030204" pitchFamily="18" charset="0"/>
                                    </a:rPr>
                                    <m:t>𝟏𝟎𝟎</m:t>
                                  </m:r>
                                </m:den>
                              </m:f>
                            </m:e>
                          </m:nary>
                        </m:num>
                        <m:den>
                          <m:r>
                            <a:rPr lang="it-IT" b="1" i="1" smtClean="0">
                              <a:latin typeface="Cambria Math" panose="02040503050406030204" pitchFamily="18" charset="0"/>
                            </a:rPr>
                            <m:t>𝑵</m:t>
                          </m:r>
                        </m:den>
                      </m:f>
                    </m:oMath>
                  </m:oMathPara>
                </a14:m>
                <a:endParaRPr lang="it-IT" b="1" dirty="0"/>
              </a:p>
            </p:txBody>
          </p:sp>
        </mc:Choice>
        <mc:Fallback xmlns="">
          <p:sp>
            <p:nvSpPr>
              <p:cNvPr id="15" name="CasellaDiTesto 14">
                <a:extLst>
                  <a:ext uri="{FF2B5EF4-FFF2-40B4-BE49-F238E27FC236}">
                    <a16:creationId xmlns:a16="http://schemas.microsoft.com/office/drawing/2014/main" id="{B929C71C-1917-E436-AEAE-C35289C5D090}"/>
                  </a:ext>
                </a:extLst>
              </p:cNvPr>
              <p:cNvSpPr txBox="1">
                <a:spLocks noRot="1" noChangeAspect="1" noMove="1" noResize="1" noEditPoints="1" noAdjustHandles="1" noChangeArrowheads="1" noChangeShapeType="1" noTextEdit="1"/>
              </p:cNvSpPr>
              <p:nvPr/>
            </p:nvSpPr>
            <p:spPr>
              <a:xfrm>
                <a:off x="5700202" y="1156823"/>
                <a:ext cx="2271519" cy="701346"/>
              </a:xfrm>
              <a:prstGeom prst="rect">
                <a:avLst/>
              </a:prstGeom>
              <a:blipFill>
                <a:blip r:embed="rId5"/>
                <a:stretch>
                  <a:fillRect/>
                </a:stretch>
              </a:blipFill>
              <a:ln>
                <a:solidFill>
                  <a:schemeClr val="tx1"/>
                </a:solidFill>
              </a:ln>
            </p:spPr>
            <p:txBody>
              <a:bodyPr/>
              <a:lstStyle/>
              <a:p>
                <a:r>
                  <a:rPr lang="it-IT">
                    <a:noFill/>
                  </a:rPr>
                  <a:t> </a:t>
                </a:r>
              </a:p>
            </p:txBody>
          </p:sp>
        </mc:Fallback>
      </mc:AlternateContent>
      <p:sp>
        <p:nvSpPr>
          <p:cNvPr id="16" name="CasellaDiTesto 15">
            <a:extLst>
              <a:ext uri="{FF2B5EF4-FFF2-40B4-BE49-F238E27FC236}">
                <a16:creationId xmlns:a16="http://schemas.microsoft.com/office/drawing/2014/main" id="{3C953CD5-E43A-1DC3-78D7-AD2F96E72EFD}"/>
              </a:ext>
            </a:extLst>
          </p:cNvPr>
          <p:cNvSpPr txBox="1"/>
          <p:nvPr/>
        </p:nvSpPr>
        <p:spPr>
          <a:xfrm>
            <a:off x="355911" y="1413935"/>
            <a:ext cx="2354875" cy="5078313"/>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The First Chart (</a:t>
            </a:r>
            <a:r>
              <a:rPr lang="it-IT" b="1" dirty="0">
                <a:latin typeface="Arial" panose="020B0604020202020204" pitchFamily="34" charset="0"/>
                <a:cs typeface="Arial" panose="020B0604020202020204" pitchFamily="34" charset="0"/>
              </a:rPr>
              <a:t>Test 1</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means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within</a:t>
            </a:r>
            <a:r>
              <a:rPr lang="it-IT" dirty="0">
                <a:latin typeface="Arial" panose="020B0604020202020204" pitchFamily="34" charset="0"/>
                <a:cs typeface="Arial" panose="020B0604020202020204" pitchFamily="34" charset="0"/>
              </a:rPr>
              <a:t> the 81 </a:t>
            </a:r>
            <a:r>
              <a:rPr lang="it-IT" dirty="0" err="1">
                <a:latin typeface="Arial" panose="020B0604020202020204" pitchFamily="34" charset="0"/>
                <a:cs typeface="Arial" panose="020B0604020202020204" pitchFamily="34" charset="0"/>
              </a:rPr>
              <a:t>rows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obtained</a:t>
            </a:r>
            <a:r>
              <a:rPr lang="it-IT" dirty="0">
                <a:latin typeface="Arial" panose="020B0604020202020204" pitchFamily="34" charset="0"/>
                <a:cs typeface="Arial" panose="020B0604020202020204" pitchFamily="34" charset="0"/>
              </a:rPr>
              <a:t> with the merge on </a:t>
            </a:r>
            <a:r>
              <a:rPr lang="it-IT" b="1" dirty="0">
                <a:latin typeface="Arial" panose="020B0604020202020204" pitchFamily="34" charset="0"/>
                <a:cs typeface="Arial" panose="020B0604020202020204" pitchFamily="34" charset="0"/>
              </a:rPr>
              <a:t>ANTENNA</a:t>
            </a:r>
            <a:r>
              <a:rPr lang="it-IT" dirty="0">
                <a:latin typeface="Arial" panose="020B0604020202020204" pitchFamily="34" charset="0"/>
                <a:cs typeface="Arial" panose="020B0604020202020204" pitchFamily="34" charset="0"/>
              </a:rPr>
              <a:t>_</a:t>
            </a:r>
            <a:r>
              <a:rPr lang="it-IT" b="1" dirty="0">
                <a:latin typeface="Arial" panose="020B0604020202020204" pitchFamily="34" charset="0"/>
                <a:cs typeface="Arial" panose="020B0604020202020204" pitchFamily="34" charset="0"/>
              </a:rPr>
              <a:t>CODE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are 80 with 0% of matches on </a:t>
            </a:r>
            <a:r>
              <a:rPr lang="it-IT" b="1" dirty="0">
                <a:latin typeface="Arial" panose="020B0604020202020204" pitchFamily="34" charset="0"/>
                <a:cs typeface="Arial" panose="020B0604020202020204" pitchFamily="34" charset="0"/>
              </a:rPr>
              <a:t>SIM_CODE</a:t>
            </a:r>
            <a:r>
              <a:rPr lang="it-IT" dirty="0">
                <a:latin typeface="Arial" panose="020B0604020202020204" pitchFamily="34" charset="0"/>
                <a:cs typeface="Arial" panose="020B0604020202020204" pitchFamily="34" charset="0"/>
              </a:rPr>
              <a:t> and 1 with 100% of matches. So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 small </a:t>
            </a:r>
            <a:r>
              <a:rPr lang="it-IT" b="1" dirty="0" err="1">
                <a:latin typeface="Arial" panose="020B0604020202020204" pitchFamily="34" charset="0"/>
                <a:cs typeface="Arial" panose="020B0604020202020204" pitchFamily="34" charset="0"/>
              </a:rPr>
              <a:t>failure</a:t>
            </a:r>
            <a:r>
              <a:rPr lang="it-IT" dirty="0">
                <a:latin typeface="Arial" panose="020B0604020202020204" pitchFamily="34" charset="0"/>
                <a:cs typeface="Arial" panose="020B0604020202020204" pitchFamily="34" charset="0"/>
              </a:rPr>
              <a:t> in the </a:t>
            </a:r>
            <a:r>
              <a:rPr lang="it-IT" b="1" dirty="0">
                <a:latin typeface="Arial" panose="020B0604020202020204" pitchFamily="34" charset="0"/>
                <a:cs typeface="Arial" panose="020B0604020202020204" pitchFamily="34" charset="0"/>
              </a:rPr>
              <a:t>Privacy </a:t>
            </a:r>
            <a:r>
              <a:rPr lang="it-IT" b="1" dirty="0" err="1">
                <a:latin typeface="Arial" panose="020B0604020202020204" pitchFamily="34" charset="0"/>
                <a:cs typeface="Arial" panose="020B0604020202020204" pitchFamily="34" charset="0"/>
              </a:rPr>
              <a:t>Preserving</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Process</a:t>
            </a:r>
            <a:r>
              <a:rPr lang="it-IT" dirty="0">
                <a:latin typeface="Arial" panose="020B0604020202020204" pitchFamily="34" charset="0"/>
                <a:cs typeface="Arial" panose="020B0604020202020204" pitchFamily="34" charset="0"/>
              </a:rPr>
              <a:t>. </a:t>
            </a:r>
          </a:p>
          <a:p>
            <a:endParaRPr lang="it-IT" b="1" dirty="0">
              <a:latin typeface="Arial" panose="020B0604020202020204" pitchFamily="34" charset="0"/>
              <a:cs typeface="Arial" panose="020B0604020202020204" pitchFamily="34" charset="0"/>
            </a:endParaRPr>
          </a:p>
          <a:p>
            <a:r>
              <a:rPr lang="it-IT" b="1" dirty="0">
                <a:latin typeface="Arial" panose="020B0604020202020204" pitchFamily="34" charset="0"/>
                <a:cs typeface="Arial" panose="020B0604020202020204" pitchFamily="34" charset="0"/>
              </a:rPr>
              <a:t>In the second chart </a:t>
            </a:r>
            <a:r>
              <a:rPr lang="it-IT" b="1" dirty="0" err="1">
                <a:latin typeface="Arial" panose="020B0604020202020204" pitchFamily="34" charset="0"/>
                <a:cs typeface="Arial" panose="020B0604020202020204" pitchFamily="34" charset="0"/>
              </a:rPr>
              <a:t>there</a:t>
            </a:r>
            <a:r>
              <a:rPr lang="it-IT" b="1" dirty="0">
                <a:latin typeface="Arial" panose="020B0604020202020204" pitchFamily="34" charset="0"/>
                <a:cs typeface="Arial" panose="020B0604020202020204" pitchFamily="34" charset="0"/>
              </a:rPr>
              <a:t> are no matches and </a:t>
            </a:r>
            <a:r>
              <a:rPr lang="it-IT" b="1" dirty="0" err="1">
                <a:latin typeface="Arial" panose="020B0604020202020204" pitchFamily="34" charset="0"/>
                <a:cs typeface="Arial" panose="020B0604020202020204" pitchFamily="34" charset="0"/>
              </a:rPr>
              <a:t>failures</a:t>
            </a:r>
            <a:r>
              <a:rPr lang="it-IT"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8867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2E9D0255-95AB-FBBA-954D-842D75595B8D}"/>
              </a:ext>
            </a:extLst>
          </p:cNvPr>
          <p:cNvSpPr>
            <a:spLocks noGrp="1"/>
          </p:cNvSpPr>
          <p:nvPr>
            <p:ph type="body" idx="1"/>
          </p:nvPr>
        </p:nvSpPr>
        <p:spPr/>
        <p:txBody>
          <a:bodyPr/>
          <a:lstStyle/>
          <a:p>
            <a:pPr marL="0" indent="0">
              <a:buNone/>
            </a:pPr>
            <a:r>
              <a:rPr lang="it-IT" sz="2800" b="1" dirty="0">
                <a:solidFill>
                  <a:srgbClr val="AE1023"/>
                </a:solidFill>
              </a:rPr>
              <a:t>OUTLINE</a:t>
            </a:r>
          </a:p>
          <a:p>
            <a:r>
              <a:rPr lang="it-IT" sz="2400" dirty="0" err="1"/>
              <a:t>Why</a:t>
            </a:r>
            <a:r>
              <a:rPr lang="it-IT" sz="2400" dirty="0"/>
              <a:t> use </a:t>
            </a:r>
            <a:r>
              <a:rPr lang="it-IT" sz="2400" dirty="0" err="1"/>
              <a:t>synthetic</a:t>
            </a:r>
            <a:r>
              <a:rPr lang="it-IT" sz="2400" dirty="0"/>
              <a:t> data</a:t>
            </a:r>
          </a:p>
          <a:p>
            <a:r>
              <a:rPr lang="en-US" sz="2400" dirty="0"/>
              <a:t>How to generate synthetic data</a:t>
            </a:r>
            <a:endParaRPr lang="it-IT" sz="2400" dirty="0"/>
          </a:p>
        </p:txBody>
      </p:sp>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2</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Tree>
    <p:extLst>
      <p:ext uri="{BB962C8B-B14F-4D97-AF65-F5344CB8AC3E}">
        <p14:creationId xmlns:p14="http://schemas.microsoft.com/office/powerpoint/2010/main" val="3629188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1346" y="463247"/>
            <a:ext cx="11269308" cy="384721"/>
          </a:xfrm>
        </p:spPr>
        <p:txBody>
          <a:bodyPr/>
          <a:lstStyle/>
          <a:p>
            <a:r>
              <a:rPr lang="it-IT" dirty="0" err="1" smtClean="0"/>
              <a:t>Considerations</a:t>
            </a:r>
            <a:r>
              <a:rPr lang="it-IT" dirty="0" smtClean="0"/>
              <a:t> and Future </a:t>
            </a:r>
            <a:r>
              <a:rPr lang="it-IT" dirty="0" err="1" smtClean="0"/>
              <a:t>Directions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2" name="CasellaDiTesto 1"/>
          <p:cNvSpPr txBox="1"/>
          <p:nvPr/>
        </p:nvSpPr>
        <p:spPr>
          <a:xfrm>
            <a:off x="661737" y="1600200"/>
            <a:ext cx="6605337" cy="646331"/>
          </a:xfrm>
          <a:prstGeom prst="rect">
            <a:avLst/>
          </a:prstGeom>
          <a:noFill/>
        </p:spPr>
        <p:txBody>
          <a:bodyPr wrap="square" rtlCol="0">
            <a:spAutoFit/>
          </a:bodyPr>
          <a:lstStyle/>
          <a:p>
            <a:pPr marL="285750" indent="-285750">
              <a:buClr>
                <a:srgbClr val="FF0000"/>
              </a:buClr>
              <a:buFont typeface="Courier New" panose="02070309020205020404" pitchFamily="49" charset="0"/>
              <a:buChar char="o"/>
            </a:pP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work </a:t>
            </a:r>
            <a:r>
              <a:rPr lang="it-IT" dirty="0" err="1" smtClean="0">
                <a:latin typeface="Arial" panose="020B0604020202020204" pitchFamily="34" charset="0"/>
                <a:cs typeface="Arial" panose="020B0604020202020204" pitchFamily="34" charset="0"/>
              </a:rPr>
              <a:t>displays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how</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adopt</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robust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flexible</a:t>
            </a:r>
            <a:r>
              <a:rPr lang="it-IT" dirty="0" smtClean="0">
                <a:latin typeface="Arial" panose="020B0604020202020204" pitchFamily="34" charset="0"/>
                <a:cs typeface="Arial" panose="020B0604020202020204" pitchFamily="34" charset="0"/>
              </a:rPr>
              <a:t> </a:t>
            </a:r>
            <a:r>
              <a:rPr lang="it-IT" b="1" dirty="0" err="1" smtClean="0">
                <a:latin typeface="Arial" panose="020B0604020202020204" pitchFamily="34" charset="0"/>
                <a:cs typeface="Arial" panose="020B0604020202020204" pitchFamily="34" charset="0"/>
              </a:rPr>
              <a:t>Deep</a:t>
            </a:r>
            <a:r>
              <a:rPr lang="it-IT" b="1" dirty="0" smtClean="0">
                <a:latin typeface="Arial" panose="020B0604020202020204" pitchFamily="34" charset="0"/>
                <a:cs typeface="Arial" panose="020B0604020202020204" pitchFamily="34" charset="0"/>
              </a:rPr>
              <a:t> Learning Framework</a:t>
            </a:r>
            <a:endParaRPr lang="it-IT"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056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1346" y="463247"/>
            <a:ext cx="11269308" cy="384721"/>
          </a:xfrm>
        </p:spPr>
        <p:txBody>
          <a:bodyPr/>
          <a:lstStyle/>
          <a:p>
            <a:r>
              <a:rPr lang="it-IT" dirty="0" err="1"/>
              <a:t>References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Rettangolo 4"/>
          <p:cNvSpPr/>
          <p:nvPr/>
        </p:nvSpPr>
        <p:spPr>
          <a:xfrm>
            <a:off x="613812" y="1492072"/>
            <a:ext cx="10715991" cy="5909310"/>
          </a:xfrm>
          <a:prstGeom prst="rect">
            <a:avLst/>
          </a:prstGeom>
        </p:spPr>
        <p:txBody>
          <a:bodyPr wrap="square">
            <a:spAutoFit/>
          </a:bodyPr>
          <a:lstStyle/>
          <a:p>
            <a:r>
              <a:rPr lang="it-IT" dirty="0" err="1"/>
              <a:t>Goodfellow</a:t>
            </a:r>
            <a:r>
              <a:rPr lang="it-IT" dirty="0"/>
              <a:t>, I., </a:t>
            </a:r>
            <a:r>
              <a:rPr lang="it-IT" dirty="0" err="1"/>
              <a:t>Pouget</a:t>
            </a:r>
            <a:r>
              <a:rPr lang="it-IT" dirty="0"/>
              <a:t>-Abadie, J., </a:t>
            </a:r>
            <a:r>
              <a:rPr lang="it-IT" dirty="0" err="1"/>
              <a:t>Mirza</a:t>
            </a:r>
            <a:r>
              <a:rPr lang="it-IT" dirty="0"/>
              <a:t>, M., </a:t>
            </a:r>
            <a:r>
              <a:rPr lang="it-IT" dirty="0" err="1"/>
              <a:t>Xu</a:t>
            </a:r>
            <a:r>
              <a:rPr lang="it-IT" dirty="0"/>
              <a:t>, B., </a:t>
            </a:r>
            <a:r>
              <a:rPr lang="it-IT" dirty="0" err="1"/>
              <a:t>Warde-Farley</a:t>
            </a:r>
            <a:r>
              <a:rPr lang="it-IT" dirty="0"/>
              <a:t>, D., </a:t>
            </a:r>
            <a:r>
              <a:rPr lang="it-IT" dirty="0" err="1"/>
              <a:t>Ozair</a:t>
            </a:r>
            <a:r>
              <a:rPr lang="it-IT" dirty="0"/>
              <a:t>, S., ... &amp; </a:t>
            </a:r>
            <a:r>
              <a:rPr lang="it-IT" dirty="0" err="1"/>
              <a:t>Bengio</a:t>
            </a:r>
            <a:r>
              <a:rPr lang="it-IT" dirty="0"/>
              <a:t>, Y. (2014). Generative </a:t>
            </a:r>
            <a:r>
              <a:rPr lang="it-IT" dirty="0" err="1"/>
              <a:t>adversarial</a:t>
            </a:r>
            <a:r>
              <a:rPr lang="it-IT" dirty="0"/>
              <a:t> </a:t>
            </a:r>
            <a:r>
              <a:rPr lang="it-IT" dirty="0" err="1"/>
              <a:t>nets</a:t>
            </a:r>
            <a:r>
              <a:rPr lang="it-IT" dirty="0"/>
              <a:t>. </a:t>
            </a:r>
            <a:r>
              <a:rPr lang="it-IT" i="1" dirty="0" err="1"/>
              <a:t>Advances</a:t>
            </a:r>
            <a:r>
              <a:rPr lang="it-IT" i="1" dirty="0"/>
              <a:t> in </a:t>
            </a:r>
            <a:r>
              <a:rPr lang="it-IT" i="1" dirty="0" err="1"/>
              <a:t>neural</a:t>
            </a:r>
            <a:r>
              <a:rPr lang="it-IT" i="1" dirty="0"/>
              <a:t> information processing </a:t>
            </a:r>
            <a:r>
              <a:rPr lang="it-IT" i="1" dirty="0" err="1"/>
              <a:t>systems</a:t>
            </a:r>
            <a:r>
              <a:rPr lang="it-IT" dirty="0"/>
              <a:t>, </a:t>
            </a:r>
            <a:r>
              <a:rPr lang="it-IT" i="1" dirty="0"/>
              <a:t>27</a:t>
            </a:r>
            <a:r>
              <a:rPr lang="it-IT" dirty="0" smtClean="0"/>
              <a:t>.</a:t>
            </a:r>
          </a:p>
          <a:p>
            <a:endParaRPr lang="it-IT" dirty="0"/>
          </a:p>
          <a:p>
            <a:r>
              <a:rPr lang="it-IT" dirty="0" err="1"/>
              <a:t>Mirza</a:t>
            </a:r>
            <a:r>
              <a:rPr lang="it-IT" dirty="0"/>
              <a:t>, M., &amp; </a:t>
            </a:r>
            <a:r>
              <a:rPr lang="it-IT" dirty="0" err="1"/>
              <a:t>Osindero</a:t>
            </a:r>
            <a:r>
              <a:rPr lang="it-IT" dirty="0"/>
              <a:t>, S. (2014). </a:t>
            </a:r>
            <a:r>
              <a:rPr lang="it-IT" dirty="0" err="1"/>
              <a:t>Conditional</a:t>
            </a:r>
            <a:r>
              <a:rPr lang="it-IT" dirty="0"/>
              <a:t> generative </a:t>
            </a:r>
            <a:r>
              <a:rPr lang="it-IT" dirty="0" err="1"/>
              <a:t>adversarial</a:t>
            </a:r>
            <a:r>
              <a:rPr lang="it-IT" dirty="0"/>
              <a:t> </a:t>
            </a:r>
            <a:r>
              <a:rPr lang="it-IT" dirty="0" err="1"/>
              <a:t>nets</a:t>
            </a:r>
            <a:r>
              <a:rPr lang="it-IT" dirty="0"/>
              <a:t>. </a:t>
            </a:r>
            <a:r>
              <a:rPr lang="it-IT" i="1" dirty="0" err="1"/>
              <a:t>arXiv</a:t>
            </a:r>
            <a:r>
              <a:rPr lang="it-IT" i="1" dirty="0"/>
              <a:t> </a:t>
            </a:r>
            <a:r>
              <a:rPr lang="it-IT" i="1" dirty="0" err="1"/>
              <a:t>preprint</a:t>
            </a:r>
            <a:r>
              <a:rPr lang="it-IT" i="1" dirty="0"/>
              <a:t> arXiv:1411.1784</a:t>
            </a:r>
            <a:r>
              <a:rPr lang="it-IT" dirty="0" smtClean="0"/>
              <a:t>.</a:t>
            </a:r>
          </a:p>
          <a:p>
            <a:endParaRPr lang="it-IT" dirty="0"/>
          </a:p>
          <a:p>
            <a:r>
              <a:rPr lang="it-IT" dirty="0" err="1"/>
              <a:t>Kunar</a:t>
            </a:r>
            <a:r>
              <a:rPr lang="it-IT" dirty="0"/>
              <a:t>, A. (2021). </a:t>
            </a:r>
            <a:r>
              <a:rPr lang="it-IT" dirty="0" err="1"/>
              <a:t>Effective</a:t>
            </a:r>
            <a:r>
              <a:rPr lang="it-IT" dirty="0"/>
              <a:t> and Privacy </a:t>
            </a:r>
            <a:r>
              <a:rPr lang="it-IT" dirty="0" err="1"/>
              <a:t>preserving</a:t>
            </a:r>
            <a:r>
              <a:rPr lang="it-IT" dirty="0"/>
              <a:t> Tabular Data </a:t>
            </a:r>
            <a:r>
              <a:rPr lang="it-IT" dirty="0" err="1"/>
              <a:t>Synthesizing</a:t>
            </a:r>
            <a:r>
              <a:rPr lang="it-IT" dirty="0"/>
              <a:t>. </a:t>
            </a:r>
            <a:r>
              <a:rPr lang="it-IT" i="1" dirty="0" err="1"/>
              <a:t>arXiv</a:t>
            </a:r>
            <a:r>
              <a:rPr lang="it-IT" i="1" dirty="0"/>
              <a:t> </a:t>
            </a:r>
            <a:r>
              <a:rPr lang="it-IT" i="1" dirty="0" err="1"/>
              <a:t>preprint</a:t>
            </a:r>
            <a:r>
              <a:rPr lang="it-IT" i="1" dirty="0"/>
              <a:t> arXiv:2108.10064</a:t>
            </a:r>
            <a:r>
              <a:rPr lang="it-IT" dirty="0" smtClean="0"/>
              <a:t>.</a:t>
            </a:r>
          </a:p>
          <a:p>
            <a:endParaRPr lang="it-IT" b="1" dirty="0"/>
          </a:p>
          <a:p>
            <a:r>
              <a:rPr lang="it-IT" dirty="0" err="1" smtClean="0"/>
              <a:t>Synthetic</a:t>
            </a:r>
            <a:r>
              <a:rPr lang="it-IT" dirty="0" smtClean="0"/>
              <a:t> Data </a:t>
            </a:r>
            <a:r>
              <a:rPr lang="it-IT" dirty="0" err="1" smtClean="0"/>
              <a:t>Gym</a:t>
            </a:r>
            <a:r>
              <a:rPr lang="it-IT" dirty="0"/>
              <a:t> Link: </a:t>
            </a:r>
            <a:r>
              <a:rPr lang="it-IT" dirty="0">
                <a:hlinkClick r:id="rId2"/>
              </a:rPr>
              <a:t>https://</a:t>
            </a:r>
            <a:r>
              <a:rPr lang="it-IT" dirty="0" smtClean="0">
                <a:hlinkClick r:id="rId2"/>
              </a:rPr>
              <a:t>github.com/sdv-dev/SDGym</a:t>
            </a:r>
            <a:endParaRPr lang="it-IT" dirty="0" smtClean="0"/>
          </a:p>
          <a:p>
            <a:endParaRPr lang="it-IT" dirty="0"/>
          </a:p>
          <a:p>
            <a:r>
              <a:rPr lang="it-IT" dirty="0" err="1" smtClean="0"/>
              <a:t>Colab</a:t>
            </a:r>
            <a:r>
              <a:rPr lang="it-IT" dirty="0" smtClean="0"/>
              <a:t> </a:t>
            </a:r>
            <a:r>
              <a:rPr lang="it-IT" dirty="0" err="1" smtClean="0"/>
              <a:t>Jupyther</a:t>
            </a:r>
            <a:r>
              <a:rPr lang="it-IT" dirty="0" smtClean="0"/>
              <a:t> Notebook - </a:t>
            </a:r>
            <a:r>
              <a:rPr lang="it-IT" dirty="0" err="1" smtClean="0"/>
              <a:t>Python</a:t>
            </a:r>
            <a:r>
              <a:rPr lang="it-IT" dirty="0" smtClean="0"/>
              <a:t> Code Links of </a:t>
            </a:r>
            <a:r>
              <a:rPr lang="it-IT" dirty="0" err="1" smtClean="0"/>
              <a:t>this</a:t>
            </a:r>
            <a:r>
              <a:rPr lang="it-IT" dirty="0" smtClean="0"/>
              <a:t> Work:</a:t>
            </a:r>
          </a:p>
          <a:p>
            <a:endParaRPr lang="it-IT" dirty="0"/>
          </a:p>
          <a:p>
            <a:r>
              <a:rPr lang="it-IT" b="1" dirty="0" smtClean="0"/>
              <a:t>Training </a:t>
            </a:r>
            <a:r>
              <a:rPr lang="it-IT" b="1" dirty="0" err="1" smtClean="0"/>
              <a:t>Colab</a:t>
            </a:r>
            <a:r>
              <a:rPr lang="it-IT" b="1" dirty="0"/>
              <a:t>: </a:t>
            </a:r>
            <a:r>
              <a:rPr lang="it-IT" dirty="0">
                <a:hlinkClick r:id="rId3"/>
              </a:rPr>
              <a:t>https://</a:t>
            </a:r>
            <a:r>
              <a:rPr lang="it-IT" dirty="0" smtClean="0">
                <a:hlinkClick r:id="rId3"/>
              </a:rPr>
              <a:t>colab.research.google.com/drive/1v7UkWXnC_4qToHMB6QQWebUFTHJT6Qe4?usp=sharing</a:t>
            </a:r>
            <a:endParaRPr lang="it-IT" dirty="0" smtClean="0"/>
          </a:p>
          <a:p>
            <a:endParaRPr lang="it-IT" dirty="0"/>
          </a:p>
          <a:p>
            <a:r>
              <a:rPr lang="it-IT" b="1" dirty="0" err="1" smtClean="0"/>
              <a:t>Inference</a:t>
            </a:r>
            <a:r>
              <a:rPr lang="it-IT" b="1" dirty="0" smtClean="0"/>
              <a:t> and </a:t>
            </a:r>
            <a:r>
              <a:rPr lang="it-IT" b="1" dirty="0" err="1" smtClean="0"/>
              <a:t>Metrics</a:t>
            </a:r>
            <a:r>
              <a:rPr lang="it-IT" b="1" dirty="0" smtClean="0"/>
              <a:t> Evaluation </a:t>
            </a:r>
            <a:r>
              <a:rPr lang="it-IT" b="1" smtClean="0"/>
              <a:t>Colab: </a:t>
            </a:r>
            <a:endParaRPr lang="it-IT" b="1" dirty="0" smtClean="0"/>
          </a:p>
          <a:p>
            <a:r>
              <a:rPr lang="en-US" dirty="0">
                <a:hlinkClick r:id="rId4"/>
              </a:rPr>
              <a:t>https://</a:t>
            </a:r>
            <a:r>
              <a:rPr lang="en-US" dirty="0" smtClean="0">
                <a:hlinkClick r:id="rId4"/>
              </a:rPr>
              <a:t>colab.research.google.com/drive/1FFX4ezYjwUbKiXGrqSuVV0iOr2wBakHa?usp=sharing</a:t>
            </a:r>
            <a:endParaRPr lang="en-US" dirty="0" smtClean="0"/>
          </a:p>
          <a:p>
            <a:endParaRPr lang="en-US" dirty="0"/>
          </a:p>
          <a:p>
            <a:endParaRPr lang="it-IT" dirty="0" smtClean="0"/>
          </a:p>
          <a:p>
            <a:endParaRPr lang="it-IT" dirty="0" smtClean="0"/>
          </a:p>
          <a:p>
            <a:endParaRPr lang="it-IT" dirty="0"/>
          </a:p>
          <a:p>
            <a:endParaRPr lang="it-IT" dirty="0"/>
          </a:p>
        </p:txBody>
      </p:sp>
    </p:spTree>
    <p:extLst>
      <p:ext uri="{BB962C8B-B14F-4D97-AF65-F5344CB8AC3E}">
        <p14:creationId xmlns:p14="http://schemas.microsoft.com/office/powerpoint/2010/main" val="353605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07821B-5649-449D-A1C2-3F67CA468A7F}"/>
              </a:ext>
            </a:extLst>
          </p:cNvPr>
          <p:cNvSpPr>
            <a:spLocks noGrp="1"/>
          </p:cNvSpPr>
          <p:nvPr>
            <p:ph type="ctrTitle"/>
          </p:nvPr>
        </p:nvSpPr>
        <p:spPr>
          <a:xfrm>
            <a:off x="487849" y="1544239"/>
            <a:ext cx="11283042" cy="1839433"/>
          </a:xfrm>
        </p:spPr>
        <p:txBody>
          <a:bodyPr/>
          <a:lstStyle/>
          <a:p>
            <a:r>
              <a:rPr lang="it-IT" dirty="0"/>
              <a:t>Thank </a:t>
            </a:r>
            <a:r>
              <a:rPr lang="it-IT" dirty="0" err="1"/>
              <a:t>You</a:t>
            </a:r>
            <a:r>
              <a:rPr lang="it-IT" dirty="0"/>
              <a:t> </a:t>
            </a:r>
            <a:br>
              <a:rPr lang="it-IT" dirty="0"/>
            </a:br>
            <a:r>
              <a:rPr lang="it-IT" dirty="0"/>
              <a:t>for </a:t>
            </a:r>
            <a:r>
              <a:rPr lang="it-IT" dirty="0" err="1"/>
              <a:t>your</a:t>
            </a:r>
            <a:r>
              <a:rPr lang="it-IT" dirty="0"/>
              <a:t> </a:t>
            </a:r>
            <a:r>
              <a:rPr lang="it-IT" dirty="0" err="1"/>
              <a:t>attention</a:t>
            </a:r>
            <a:endParaRPr lang="it-IT" dirty="0"/>
          </a:p>
        </p:txBody>
      </p:sp>
      <p:sp>
        <p:nvSpPr>
          <p:cNvPr id="3" name="Segnaposto testo 2">
            <a:extLst>
              <a:ext uri="{FF2B5EF4-FFF2-40B4-BE49-F238E27FC236}">
                <a16:creationId xmlns:a16="http://schemas.microsoft.com/office/drawing/2014/main" id="{52857493-CE83-4A58-B836-860B262B8CCD}"/>
              </a:ext>
            </a:extLst>
          </p:cNvPr>
          <p:cNvSpPr>
            <a:spLocks noGrp="1"/>
          </p:cNvSpPr>
          <p:nvPr>
            <p:ph type="body" idx="1"/>
          </p:nvPr>
        </p:nvSpPr>
        <p:spPr>
          <a:xfrm>
            <a:off x="3246635" y="3997493"/>
            <a:ext cx="6064500" cy="1607662"/>
          </a:xfrm>
        </p:spPr>
        <p:txBody>
          <a:bodyPr/>
          <a:lstStyle/>
          <a:p>
            <a:r>
              <a:rPr lang="it-IT" dirty="0" smtClean="0"/>
              <a:t>FABRIZIO DE FAUSTI | </a:t>
            </a:r>
            <a:r>
              <a:rPr lang="it-IT" dirty="0" smtClean="0">
                <a:hlinkClick r:id="rId2"/>
              </a:rPr>
              <a:t>defausti@istat.it</a:t>
            </a:r>
            <a:r>
              <a:rPr lang="it-IT" dirty="0" smtClean="0"/>
              <a:t> </a:t>
            </a:r>
          </a:p>
          <a:p>
            <a:r>
              <a:rPr lang="it-IT" dirty="0"/>
              <a:t>MASSIMO DE CUBELLIS | </a:t>
            </a:r>
            <a:r>
              <a:rPr lang="it-IT" dirty="0">
                <a:hlinkClick r:id="rId3"/>
              </a:rPr>
              <a:t>decubell@istat.it</a:t>
            </a:r>
            <a:endParaRPr lang="it-IT" dirty="0"/>
          </a:p>
          <a:p>
            <a:r>
              <a:rPr lang="it-IT" dirty="0"/>
              <a:t>FRANCESCO PUGLIESE | </a:t>
            </a:r>
            <a:r>
              <a:rPr lang="it-IT" dirty="0">
                <a:hlinkClick r:id="rId4"/>
              </a:rPr>
              <a:t>francesco.pugliese@istat.it</a:t>
            </a:r>
            <a:endParaRPr lang="it-IT" dirty="0"/>
          </a:p>
          <a:p>
            <a:r>
              <a:rPr lang="it-IT" dirty="0" smtClean="0"/>
              <a:t>ROBERTA RADINI | </a:t>
            </a:r>
            <a:r>
              <a:rPr lang="it-IT" dirty="0" smtClean="0">
                <a:hlinkClick r:id="rId5"/>
              </a:rPr>
              <a:t>radini@istat.it</a:t>
            </a:r>
            <a:endParaRPr lang="it-IT" dirty="0" smtClean="0"/>
          </a:p>
          <a:p>
            <a:endParaRPr lang="it-IT" dirty="0"/>
          </a:p>
        </p:txBody>
      </p:sp>
    </p:spTree>
    <p:extLst>
      <p:ext uri="{BB962C8B-B14F-4D97-AF65-F5344CB8AC3E}">
        <p14:creationId xmlns:p14="http://schemas.microsoft.com/office/powerpoint/2010/main" val="289216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3</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
        <p:nvSpPr>
          <p:cNvPr id="7" name="CasellaDiTesto 6">
            <a:extLst>
              <a:ext uri="{FF2B5EF4-FFF2-40B4-BE49-F238E27FC236}">
                <a16:creationId xmlns:a16="http://schemas.microsoft.com/office/drawing/2014/main" id="{7C1E1750-B0CA-501A-8D9E-FBDF01505314}"/>
              </a:ext>
            </a:extLst>
          </p:cNvPr>
          <p:cNvSpPr txBox="1"/>
          <p:nvPr/>
        </p:nvSpPr>
        <p:spPr>
          <a:xfrm>
            <a:off x="468895" y="1202729"/>
            <a:ext cx="7019704" cy="400110"/>
          </a:xfrm>
          <a:prstGeom prst="rect">
            <a:avLst/>
          </a:prstGeom>
          <a:noFill/>
        </p:spPr>
        <p:txBody>
          <a:bodyPr wrap="square" rtlCol="0">
            <a:spAutoFit/>
          </a:bodyPr>
          <a:lstStyle/>
          <a:p>
            <a:pPr algn="ctr"/>
            <a:r>
              <a:rPr lang="es-ES" sz="2000" b="1" dirty="0">
                <a:solidFill>
                  <a:srgbClr val="FF0000"/>
                </a:solidFill>
              </a:rPr>
              <a:t>RMF- Reference </a:t>
            </a:r>
            <a:r>
              <a:rPr lang="es-ES" sz="2000" b="1" dirty="0" err="1">
                <a:solidFill>
                  <a:srgbClr val="FF0000"/>
                </a:solidFill>
              </a:rPr>
              <a:t>Methodological</a:t>
            </a:r>
            <a:r>
              <a:rPr lang="es-ES" sz="2000" b="1" dirty="0">
                <a:solidFill>
                  <a:srgbClr val="FF0000"/>
                </a:solidFill>
              </a:rPr>
              <a:t> Framework </a:t>
            </a:r>
            <a:r>
              <a:rPr lang="es-ES" sz="2000" b="1" dirty="0" err="1">
                <a:solidFill>
                  <a:srgbClr val="FF0000"/>
                </a:solidFill>
              </a:rPr>
              <a:t>for</a:t>
            </a:r>
            <a:r>
              <a:rPr lang="es-ES" sz="2000" b="1" dirty="0">
                <a:solidFill>
                  <a:srgbClr val="FF0000"/>
                </a:solidFill>
              </a:rPr>
              <a:t> MNO</a:t>
            </a:r>
            <a:endParaRPr lang="it-IT" dirty="0">
              <a:solidFill>
                <a:srgbClr val="FF0000"/>
              </a:solidFill>
            </a:endParaRPr>
          </a:p>
        </p:txBody>
      </p:sp>
      <p:sp>
        <p:nvSpPr>
          <p:cNvPr id="8" name="Titolo 2">
            <a:extLst>
              <a:ext uri="{FF2B5EF4-FFF2-40B4-BE49-F238E27FC236}">
                <a16:creationId xmlns:a16="http://schemas.microsoft.com/office/drawing/2014/main" id="{BF592F8A-FA99-6F2B-2480-F6D6B6E73167}"/>
              </a:ext>
            </a:extLst>
          </p:cNvPr>
          <p:cNvSpPr>
            <a:spLocks noGrp="1"/>
          </p:cNvSpPr>
          <p:nvPr>
            <p:ph type="title"/>
          </p:nvPr>
        </p:nvSpPr>
        <p:spPr>
          <a:xfrm>
            <a:off x="468895" y="503475"/>
            <a:ext cx="11269308" cy="384721"/>
          </a:xfrm>
        </p:spPr>
        <p:txBody>
          <a:bodyPr/>
          <a:lstStyle/>
          <a:p>
            <a:r>
              <a:rPr lang="it-IT" sz="2800" dirty="0" err="1"/>
              <a:t>Why</a:t>
            </a:r>
            <a:r>
              <a:rPr lang="it-IT" sz="2800" dirty="0"/>
              <a:t> use </a:t>
            </a:r>
            <a:r>
              <a:rPr lang="it-IT" sz="2800" dirty="0" err="1"/>
              <a:t>synthetic</a:t>
            </a:r>
            <a:r>
              <a:rPr lang="it-IT" sz="2800" dirty="0"/>
              <a:t> data</a:t>
            </a:r>
            <a:endParaRPr lang="it-IT" dirty="0"/>
          </a:p>
        </p:txBody>
      </p:sp>
      <p:sp>
        <p:nvSpPr>
          <p:cNvPr id="10" name="Ovale 9">
            <a:extLst>
              <a:ext uri="{FF2B5EF4-FFF2-40B4-BE49-F238E27FC236}">
                <a16:creationId xmlns:a16="http://schemas.microsoft.com/office/drawing/2014/main" id="{111E857B-8BAA-7F29-F15E-68B49A63479F}"/>
              </a:ext>
            </a:extLst>
          </p:cNvPr>
          <p:cNvSpPr/>
          <p:nvPr/>
        </p:nvSpPr>
        <p:spPr>
          <a:xfrm>
            <a:off x="8674776" y="1481739"/>
            <a:ext cx="2086860" cy="800208"/>
          </a:xfrm>
          <a:prstGeom prst="ellipse">
            <a:avLst/>
          </a:prstGeom>
          <a:solidFill>
            <a:srgbClr val="09C7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Statistical </a:t>
            </a:r>
            <a:r>
              <a:rPr lang="it-IT" dirty="0" err="1"/>
              <a:t>Population</a:t>
            </a:r>
            <a:r>
              <a:rPr lang="it-IT" dirty="0"/>
              <a:t> </a:t>
            </a:r>
          </a:p>
        </p:txBody>
      </p:sp>
      <p:sp>
        <p:nvSpPr>
          <p:cNvPr id="11" name="Documento multiplo 10">
            <a:extLst>
              <a:ext uri="{FF2B5EF4-FFF2-40B4-BE49-F238E27FC236}">
                <a16:creationId xmlns:a16="http://schemas.microsoft.com/office/drawing/2014/main" id="{6B817573-D997-E562-8767-6C4D2961F2A8}"/>
              </a:ext>
            </a:extLst>
          </p:cNvPr>
          <p:cNvSpPr/>
          <p:nvPr/>
        </p:nvSpPr>
        <p:spPr>
          <a:xfrm>
            <a:off x="8722052" y="5315149"/>
            <a:ext cx="1584584" cy="87980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data source</a:t>
            </a:r>
          </a:p>
        </p:txBody>
      </p:sp>
      <p:sp>
        <p:nvSpPr>
          <p:cNvPr id="12" name="CasellaDiTesto 11">
            <a:extLst>
              <a:ext uri="{FF2B5EF4-FFF2-40B4-BE49-F238E27FC236}">
                <a16:creationId xmlns:a16="http://schemas.microsoft.com/office/drawing/2014/main" id="{23AF8F6D-DE3C-4C92-B1E2-1972E7D0DFC7}"/>
              </a:ext>
            </a:extLst>
          </p:cNvPr>
          <p:cNvSpPr txBox="1"/>
          <p:nvPr/>
        </p:nvSpPr>
        <p:spPr>
          <a:xfrm>
            <a:off x="8627927" y="3043469"/>
            <a:ext cx="1874666" cy="384721"/>
          </a:xfrm>
          <a:prstGeom prst="rect">
            <a:avLst/>
          </a:prstGeom>
          <a:noFill/>
        </p:spPr>
        <p:txBody>
          <a:bodyPr wrap="square" rtlCol="0">
            <a:spAutoFit/>
          </a:bodyPr>
          <a:lstStyle/>
          <a:p>
            <a:r>
              <a:rPr lang="it-IT" dirty="0" err="1"/>
              <a:t>Statistics</a:t>
            </a:r>
            <a:r>
              <a:rPr lang="it-IT" dirty="0"/>
              <a:t> Layer</a:t>
            </a:r>
          </a:p>
        </p:txBody>
      </p:sp>
      <p:cxnSp>
        <p:nvCxnSpPr>
          <p:cNvPr id="13" name="Connettore a gomito 12">
            <a:extLst>
              <a:ext uri="{FF2B5EF4-FFF2-40B4-BE49-F238E27FC236}">
                <a16:creationId xmlns:a16="http://schemas.microsoft.com/office/drawing/2014/main" id="{CED2A2CA-8902-2D3B-350C-7E909730496D}"/>
              </a:ext>
            </a:extLst>
          </p:cNvPr>
          <p:cNvCxnSpPr>
            <a:cxnSpLocks/>
            <a:stCxn id="11" idx="1"/>
            <a:endCxn id="14" idx="2"/>
          </p:cNvCxnSpPr>
          <p:nvPr/>
        </p:nvCxnSpPr>
        <p:spPr>
          <a:xfrm rot="10800000">
            <a:off x="5985578" y="4241319"/>
            <a:ext cx="2736474" cy="151373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89DC48F6-984D-DBC3-80F9-FCA28D4CC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888" y="3574081"/>
            <a:ext cx="935380" cy="667238"/>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5874F11F-C7AF-0268-F662-0223F536EBCD}"/>
              </a:ext>
            </a:extLst>
          </p:cNvPr>
          <p:cNvSpPr txBox="1"/>
          <p:nvPr/>
        </p:nvSpPr>
        <p:spPr>
          <a:xfrm>
            <a:off x="6487530" y="3561371"/>
            <a:ext cx="3481796" cy="677108"/>
          </a:xfrm>
          <a:prstGeom prst="rect">
            <a:avLst/>
          </a:prstGeom>
          <a:solidFill>
            <a:schemeClr val="accent6">
              <a:lumMod val="20000"/>
              <a:lumOff val="80000"/>
            </a:schemeClr>
          </a:solidFill>
        </p:spPr>
        <p:txBody>
          <a:bodyPr wrap="square" rtlCol="0">
            <a:spAutoFit/>
          </a:bodyPr>
          <a:lstStyle/>
          <a:p>
            <a:r>
              <a:rPr lang="it-IT" i="1" dirty="0" err="1"/>
              <a:t>constraints</a:t>
            </a:r>
            <a:r>
              <a:rPr lang="it-IT" i="1" dirty="0"/>
              <a:t>, </a:t>
            </a:r>
            <a:r>
              <a:rPr lang="it-IT" i="1" dirty="0" err="1"/>
              <a:t>definitions</a:t>
            </a:r>
            <a:r>
              <a:rPr lang="it-IT" i="1" dirty="0"/>
              <a:t>, rules,  </a:t>
            </a:r>
            <a:r>
              <a:rPr lang="it-IT" i="1" dirty="0" err="1"/>
              <a:t>algorithms</a:t>
            </a:r>
            <a:r>
              <a:rPr lang="it-IT" i="1" dirty="0"/>
              <a:t>, data </a:t>
            </a:r>
            <a:r>
              <a:rPr lang="it-IT" i="1" dirty="0" err="1"/>
              <a:t>transformation</a:t>
            </a:r>
            <a:endParaRPr lang="it-IT" i="1" dirty="0"/>
          </a:p>
        </p:txBody>
      </p:sp>
      <p:pic>
        <p:nvPicPr>
          <p:cNvPr id="16" name="Immagine 15">
            <a:extLst>
              <a:ext uri="{FF2B5EF4-FFF2-40B4-BE49-F238E27FC236}">
                <a16:creationId xmlns:a16="http://schemas.microsoft.com/office/drawing/2014/main" id="{B72C3946-9FA7-3D84-5215-410424B5285A}"/>
              </a:ext>
            </a:extLst>
          </p:cNvPr>
          <p:cNvPicPr>
            <a:picLocks noChangeAspect="1"/>
          </p:cNvPicPr>
          <p:nvPr/>
        </p:nvPicPr>
        <p:blipFill>
          <a:blip r:embed="rId4"/>
          <a:stretch>
            <a:fillRect/>
          </a:stretch>
        </p:blipFill>
        <p:spPr>
          <a:xfrm>
            <a:off x="1744885" y="2847331"/>
            <a:ext cx="3060650" cy="2105188"/>
          </a:xfrm>
          <a:prstGeom prst="rect">
            <a:avLst/>
          </a:prstGeom>
        </p:spPr>
      </p:pic>
      <p:sp>
        <p:nvSpPr>
          <p:cNvPr id="17" name="Ovale 16">
            <a:extLst>
              <a:ext uri="{FF2B5EF4-FFF2-40B4-BE49-F238E27FC236}">
                <a16:creationId xmlns:a16="http://schemas.microsoft.com/office/drawing/2014/main" id="{7DAC824B-C697-ACA7-E659-6F4DFE388555}"/>
              </a:ext>
            </a:extLst>
          </p:cNvPr>
          <p:cNvSpPr/>
          <p:nvPr/>
        </p:nvSpPr>
        <p:spPr>
          <a:xfrm>
            <a:off x="4377248" y="1650242"/>
            <a:ext cx="3229896" cy="1290961"/>
          </a:xfrm>
          <a:prstGeom prst="ellipse">
            <a:avLst/>
          </a:prstGeom>
          <a:solidFill>
            <a:srgbClr val="90FA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A PROXY</a:t>
            </a:r>
          </a:p>
          <a:p>
            <a:pPr algn="ctr"/>
            <a:r>
              <a:rPr lang="it-IT" b="1" dirty="0">
                <a:solidFill>
                  <a:schemeClr val="tx1"/>
                </a:solidFill>
              </a:rPr>
              <a:t>Of Statistical</a:t>
            </a:r>
            <a:r>
              <a:rPr lang="it-IT" dirty="0"/>
              <a:t> </a:t>
            </a:r>
            <a:r>
              <a:rPr lang="it-IT" b="1" dirty="0" err="1">
                <a:solidFill>
                  <a:schemeClr val="tx1"/>
                </a:solidFill>
              </a:rPr>
              <a:t>Popolation</a:t>
            </a:r>
            <a:r>
              <a:rPr lang="it-IT" b="1" dirty="0">
                <a:solidFill>
                  <a:schemeClr val="tx1"/>
                </a:solidFill>
              </a:rPr>
              <a:t> </a:t>
            </a:r>
            <a:r>
              <a:rPr lang="it-IT" dirty="0" err="1">
                <a:solidFill>
                  <a:schemeClr val="tx1"/>
                </a:solidFill>
              </a:rPr>
              <a:t>obtained</a:t>
            </a:r>
            <a:r>
              <a:rPr lang="it-IT" dirty="0">
                <a:solidFill>
                  <a:schemeClr val="tx1"/>
                </a:solidFill>
              </a:rPr>
              <a:t> by source data</a:t>
            </a:r>
          </a:p>
        </p:txBody>
      </p:sp>
      <p:cxnSp>
        <p:nvCxnSpPr>
          <p:cNvPr id="18" name="Connettore a gomito 17">
            <a:extLst>
              <a:ext uri="{FF2B5EF4-FFF2-40B4-BE49-F238E27FC236}">
                <a16:creationId xmlns:a16="http://schemas.microsoft.com/office/drawing/2014/main" id="{1D739C1A-2DE8-C521-CCA4-4FA87726687D}"/>
              </a:ext>
            </a:extLst>
          </p:cNvPr>
          <p:cNvCxnSpPr>
            <a:cxnSpLocks/>
            <a:endCxn id="10" idx="4"/>
          </p:cNvCxnSpPr>
          <p:nvPr/>
        </p:nvCxnSpPr>
        <p:spPr>
          <a:xfrm flipV="1">
            <a:off x="7491838" y="2281947"/>
            <a:ext cx="2226368" cy="382104"/>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Nastro perforato 18">
            <a:extLst>
              <a:ext uri="{FF2B5EF4-FFF2-40B4-BE49-F238E27FC236}">
                <a16:creationId xmlns:a16="http://schemas.microsoft.com/office/drawing/2014/main" id="{736032F8-8C9A-452C-8175-AED9C5EEAD06}"/>
              </a:ext>
            </a:extLst>
          </p:cNvPr>
          <p:cNvSpPr/>
          <p:nvPr/>
        </p:nvSpPr>
        <p:spPr>
          <a:xfrm>
            <a:off x="7940236" y="2472839"/>
            <a:ext cx="1484671" cy="468364"/>
          </a:xfrm>
          <a:prstGeom prst="flowChartPunchedTap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t>ESTIMATES</a:t>
            </a:r>
            <a:endParaRPr lang="it-IT" dirty="0"/>
          </a:p>
        </p:txBody>
      </p:sp>
      <p:cxnSp>
        <p:nvCxnSpPr>
          <p:cNvPr id="20" name="Connettore 2 19">
            <a:extLst>
              <a:ext uri="{FF2B5EF4-FFF2-40B4-BE49-F238E27FC236}">
                <a16:creationId xmlns:a16="http://schemas.microsoft.com/office/drawing/2014/main" id="{96E72D4B-C185-0E9B-690F-28918E2B4C5B}"/>
              </a:ext>
            </a:extLst>
          </p:cNvPr>
          <p:cNvCxnSpPr>
            <a:stCxn id="14" idx="0"/>
            <a:endCxn id="17" idx="4"/>
          </p:cNvCxnSpPr>
          <p:nvPr/>
        </p:nvCxnSpPr>
        <p:spPr>
          <a:xfrm flipV="1">
            <a:off x="5985578" y="2941203"/>
            <a:ext cx="6618" cy="632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ttore diritto 20">
            <a:extLst>
              <a:ext uri="{FF2B5EF4-FFF2-40B4-BE49-F238E27FC236}">
                <a16:creationId xmlns:a16="http://schemas.microsoft.com/office/drawing/2014/main" id="{AA48A142-3283-3B11-389C-7CCF848E55B9}"/>
              </a:ext>
            </a:extLst>
          </p:cNvPr>
          <p:cNvCxnSpPr/>
          <p:nvPr/>
        </p:nvCxnSpPr>
        <p:spPr>
          <a:xfrm>
            <a:off x="4726986" y="4592214"/>
            <a:ext cx="5804808"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F93280FA-6C61-0915-966C-31C4F7D367D6}"/>
              </a:ext>
            </a:extLst>
          </p:cNvPr>
          <p:cNvSpPr txBox="1"/>
          <p:nvPr/>
        </p:nvSpPr>
        <p:spPr>
          <a:xfrm>
            <a:off x="8605022" y="4629744"/>
            <a:ext cx="1874666" cy="384721"/>
          </a:xfrm>
          <a:prstGeom prst="rect">
            <a:avLst/>
          </a:prstGeom>
          <a:noFill/>
        </p:spPr>
        <p:txBody>
          <a:bodyPr wrap="square" rtlCol="0">
            <a:spAutoFit/>
          </a:bodyPr>
          <a:lstStyle/>
          <a:p>
            <a:r>
              <a:rPr lang="it-IT" dirty="0"/>
              <a:t>Data Layer</a:t>
            </a:r>
          </a:p>
        </p:txBody>
      </p:sp>
      <p:cxnSp>
        <p:nvCxnSpPr>
          <p:cNvPr id="23" name="Connettore diritto 22">
            <a:extLst>
              <a:ext uri="{FF2B5EF4-FFF2-40B4-BE49-F238E27FC236}">
                <a16:creationId xmlns:a16="http://schemas.microsoft.com/office/drawing/2014/main" id="{ED67ED87-1B36-2425-B1A0-334ED63EA800}"/>
              </a:ext>
            </a:extLst>
          </p:cNvPr>
          <p:cNvCxnSpPr/>
          <p:nvPr/>
        </p:nvCxnSpPr>
        <p:spPr>
          <a:xfrm>
            <a:off x="4726986" y="3434135"/>
            <a:ext cx="5804808"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4" name="Segnaposto numero diapositiva 4">
            <a:extLst>
              <a:ext uri="{FF2B5EF4-FFF2-40B4-BE49-F238E27FC236}">
                <a16:creationId xmlns:a16="http://schemas.microsoft.com/office/drawing/2014/main" id="{981038F8-2883-1DC6-8358-26C7A7530B7E}"/>
              </a:ext>
            </a:extLst>
          </p:cNvPr>
          <p:cNvSpPr txBox="1">
            <a:spLocks/>
          </p:cNvSpPr>
          <p:nvPr/>
        </p:nvSpPr>
        <p:spPr>
          <a:xfrm>
            <a:off x="9163998" y="5752599"/>
            <a:ext cx="797511" cy="365125"/>
          </a:xfrm>
          <a:prstGeom prst="rect">
            <a:avLst/>
          </a:prstGeom>
        </p:spPr>
        <p:txBody>
          <a:bodyP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algn="r"/>
            <a:fld id="{E0C751B5-631A-9242-B635-C18491BE6C62}" type="slidenum">
              <a:rPr lang="it-IT" sz="1200" smtClean="0"/>
              <a:pPr algn="r"/>
              <a:t>3</a:t>
            </a:fld>
            <a:endParaRPr lang="it-IT" sz="1200" dirty="0"/>
          </a:p>
        </p:txBody>
      </p:sp>
      <p:sp>
        <p:nvSpPr>
          <p:cNvPr id="4" name="Ovale 3">
            <a:extLst>
              <a:ext uri="{FF2B5EF4-FFF2-40B4-BE49-F238E27FC236}">
                <a16:creationId xmlns:a16="http://schemas.microsoft.com/office/drawing/2014/main" id="{4DCB7C88-D102-DEC5-4981-9505DFD4C5D2}"/>
              </a:ext>
            </a:extLst>
          </p:cNvPr>
          <p:cNvSpPr/>
          <p:nvPr/>
        </p:nvSpPr>
        <p:spPr>
          <a:xfrm>
            <a:off x="825119" y="3428190"/>
            <a:ext cx="4197435" cy="1126495"/>
          </a:xfrm>
          <a:prstGeom prst="ellipse">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199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4</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
        <p:nvSpPr>
          <p:cNvPr id="8" name="Titolo 2">
            <a:extLst>
              <a:ext uri="{FF2B5EF4-FFF2-40B4-BE49-F238E27FC236}">
                <a16:creationId xmlns:a16="http://schemas.microsoft.com/office/drawing/2014/main" id="{BF592F8A-FA99-6F2B-2480-F6D6B6E73167}"/>
              </a:ext>
            </a:extLst>
          </p:cNvPr>
          <p:cNvSpPr>
            <a:spLocks noGrp="1"/>
          </p:cNvSpPr>
          <p:nvPr>
            <p:ph type="title"/>
          </p:nvPr>
        </p:nvSpPr>
        <p:spPr>
          <a:xfrm>
            <a:off x="468895" y="503475"/>
            <a:ext cx="11269308" cy="384721"/>
          </a:xfrm>
        </p:spPr>
        <p:txBody>
          <a:bodyPr/>
          <a:lstStyle/>
          <a:p>
            <a:r>
              <a:rPr lang="it-IT" sz="2800" dirty="0" err="1"/>
              <a:t>Why</a:t>
            </a:r>
            <a:r>
              <a:rPr lang="it-IT" sz="2800" dirty="0"/>
              <a:t> use </a:t>
            </a:r>
            <a:r>
              <a:rPr lang="it-IT" sz="2800" dirty="0" err="1"/>
              <a:t>synthetic</a:t>
            </a:r>
            <a:r>
              <a:rPr lang="it-IT" sz="2800" dirty="0"/>
              <a:t> data</a:t>
            </a:r>
            <a:endParaRPr lang="it-IT" dirty="0"/>
          </a:p>
        </p:txBody>
      </p:sp>
      <p:pic>
        <p:nvPicPr>
          <p:cNvPr id="25" name="Immagine 2">
            <a:extLst>
              <a:ext uri="{FF2B5EF4-FFF2-40B4-BE49-F238E27FC236}">
                <a16:creationId xmlns:a16="http://schemas.microsoft.com/office/drawing/2014/main" id="{7CCEE992-45C4-B4C7-8B59-3336EBC58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575774" y="5525378"/>
            <a:ext cx="1358411" cy="23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Immagine 26">
            <a:extLst>
              <a:ext uri="{FF2B5EF4-FFF2-40B4-BE49-F238E27FC236}">
                <a16:creationId xmlns:a16="http://schemas.microsoft.com/office/drawing/2014/main" id="{BB5F9D5A-CB00-3CF6-2485-3102A27E140B}"/>
              </a:ext>
            </a:extLst>
          </p:cNvPr>
          <p:cNvPicPr>
            <a:picLocks noChangeAspect="1"/>
          </p:cNvPicPr>
          <p:nvPr/>
        </p:nvPicPr>
        <p:blipFill>
          <a:blip r:embed="rId4"/>
          <a:stretch>
            <a:fillRect/>
          </a:stretch>
        </p:blipFill>
        <p:spPr>
          <a:xfrm>
            <a:off x="2341798" y="1215768"/>
            <a:ext cx="7710525" cy="2647723"/>
          </a:xfrm>
          <a:prstGeom prst="rect">
            <a:avLst/>
          </a:prstGeom>
        </p:spPr>
      </p:pic>
      <p:sp>
        <p:nvSpPr>
          <p:cNvPr id="29" name="Disco magnetico 28">
            <a:extLst>
              <a:ext uri="{FF2B5EF4-FFF2-40B4-BE49-F238E27FC236}">
                <a16:creationId xmlns:a16="http://schemas.microsoft.com/office/drawing/2014/main" id="{BAE2B9C0-D5D0-3964-F01C-867A6EC0CDA8}"/>
              </a:ext>
            </a:extLst>
          </p:cNvPr>
          <p:cNvSpPr/>
          <p:nvPr/>
        </p:nvSpPr>
        <p:spPr>
          <a:xfrm>
            <a:off x="4976949" y="4135554"/>
            <a:ext cx="2351314" cy="882429"/>
          </a:xfrm>
          <a:prstGeom prst="flowChartMagneticDisk">
            <a:avLst/>
          </a:prstGeom>
          <a:solidFill>
            <a:schemeClr val="accent6">
              <a:lumMod val="60000"/>
              <a:lumOff val="4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ln w="0"/>
                <a:solidFill>
                  <a:schemeClr val="tx1"/>
                </a:solidFill>
                <a:effectLst>
                  <a:outerShdw blurRad="38100" dist="19050" dir="2700000" algn="tl" rotWithShape="0">
                    <a:schemeClr val="dk1">
                      <a:alpha val="40000"/>
                    </a:schemeClr>
                  </a:outerShdw>
                </a:effectLst>
              </a:rPr>
              <a:t>Synthetic</a:t>
            </a:r>
            <a:endParaRPr lang="it-IT" sz="2000" dirty="0">
              <a:ln w="0"/>
              <a:solidFill>
                <a:schemeClr val="tx1"/>
              </a:solidFill>
              <a:effectLst>
                <a:outerShdw blurRad="38100" dist="19050" dir="2700000" algn="tl" rotWithShape="0">
                  <a:schemeClr val="dk1">
                    <a:alpha val="40000"/>
                  </a:schemeClr>
                </a:outerShdw>
              </a:effectLst>
            </a:endParaRPr>
          </a:p>
          <a:p>
            <a:pPr algn="ctr"/>
            <a:r>
              <a:rPr lang="it-IT" sz="2000" dirty="0">
                <a:ln w="0"/>
                <a:solidFill>
                  <a:schemeClr val="tx1"/>
                </a:solidFill>
                <a:effectLst>
                  <a:outerShdw blurRad="38100" dist="19050" dir="2700000" algn="tl" rotWithShape="0">
                    <a:schemeClr val="dk1">
                      <a:alpha val="40000"/>
                    </a:schemeClr>
                  </a:outerShdw>
                </a:effectLst>
              </a:rPr>
              <a:t>DATA</a:t>
            </a:r>
          </a:p>
        </p:txBody>
      </p:sp>
      <p:grpSp>
        <p:nvGrpSpPr>
          <p:cNvPr id="30" name="Gruppo 29">
            <a:extLst>
              <a:ext uri="{FF2B5EF4-FFF2-40B4-BE49-F238E27FC236}">
                <a16:creationId xmlns:a16="http://schemas.microsoft.com/office/drawing/2014/main" id="{0FADCE3A-EC86-E889-725D-78D5F7579251}"/>
              </a:ext>
            </a:extLst>
          </p:cNvPr>
          <p:cNvGrpSpPr/>
          <p:nvPr/>
        </p:nvGrpSpPr>
        <p:grpSpPr>
          <a:xfrm>
            <a:off x="401070" y="5224631"/>
            <a:ext cx="5066230" cy="1065152"/>
            <a:chOff x="212889" y="3898501"/>
            <a:chExt cx="4375144" cy="1065152"/>
          </a:xfrm>
        </p:grpSpPr>
        <p:sp>
          <p:nvSpPr>
            <p:cNvPr id="31" name="Rettangolo 30">
              <a:extLst>
                <a:ext uri="{FF2B5EF4-FFF2-40B4-BE49-F238E27FC236}">
                  <a16:creationId xmlns:a16="http://schemas.microsoft.com/office/drawing/2014/main" id="{5C60031E-DD5F-719D-4E6C-127FBDCED450}"/>
                </a:ext>
              </a:extLst>
            </p:cNvPr>
            <p:cNvSpPr/>
            <p:nvPr/>
          </p:nvSpPr>
          <p:spPr>
            <a:xfrm>
              <a:off x="212889" y="3898501"/>
              <a:ext cx="4211627" cy="10651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100E0887-2D28-E608-60E8-0A86A4E9153A}"/>
                </a:ext>
              </a:extLst>
            </p:cNvPr>
            <p:cNvSpPr/>
            <p:nvPr/>
          </p:nvSpPr>
          <p:spPr>
            <a:xfrm>
              <a:off x="282553" y="4646567"/>
              <a:ext cx="357472" cy="281677"/>
            </a:xfrm>
            <a:prstGeom prst="rect">
              <a:avLst/>
            </a:prstGeom>
            <a:solidFill>
              <a:srgbClr val="A97C0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2B8587E3-CE8D-5817-4704-509822D2B0E2}"/>
                </a:ext>
              </a:extLst>
            </p:cNvPr>
            <p:cNvSpPr txBox="1"/>
            <p:nvPr/>
          </p:nvSpPr>
          <p:spPr>
            <a:xfrm>
              <a:off x="822334" y="4274285"/>
              <a:ext cx="3136300" cy="352495"/>
            </a:xfrm>
            <a:prstGeom prst="rect">
              <a:avLst/>
            </a:prstGeom>
            <a:noFill/>
          </p:spPr>
          <p:txBody>
            <a:bodyPr wrap="square">
              <a:spAutoFit/>
            </a:bodyPr>
            <a:lstStyle/>
            <a:p>
              <a:r>
                <a:rPr lang="it-IT" b="1" dirty="0"/>
                <a:t>open-source</a:t>
              </a:r>
            </a:p>
          </p:txBody>
        </p:sp>
        <p:sp>
          <p:nvSpPr>
            <p:cNvPr id="34" name="CasellaDiTesto 33">
              <a:extLst>
                <a:ext uri="{FF2B5EF4-FFF2-40B4-BE49-F238E27FC236}">
                  <a16:creationId xmlns:a16="http://schemas.microsoft.com/office/drawing/2014/main" id="{9B4F84F7-092E-2903-41E8-A2BB01297F49}"/>
                </a:ext>
              </a:extLst>
            </p:cNvPr>
            <p:cNvSpPr txBox="1"/>
            <p:nvPr/>
          </p:nvSpPr>
          <p:spPr>
            <a:xfrm>
              <a:off x="822334" y="3898501"/>
              <a:ext cx="3765699" cy="352495"/>
            </a:xfrm>
            <a:prstGeom prst="rect">
              <a:avLst/>
            </a:prstGeom>
            <a:noFill/>
          </p:spPr>
          <p:txBody>
            <a:bodyPr wrap="square">
              <a:spAutoFit/>
            </a:bodyPr>
            <a:lstStyle/>
            <a:p>
              <a:r>
                <a:rPr lang="it-IT" b="1" dirty="0" err="1"/>
                <a:t>reference</a:t>
              </a:r>
              <a:r>
                <a:rPr lang="it-IT" b="1" dirty="0"/>
                <a:t> pseudo-code </a:t>
              </a:r>
              <a:r>
                <a:rPr lang="it-IT" b="1" dirty="0" err="1"/>
                <a:t>description</a:t>
              </a:r>
              <a:endParaRPr lang="it-IT" b="1" dirty="0"/>
            </a:p>
          </p:txBody>
        </p:sp>
        <p:sp>
          <p:nvSpPr>
            <p:cNvPr id="35" name="CasellaDiTesto 34">
              <a:extLst>
                <a:ext uri="{FF2B5EF4-FFF2-40B4-BE49-F238E27FC236}">
                  <a16:creationId xmlns:a16="http://schemas.microsoft.com/office/drawing/2014/main" id="{2F2A08B6-5F48-4779-9A24-0C8DB0247E65}"/>
                </a:ext>
              </a:extLst>
            </p:cNvPr>
            <p:cNvSpPr txBox="1"/>
            <p:nvPr/>
          </p:nvSpPr>
          <p:spPr>
            <a:xfrm>
              <a:off x="822334" y="4611158"/>
              <a:ext cx="3491371" cy="352495"/>
            </a:xfrm>
            <a:prstGeom prst="rect">
              <a:avLst/>
            </a:prstGeom>
            <a:noFill/>
          </p:spPr>
          <p:txBody>
            <a:bodyPr wrap="square">
              <a:spAutoFit/>
            </a:bodyPr>
            <a:lstStyle/>
            <a:p>
              <a:r>
                <a:rPr lang="it-IT" b="1" dirty="0"/>
                <a:t>human-</a:t>
              </a:r>
              <a:r>
                <a:rPr lang="it-IT" b="1" dirty="0" err="1"/>
                <a:t>readable</a:t>
              </a:r>
              <a:r>
                <a:rPr lang="it-IT" b="1" dirty="0"/>
                <a:t> </a:t>
              </a:r>
              <a:r>
                <a:rPr lang="it-IT" b="1" dirty="0" err="1"/>
                <a:t>guidelines</a:t>
              </a:r>
              <a:endParaRPr lang="it-IT" b="1" dirty="0"/>
            </a:p>
          </p:txBody>
        </p:sp>
        <p:sp>
          <p:nvSpPr>
            <p:cNvPr id="36" name="Rettangolo 35">
              <a:extLst>
                <a:ext uri="{FF2B5EF4-FFF2-40B4-BE49-F238E27FC236}">
                  <a16:creationId xmlns:a16="http://schemas.microsoft.com/office/drawing/2014/main" id="{0D269A34-732A-05E8-5C3D-EC127BA55710}"/>
                </a:ext>
              </a:extLst>
            </p:cNvPr>
            <p:cNvSpPr/>
            <p:nvPr/>
          </p:nvSpPr>
          <p:spPr>
            <a:xfrm>
              <a:off x="282553" y="3939494"/>
              <a:ext cx="357472" cy="281677"/>
            </a:xfrm>
            <a:prstGeom prst="rect">
              <a:avLst/>
            </a:prstGeom>
            <a:solidFill>
              <a:srgbClr val="2BF5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50FD5CF5-5E16-DA93-ADDF-12C7D85AC9F0}"/>
                </a:ext>
              </a:extLst>
            </p:cNvPr>
            <p:cNvSpPr/>
            <p:nvPr/>
          </p:nvSpPr>
          <p:spPr>
            <a:xfrm>
              <a:off x="282553" y="4312486"/>
              <a:ext cx="357472" cy="281677"/>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sp>
        <p:nvSpPr>
          <p:cNvPr id="38" name="Trapezio 37">
            <a:extLst>
              <a:ext uri="{FF2B5EF4-FFF2-40B4-BE49-F238E27FC236}">
                <a16:creationId xmlns:a16="http://schemas.microsoft.com/office/drawing/2014/main" id="{4AA8A8CC-1763-A633-F343-E0BE2592C292}"/>
              </a:ext>
            </a:extLst>
          </p:cNvPr>
          <p:cNvSpPr/>
          <p:nvPr/>
        </p:nvSpPr>
        <p:spPr>
          <a:xfrm>
            <a:off x="4386618" y="2232494"/>
            <a:ext cx="3617120" cy="2065985"/>
          </a:xfrm>
          <a:prstGeom prst="trapezoid">
            <a:avLst>
              <a:gd name="adj" fmla="val 48150"/>
            </a:avLst>
          </a:prstGeom>
          <a:solidFill>
            <a:srgbClr val="2BF54D">
              <a:alpha val="4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2A2D0A7B-9FC6-7018-72BD-6EE8D6096C1E}"/>
              </a:ext>
            </a:extLst>
          </p:cNvPr>
          <p:cNvSpPr txBox="1"/>
          <p:nvPr/>
        </p:nvSpPr>
        <p:spPr>
          <a:xfrm>
            <a:off x="8131968" y="3605349"/>
            <a:ext cx="3617119" cy="1754326"/>
          </a:xfrm>
          <a:prstGeom prst="rect">
            <a:avLst/>
          </a:prstGeom>
          <a:solidFill>
            <a:srgbClr val="2BF57D">
              <a:alpha val="64000"/>
            </a:srgbClr>
          </a:solidFill>
        </p:spPr>
        <p:txBody>
          <a:bodyPr wrap="square" rtlCol="0">
            <a:spAutoFit/>
          </a:bodyPr>
          <a:lstStyle/>
          <a:p>
            <a:r>
              <a:rPr lang="it-IT" dirty="0" err="1"/>
              <a:t>Algoritms</a:t>
            </a:r>
            <a:r>
              <a:rPr lang="it-IT" dirty="0"/>
              <a:t> to </a:t>
            </a:r>
            <a:r>
              <a:rPr lang="it-IT" dirty="0" err="1"/>
              <a:t>define</a:t>
            </a:r>
            <a:r>
              <a:rPr lang="it-IT" dirty="0"/>
              <a:t>:</a:t>
            </a:r>
          </a:p>
          <a:p>
            <a:pPr marL="285750" indent="-285750">
              <a:buFont typeface="Arial" panose="020B0604020202020204" pitchFamily="34" charset="0"/>
              <a:buChar char="•"/>
            </a:pPr>
            <a:r>
              <a:rPr lang="it-IT" dirty="0" err="1"/>
              <a:t>Localization</a:t>
            </a:r>
            <a:r>
              <a:rPr lang="it-IT" dirty="0"/>
              <a:t>;</a:t>
            </a:r>
          </a:p>
          <a:p>
            <a:pPr marL="285750" indent="-285750">
              <a:buFont typeface="Arial" panose="020B0604020202020204" pitchFamily="34" charset="0"/>
              <a:buChar char="•"/>
            </a:pPr>
            <a:r>
              <a:rPr lang="it-IT" dirty="0"/>
              <a:t>S</a:t>
            </a:r>
            <a:r>
              <a:rPr lang="en-US" dirty="0" err="1"/>
              <a:t>tatistical</a:t>
            </a:r>
            <a:r>
              <a:rPr lang="en-US" dirty="0"/>
              <a:t> concept (</a:t>
            </a:r>
            <a:r>
              <a:rPr lang="en-US" dirty="0" err="1"/>
              <a:t>e.i</a:t>
            </a:r>
            <a:r>
              <a:rPr lang="en-US" dirty="0"/>
              <a:t>: </a:t>
            </a:r>
            <a:r>
              <a:rPr lang="en-US" altLang="it-IT" sz="1800" b="1" i="1" u="sng" dirty="0">
                <a:solidFill>
                  <a:srgbClr val="C00000"/>
                </a:solidFill>
                <a:latin typeface="Calibri" pitchFamily="34" charset="0"/>
                <a:cs typeface="Arial" charset="0"/>
              </a:rPr>
              <a:t>usually resident population )</a:t>
            </a:r>
            <a:endParaRPr lang="en-US" dirty="0"/>
          </a:p>
          <a:p>
            <a:pPr marL="285750" indent="-285750">
              <a:buFont typeface="Arial" panose="020B0604020202020204" pitchFamily="34" charset="0"/>
              <a:buChar char="•"/>
            </a:pPr>
            <a:r>
              <a:rPr lang="en-US" dirty="0"/>
              <a:t>or parameters (</a:t>
            </a:r>
            <a:r>
              <a:rPr lang="en-US" dirty="0" err="1"/>
              <a:t>e.i.</a:t>
            </a:r>
            <a:r>
              <a:rPr lang="en-US" dirty="0"/>
              <a:t>: what is the timing of night?)</a:t>
            </a:r>
            <a:endParaRPr lang="it-IT" dirty="0"/>
          </a:p>
        </p:txBody>
      </p:sp>
      <p:sp>
        <p:nvSpPr>
          <p:cNvPr id="3" name="CasellaDiTesto 2">
            <a:extLst>
              <a:ext uri="{FF2B5EF4-FFF2-40B4-BE49-F238E27FC236}">
                <a16:creationId xmlns:a16="http://schemas.microsoft.com/office/drawing/2014/main" id="{4CFC2C2E-D67E-57B8-603B-6E2646B960BB}"/>
              </a:ext>
            </a:extLst>
          </p:cNvPr>
          <p:cNvSpPr txBox="1"/>
          <p:nvPr/>
        </p:nvSpPr>
        <p:spPr>
          <a:xfrm>
            <a:off x="574294" y="2940067"/>
            <a:ext cx="2731725" cy="923330"/>
          </a:xfrm>
          <a:prstGeom prst="rect">
            <a:avLst/>
          </a:prstGeom>
          <a:noFill/>
        </p:spPr>
        <p:txBody>
          <a:bodyPr wrap="square" rtlCol="0">
            <a:spAutoFit/>
          </a:bodyPr>
          <a:lstStyle/>
          <a:p>
            <a:r>
              <a:rPr lang="it-IT" b="1" dirty="0">
                <a:solidFill>
                  <a:srgbClr val="0070C0"/>
                </a:solidFill>
              </a:rPr>
              <a:t>Can </a:t>
            </a:r>
            <a:r>
              <a:rPr lang="it-IT" b="1" dirty="0" err="1">
                <a:solidFill>
                  <a:srgbClr val="0070C0"/>
                </a:solidFill>
              </a:rPr>
              <a:t>synthetic</a:t>
            </a:r>
            <a:r>
              <a:rPr lang="it-IT" b="1" dirty="0">
                <a:solidFill>
                  <a:srgbClr val="0070C0"/>
                </a:solidFill>
              </a:rPr>
              <a:t> data </a:t>
            </a:r>
            <a:r>
              <a:rPr lang="it-IT" b="1" dirty="0" err="1">
                <a:solidFill>
                  <a:srgbClr val="0070C0"/>
                </a:solidFill>
              </a:rPr>
              <a:t>transform</a:t>
            </a:r>
            <a:r>
              <a:rPr lang="it-IT" b="1" dirty="0">
                <a:solidFill>
                  <a:srgbClr val="0070C0"/>
                </a:solidFill>
              </a:rPr>
              <a:t> the pipeline in a new way?</a:t>
            </a:r>
          </a:p>
        </p:txBody>
      </p:sp>
      <p:sp>
        <p:nvSpPr>
          <p:cNvPr id="4" name="Rettangolo 3">
            <a:extLst>
              <a:ext uri="{FF2B5EF4-FFF2-40B4-BE49-F238E27FC236}">
                <a16:creationId xmlns:a16="http://schemas.microsoft.com/office/drawing/2014/main" id="{B23F3F20-162C-B7CA-A72F-10C89A6EEE83}"/>
              </a:ext>
            </a:extLst>
          </p:cNvPr>
          <p:cNvSpPr/>
          <p:nvPr/>
        </p:nvSpPr>
        <p:spPr>
          <a:xfrm>
            <a:off x="6103549" y="1714196"/>
            <a:ext cx="375628" cy="509925"/>
          </a:xfrm>
          <a:prstGeom prst="rect">
            <a:avLst/>
          </a:prstGeom>
          <a:solidFill>
            <a:srgbClr val="79F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F43A3263-057C-2F92-8498-84C463B8CAAC}"/>
              </a:ext>
            </a:extLst>
          </p:cNvPr>
          <p:cNvSpPr/>
          <p:nvPr/>
        </p:nvSpPr>
        <p:spPr>
          <a:xfrm>
            <a:off x="6631577" y="1705823"/>
            <a:ext cx="375628" cy="518298"/>
          </a:xfrm>
          <a:prstGeom prst="rect">
            <a:avLst/>
          </a:prstGeom>
          <a:solidFill>
            <a:srgbClr val="79F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7CDEA560-DF97-FFA7-C18E-6C5FA76E5546}"/>
              </a:ext>
            </a:extLst>
          </p:cNvPr>
          <p:cNvSpPr/>
          <p:nvPr/>
        </p:nvSpPr>
        <p:spPr>
          <a:xfrm>
            <a:off x="538623" y="4558093"/>
            <a:ext cx="375628" cy="518298"/>
          </a:xfrm>
          <a:prstGeom prst="rect">
            <a:avLst/>
          </a:prstGeom>
          <a:solidFill>
            <a:srgbClr val="79F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184A8D38-B18B-02FB-961F-844C3EBFEF1C}"/>
              </a:ext>
            </a:extLst>
          </p:cNvPr>
          <p:cNvSpPr txBox="1"/>
          <p:nvPr/>
        </p:nvSpPr>
        <p:spPr>
          <a:xfrm>
            <a:off x="1090756" y="4576768"/>
            <a:ext cx="3497512" cy="369332"/>
          </a:xfrm>
          <a:prstGeom prst="rect">
            <a:avLst/>
          </a:prstGeom>
          <a:noFill/>
        </p:spPr>
        <p:txBody>
          <a:bodyPr wrap="square" rtlCol="0">
            <a:spAutoFit/>
          </a:bodyPr>
          <a:lstStyle/>
          <a:p>
            <a:r>
              <a:rPr lang="it-IT" b="1" dirty="0"/>
              <a:t>Open-source by </a:t>
            </a:r>
            <a:r>
              <a:rPr lang="it-IT" b="1" dirty="0" err="1"/>
              <a:t>Sinthetic</a:t>
            </a:r>
            <a:r>
              <a:rPr lang="it-IT" b="1" dirty="0"/>
              <a:t> data</a:t>
            </a:r>
          </a:p>
        </p:txBody>
      </p:sp>
    </p:spTree>
    <p:extLst>
      <p:ext uri="{BB962C8B-B14F-4D97-AF65-F5344CB8AC3E}">
        <p14:creationId xmlns:p14="http://schemas.microsoft.com/office/powerpoint/2010/main" val="34783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par>
                                <p:cTn id="29" presetID="31" presetClass="entr"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fltVal val="0"/>
                                          </p:val>
                                        </p:tav>
                                        <p:tav tm="100000">
                                          <p:val>
                                            <p:strVal val="#ppt_w"/>
                                          </p:val>
                                        </p:tav>
                                      </p:tavLst>
                                    </p:anim>
                                    <p:anim calcmode="lin" valueType="num">
                                      <p:cBhvr>
                                        <p:cTn id="32" dur="1000" fill="hold"/>
                                        <p:tgtEl>
                                          <p:spTgt spid="20"/>
                                        </p:tgtEl>
                                        <p:attrNameLst>
                                          <p:attrName>ppt_h</p:attrName>
                                        </p:attrNameLst>
                                      </p:cBhvr>
                                      <p:tavLst>
                                        <p:tav tm="0">
                                          <p:val>
                                            <p:fltVal val="0"/>
                                          </p:val>
                                        </p:tav>
                                        <p:tav tm="100000">
                                          <p:val>
                                            <p:strVal val="#ppt_h"/>
                                          </p:val>
                                        </p:tav>
                                      </p:tavLst>
                                    </p:anim>
                                    <p:anim calcmode="lin" valueType="num">
                                      <p:cBhvr>
                                        <p:cTn id="33" dur="1000" fill="hold"/>
                                        <p:tgtEl>
                                          <p:spTgt spid="20"/>
                                        </p:tgtEl>
                                        <p:attrNameLst>
                                          <p:attrName>style.rotation</p:attrName>
                                        </p:attrNameLst>
                                      </p:cBhvr>
                                      <p:tavLst>
                                        <p:tav tm="0">
                                          <p:val>
                                            <p:fltVal val="90"/>
                                          </p:val>
                                        </p:tav>
                                        <p:tav tm="100000">
                                          <p:val>
                                            <p:fltVal val="0"/>
                                          </p:val>
                                        </p:tav>
                                      </p:tavLst>
                                    </p:anim>
                                    <p:animEffect transition="in" filter="fade">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fltVal val="0"/>
                                          </p:val>
                                        </p:tav>
                                        <p:tav tm="100000">
                                          <p:val>
                                            <p:strVal val="#ppt_w"/>
                                          </p:val>
                                        </p:tav>
                                      </p:tavLst>
                                    </p:anim>
                                    <p:anim calcmode="lin" valueType="num">
                                      <p:cBhvr>
                                        <p:cTn id="40" dur="1000" fill="hold"/>
                                        <p:tgtEl>
                                          <p:spTgt spid="7"/>
                                        </p:tgtEl>
                                        <p:attrNameLst>
                                          <p:attrName>ppt_h</p:attrName>
                                        </p:attrNameLst>
                                      </p:cBhvr>
                                      <p:tavLst>
                                        <p:tav tm="0">
                                          <p:val>
                                            <p:fltVal val="0"/>
                                          </p:val>
                                        </p:tav>
                                        <p:tav tm="100000">
                                          <p:val>
                                            <p:strVal val="#ppt_h"/>
                                          </p:val>
                                        </p:tav>
                                      </p:tavLst>
                                    </p:anim>
                                    <p:anim calcmode="lin" valueType="num">
                                      <p:cBhvr>
                                        <p:cTn id="41" dur="1000" fill="hold"/>
                                        <p:tgtEl>
                                          <p:spTgt spid="7"/>
                                        </p:tgtEl>
                                        <p:attrNameLst>
                                          <p:attrName>style.rotation</p:attrName>
                                        </p:attrNameLst>
                                      </p:cBhvr>
                                      <p:tavLst>
                                        <p:tav tm="0">
                                          <p:val>
                                            <p:fltVal val="90"/>
                                          </p:val>
                                        </p:tav>
                                        <p:tav tm="100000">
                                          <p:val>
                                            <p:fltVal val="0"/>
                                          </p:val>
                                        </p:tav>
                                      </p:tavLst>
                                    </p:anim>
                                    <p:animEffect transition="in" filter="fade">
                                      <p:cBhvr>
                                        <p:cTn id="42" dur="1000"/>
                                        <p:tgtEl>
                                          <p:spTgt spid="7"/>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 calcmode="lin" valueType="num">
                                      <p:cBhvr>
                                        <p:cTn id="47" dur="1000" fill="hold"/>
                                        <p:tgtEl>
                                          <p:spTgt spid="21"/>
                                        </p:tgtEl>
                                        <p:attrNameLst>
                                          <p:attrName>style.rotation</p:attrName>
                                        </p:attrNameLst>
                                      </p:cBhvr>
                                      <p:tavLst>
                                        <p:tav tm="0">
                                          <p:val>
                                            <p:fltVal val="90"/>
                                          </p:val>
                                        </p:tav>
                                        <p:tav tm="100000">
                                          <p:val>
                                            <p:fltVal val="0"/>
                                          </p:val>
                                        </p:tav>
                                      </p:tavLst>
                                    </p:anim>
                                    <p:animEffect transition="in" filter="fade">
                                      <p:cBhvr>
                                        <p:cTn id="4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8" grpId="0" animBg="1"/>
      <p:bldP spid="2" grpId="0" animBg="1"/>
      <p:bldP spid="3" grpId="0"/>
      <p:bldP spid="4" grpId="1" animBg="1"/>
      <p:bldP spid="20" grpId="1" animBg="1"/>
      <p:bldP spid="21"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40B9AE07-FC34-0201-4D30-3E62DA9A97D0}"/>
              </a:ext>
            </a:extLst>
          </p:cNvPr>
          <p:cNvSpPr>
            <a:spLocks noGrp="1"/>
          </p:cNvSpPr>
          <p:nvPr>
            <p:ph type="sldNum" sz="quarter" idx="11"/>
          </p:nvPr>
        </p:nvSpPr>
        <p:spPr/>
        <p:txBody>
          <a:bodyPr/>
          <a:lstStyle/>
          <a:p>
            <a:pPr>
              <a:defRPr/>
            </a:pPr>
            <a:fld id="{48B4153A-D4C5-4CEF-8992-0D8815C829E3}" type="slidenum">
              <a:rPr lang="en-US" smtClean="0"/>
              <a:pPr>
                <a:defRPr/>
              </a:pPr>
              <a:t>5</a:t>
            </a:fld>
            <a:endParaRPr lang="en-US" dirty="0"/>
          </a:p>
        </p:txBody>
      </p:sp>
      <p:sp>
        <p:nvSpPr>
          <p:cNvPr id="6" name="Segnaposto piè di pagina 3">
            <a:extLst>
              <a:ext uri="{FF2B5EF4-FFF2-40B4-BE49-F238E27FC236}">
                <a16:creationId xmlns:a16="http://schemas.microsoft.com/office/drawing/2014/main" id="{5C0D331A-601B-9AC5-9BAB-36C9F4BED53A}"/>
              </a:ext>
            </a:extLst>
          </p:cNvPr>
          <p:cNvSpPr>
            <a:spLocks noGrp="1"/>
          </p:cNvSpPr>
          <p:nvPr>
            <p:ph type="ftr" sz="quarter" idx="10"/>
          </p:nvPr>
        </p:nvSpPr>
        <p:spPr>
          <a:xfrm>
            <a:off x="898588" y="6394753"/>
            <a:ext cx="9644444" cy="259965"/>
          </a:xfrm>
        </p:spPr>
        <p:txBody>
          <a:bodyPr/>
          <a:lstStyle/>
          <a:p>
            <a:pPr>
              <a:defRPr/>
            </a:pPr>
            <a:r>
              <a:rPr lang="en-US" dirty="0"/>
              <a:t>Generation of synthetic data from real MNO data through Neural Network</a:t>
            </a:r>
          </a:p>
        </p:txBody>
      </p:sp>
      <p:sp>
        <p:nvSpPr>
          <p:cNvPr id="8" name="Titolo 2">
            <a:extLst>
              <a:ext uri="{FF2B5EF4-FFF2-40B4-BE49-F238E27FC236}">
                <a16:creationId xmlns:a16="http://schemas.microsoft.com/office/drawing/2014/main" id="{BF592F8A-FA99-6F2B-2480-F6D6B6E73167}"/>
              </a:ext>
            </a:extLst>
          </p:cNvPr>
          <p:cNvSpPr>
            <a:spLocks noGrp="1"/>
          </p:cNvSpPr>
          <p:nvPr>
            <p:ph type="title"/>
          </p:nvPr>
        </p:nvSpPr>
        <p:spPr>
          <a:xfrm>
            <a:off x="468895" y="503475"/>
            <a:ext cx="11269308" cy="384721"/>
          </a:xfrm>
        </p:spPr>
        <p:txBody>
          <a:bodyPr/>
          <a:lstStyle/>
          <a:p>
            <a:r>
              <a:rPr lang="en-US" dirty="0"/>
              <a:t>How to</a:t>
            </a:r>
            <a:r>
              <a:rPr lang="it-IT" sz="2800" dirty="0"/>
              <a:t> use </a:t>
            </a:r>
            <a:r>
              <a:rPr lang="it-IT" sz="2800" dirty="0" err="1"/>
              <a:t>synthetic</a:t>
            </a:r>
            <a:r>
              <a:rPr lang="it-IT" sz="2800" dirty="0"/>
              <a:t> data</a:t>
            </a:r>
            <a:endParaRPr lang="it-IT" dirty="0"/>
          </a:p>
        </p:txBody>
      </p:sp>
      <p:sp>
        <p:nvSpPr>
          <p:cNvPr id="9" name="Disco magnetico 8">
            <a:extLst>
              <a:ext uri="{FF2B5EF4-FFF2-40B4-BE49-F238E27FC236}">
                <a16:creationId xmlns:a16="http://schemas.microsoft.com/office/drawing/2014/main" id="{73432EED-C717-2462-818E-FFFBCF273740}"/>
              </a:ext>
            </a:extLst>
          </p:cNvPr>
          <p:cNvSpPr/>
          <p:nvPr/>
        </p:nvSpPr>
        <p:spPr>
          <a:xfrm>
            <a:off x="2596760" y="3964644"/>
            <a:ext cx="1384663"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MND</a:t>
            </a:r>
          </a:p>
        </p:txBody>
      </p:sp>
      <p:pic>
        <p:nvPicPr>
          <p:cNvPr id="1026" name="Picture 2" descr="Cisco people - Vector stencils library | People - Vector stencils library |  People - Vector stencils library | Woman">
            <a:extLst>
              <a:ext uri="{FF2B5EF4-FFF2-40B4-BE49-F238E27FC236}">
                <a16:creationId xmlns:a16="http://schemas.microsoft.com/office/drawing/2014/main" id="{7990929E-86D5-809E-B8E0-CE70DD046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658" y="1090195"/>
            <a:ext cx="1346347" cy="1126535"/>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DDDB7638-3DEB-5309-8C68-A1D679AF3DA8}"/>
              </a:ext>
            </a:extLst>
          </p:cNvPr>
          <p:cNvSpPr txBox="1"/>
          <p:nvPr/>
        </p:nvSpPr>
        <p:spPr>
          <a:xfrm>
            <a:off x="3030583" y="2064767"/>
            <a:ext cx="1384663" cy="369332"/>
          </a:xfrm>
          <a:prstGeom prst="rect">
            <a:avLst/>
          </a:prstGeom>
          <a:noFill/>
        </p:spPr>
        <p:txBody>
          <a:bodyPr wrap="square" rtlCol="0">
            <a:spAutoFit/>
          </a:bodyPr>
          <a:lstStyle/>
          <a:p>
            <a:r>
              <a:rPr lang="it-IT" dirty="0"/>
              <a:t>MNO</a:t>
            </a:r>
          </a:p>
        </p:txBody>
      </p:sp>
      <p:sp>
        <p:nvSpPr>
          <p:cNvPr id="11" name="Rettangolo con angoli arrotondati 10">
            <a:extLst>
              <a:ext uri="{FF2B5EF4-FFF2-40B4-BE49-F238E27FC236}">
                <a16:creationId xmlns:a16="http://schemas.microsoft.com/office/drawing/2014/main" id="{03D82A94-0F63-F897-B114-A715B9746185}"/>
              </a:ext>
            </a:extLst>
          </p:cNvPr>
          <p:cNvSpPr/>
          <p:nvPr/>
        </p:nvSpPr>
        <p:spPr>
          <a:xfrm>
            <a:off x="1995184" y="2422239"/>
            <a:ext cx="2587814" cy="9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n w="0"/>
                <a:solidFill>
                  <a:schemeClr val="tx1"/>
                </a:solidFill>
                <a:effectLst>
                  <a:outerShdw blurRad="38100" dist="19050" dir="2700000" algn="tl" rotWithShape="0">
                    <a:schemeClr val="dk1">
                      <a:alpha val="40000"/>
                    </a:schemeClr>
                  </a:outerShdw>
                </a:effectLst>
              </a:rPr>
              <a:t>Execute</a:t>
            </a:r>
            <a:r>
              <a:rPr lang="it-IT" dirty="0">
                <a:ln w="0"/>
                <a:solidFill>
                  <a:schemeClr val="tx1"/>
                </a:solidFill>
                <a:effectLst>
                  <a:outerShdw blurRad="38100" dist="19050" dir="2700000" algn="tl" rotWithShape="0">
                    <a:schemeClr val="dk1">
                      <a:alpha val="40000"/>
                    </a:schemeClr>
                  </a:outerShdw>
                </a:effectLst>
              </a:rPr>
              <a:t> </a:t>
            </a:r>
            <a:r>
              <a:rPr lang="it-IT" dirty="0" err="1">
                <a:ln w="0"/>
                <a:solidFill>
                  <a:schemeClr val="tx1"/>
                </a:solidFill>
                <a:effectLst>
                  <a:outerShdw blurRad="38100" dist="19050" dir="2700000" algn="tl" rotWithShape="0">
                    <a:schemeClr val="dk1">
                      <a:alpha val="40000"/>
                    </a:schemeClr>
                  </a:outerShdw>
                </a:effectLst>
              </a:rPr>
              <a:t>synthetic</a:t>
            </a:r>
            <a:r>
              <a:rPr lang="it-IT" dirty="0">
                <a:ln w="0"/>
                <a:solidFill>
                  <a:schemeClr val="tx1"/>
                </a:solidFill>
                <a:effectLst>
                  <a:outerShdw blurRad="38100" dist="19050" dir="2700000" algn="tl" rotWithShape="0">
                    <a:schemeClr val="dk1">
                      <a:alpha val="40000"/>
                    </a:schemeClr>
                  </a:outerShdw>
                </a:effectLst>
              </a:rPr>
              <a:t> data generation </a:t>
            </a:r>
            <a:r>
              <a:rPr lang="it-IT" dirty="0" err="1">
                <a:ln w="0"/>
                <a:solidFill>
                  <a:schemeClr val="tx1"/>
                </a:solidFill>
                <a:effectLst>
                  <a:outerShdw blurRad="38100" dist="19050" dir="2700000" algn="tl" rotWithShape="0">
                    <a:schemeClr val="dk1">
                      <a:alpha val="40000"/>
                    </a:schemeClr>
                  </a:outerShdw>
                </a:effectLst>
              </a:rPr>
              <a:t>algorithms</a:t>
            </a:r>
            <a:r>
              <a:rPr lang="it-IT" dirty="0">
                <a:ln w="0"/>
                <a:solidFill>
                  <a:schemeClr val="tx1"/>
                </a:solidFill>
                <a:effectLst>
                  <a:outerShdw blurRad="38100" dist="19050" dir="2700000" algn="tl" rotWithShape="0">
                    <a:schemeClr val="dk1">
                      <a:alpha val="40000"/>
                    </a:schemeClr>
                  </a:outerShdw>
                </a:effectLst>
              </a:rPr>
              <a:t>  </a:t>
            </a:r>
          </a:p>
        </p:txBody>
      </p:sp>
      <p:cxnSp>
        <p:nvCxnSpPr>
          <p:cNvPr id="13" name="Connettore 2 12">
            <a:extLst>
              <a:ext uri="{FF2B5EF4-FFF2-40B4-BE49-F238E27FC236}">
                <a16:creationId xmlns:a16="http://schemas.microsoft.com/office/drawing/2014/main" id="{2D24F25F-F077-7EF8-400B-F78DFBAEEA89}"/>
              </a:ext>
            </a:extLst>
          </p:cNvPr>
          <p:cNvCxnSpPr>
            <a:cxnSpLocks/>
            <a:stCxn id="9" idx="1"/>
            <a:endCxn id="11" idx="2"/>
          </p:cNvCxnSpPr>
          <p:nvPr/>
        </p:nvCxnSpPr>
        <p:spPr>
          <a:xfrm flipH="1" flipV="1">
            <a:off x="3289091" y="3333315"/>
            <a:ext cx="1" cy="631329"/>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Disco magnetico 38">
            <a:extLst>
              <a:ext uri="{FF2B5EF4-FFF2-40B4-BE49-F238E27FC236}">
                <a16:creationId xmlns:a16="http://schemas.microsoft.com/office/drawing/2014/main" id="{F389A0DD-E88A-954F-0A3B-ED916DBA9EED}"/>
              </a:ext>
            </a:extLst>
          </p:cNvPr>
          <p:cNvSpPr/>
          <p:nvPr/>
        </p:nvSpPr>
        <p:spPr>
          <a:xfrm>
            <a:off x="6440360" y="4031949"/>
            <a:ext cx="1384663"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solidFill>
                  <a:srgbClr val="CC2A2A"/>
                </a:solidFill>
              </a:rPr>
              <a:t>S</a:t>
            </a:r>
            <a:r>
              <a:rPr lang="it-IT" sz="1800" b="1" dirty="0" err="1">
                <a:solidFill>
                  <a:srgbClr val="CC2A2A"/>
                </a:solidFill>
              </a:rPr>
              <a:t>ynthetic</a:t>
            </a:r>
            <a:r>
              <a:rPr lang="it-IT" sz="1800" b="1" dirty="0">
                <a:solidFill>
                  <a:srgbClr val="CC2A2A"/>
                </a:solidFill>
              </a:rPr>
              <a:t> data</a:t>
            </a:r>
            <a:endParaRPr lang="it-IT" b="1" dirty="0">
              <a:ln w="0"/>
              <a:solidFill>
                <a:srgbClr val="CC2A2A"/>
              </a:solidFill>
              <a:effectLst>
                <a:outerShdw blurRad="38100" dist="19050" dir="2700000" algn="tl" rotWithShape="0">
                  <a:schemeClr val="dk1">
                    <a:alpha val="40000"/>
                  </a:schemeClr>
                </a:outerShdw>
              </a:effectLst>
            </a:endParaRPr>
          </a:p>
        </p:txBody>
      </p:sp>
      <p:sp>
        <p:nvSpPr>
          <p:cNvPr id="23" name="CasellaDiTesto 22">
            <a:extLst>
              <a:ext uri="{FF2B5EF4-FFF2-40B4-BE49-F238E27FC236}">
                <a16:creationId xmlns:a16="http://schemas.microsoft.com/office/drawing/2014/main" id="{70638BF1-4606-31F9-322B-CA0B4A29F885}"/>
              </a:ext>
            </a:extLst>
          </p:cNvPr>
          <p:cNvSpPr txBox="1"/>
          <p:nvPr/>
        </p:nvSpPr>
        <p:spPr>
          <a:xfrm>
            <a:off x="2596760" y="3518394"/>
            <a:ext cx="692332" cy="369332"/>
          </a:xfrm>
          <a:prstGeom prst="rect">
            <a:avLst/>
          </a:prstGeom>
          <a:noFill/>
        </p:spPr>
        <p:txBody>
          <a:bodyPr wrap="square" rtlCol="0">
            <a:spAutoFit/>
          </a:bodyPr>
          <a:lstStyle/>
          <a:p>
            <a:r>
              <a:rPr lang="it-IT" dirty="0" err="1"/>
              <a:t>read</a:t>
            </a:r>
            <a:endParaRPr lang="it-IT" dirty="0"/>
          </a:p>
        </p:txBody>
      </p:sp>
      <p:cxnSp>
        <p:nvCxnSpPr>
          <p:cNvPr id="40" name="Connettore 2 39">
            <a:extLst>
              <a:ext uri="{FF2B5EF4-FFF2-40B4-BE49-F238E27FC236}">
                <a16:creationId xmlns:a16="http://schemas.microsoft.com/office/drawing/2014/main" id="{922100A8-7C9D-C53A-04A6-986356309D9E}"/>
              </a:ext>
            </a:extLst>
          </p:cNvPr>
          <p:cNvCxnSpPr>
            <a:cxnSpLocks/>
            <a:stCxn id="11" idx="3"/>
            <a:endCxn id="39" idx="2"/>
          </p:cNvCxnSpPr>
          <p:nvPr/>
        </p:nvCxnSpPr>
        <p:spPr>
          <a:xfrm>
            <a:off x="4582998" y="2877777"/>
            <a:ext cx="1857362" cy="1591778"/>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2" descr="Cisco people - Vector stencils library | People - Vector stencils library |  People - Vector stencils library | Woman">
            <a:extLst>
              <a:ext uri="{FF2B5EF4-FFF2-40B4-BE49-F238E27FC236}">
                <a16:creationId xmlns:a16="http://schemas.microsoft.com/office/drawing/2014/main" id="{03D4327B-8AE0-5095-9FCD-C7FCDA235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250" y="1090194"/>
            <a:ext cx="1346347" cy="1126535"/>
          </a:xfrm>
          <a:prstGeom prst="rect">
            <a:avLst/>
          </a:prstGeom>
          <a:noFill/>
          <a:extLst>
            <a:ext uri="{909E8E84-426E-40DD-AFC4-6F175D3DCCD1}">
              <a14:hiddenFill xmlns:a14="http://schemas.microsoft.com/office/drawing/2010/main">
                <a:solidFill>
                  <a:srgbClr val="FFFFFF"/>
                </a:solidFill>
              </a14:hiddenFill>
            </a:ext>
          </a:extLst>
        </p:spPr>
      </p:pic>
      <p:sp>
        <p:nvSpPr>
          <p:cNvPr id="42" name="CasellaDiTesto 41">
            <a:extLst>
              <a:ext uri="{FF2B5EF4-FFF2-40B4-BE49-F238E27FC236}">
                <a16:creationId xmlns:a16="http://schemas.microsoft.com/office/drawing/2014/main" id="{52DD02D3-584A-1EC3-EDD3-FA407BE5C308}"/>
              </a:ext>
            </a:extLst>
          </p:cNvPr>
          <p:cNvSpPr txBox="1"/>
          <p:nvPr/>
        </p:nvSpPr>
        <p:spPr>
          <a:xfrm>
            <a:off x="6943736" y="2039477"/>
            <a:ext cx="631373" cy="369332"/>
          </a:xfrm>
          <a:prstGeom prst="rect">
            <a:avLst/>
          </a:prstGeom>
          <a:noFill/>
        </p:spPr>
        <p:txBody>
          <a:bodyPr wrap="square" rtlCol="0">
            <a:spAutoFit/>
          </a:bodyPr>
          <a:lstStyle/>
          <a:p>
            <a:r>
              <a:rPr lang="it-IT" dirty="0"/>
              <a:t>NSI</a:t>
            </a:r>
          </a:p>
        </p:txBody>
      </p:sp>
      <p:sp>
        <p:nvSpPr>
          <p:cNvPr id="46" name="Rettangolo con angoli arrotondati 45">
            <a:extLst>
              <a:ext uri="{FF2B5EF4-FFF2-40B4-BE49-F238E27FC236}">
                <a16:creationId xmlns:a16="http://schemas.microsoft.com/office/drawing/2014/main" id="{73E8FDDE-202B-69E5-593A-A04E00C79FF5}"/>
              </a:ext>
            </a:extLst>
          </p:cNvPr>
          <p:cNvSpPr/>
          <p:nvPr/>
        </p:nvSpPr>
        <p:spPr>
          <a:xfrm>
            <a:off x="5838785" y="2429455"/>
            <a:ext cx="2587814" cy="9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n w="0"/>
                <a:solidFill>
                  <a:schemeClr val="tx1"/>
                </a:solidFill>
                <a:effectLst>
                  <a:outerShdw blurRad="38100" dist="19050" dir="2700000" algn="tl" rotWithShape="0">
                    <a:schemeClr val="dk1">
                      <a:alpha val="40000"/>
                    </a:schemeClr>
                  </a:outerShdw>
                </a:effectLst>
              </a:rPr>
              <a:t>Define</a:t>
            </a:r>
            <a:r>
              <a:rPr lang="it-IT" dirty="0">
                <a:ln w="0"/>
                <a:solidFill>
                  <a:schemeClr val="tx1"/>
                </a:solidFill>
                <a:effectLst>
                  <a:outerShdw blurRad="38100" dist="19050" dir="2700000" algn="tl" rotWithShape="0">
                    <a:schemeClr val="dk1">
                      <a:alpha val="40000"/>
                    </a:schemeClr>
                  </a:outerShdw>
                </a:effectLst>
              </a:rPr>
              <a:t> </a:t>
            </a:r>
            <a:r>
              <a:rPr lang="it-IT" b="1" dirty="0" err="1">
                <a:ln w="0"/>
                <a:solidFill>
                  <a:schemeClr val="tx1"/>
                </a:solidFill>
                <a:effectLst>
                  <a:outerShdw blurRad="38100" dist="19050" dir="2700000" algn="tl" rotWithShape="0">
                    <a:schemeClr val="dk1">
                      <a:alpha val="40000"/>
                    </a:schemeClr>
                  </a:outerShdw>
                </a:effectLst>
              </a:rPr>
              <a:t>algoritm</a:t>
            </a:r>
            <a:r>
              <a:rPr lang="it-IT" dirty="0">
                <a:ln w="0"/>
                <a:solidFill>
                  <a:schemeClr val="tx1"/>
                </a:solidFill>
                <a:effectLst>
                  <a:outerShdw blurRad="38100" dist="19050" dir="2700000" algn="tl" rotWithShape="0">
                    <a:schemeClr val="dk1">
                      <a:alpha val="40000"/>
                    </a:schemeClr>
                  </a:outerShdw>
                </a:effectLst>
              </a:rPr>
              <a:t> to </a:t>
            </a:r>
            <a:r>
              <a:rPr lang="it-IT" dirty="0" err="1">
                <a:ln w="0"/>
                <a:solidFill>
                  <a:schemeClr val="tx1"/>
                </a:solidFill>
                <a:effectLst>
                  <a:outerShdw blurRad="38100" dist="19050" dir="2700000" algn="tl" rotWithShape="0">
                    <a:schemeClr val="dk1">
                      <a:alpha val="40000"/>
                    </a:schemeClr>
                  </a:outerShdw>
                </a:effectLst>
              </a:rPr>
              <a:t>tranform</a:t>
            </a:r>
            <a:r>
              <a:rPr lang="it-IT" dirty="0">
                <a:ln w="0"/>
                <a:solidFill>
                  <a:schemeClr val="tx1"/>
                </a:solidFill>
                <a:effectLst>
                  <a:outerShdw blurRad="38100" dist="19050" dir="2700000" algn="tl" rotWithShape="0">
                    <a:schemeClr val="dk1">
                      <a:alpha val="40000"/>
                    </a:schemeClr>
                  </a:outerShdw>
                </a:effectLst>
              </a:rPr>
              <a:t> MNO data</a:t>
            </a:r>
          </a:p>
        </p:txBody>
      </p:sp>
      <p:sp>
        <p:nvSpPr>
          <p:cNvPr id="47" name="CasellaDiTesto 46">
            <a:extLst>
              <a:ext uri="{FF2B5EF4-FFF2-40B4-BE49-F238E27FC236}">
                <a16:creationId xmlns:a16="http://schemas.microsoft.com/office/drawing/2014/main" id="{F0021989-0093-C383-D3F0-E1249108A694}"/>
              </a:ext>
            </a:extLst>
          </p:cNvPr>
          <p:cNvSpPr txBox="1"/>
          <p:nvPr/>
        </p:nvSpPr>
        <p:spPr>
          <a:xfrm>
            <a:off x="4647244" y="3837283"/>
            <a:ext cx="1384663" cy="369332"/>
          </a:xfrm>
          <a:prstGeom prst="rect">
            <a:avLst/>
          </a:prstGeom>
          <a:noFill/>
        </p:spPr>
        <p:txBody>
          <a:bodyPr wrap="square" rtlCol="0">
            <a:spAutoFit/>
          </a:bodyPr>
          <a:lstStyle/>
          <a:p>
            <a:r>
              <a:rPr lang="it-IT" dirty="0"/>
              <a:t>Write/</a:t>
            </a:r>
            <a:r>
              <a:rPr lang="it-IT" dirty="0" err="1"/>
              <a:t>send</a:t>
            </a:r>
            <a:endParaRPr lang="it-IT" dirty="0"/>
          </a:p>
        </p:txBody>
      </p:sp>
      <p:cxnSp>
        <p:nvCxnSpPr>
          <p:cNvPr id="48" name="Connettore 2 47">
            <a:extLst>
              <a:ext uri="{FF2B5EF4-FFF2-40B4-BE49-F238E27FC236}">
                <a16:creationId xmlns:a16="http://schemas.microsoft.com/office/drawing/2014/main" id="{5245C68B-F7F8-FECE-5BE7-9A457F999302}"/>
              </a:ext>
            </a:extLst>
          </p:cNvPr>
          <p:cNvCxnSpPr>
            <a:cxnSpLocks/>
            <a:stCxn id="39" idx="1"/>
            <a:endCxn id="46" idx="2"/>
          </p:cNvCxnSpPr>
          <p:nvPr/>
        </p:nvCxnSpPr>
        <p:spPr>
          <a:xfrm flipV="1">
            <a:off x="7132692" y="3340531"/>
            <a:ext cx="0" cy="691418"/>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568EC3B0-FE9C-24BD-7B81-664246CBACD8}"/>
              </a:ext>
            </a:extLst>
          </p:cNvPr>
          <p:cNvSpPr txBox="1"/>
          <p:nvPr/>
        </p:nvSpPr>
        <p:spPr>
          <a:xfrm>
            <a:off x="7277300" y="3612188"/>
            <a:ext cx="692332" cy="369332"/>
          </a:xfrm>
          <a:prstGeom prst="rect">
            <a:avLst/>
          </a:prstGeom>
          <a:noFill/>
        </p:spPr>
        <p:txBody>
          <a:bodyPr wrap="square" rtlCol="0">
            <a:spAutoFit/>
          </a:bodyPr>
          <a:lstStyle/>
          <a:p>
            <a:r>
              <a:rPr lang="it-IT" dirty="0" err="1"/>
              <a:t>read</a:t>
            </a:r>
            <a:endParaRPr lang="it-IT" dirty="0"/>
          </a:p>
        </p:txBody>
      </p:sp>
      <p:cxnSp>
        <p:nvCxnSpPr>
          <p:cNvPr id="52" name="Connettore 2 51">
            <a:extLst>
              <a:ext uri="{FF2B5EF4-FFF2-40B4-BE49-F238E27FC236}">
                <a16:creationId xmlns:a16="http://schemas.microsoft.com/office/drawing/2014/main" id="{9E450213-2FF5-FCCD-8F35-8EBB3369DEA0}"/>
              </a:ext>
            </a:extLst>
          </p:cNvPr>
          <p:cNvCxnSpPr>
            <a:cxnSpLocks/>
            <a:stCxn id="46" idx="3"/>
            <a:endCxn id="54" idx="1"/>
          </p:cNvCxnSpPr>
          <p:nvPr/>
        </p:nvCxnSpPr>
        <p:spPr>
          <a:xfrm flipV="1">
            <a:off x="8426599" y="2882740"/>
            <a:ext cx="1017846" cy="2253"/>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Documento 53">
            <a:extLst>
              <a:ext uri="{FF2B5EF4-FFF2-40B4-BE49-F238E27FC236}">
                <a16:creationId xmlns:a16="http://schemas.microsoft.com/office/drawing/2014/main" id="{11CE69E4-DC91-61A0-5880-D1136FBFD4E1}"/>
              </a:ext>
            </a:extLst>
          </p:cNvPr>
          <p:cNvSpPr/>
          <p:nvPr/>
        </p:nvSpPr>
        <p:spPr>
          <a:xfrm>
            <a:off x="9444445" y="2445134"/>
            <a:ext cx="1882442" cy="875212"/>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Code of </a:t>
            </a:r>
            <a:r>
              <a:rPr lang="it-IT" dirty="0" err="1">
                <a:ln w="0"/>
                <a:solidFill>
                  <a:schemeClr val="tx1"/>
                </a:solidFill>
                <a:effectLst>
                  <a:outerShdw blurRad="38100" dist="19050" dir="2700000" algn="tl" rotWithShape="0">
                    <a:schemeClr val="dk1">
                      <a:alpha val="40000"/>
                    </a:schemeClr>
                  </a:outerShdw>
                </a:effectLst>
              </a:rPr>
              <a:t>Algorithms</a:t>
            </a:r>
            <a:endParaRPr lang="it-IT" dirty="0">
              <a:ln w="0"/>
              <a:solidFill>
                <a:schemeClr val="tx1"/>
              </a:solidFill>
              <a:effectLst>
                <a:outerShdw blurRad="38100" dist="19050" dir="2700000" algn="tl" rotWithShape="0">
                  <a:schemeClr val="dk1">
                    <a:alpha val="40000"/>
                  </a:schemeClr>
                </a:outerShdw>
              </a:effectLst>
            </a:endParaRPr>
          </a:p>
        </p:txBody>
      </p:sp>
      <p:sp>
        <p:nvSpPr>
          <p:cNvPr id="59" name="Rettangolo con angoli arrotondati 58">
            <a:extLst>
              <a:ext uri="{FF2B5EF4-FFF2-40B4-BE49-F238E27FC236}">
                <a16:creationId xmlns:a16="http://schemas.microsoft.com/office/drawing/2014/main" id="{B4AEF5C3-F86F-9A51-6F1A-640C762EA973}"/>
              </a:ext>
            </a:extLst>
          </p:cNvPr>
          <p:cNvSpPr/>
          <p:nvPr/>
        </p:nvSpPr>
        <p:spPr>
          <a:xfrm>
            <a:off x="2409251" y="5266308"/>
            <a:ext cx="1759682" cy="5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n w="0"/>
                <a:solidFill>
                  <a:schemeClr val="tx1"/>
                </a:solidFill>
                <a:effectLst>
                  <a:outerShdw blurRad="38100" dist="19050" dir="2700000" algn="tl" rotWithShape="0">
                    <a:schemeClr val="dk1">
                      <a:alpha val="40000"/>
                    </a:schemeClr>
                  </a:outerShdw>
                </a:effectLst>
              </a:rPr>
              <a:t>Execute</a:t>
            </a:r>
            <a:r>
              <a:rPr lang="it-IT" dirty="0">
                <a:ln w="0"/>
                <a:solidFill>
                  <a:schemeClr val="tx1"/>
                </a:solidFill>
                <a:effectLst>
                  <a:outerShdw blurRad="38100" dist="19050" dir="2700000" algn="tl" rotWithShape="0">
                    <a:schemeClr val="dk1">
                      <a:alpha val="40000"/>
                    </a:schemeClr>
                  </a:outerShdw>
                </a:effectLst>
              </a:rPr>
              <a:t> Code</a:t>
            </a:r>
          </a:p>
        </p:txBody>
      </p:sp>
      <p:cxnSp>
        <p:nvCxnSpPr>
          <p:cNvPr id="60" name="Connettore a gomito 59">
            <a:extLst>
              <a:ext uri="{FF2B5EF4-FFF2-40B4-BE49-F238E27FC236}">
                <a16:creationId xmlns:a16="http://schemas.microsoft.com/office/drawing/2014/main" id="{75D023A6-6B53-39B0-5CC1-6D8892A9783A}"/>
              </a:ext>
            </a:extLst>
          </p:cNvPr>
          <p:cNvCxnSpPr>
            <a:stCxn id="54" idx="2"/>
            <a:endCxn id="59" idx="3"/>
          </p:cNvCxnSpPr>
          <p:nvPr/>
        </p:nvCxnSpPr>
        <p:spPr>
          <a:xfrm rot="5400000">
            <a:off x="6128915" y="1302504"/>
            <a:ext cx="2296770" cy="6216733"/>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77C9F281-F158-C3EA-D6F5-F76829FAA87D}"/>
              </a:ext>
            </a:extLst>
          </p:cNvPr>
          <p:cNvCxnSpPr>
            <a:cxnSpLocks/>
            <a:stCxn id="59" idx="0"/>
            <a:endCxn id="9" idx="3"/>
          </p:cNvCxnSpPr>
          <p:nvPr/>
        </p:nvCxnSpPr>
        <p:spPr>
          <a:xfrm flipV="1">
            <a:off x="3289092" y="4839856"/>
            <a:ext cx="0" cy="426452"/>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073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503475"/>
            <a:ext cx="11269308" cy="384721"/>
          </a:xfrm>
        </p:spPr>
        <p:txBody>
          <a:bodyPr/>
          <a:lstStyle/>
          <a:p>
            <a:r>
              <a:rPr lang="en-US" sz="2800" dirty="0"/>
              <a:t>How to generate synthetic data</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6</a:t>
            </a:fld>
            <a:endParaRPr lang="en-US" dirty="0"/>
          </a:p>
        </p:txBody>
      </p:sp>
      <p:sp>
        <p:nvSpPr>
          <p:cNvPr id="8" name="CasellaDiTesto 7">
            <a:extLst>
              <a:ext uri="{FF2B5EF4-FFF2-40B4-BE49-F238E27FC236}">
                <a16:creationId xmlns:a16="http://schemas.microsoft.com/office/drawing/2014/main" id="{B29296CA-9F1C-5107-A43E-A250D190B136}"/>
              </a:ext>
            </a:extLst>
          </p:cNvPr>
          <p:cNvSpPr txBox="1"/>
          <p:nvPr/>
        </p:nvSpPr>
        <p:spPr>
          <a:xfrm>
            <a:off x="451776" y="1132461"/>
            <a:ext cx="10934979" cy="1754326"/>
          </a:xfrm>
          <a:prstGeom prst="rect">
            <a:avLst/>
          </a:prstGeom>
          <a:noFill/>
        </p:spPr>
        <p:txBody>
          <a:bodyPr wrap="square">
            <a:spAutoFit/>
          </a:bodyPr>
          <a:lstStyle/>
          <a:p>
            <a:r>
              <a:rPr lang="it-IT" b="1" dirty="0"/>
              <a:t>Statistical models</a:t>
            </a:r>
            <a:r>
              <a:rPr lang="it-IT" dirty="0"/>
              <a:t>, </a:t>
            </a:r>
            <a:r>
              <a:rPr lang="it-IT" dirty="0" err="1"/>
              <a:t>such</a:t>
            </a:r>
            <a:r>
              <a:rPr lang="it-IT" dirty="0"/>
              <a:t> </a:t>
            </a:r>
            <a:r>
              <a:rPr lang="it-IT" dirty="0" err="1"/>
              <a:t>as</a:t>
            </a:r>
            <a:r>
              <a:rPr lang="it-IT" dirty="0"/>
              <a:t> </a:t>
            </a:r>
            <a:r>
              <a:rPr lang="it-IT" dirty="0" err="1"/>
              <a:t>Bayesian</a:t>
            </a:r>
            <a:r>
              <a:rPr lang="it-IT" dirty="0"/>
              <a:t> networks, or </a:t>
            </a:r>
            <a:r>
              <a:rPr lang="it-IT" dirty="0" err="1"/>
              <a:t>Hidden</a:t>
            </a:r>
            <a:r>
              <a:rPr lang="it-IT" dirty="0"/>
              <a:t> Markov models, </a:t>
            </a:r>
            <a:r>
              <a:rPr lang="it-IT" dirty="0" err="1"/>
              <a:t>provide</a:t>
            </a:r>
            <a:r>
              <a:rPr lang="it-IT" dirty="0"/>
              <a:t> an explicit, </a:t>
            </a:r>
            <a:r>
              <a:rPr lang="it-IT" dirty="0" err="1"/>
              <a:t>parametric</a:t>
            </a:r>
            <a:r>
              <a:rPr lang="it-IT" dirty="0"/>
              <a:t> model of </a:t>
            </a:r>
            <a:r>
              <a:rPr lang="it-IT" dirty="0" err="1"/>
              <a:t>real</a:t>
            </a:r>
            <a:r>
              <a:rPr lang="it-IT" dirty="0"/>
              <a:t> data </a:t>
            </a:r>
            <a:r>
              <a:rPr lang="it-IT" dirty="0" err="1"/>
              <a:t>distribution</a:t>
            </a:r>
            <a:r>
              <a:rPr lang="it-IT" dirty="0"/>
              <a:t>. The features </a:t>
            </a:r>
            <a:r>
              <a:rPr lang="it-IT" dirty="0" err="1"/>
              <a:t>these</a:t>
            </a:r>
            <a:r>
              <a:rPr lang="it-IT" dirty="0"/>
              <a:t> models </a:t>
            </a:r>
            <a:r>
              <a:rPr lang="it-IT" dirty="0" err="1"/>
              <a:t>extract</a:t>
            </a:r>
            <a:r>
              <a:rPr lang="it-IT" dirty="0"/>
              <a:t> from </a:t>
            </a:r>
            <a:r>
              <a:rPr lang="it-IT" dirty="0" err="1"/>
              <a:t>their</a:t>
            </a:r>
            <a:r>
              <a:rPr lang="it-IT" dirty="0"/>
              <a:t> training data </a:t>
            </a:r>
            <a:r>
              <a:rPr lang="it-IT" dirty="0" err="1"/>
              <a:t>is</a:t>
            </a:r>
            <a:r>
              <a:rPr lang="it-IT" dirty="0"/>
              <a:t> </a:t>
            </a:r>
            <a:r>
              <a:rPr lang="it-IT" dirty="0" err="1"/>
              <a:t>determined</a:t>
            </a:r>
            <a:r>
              <a:rPr lang="it-IT" dirty="0"/>
              <a:t> </a:t>
            </a:r>
            <a:r>
              <a:rPr lang="it-IT" dirty="0" err="1"/>
              <a:t>upfront</a:t>
            </a:r>
            <a:r>
              <a:rPr lang="it-IT" dirty="0"/>
              <a:t>.</a:t>
            </a:r>
          </a:p>
          <a:p>
            <a:r>
              <a:rPr lang="it-IT" dirty="0"/>
              <a:t> </a:t>
            </a:r>
          </a:p>
          <a:p>
            <a:r>
              <a:rPr lang="it-IT" b="1" dirty="0"/>
              <a:t>Non-</a:t>
            </a:r>
            <a:r>
              <a:rPr lang="it-IT" b="1" dirty="0" err="1"/>
              <a:t>parametric</a:t>
            </a:r>
            <a:r>
              <a:rPr lang="it-IT" b="1" dirty="0"/>
              <a:t> models</a:t>
            </a:r>
            <a:r>
              <a:rPr lang="it-IT" dirty="0"/>
              <a:t>, </a:t>
            </a:r>
            <a:r>
              <a:rPr lang="it-IT" dirty="0" err="1"/>
              <a:t>such</a:t>
            </a:r>
            <a:r>
              <a:rPr lang="it-IT" dirty="0"/>
              <a:t> </a:t>
            </a:r>
            <a:r>
              <a:rPr lang="it-IT" dirty="0" err="1"/>
              <a:t>as</a:t>
            </a:r>
            <a:r>
              <a:rPr lang="it-IT" dirty="0"/>
              <a:t> generative </a:t>
            </a:r>
            <a:r>
              <a:rPr lang="it-IT" dirty="0" err="1"/>
              <a:t>adversarial</a:t>
            </a:r>
            <a:r>
              <a:rPr lang="it-IT" dirty="0"/>
              <a:t> networks (</a:t>
            </a:r>
            <a:r>
              <a:rPr lang="it-IT" dirty="0" err="1"/>
              <a:t>GANs</a:t>
            </a:r>
            <a:r>
              <a:rPr lang="it-IT" dirty="0"/>
              <a:t>) or </a:t>
            </a:r>
            <a:r>
              <a:rPr lang="it-IT" dirty="0" err="1"/>
              <a:t>variational</a:t>
            </a:r>
            <a:r>
              <a:rPr lang="it-IT" dirty="0"/>
              <a:t> auto encoders (</a:t>
            </a:r>
            <a:r>
              <a:rPr lang="it-IT" dirty="0" err="1"/>
              <a:t>VAEs</a:t>
            </a:r>
            <a:r>
              <a:rPr lang="it-IT" dirty="0"/>
              <a:t>), do </a:t>
            </a:r>
            <a:r>
              <a:rPr lang="it-IT" dirty="0" err="1"/>
              <a:t>not</a:t>
            </a:r>
            <a:r>
              <a:rPr lang="it-IT" dirty="0"/>
              <a:t> estimate a </a:t>
            </a:r>
            <a:r>
              <a:rPr lang="it-IT" dirty="0" err="1"/>
              <a:t>parametric</a:t>
            </a:r>
            <a:r>
              <a:rPr lang="it-IT" dirty="0"/>
              <a:t> </a:t>
            </a:r>
            <a:r>
              <a:rPr lang="it-IT" dirty="0" err="1"/>
              <a:t>likelihood</a:t>
            </a:r>
            <a:r>
              <a:rPr lang="it-IT" dirty="0"/>
              <a:t> </a:t>
            </a:r>
            <a:r>
              <a:rPr lang="it-IT" dirty="0" err="1"/>
              <a:t>function</a:t>
            </a:r>
            <a:r>
              <a:rPr lang="it-IT" dirty="0"/>
              <a:t> to generate new samples from </a:t>
            </a:r>
            <a:r>
              <a:rPr lang="en-US" dirty="0"/>
              <a:t>a representation of the joint multivariate distribution of real data.</a:t>
            </a:r>
            <a:endParaRPr lang="it-IT" dirty="0"/>
          </a:p>
        </p:txBody>
      </p:sp>
      <p:sp>
        <p:nvSpPr>
          <p:cNvPr id="9" name="CasellaDiTesto 8">
            <a:extLst>
              <a:ext uri="{FF2B5EF4-FFF2-40B4-BE49-F238E27FC236}">
                <a16:creationId xmlns:a16="http://schemas.microsoft.com/office/drawing/2014/main" id="{3EBFD4B5-63C9-BBCA-3B90-773E25DFEB26}"/>
              </a:ext>
            </a:extLst>
          </p:cNvPr>
          <p:cNvSpPr txBox="1"/>
          <p:nvPr/>
        </p:nvSpPr>
        <p:spPr>
          <a:xfrm>
            <a:off x="825119" y="2974291"/>
            <a:ext cx="10930525" cy="1200329"/>
          </a:xfrm>
          <a:prstGeom prst="rect">
            <a:avLst/>
          </a:prstGeom>
          <a:noFill/>
        </p:spPr>
        <p:txBody>
          <a:bodyPr wrap="square" rtlCol="0">
            <a:spAutoFit/>
          </a:bodyPr>
          <a:lstStyle/>
          <a:p>
            <a:r>
              <a:rPr lang="en-US" sz="2400" dirty="0"/>
              <a:t>We focused on:</a:t>
            </a:r>
          </a:p>
          <a:p>
            <a:pPr marL="285750" indent="-285750">
              <a:buFont typeface="Arial" panose="020B0604020202020204" pitchFamily="34" charset="0"/>
              <a:buChar char="•"/>
            </a:pPr>
            <a:r>
              <a:rPr lang="en-US" sz="2400" dirty="0"/>
              <a:t>the development of </a:t>
            </a:r>
            <a:r>
              <a:rPr lang="en-US" sz="2400" b="1" dirty="0" smtClean="0"/>
              <a:t>CTGAN </a:t>
            </a:r>
            <a:r>
              <a:rPr lang="en-US" sz="2400" dirty="0" smtClean="0"/>
              <a:t>via a Framework called </a:t>
            </a:r>
            <a:r>
              <a:rPr lang="en-US" sz="2400" dirty="0" err="1" smtClean="0"/>
              <a:t>SDGym</a:t>
            </a:r>
            <a:r>
              <a:rPr lang="en-US" sz="2400" dirty="0" smtClean="0"/>
              <a:t> (Synthetic Data Gym) </a:t>
            </a:r>
            <a:endParaRPr lang="en-US" sz="2400" b="1" dirty="0"/>
          </a:p>
          <a:p>
            <a:pPr marL="285750" indent="-285750">
              <a:buFont typeface="Arial" panose="020B0604020202020204" pitchFamily="34" charset="0"/>
              <a:buChar char="•"/>
            </a:pPr>
            <a:r>
              <a:rPr lang="en-US" sz="2400" dirty="0"/>
              <a:t>and the evaluation of </a:t>
            </a:r>
            <a:r>
              <a:rPr lang="en-US" sz="2400" b="1" dirty="0"/>
              <a:t>Utility metrics </a:t>
            </a:r>
            <a:r>
              <a:rPr lang="en-US" sz="2400" dirty="0"/>
              <a:t>and </a:t>
            </a:r>
            <a:r>
              <a:rPr lang="en-US" sz="2400" b="1" dirty="0"/>
              <a:t>Privacy</a:t>
            </a:r>
            <a:r>
              <a:rPr lang="en-US" sz="2400" dirty="0"/>
              <a:t> </a:t>
            </a:r>
            <a:r>
              <a:rPr lang="en-US" sz="2400" b="1" dirty="0"/>
              <a:t>metrics</a:t>
            </a:r>
            <a:endParaRPr lang="it-IT" sz="2400" b="1" dirty="0"/>
          </a:p>
        </p:txBody>
      </p:sp>
      <p:sp>
        <p:nvSpPr>
          <p:cNvPr id="10" name="CasellaDiTesto 9">
            <a:extLst>
              <a:ext uri="{FF2B5EF4-FFF2-40B4-BE49-F238E27FC236}">
                <a16:creationId xmlns:a16="http://schemas.microsoft.com/office/drawing/2014/main" id="{3BF83562-76ED-9FC6-B5B4-3CE22F8F8F74}"/>
              </a:ext>
            </a:extLst>
          </p:cNvPr>
          <p:cNvSpPr txBox="1"/>
          <p:nvPr/>
        </p:nvSpPr>
        <p:spPr>
          <a:xfrm>
            <a:off x="574294" y="4262125"/>
            <a:ext cx="10996863" cy="2246769"/>
          </a:xfrm>
          <a:prstGeom prst="rect">
            <a:avLst/>
          </a:prstGeom>
          <a:noFill/>
        </p:spPr>
        <p:txBody>
          <a:bodyPr wrap="square" rtlCol="0">
            <a:spAutoFit/>
          </a:bodyPr>
          <a:lstStyle/>
          <a:p>
            <a:r>
              <a:rPr lang="en-US" sz="2400" dirty="0">
                <a:solidFill>
                  <a:srgbClr val="CC2A2A"/>
                </a:solidFill>
              </a:rPr>
              <a:t>Always keeping in mind </a:t>
            </a:r>
            <a:r>
              <a:rPr lang="en-US" sz="2400" b="1" u="sng" dirty="0">
                <a:solidFill>
                  <a:srgbClr val="CC2A2A"/>
                </a:solidFill>
              </a:rPr>
              <a:t>use and nature of these </a:t>
            </a:r>
            <a:r>
              <a:rPr lang="en-US" sz="2400" b="1" u="sng" dirty="0" err="1">
                <a:solidFill>
                  <a:srgbClr val="CC2A2A"/>
                </a:solidFill>
              </a:rPr>
              <a:t>senthetic</a:t>
            </a:r>
            <a:r>
              <a:rPr lang="en-US" sz="2400" b="1" u="sng" dirty="0">
                <a:solidFill>
                  <a:srgbClr val="CC2A2A"/>
                </a:solidFill>
              </a:rPr>
              <a:t> data </a:t>
            </a:r>
            <a:r>
              <a:rPr lang="en-US" sz="2400" dirty="0">
                <a:solidFill>
                  <a:srgbClr val="CC2A2A"/>
                </a:solidFill>
              </a:rPr>
              <a:t>which:</a:t>
            </a:r>
          </a:p>
          <a:p>
            <a:pPr marL="285750" indent="-285750">
              <a:spcBef>
                <a:spcPts val="1200"/>
              </a:spcBef>
              <a:buFontTx/>
              <a:buChar char="-"/>
            </a:pPr>
            <a:r>
              <a:rPr lang="en-US" sz="2400" dirty="0">
                <a:solidFill>
                  <a:srgbClr val="CC2A2A"/>
                </a:solidFill>
              </a:rPr>
              <a:t>must </a:t>
            </a:r>
            <a:r>
              <a:rPr lang="en-US" sz="2400" b="1" dirty="0">
                <a:solidFill>
                  <a:srgbClr val="CC2A2A"/>
                </a:solidFill>
              </a:rPr>
              <a:t>represent the characteristics </a:t>
            </a:r>
            <a:r>
              <a:rPr lang="en-US" sz="2400" dirty="0">
                <a:solidFill>
                  <a:srgbClr val="CC2A2A"/>
                </a:solidFill>
              </a:rPr>
              <a:t>of real data (SIM code, antenna/sector code and Time) </a:t>
            </a:r>
          </a:p>
          <a:p>
            <a:pPr marL="285750" indent="-285750">
              <a:spcBef>
                <a:spcPts val="1200"/>
              </a:spcBef>
              <a:buFontTx/>
              <a:buChar char="-"/>
            </a:pPr>
            <a:r>
              <a:rPr lang="en-US" sz="2400" b="1" dirty="0">
                <a:solidFill>
                  <a:srgbClr val="CC2A2A"/>
                </a:solidFill>
              </a:rPr>
              <a:t>do not need </a:t>
            </a:r>
            <a:r>
              <a:rPr lang="en-US" sz="2400" dirty="0">
                <a:solidFill>
                  <a:srgbClr val="CC2A2A"/>
                </a:solidFill>
              </a:rPr>
              <a:t>to be necessarily extended in space and time as they will be used to </a:t>
            </a:r>
            <a:r>
              <a:rPr lang="en-US" sz="2400" b="1" dirty="0">
                <a:solidFill>
                  <a:srgbClr val="CC2A2A"/>
                </a:solidFill>
              </a:rPr>
              <a:t>develop algorithms </a:t>
            </a:r>
            <a:r>
              <a:rPr lang="en-US" sz="2400" dirty="0">
                <a:solidFill>
                  <a:srgbClr val="CC2A2A"/>
                </a:solidFill>
              </a:rPr>
              <a:t>in house of NSI</a:t>
            </a:r>
            <a:endParaRPr lang="it-IT" sz="2400" dirty="0">
              <a:solidFill>
                <a:srgbClr val="CC2A2A"/>
              </a:solidFill>
            </a:endParaRPr>
          </a:p>
        </p:txBody>
      </p:sp>
    </p:spTree>
    <p:extLst>
      <p:ext uri="{BB962C8B-B14F-4D97-AF65-F5344CB8AC3E}">
        <p14:creationId xmlns:p14="http://schemas.microsoft.com/office/powerpoint/2010/main" val="1211827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503475"/>
            <a:ext cx="11269308" cy="384721"/>
          </a:xfrm>
        </p:spPr>
        <p:txBody>
          <a:bodyPr/>
          <a:lstStyle/>
          <a:p>
            <a:r>
              <a:rPr lang="en-US" sz="2800" dirty="0" smtClean="0"/>
              <a:t>Generative Modeling</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7</a:t>
            </a:fld>
            <a:endParaRPr lang="en-US" dirty="0"/>
          </a:p>
        </p:txBody>
      </p:sp>
      <p:sp>
        <p:nvSpPr>
          <p:cNvPr id="8" name="CasellaDiTesto 7">
            <a:extLst>
              <a:ext uri="{FF2B5EF4-FFF2-40B4-BE49-F238E27FC236}">
                <a16:creationId xmlns:a16="http://schemas.microsoft.com/office/drawing/2014/main" id="{B29296CA-9F1C-5107-A43E-A250D190B136}"/>
              </a:ext>
            </a:extLst>
          </p:cNvPr>
          <p:cNvSpPr txBox="1"/>
          <p:nvPr/>
        </p:nvSpPr>
        <p:spPr>
          <a:xfrm>
            <a:off x="451776" y="1132461"/>
            <a:ext cx="10934979" cy="1477328"/>
          </a:xfrm>
          <a:prstGeom prst="rect">
            <a:avLst/>
          </a:prstGeom>
          <a:noFill/>
        </p:spPr>
        <p:txBody>
          <a:bodyPr wrap="square">
            <a:spAutoFit/>
          </a:bodyPr>
          <a:lstStyle/>
          <a:p>
            <a:r>
              <a:rPr lang="it-IT" b="1" dirty="0" smtClean="0">
                <a:latin typeface="Arial" panose="020B0604020202020204" pitchFamily="34" charset="0"/>
                <a:cs typeface="Arial" panose="020B0604020202020204" pitchFamily="34" charset="0"/>
              </a:rPr>
              <a:t>Generative </a:t>
            </a:r>
            <a:r>
              <a:rPr lang="it-IT" b="1" dirty="0" err="1" smtClean="0">
                <a:latin typeface="Arial" panose="020B0604020202020204" pitchFamily="34" charset="0"/>
                <a:cs typeface="Arial" panose="020B0604020202020204" pitchFamily="34" charset="0"/>
              </a:rPr>
              <a:t>Modeling</a:t>
            </a:r>
            <a:r>
              <a:rPr lang="it-IT" b="1"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an </a:t>
            </a:r>
            <a:r>
              <a:rPr lang="it-IT" b="1" dirty="0" err="1" smtClean="0">
                <a:latin typeface="Arial" panose="020B0604020202020204" pitchFamily="34" charset="0"/>
                <a:cs typeface="Arial" panose="020B0604020202020204" pitchFamily="34" charset="0"/>
              </a:rPr>
              <a:t>Unsupervised</a:t>
            </a:r>
            <a:r>
              <a:rPr lang="it-IT" dirty="0" smtClean="0">
                <a:latin typeface="Arial" panose="020B0604020202020204" pitchFamily="34" charset="0"/>
                <a:cs typeface="Arial" panose="020B0604020202020204" pitchFamily="34" charset="0"/>
              </a:rPr>
              <a:t> </a:t>
            </a:r>
            <a:r>
              <a:rPr lang="it-IT" b="1" dirty="0" smtClean="0">
                <a:latin typeface="Arial" panose="020B0604020202020204" pitchFamily="34" charset="0"/>
                <a:cs typeface="Arial" panose="020B0604020202020204" pitchFamily="34" charset="0"/>
              </a:rPr>
              <a:t>Learning</a:t>
            </a:r>
            <a:r>
              <a:rPr lang="it-IT" dirty="0" smtClean="0">
                <a:latin typeface="Arial" panose="020B0604020202020204" pitchFamily="34" charset="0"/>
                <a:cs typeface="Arial" panose="020B0604020202020204" pitchFamily="34" charset="0"/>
              </a:rPr>
              <a:t> </a:t>
            </a:r>
            <a:r>
              <a:rPr lang="it-IT" b="1" dirty="0">
                <a:latin typeface="Arial" panose="020B0604020202020204" pitchFamily="34" charset="0"/>
                <a:cs typeface="Arial" panose="020B0604020202020204" pitchFamily="34" charset="0"/>
              </a:rPr>
              <a:t>T</a:t>
            </a:r>
            <a:r>
              <a:rPr lang="it-IT" b="1" dirty="0" smtClean="0">
                <a:latin typeface="Arial" panose="020B0604020202020204" pitchFamily="34" charset="0"/>
                <a:cs typeface="Arial" panose="020B0604020202020204" pitchFamily="34" charset="0"/>
              </a:rPr>
              <a:t>ask</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leading</a:t>
            </a:r>
            <a:r>
              <a:rPr lang="it-IT" dirty="0" smtClean="0">
                <a:latin typeface="Arial" panose="020B0604020202020204" pitchFamily="34" charset="0"/>
                <a:cs typeface="Arial" panose="020B0604020202020204" pitchFamily="34" charset="0"/>
              </a:rPr>
              <a:t> to the </a:t>
            </a:r>
            <a:r>
              <a:rPr lang="it-IT" dirty="0" err="1" smtClean="0">
                <a:latin typeface="Arial" panose="020B0604020202020204" pitchFamily="34" charset="0"/>
                <a:cs typeface="Arial" panose="020B0604020202020204" pitchFamily="34" charset="0"/>
              </a:rPr>
              <a:t>automatic</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discovering</a:t>
            </a:r>
            <a:r>
              <a:rPr lang="it-IT" dirty="0" smtClean="0">
                <a:latin typeface="Arial" panose="020B0604020202020204" pitchFamily="34" charset="0"/>
                <a:cs typeface="Arial" panose="020B0604020202020204" pitchFamily="34" charset="0"/>
              </a:rPr>
              <a:t> of </a:t>
            </a:r>
            <a:r>
              <a:rPr lang="it-IT" dirty="0" err="1" smtClean="0">
                <a:latin typeface="Arial" panose="020B0604020202020204" pitchFamily="34" charset="0"/>
                <a:cs typeface="Arial" panose="020B0604020202020204" pitchFamily="34" charset="0"/>
              </a:rPr>
              <a:t>regularities</a:t>
            </a:r>
            <a:r>
              <a:rPr lang="it-IT" dirty="0" smtClean="0">
                <a:latin typeface="Arial" panose="020B0604020202020204" pitchFamily="34" charset="0"/>
                <a:cs typeface="Arial" panose="020B0604020202020204" pitchFamily="34" charset="0"/>
              </a:rPr>
              <a:t> or «</a:t>
            </a:r>
            <a:r>
              <a:rPr lang="it-IT" dirty="0" err="1" smtClean="0">
                <a:latin typeface="Arial" panose="020B0604020202020204" pitchFamily="34" charset="0"/>
                <a:cs typeface="Arial" panose="020B0604020202020204" pitchFamily="34" charset="0"/>
              </a:rPr>
              <a:t>patterns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within</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Original</a:t>
            </a:r>
            <a:r>
              <a:rPr lang="it-IT" dirty="0" smtClean="0">
                <a:latin typeface="Arial" panose="020B0604020202020204" pitchFamily="34" charset="0"/>
                <a:cs typeface="Arial" panose="020B0604020202020204" pitchFamily="34" charset="0"/>
              </a:rPr>
              <a:t> Data in </a:t>
            </a:r>
            <a:r>
              <a:rPr lang="it-IT" dirty="0" err="1" smtClean="0">
                <a:latin typeface="Arial" panose="020B0604020202020204" pitchFamily="34" charset="0"/>
                <a:cs typeface="Arial" panose="020B0604020202020204" pitchFamily="34" charset="0"/>
              </a:rPr>
              <a:t>order</a:t>
            </a:r>
            <a:r>
              <a:rPr lang="it-IT" dirty="0" smtClean="0">
                <a:latin typeface="Arial" panose="020B0604020202020204" pitchFamily="34" charset="0"/>
                <a:cs typeface="Arial" panose="020B0604020202020204" pitchFamily="34" charset="0"/>
              </a:rPr>
              <a:t> to generate new </a:t>
            </a:r>
            <a:r>
              <a:rPr lang="it-IT" dirty="0" err="1" smtClean="0">
                <a:latin typeface="Arial" panose="020B0604020202020204" pitchFamily="34" charset="0"/>
                <a:cs typeface="Arial" panose="020B0604020202020204" pitchFamily="34" charset="0"/>
              </a:rPr>
              <a:t>Synthetic</a:t>
            </a:r>
            <a:r>
              <a:rPr lang="it-IT" dirty="0" smtClean="0">
                <a:latin typeface="Arial" panose="020B0604020202020204" pitchFamily="34" charset="0"/>
                <a:cs typeface="Arial" panose="020B0604020202020204" pitchFamily="34" charset="0"/>
              </a:rPr>
              <a:t> Data. </a:t>
            </a:r>
          </a:p>
          <a:p>
            <a:endParaRPr lang="it-IT" dirty="0">
              <a:latin typeface="Arial" panose="020B0604020202020204" pitchFamily="34" charset="0"/>
              <a:cs typeface="Arial" panose="020B0604020202020204" pitchFamily="34" charset="0"/>
            </a:endParaRPr>
          </a:p>
          <a:p>
            <a:r>
              <a:rPr lang="it-IT" dirty="0" err="1" smtClean="0">
                <a:latin typeface="Arial" panose="020B0604020202020204" pitchFamily="34" charset="0"/>
                <a:cs typeface="Arial" panose="020B0604020202020204" pitchFamily="34" charset="0"/>
              </a:rPr>
              <a:t>Therefore</a:t>
            </a:r>
            <a:r>
              <a:rPr lang="it-IT" dirty="0" smtClean="0">
                <a:latin typeface="Arial" panose="020B0604020202020204" pitchFamily="34" charset="0"/>
                <a:cs typeface="Arial" panose="020B0604020202020204" pitchFamily="34" charset="0"/>
              </a:rPr>
              <a:t>, a </a:t>
            </a:r>
            <a:r>
              <a:rPr lang="it-IT" b="1" dirty="0" smtClean="0">
                <a:latin typeface="Arial" panose="020B0604020202020204" pitchFamily="34" charset="0"/>
                <a:cs typeface="Arial" panose="020B0604020202020204" pitchFamily="34" charset="0"/>
              </a:rPr>
              <a:t>Generative Model</a:t>
            </a:r>
            <a:r>
              <a:rPr lang="it-IT" dirty="0" smtClean="0">
                <a:latin typeface="Arial" panose="020B0604020202020204" pitchFamily="34" charset="0"/>
                <a:cs typeface="Arial" panose="020B0604020202020204" pitchFamily="34" charset="0"/>
              </a:rPr>
              <a:t> can be </a:t>
            </a:r>
            <a:r>
              <a:rPr lang="it-IT" dirty="0" err="1" smtClean="0">
                <a:latin typeface="Arial" panose="020B0604020202020204" pitchFamily="34" charset="0"/>
                <a:cs typeface="Arial" panose="020B0604020202020204" pitchFamily="34" charset="0"/>
              </a:rPr>
              <a:t>used</a:t>
            </a:r>
            <a:r>
              <a:rPr lang="it-IT" dirty="0" smtClean="0">
                <a:latin typeface="Arial" panose="020B0604020202020204" pitchFamily="34" charset="0"/>
                <a:cs typeface="Arial" panose="020B0604020202020204" pitchFamily="34" charset="0"/>
              </a:rPr>
              <a:t> to generate new data </a:t>
            </a:r>
            <a:r>
              <a:rPr lang="it-IT" dirty="0" err="1" smtClean="0">
                <a:latin typeface="Arial" panose="020B0604020202020204" pitchFamily="34" charset="0"/>
                <a:cs typeface="Arial" panose="020B0604020202020204" pitchFamily="34" charset="0"/>
              </a:rPr>
              <a:t>samples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which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could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teorethically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belong</a:t>
            </a:r>
            <a:r>
              <a:rPr lang="it-IT" dirty="0" smtClean="0">
                <a:latin typeface="Arial" panose="020B0604020202020204" pitchFamily="34" charset="0"/>
                <a:cs typeface="Arial" panose="020B0604020202020204" pitchFamily="34" charset="0"/>
              </a:rPr>
              <a:t> to the </a:t>
            </a:r>
            <a:r>
              <a:rPr lang="it-IT" dirty="0" err="1" smtClean="0">
                <a:latin typeface="Arial" panose="020B0604020202020204" pitchFamily="34" charset="0"/>
                <a:cs typeface="Arial" panose="020B0604020202020204" pitchFamily="34" charset="0"/>
              </a:rPr>
              <a:t>Original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even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though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they</a:t>
            </a:r>
            <a:r>
              <a:rPr lang="it-IT" dirty="0" smtClean="0">
                <a:latin typeface="Arial" panose="020B0604020202020204" pitchFamily="34" charset="0"/>
                <a:cs typeface="Arial" panose="020B0604020202020204" pitchFamily="34" charset="0"/>
              </a:rPr>
              <a:t> are new </a:t>
            </a:r>
            <a:r>
              <a:rPr lang="it-IT" dirty="0" err="1" smtClean="0">
                <a:latin typeface="Arial" panose="020B0604020202020204" pitchFamily="34" charset="0"/>
                <a:cs typeface="Arial" panose="020B0604020202020204" pitchFamily="34" charset="0"/>
              </a:rPr>
              <a:t>synthetic</a:t>
            </a:r>
            <a:r>
              <a:rPr lang="it-IT" dirty="0" smtClean="0">
                <a:latin typeface="Arial" panose="020B0604020202020204" pitchFamily="34" charset="0"/>
                <a:cs typeface="Arial" panose="020B0604020202020204" pitchFamily="34" charset="0"/>
              </a:rPr>
              <a:t> data. </a:t>
            </a:r>
            <a:endParaRPr lang="it-IT" dirty="0">
              <a:latin typeface="Arial" panose="020B0604020202020204" pitchFamily="34" charset="0"/>
              <a:cs typeface="Arial" panose="020B0604020202020204" pitchFamily="34" charset="0"/>
            </a:endParaRPr>
          </a:p>
        </p:txBody>
      </p:sp>
      <p:pic>
        <p:nvPicPr>
          <p:cNvPr id="11" name="Immagine 1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5119" y="2854054"/>
            <a:ext cx="5121142" cy="2879203"/>
          </a:xfrm>
          <a:prstGeom prst="rect">
            <a:avLst/>
          </a:prstGeom>
        </p:spPr>
      </p:pic>
      <p:pic>
        <p:nvPicPr>
          <p:cNvPr id="12" name="Immagine 11"/>
          <p:cNvPicPr>
            <a:picLocks noChangeAspect="1"/>
          </p:cNvPicPr>
          <p:nvPr/>
        </p:nvPicPr>
        <p:blipFill>
          <a:blip r:embed="rId3"/>
          <a:stretch>
            <a:fillRect/>
          </a:stretch>
        </p:blipFill>
        <p:spPr>
          <a:xfrm>
            <a:off x="6373514" y="2854054"/>
            <a:ext cx="5236698" cy="3111681"/>
          </a:xfrm>
          <a:prstGeom prst="rect">
            <a:avLst/>
          </a:prstGeom>
        </p:spPr>
      </p:pic>
    </p:spTree>
    <p:extLst>
      <p:ext uri="{BB962C8B-B14F-4D97-AF65-F5344CB8AC3E}">
        <p14:creationId xmlns:p14="http://schemas.microsoft.com/office/powerpoint/2010/main" val="273855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574294" y="443315"/>
            <a:ext cx="11269308" cy="384721"/>
          </a:xfrm>
        </p:spPr>
        <p:txBody>
          <a:bodyPr/>
          <a:lstStyle/>
          <a:p>
            <a:r>
              <a:rPr lang="en-US" sz="2800" dirty="0" smtClean="0"/>
              <a:t>Generative Adversarial Networks (GAN)</a:t>
            </a:r>
            <a:endParaRPr lang="it-IT" dirty="0"/>
          </a:p>
        </p:txBody>
      </p:sp>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8</a:t>
            </a:fld>
            <a:endParaRPr lang="en-US" dirty="0"/>
          </a:p>
        </p:txBody>
      </p:sp>
      <p:sp>
        <p:nvSpPr>
          <p:cNvPr id="8" name="CasellaDiTesto 7">
            <a:extLst>
              <a:ext uri="{FF2B5EF4-FFF2-40B4-BE49-F238E27FC236}">
                <a16:creationId xmlns:a16="http://schemas.microsoft.com/office/drawing/2014/main" id="{B29296CA-9F1C-5107-A43E-A250D190B136}"/>
              </a:ext>
            </a:extLst>
          </p:cNvPr>
          <p:cNvSpPr txBox="1"/>
          <p:nvPr/>
        </p:nvSpPr>
        <p:spPr>
          <a:xfrm>
            <a:off x="468895" y="1218431"/>
            <a:ext cx="11374707" cy="3139321"/>
          </a:xfrm>
          <a:prstGeom prst="rect">
            <a:avLst/>
          </a:prstGeom>
          <a:noFill/>
        </p:spPr>
        <p:txBody>
          <a:bodyPr wrap="square">
            <a:spAutoFit/>
          </a:bodyPr>
          <a:lstStyle/>
          <a:p>
            <a:pPr marL="285750" indent="-285750">
              <a:buClr>
                <a:srgbClr val="FF0000"/>
              </a:buClr>
              <a:buFont typeface="Courier New" panose="02070309020205020404" pitchFamily="49" charset="0"/>
              <a:buChar char="o"/>
            </a:pPr>
            <a:r>
              <a:rPr lang="it-IT" dirty="0" smtClean="0">
                <a:latin typeface="Arial" panose="020B0604020202020204" pitchFamily="34" charset="0"/>
                <a:cs typeface="Arial" panose="020B0604020202020204" pitchFamily="34" charset="0"/>
              </a:rPr>
              <a:t>A </a:t>
            </a:r>
            <a:r>
              <a:rPr lang="it-IT" b="1" dirty="0" smtClean="0">
                <a:latin typeface="Arial" panose="020B0604020202020204" pitchFamily="34" charset="0"/>
                <a:cs typeface="Arial" panose="020B0604020202020204" pitchFamily="34" charset="0"/>
              </a:rPr>
              <a:t>Generative Model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statistical</a:t>
            </a:r>
            <a:r>
              <a:rPr lang="it-IT" dirty="0" smtClean="0">
                <a:latin typeface="Arial" panose="020B0604020202020204" pitchFamily="34" charset="0"/>
                <a:cs typeface="Arial" panose="020B0604020202020204" pitchFamily="34" charset="0"/>
              </a:rPr>
              <a:t> model of the joint </a:t>
            </a:r>
            <a:r>
              <a:rPr lang="it-IT" dirty="0" err="1" smtClean="0">
                <a:latin typeface="Arial" panose="020B0604020202020204" pitchFamily="34" charset="0"/>
                <a:cs typeface="Arial" panose="020B0604020202020204" pitchFamily="34" charset="0"/>
              </a:rPr>
              <a:t>distribution</a:t>
            </a:r>
            <a:r>
              <a:rPr lang="it-IT"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P(X,Y</a:t>
            </a:r>
            <a:r>
              <a:rPr lang="en-US" i="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over a given observable variable X and a variable Y</a:t>
            </a:r>
          </a:p>
          <a:p>
            <a:pPr marL="285750" indent="-285750">
              <a:buClr>
                <a:srgbClr val="FF0000"/>
              </a:buCl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b="1" dirty="0">
                <a:latin typeface="Arial" panose="020B0604020202020204" pitchFamily="34" charset="0"/>
                <a:cs typeface="Arial" panose="020B0604020202020204" pitchFamily="34" charset="0"/>
              </a:rPr>
              <a:t>Generative Adversarial Networks </a:t>
            </a:r>
            <a:r>
              <a:rPr lang="en-US" b="1" dirty="0" smtClean="0">
                <a:latin typeface="Arial" panose="020B0604020202020204" pitchFamily="34" charset="0"/>
                <a:cs typeface="Arial" panose="020B0604020202020204" pitchFamily="34" charset="0"/>
              </a:rPr>
              <a:t>(GANs)</a:t>
            </a:r>
            <a:r>
              <a:rPr lang="en-US" dirty="0" smtClean="0">
                <a:latin typeface="Arial" panose="020B0604020202020204" pitchFamily="34" charset="0"/>
                <a:cs typeface="Arial" panose="020B0604020202020204" pitchFamily="34" charset="0"/>
              </a:rPr>
              <a:t> were </a:t>
            </a:r>
            <a:r>
              <a:rPr lang="en-US" dirty="0">
                <a:latin typeface="Arial" panose="020B0604020202020204" pitchFamily="34" charset="0"/>
                <a:cs typeface="Arial" panose="020B0604020202020204" pitchFamily="34" charset="0"/>
              </a:rPr>
              <a:t>introduced by the Guru of </a:t>
            </a:r>
            <a:r>
              <a:rPr lang="en-US" b="1" dirty="0">
                <a:latin typeface="Arial" panose="020B0604020202020204" pitchFamily="34" charset="0"/>
                <a:cs typeface="Arial" panose="020B0604020202020204" pitchFamily="34" charset="0"/>
              </a:rPr>
              <a:t>Deep</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Learning</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Ian</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Goodfellow</a:t>
            </a:r>
            <a:r>
              <a:rPr lang="en-US" dirty="0">
                <a:latin typeface="Arial" panose="020B0604020202020204" pitchFamily="34" charset="0"/>
                <a:cs typeface="Arial" panose="020B0604020202020204" pitchFamily="34" charset="0"/>
              </a:rPr>
              <a:t> in </a:t>
            </a:r>
            <a:r>
              <a:rPr lang="en-US" b="1" dirty="0">
                <a:latin typeface="Arial" panose="020B0604020202020204" pitchFamily="34" charset="0"/>
                <a:cs typeface="Arial" panose="020B0604020202020204" pitchFamily="34" charset="0"/>
              </a:rPr>
              <a:t>2014</a:t>
            </a:r>
            <a:r>
              <a:rPr lang="en-US" dirty="0">
                <a:latin typeface="Arial" panose="020B0604020202020204" pitchFamily="34" charset="0"/>
                <a:cs typeface="Arial" panose="020B0604020202020204" pitchFamily="34" charset="0"/>
              </a:rPr>
              <a:t> and are a way to learn </a:t>
            </a:r>
            <a:r>
              <a:rPr lang="en-US" b="1" dirty="0">
                <a:latin typeface="Arial" panose="020B0604020202020204" pitchFamily="34" charset="0"/>
                <a:cs typeface="Arial" panose="020B0604020202020204" pitchFamily="34" charset="0"/>
              </a:rPr>
              <a:t>Latent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Spaces</a:t>
            </a:r>
            <a:r>
              <a:rPr lang="en-US" dirty="0">
                <a:latin typeface="Arial" panose="020B0604020202020204" pitchFamily="34" charset="0"/>
                <a:cs typeface="Arial" panose="020B0604020202020204" pitchFamily="34" charset="0"/>
              </a:rPr>
              <a:t> of Images. </a:t>
            </a:r>
            <a:r>
              <a:rPr lang="en-US" dirty="0" smtClean="0">
                <a:latin typeface="Arial" panose="020B0604020202020204" pitchFamily="34" charset="0"/>
                <a:cs typeface="Arial" panose="020B0604020202020204" pitchFamily="34" charset="0"/>
              </a:rPr>
              <a:t>A </a:t>
            </a:r>
            <a:r>
              <a:rPr lang="en-US" b="1" dirty="0" smtClean="0">
                <a:latin typeface="Arial" panose="020B0604020202020204" pitchFamily="34" charset="0"/>
                <a:cs typeface="Arial" panose="020B0604020202020204" pitchFamily="34" charset="0"/>
              </a:rPr>
              <a:t>Latent </a:t>
            </a:r>
            <a:r>
              <a:rPr lang="en-US" b="1" dirty="0">
                <a:latin typeface="Arial" panose="020B0604020202020204" pitchFamily="34" charset="0"/>
                <a:cs typeface="Arial" panose="020B0604020202020204" pitchFamily="34" charset="0"/>
              </a:rPr>
              <a:t>space</a:t>
            </a:r>
            <a:r>
              <a:rPr lang="en-US" dirty="0">
                <a:latin typeface="Arial" panose="020B0604020202020204" pitchFamily="34" charset="0"/>
                <a:cs typeface="Arial" panose="020B0604020202020204" pitchFamily="34" charset="0"/>
              </a:rPr>
              <a:t> is a </a:t>
            </a:r>
            <a:r>
              <a:rPr lang="en-US" dirty="0" smtClean="0">
                <a:latin typeface="Arial" panose="020B0604020202020204" pitchFamily="34" charset="0"/>
                <a:cs typeface="Arial" panose="020B0604020202020204" pitchFamily="34" charset="0"/>
              </a:rPr>
              <a:t>simple </a:t>
            </a:r>
            <a:r>
              <a:rPr lang="en-US" dirty="0">
                <a:latin typeface="Arial" panose="020B0604020202020204" pitchFamily="34" charset="0"/>
                <a:cs typeface="Arial" panose="020B0604020202020204" pitchFamily="34" charset="0"/>
              </a:rPr>
              <a:t>hidden representation of a data point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generator model in the GAN architecture takes a point from the latent space as input and generates a new image. </a:t>
            </a:r>
            <a:r>
              <a:rPr lang="en-US" dirty="0" smtClean="0">
                <a:latin typeface="Arial" panose="020B0604020202020204" pitchFamily="34" charset="0"/>
                <a:cs typeface="Arial" panose="020B0604020202020204" pitchFamily="34" charset="0"/>
              </a:rPr>
              <a:t>Through </a:t>
            </a:r>
            <a:r>
              <a:rPr lang="en-US" dirty="0">
                <a:latin typeface="Arial" panose="020B0604020202020204" pitchFamily="34" charset="0"/>
                <a:cs typeface="Arial" panose="020B0604020202020204" pitchFamily="34" charset="0"/>
              </a:rPr>
              <a:t>training, the generator learns to map points into the latent space with specific output images and this mapping will be different each time the model is trained.</a:t>
            </a:r>
          </a:p>
          <a:p>
            <a:pPr marL="285750" indent="-285750">
              <a:buClr>
                <a:srgbClr val="FF0000"/>
              </a:buCl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137" y="3565278"/>
            <a:ext cx="6942221" cy="2546763"/>
          </a:xfrm>
          <a:prstGeom prst="rect">
            <a:avLst/>
          </a:prstGeom>
        </p:spPr>
      </p:pic>
    </p:spTree>
    <p:extLst>
      <p:ext uri="{BB962C8B-B14F-4D97-AF65-F5344CB8AC3E}">
        <p14:creationId xmlns:p14="http://schemas.microsoft.com/office/powerpoint/2010/main" val="2008241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0"/>
          </p:nvPr>
        </p:nvSpPr>
        <p:spPr/>
        <p:txBody>
          <a:bodyPr/>
          <a:lstStyle/>
          <a:p>
            <a:pPr>
              <a:defRPr/>
            </a:pPr>
            <a:r>
              <a:rPr lang="en-US" dirty="0"/>
              <a:t>Generation of synthetic data from real MNO data through Neural Network</a:t>
            </a:r>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9</a:t>
            </a:fld>
            <a:endParaRPr lang="en-US" dirty="0"/>
          </a:p>
        </p:txBody>
      </p:sp>
      <p:sp>
        <p:nvSpPr>
          <p:cNvPr id="2" name="Rettangolo 1"/>
          <p:cNvSpPr/>
          <p:nvPr/>
        </p:nvSpPr>
        <p:spPr>
          <a:xfrm>
            <a:off x="574294" y="2690220"/>
            <a:ext cx="6096000" cy="3693319"/>
          </a:xfrm>
          <a:prstGeom prst="rect">
            <a:avLst/>
          </a:prstGeom>
        </p:spPr>
        <p:txBody>
          <a:bodyPr>
            <a:spAutoFit/>
          </a:bodyPr>
          <a:lstStyle/>
          <a:p>
            <a:pPr marL="285750" indent="-285750">
              <a:buClr>
                <a:srgbClr val="FF0000"/>
              </a:buClr>
              <a:buFont typeface="Courier New" panose="02070309020205020404" pitchFamily="49" charset="0"/>
              <a:buChar char="o"/>
            </a:pPr>
            <a:r>
              <a:rPr lang="en-US" b="1" dirty="0" smtClean="0">
                <a:latin typeface="Arial" panose="020B0604020202020204" pitchFamily="34" charset="0"/>
                <a:cs typeface="Arial" panose="020B0604020202020204" pitchFamily="34" charset="0"/>
              </a:rPr>
              <a:t>Generator</a:t>
            </a:r>
            <a:r>
              <a:rPr lang="en-US" dirty="0">
                <a:latin typeface="Arial" panose="020B0604020202020204" pitchFamily="34" charset="0"/>
                <a:cs typeface="Arial" panose="020B0604020202020204" pitchFamily="34" charset="0"/>
              </a:rPr>
              <a:t>: takes a random vector in input (a random point in the latent space) and decode it into a 		    synthetic </a:t>
            </a:r>
            <a:r>
              <a:rPr lang="en-US" dirty="0" smtClean="0">
                <a:latin typeface="Arial" panose="020B0604020202020204" pitchFamily="34" charset="0"/>
                <a:cs typeface="Arial" panose="020B0604020202020204" pitchFamily="34" charset="0"/>
              </a:rPr>
              <a:t>image. Once it is trained, the </a:t>
            </a:r>
            <a:r>
              <a:rPr lang="en-US" b="1" dirty="0" smtClean="0">
                <a:latin typeface="Arial" panose="020B0604020202020204" pitchFamily="34" charset="0"/>
                <a:cs typeface="Arial" panose="020B0604020202020204" pitchFamily="34" charset="0"/>
              </a:rPr>
              <a:t>Generator </a:t>
            </a:r>
            <a:r>
              <a:rPr lang="en-US" dirty="0" smtClean="0">
                <a:latin typeface="Arial" panose="020B0604020202020204" pitchFamily="34" charset="0"/>
                <a:cs typeface="Arial" panose="020B0604020202020204" pitchFamily="34" charset="0"/>
              </a:rPr>
              <a:t>generates new samples shaping new data over the input data distribution in a totally unsupervised way. </a:t>
            </a:r>
            <a:endParaRPr lang="en-US" b="1"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endParaRPr lang="en-US" b="1" dirty="0" smtClean="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r>
              <a:rPr lang="en-US" b="1" dirty="0" smtClean="0">
                <a:latin typeface="Arial" panose="020B0604020202020204" pitchFamily="34" charset="0"/>
                <a:cs typeface="Arial" panose="020B0604020202020204" pitchFamily="34" charset="0"/>
              </a:rPr>
              <a:t>Discriminator</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(or adversarial) : takes a real image or synthetic as input and classifies it as real or </a:t>
            </a:r>
            <a:r>
              <a:rPr lang="en-US" dirty="0" smtClean="0">
                <a:latin typeface="Arial" panose="020B0604020202020204" pitchFamily="34" charset="0"/>
                <a:cs typeface="Arial" panose="020B0604020202020204" pitchFamily="34" charset="0"/>
              </a:rPr>
              <a:t>fake. In other words the Discriminator is a classifier trying to understand which samples come from the training set and which one are generated synthetic data.</a:t>
            </a:r>
            <a:endParaRPr lang="en-US"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285750" indent="-285750">
              <a:buClr>
                <a:srgbClr val="FF0000"/>
              </a:buClr>
              <a:buFont typeface="Courier New" panose="02070309020205020404" pitchFamily="49" charset="0"/>
              <a:buChar char="o"/>
            </a:pPr>
            <a:endParaRPr lang="it-IT" dirty="0">
              <a:latin typeface="Arial" panose="020B0604020202020204" pitchFamily="34" charset="0"/>
              <a:cs typeface="Arial" panose="020B0604020202020204" pitchFamily="34" charset="0"/>
            </a:endParaRPr>
          </a:p>
        </p:txBody>
      </p:sp>
      <p:sp>
        <p:nvSpPr>
          <p:cNvPr id="6" name="Rettangolo 5"/>
          <p:cNvSpPr/>
          <p:nvPr/>
        </p:nvSpPr>
        <p:spPr>
          <a:xfrm>
            <a:off x="574294" y="1348952"/>
            <a:ext cx="6096000" cy="1200329"/>
          </a:xfrm>
          <a:prstGeom prst="rect">
            <a:avLst/>
          </a:prstGeom>
        </p:spPr>
        <p:txBody>
          <a:bodyPr>
            <a:spAutoFit/>
          </a:bodyPr>
          <a:lstStyle/>
          <a:p>
            <a:pPr marL="285750" indent="-285750">
              <a:buClr>
                <a:srgbClr val="FF0000"/>
              </a:buClr>
              <a:buFont typeface="Courier New" panose="02070309020205020404" pitchFamily="49" charset="0"/>
              <a:buChar char="o"/>
            </a:pPr>
            <a:r>
              <a:rPr lang="en-US" dirty="0">
                <a:latin typeface="Arial" panose="020B0604020202020204" pitchFamily="34" charset="0"/>
                <a:cs typeface="Arial" panose="020B0604020202020204" pitchFamily="34" charset="0"/>
              </a:rPr>
              <a:t>Basically, a </a:t>
            </a:r>
            <a:r>
              <a:rPr lang="en-US" b="1" dirty="0">
                <a:latin typeface="Arial" panose="020B0604020202020204" pitchFamily="34" charset="0"/>
                <a:cs typeface="Arial" panose="020B0604020202020204" pitchFamily="34" charset="0"/>
              </a:rPr>
              <a:t>GAN</a:t>
            </a:r>
            <a:r>
              <a:rPr lang="en-US" dirty="0">
                <a:latin typeface="Arial" panose="020B0604020202020204" pitchFamily="34" charset="0"/>
                <a:cs typeface="Arial" panose="020B0604020202020204" pitchFamily="34" charset="0"/>
              </a:rPr>
              <a:t> is made of a "Fake" Network (</a:t>
            </a:r>
            <a:r>
              <a:rPr lang="en-US" b="1" dirty="0">
                <a:latin typeface="Arial" panose="020B0604020202020204" pitchFamily="34" charset="0"/>
                <a:cs typeface="Arial" panose="020B0604020202020204" pitchFamily="34" charset="0"/>
              </a:rPr>
              <a:t>Generator</a:t>
            </a:r>
            <a:r>
              <a:rPr lang="en-US" dirty="0">
                <a:latin typeface="Arial" panose="020B0604020202020204" pitchFamily="34" charset="0"/>
                <a:cs typeface="Arial" panose="020B0604020202020204" pitchFamily="34" charset="0"/>
              </a:rPr>
              <a:t>) and an "Expert" Network (</a:t>
            </a:r>
            <a:r>
              <a:rPr lang="en-US" b="1" dirty="0">
                <a:latin typeface="Arial" panose="020B0604020202020204" pitchFamily="34" charset="0"/>
                <a:cs typeface="Arial" panose="020B0604020202020204" pitchFamily="34" charset="0"/>
              </a:rPr>
              <a:t>Discriminator</a:t>
            </a:r>
            <a:r>
              <a:rPr lang="en-US" dirty="0">
                <a:latin typeface="Arial" panose="020B0604020202020204" pitchFamily="34" charset="0"/>
                <a:cs typeface="Arial" panose="020B0604020202020204" pitchFamily="34" charset="0"/>
              </a:rPr>
              <a:t>) which are </a:t>
            </a:r>
            <a:r>
              <a:rPr lang="en-US" dirty="0" err="1">
                <a:latin typeface="Arial" panose="020B0604020202020204" pitchFamily="34" charset="0"/>
                <a:cs typeface="Arial" panose="020B0604020202020204" pitchFamily="34" charset="0"/>
              </a:rPr>
              <a:t>adversarially</a:t>
            </a:r>
            <a:r>
              <a:rPr lang="en-US" dirty="0">
                <a:latin typeface="Arial" panose="020B0604020202020204" pitchFamily="34" charset="0"/>
                <a:cs typeface="Arial" panose="020B0604020202020204" pitchFamily="34" charset="0"/>
              </a:rPr>
              <a:t> trained to overcome the other one </a:t>
            </a:r>
            <a:r>
              <a:rPr lang="en-US" dirty="0" smtClean="0">
                <a:latin typeface="Arial" panose="020B0604020202020204" pitchFamily="34" charset="0"/>
                <a:cs typeface="Arial" panose="020B0604020202020204" pitchFamily="34" charset="0"/>
              </a:rPr>
              <a:t>reciprocally. </a:t>
            </a:r>
            <a:endParaRPr lang="en-US" dirty="0">
              <a:latin typeface="Arial" panose="020B0604020202020204" pitchFamily="34" charset="0"/>
              <a:cs typeface="Arial" panose="020B0604020202020204" pitchFamily="34" charset="0"/>
            </a:endParaRPr>
          </a:p>
        </p:txBody>
      </p:sp>
      <p:sp>
        <p:nvSpPr>
          <p:cNvPr id="7" name="CasellaDiTesto 6"/>
          <p:cNvSpPr txBox="1"/>
          <p:nvPr/>
        </p:nvSpPr>
        <p:spPr>
          <a:xfrm>
            <a:off x="6833936" y="1348952"/>
            <a:ext cx="4680285" cy="5047536"/>
          </a:xfrm>
          <a:prstGeom prst="rect">
            <a:avLst/>
          </a:prstGeom>
          <a:noFill/>
          <a:ln>
            <a:solidFill>
              <a:schemeClr val="accent1"/>
            </a:solidFill>
          </a:ln>
        </p:spPr>
        <p:txBody>
          <a:bodyPr wrap="square" rtlCol="0">
            <a:spAutoFit/>
          </a:bodyPr>
          <a:lstStyle/>
          <a:p>
            <a:r>
              <a:rPr lang="en-US" sz="1400" b="1" u="sng" dirty="0">
                <a:latin typeface="Arial" panose="020B0604020202020204" pitchFamily="34" charset="0"/>
                <a:cs typeface="Arial" panose="020B0604020202020204" pitchFamily="34" charset="0"/>
              </a:rPr>
              <a:t>GAN Algorithm</a:t>
            </a:r>
            <a:r>
              <a:rPr lang="en-US" sz="1400" b="1" u="sng" dirty="0" smtClean="0">
                <a:latin typeface="Arial" panose="020B0604020202020204" pitchFamily="34" charset="0"/>
                <a:cs typeface="Arial" panose="020B0604020202020204" pitchFamily="34" charset="0"/>
              </a:rPr>
              <a:t>:</a:t>
            </a:r>
          </a:p>
          <a:p>
            <a:endParaRPr lang="en-US" sz="1400" b="1" u="sng" dirty="0">
              <a:latin typeface="Arial" panose="020B0604020202020204" pitchFamily="34" charset="0"/>
              <a:cs typeface="Arial" panose="020B0604020202020204" pitchFamily="34" charset="0"/>
            </a:endParaRPr>
          </a:p>
          <a:p>
            <a:r>
              <a:rPr lang="en-US" sz="1400" i="1" dirty="0" smtClean="0">
                <a:latin typeface="Arial" panose="020B0604020202020204" pitchFamily="34" charset="0"/>
                <a:cs typeface="Arial" panose="020B0604020202020204" pitchFamily="34" charset="0"/>
              </a:rPr>
              <a:t>for </a:t>
            </a:r>
            <a:r>
              <a:rPr lang="en-US" sz="1400" i="1" dirty="0">
                <a:latin typeface="Arial" panose="020B0604020202020204" pitchFamily="34" charset="0"/>
                <a:cs typeface="Arial" panose="020B0604020202020204" pitchFamily="34" charset="0"/>
              </a:rPr>
              <a:t>every </a:t>
            </a:r>
            <a:r>
              <a:rPr lang="en-US" sz="1400" i="1" dirty="0" smtClean="0">
                <a:latin typeface="Arial" panose="020B0604020202020204" pitchFamily="34" charset="0"/>
                <a:cs typeface="Arial" panose="020B0604020202020204" pitchFamily="34" charset="0"/>
              </a:rPr>
              <a:t>epoch:</a:t>
            </a:r>
            <a:endParaRPr lang="en-US" sz="1400" u="sng"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Extract </a:t>
            </a:r>
            <a:r>
              <a:rPr lang="en-US" sz="1400" dirty="0">
                <a:latin typeface="Arial" panose="020B0604020202020204" pitchFamily="34" charset="0"/>
                <a:cs typeface="Arial" panose="020B0604020202020204" pitchFamily="34" charset="0"/>
              </a:rPr>
              <a:t>random points from the Latent </a:t>
            </a:r>
            <a:r>
              <a:rPr lang="en-US" sz="1400" dirty="0" smtClean="0">
                <a:latin typeface="Arial" panose="020B0604020202020204" pitchFamily="34" charset="0"/>
                <a:cs typeface="Arial" panose="020B0604020202020204" pitchFamily="34" charset="0"/>
              </a:rPr>
              <a:t>Space.</a:t>
            </a:r>
          </a:p>
          <a:p>
            <a:pPr marL="342900" indent="-342900">
              <a:buAutoNum type="arabicParen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2) Generate images for the Generator adopting random noise (Gaussian Noise better</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3) Mix true images with generated </a:t>
            </a:r>
            <a:r>
              <a:rPr lang="en-US" sz="1400" dirty="0" smtClean="0">
                <a:latin typeface="Arial" panose="020B0604020202020204" pitchFamily="34" charset="0"/>
                <a:cs typeface="Arial" panose="020B0604020202020204" pitchFamily="34" charset="0"/>
              </a:rPr>
              <a:t>ones.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4) Train the discriminator by these mixed images, with the labels: true for real images, and false for generated </a:t>
            </a:r>
            <a:r>
              <a:rPr lang="en-US" sz="1400" dirty="0" smtClean="0">
                <a:latin typeface="Arial" panose="020B0604020202020204" pitchFamily="34" charset="0"/>
                <a:cs typeface="Arial" panose="020B0604020202020204" pitchFamily="34" charset="0"/>
              </a:rPr>
              <a:t>images.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5) Extract new points from the latent </a:t>
            </a:r>
            <a:r>
              <a:rPr lang="en-US" sz="1400" dirty="0" smtClean="0">
                <a:latin typeface="Arial" panose="020B0604020202020204" pitchFamily="34" charset="0"/>
                <a:cs typeface="Arial" panose="020B0604020202020204" pitchFamily="34" charset="0"/>
              </a:rPr>
              <a:t>space.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6) Train the GAN adopting these random vectors, with all labels saying "true". This update Generators weights (only generator, discriminator is </a:t>
            </a:r>
            <a:r>
              <a:rPr lang="en-US" sz="1400" dirty="0" err="1">
                <a:latin typeface="Arial" panose="020B0604020202020204" pitchFamily="34" charset="0"/>
                <a:cs typeface="Arial" panose="020B0604020202020204" pitchFamily="34" charset="0"/>
              </a:rPr>
              <a:t>freezed</a:t>
            </a:r>
            <a:r>
              <a:rPr lang="en-US" sz="1400" dirty="0">
                <a:latin typeface="Arial" panose="020B0604020202020204" pitchFamily="34" charset="0"/>
                <a:cs typeface="Arial" panose="020B0604020202020204" pitchFamily="34" charset="0"/>
              </a:rPr>
              <a:t>) to check if the </a:t>
            </a:r>
            <a:r>
              <a:rPr lang="en-US" sz="1400" dirty="0" err="1">
                <a:latin typeface="Arial" panose="020B0604020202020204" pitchFamily="34" charset="0"/>
                <a:cs typeface="Arial" panose="020B0604020202020204" pitchFamily="34" charset="0"/>
              </a:rPr>
              <a:t>discrimator</a:t>
            </a:r>
            <a:r>
              <a:rPr lang="en-US" sz="1400" dirty="0">
                <a:latin typeface="Arial" panose="020B0604020202020204" pitchFamily="34" charset="0"/>
                <a:cs typeface="Arial" panose="020B0604020202020204" pitchFamily="34" charset="0"/>
              </a:rPr>
              <a:t> is able to recognize them or it says they are all "true" also the generated ones. This trains the generator to mislead the discriminator. </a:t>
            </a:r>
          </a:p>
          <a:p>
            <a:endParaRPr lang="it-IT" sz="1400" dirty="0"/>
          </a:p>
        </p:txBody>
      </p:sp>
      <p:sp>
        <p:nvSpPr>
          <p:cNvPr id="8" name="Titolo 7"/>
          <p:cNvSpPr>
            <a:spLocks noGrp="1"/>
          </p:cNvSpPr>
          <p:nvPr>
            <p:ph type="title"/>
          </p:nvPr>
        </p:nvSpPr>
        <p:spPr>
          <a:xfrm>
            <a:off x="468895" y="438572"/>
            <a:ext cx="11269308" cy="769441"/>
          </a:xfrm>
        </p:spPr>
        <p:txBody>
          <a:bodyPr/>
          <a:lstStyle/>
          <a:p>
            <a:r>
              <a:rPr lang="en-US" dirty="0"/>
              <a:t>Generative Adversarial Networks (GAN)</a:t>
            </a:r>
            <a:br>
              <a:rPr lang="en-US" dirty="0"/>
            </a:br>
            <a:endParaRPr lang="it-IT" dirty="0"/>
          </a:p>
        </p:txBody>
      </p:sp>
    </p:spTree>
    <p:extLst>
      <p:ext uri="{BB962C8B-B14F-4D97-AF65-F5344CB8AC3E}">
        <p14:creationId xmlns:p14="http://schemas.microsoft.com/office/powerpoint/2010/main" val="992063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5" ma:contentTypeDescription="Creare un nuovo documento." ma:contentTypeScope="" ma:versionID="b74c87ac489b73827490412ee3cfe72c">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e2cc380ee14def62782d85c4be25510e"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element ref="ns4:Ord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Sfondi virtuali" ma:format="Dropdown" ma:internalName="Categoria">
      <xsd:simpleType>
        <xsd:restriction base="dms:Choice">
          <xsd:enumeration value="Sfondi virtuali"/>
          <xsd:enumeration value="1- Marchio/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element name="Ordine" ma:index="13" nillable="true" ma:displayName="Ordine" ma:decimals="0" ma:internalName="Ordin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Ordine xmlns="679261c3-551f-4e86-913f-177e0e529669" xsi:nil="true"/>
  </documentManagement>
</p:properties>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C44F034E-DE69-4892-9E35-DE49F97F6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EF378BC-F4D0-4510-B4EC-07B6EFE18CF8}">
  <ds:schemaRefs>
    <ds:schemaRef ds:uri="http://schemas.microsoft.com/office/2006/metadata/properties"/>
    <ds:schemaRef ds:uri="http://purl.org/dc/terms/"/>
    <ds:schemaRef ds:uri="http://schemas.microsoft.com/office/2006/documentManagement/types"/>
    <ds:schemaRef ds:uri="679261c3-551f-4e86-913f-177e0e529669"/>
    <ds:schemaRef ds:uri="http://schemas.openxmlformats.org/package/2006/metadata/core-properties"/>
    <ds:schemaRef ds:uri="459159c4-d20a-4ff3-9b11-fbd127bd52e5"/>
    <ds:schemaRef ds:uri="http://purl.org/dc/elements/1.1/"/>
    <ds:schemaRef ds:uri="http://schemas.microsoft.com/office/infopath/2007/PartnerControls"/>
    <ds:schemaRef ds:uri="c58f2efd-82a8-4ecf-b395-8c25e928921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Dividendi</Template>
  <TotalTime>5398</TotalTime>
  <Words>2913</Words>
  <Application>Microsoft Office PowerPoint</Application>
  <PresentationFormat>Widescreen</PresentationFormat>
  <Paragraphs>241</Paragraphs>
  <Slides>22</Slides>
  <Notes>9</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22</vt:i4>
      </vt:variant>
    </vt:vector>
  </HeadingPairs>
  <TitlesOfParts>
    <vt:vector size="32" baseType="lpstr">
      <vt:lpstr>Arial</vt:lpstr>
      <vt:lpstr>Arial</vt:lpstr>
      <vt:lpstr>Arial Narrow</vt:lpstr>
      <vt:lpstr>Calibri</vt:lpstr>
      <vt:lpstr>Cambria Math</vt:lpstr>
      <vt:lpstr>Courier New</vt:lpstr>
      <vt:lpstr>Gill Sans MT</vt:lpstr>
      <vt:lpstr>Roboto</vt:lpstr>
      <vt:lpstr>Wingdings 2</vt:lpstr>
      <vt:lpstr>elenco puntato</vt:lpstr>
      <vt:lpstr>Generation of synthetic data from real MNO data through Neural Network: motivations, techniques and preliminary results</vt:lpstr>
      <vt:lpstr>Presentazione standard di PowerPoint</vt:lpstr>
      <vt:lpstr>Why use synthetic data</vt:lpstr>
      <vt:lpstr>Why use synthetic data</vt:lpstr>
      <vt:lpstr>How to use synthetic data</vt:lpstr>
      <vt:lpstr>How to generate synthetic data</vt:lpstr>
      <vt:lpstr>Generative Modeling</vt:lpstr>
      <vt:lpstr>Generative Adversarial Networks (GAN)</vt:lpstr>
      <vt:lpstr>Generative Adversarial Networks (GAN) </vt:lpstr>
      <vt:lpstr>Presentazione standard di PowerPoint</vt:lpstr>
      <vt:lpstr>The experimentation (1/2)</vt:lpstr>
      <vt:lpstr>The experimentation (2/2)</vt:lpstr>
      <vt:lpstr>Original and Synthetic Data Univariate Distribution Visualization  </vt:lpstr>
      <vt:lpstr>Original and Synthetic Data Bivariate Distribution Visualization  </vt:lpstr>
      <vt:lpstr>Utility Metrics - Model Evaluation via SDGym Tools: Statistical Metrics</vt:lpstr>
      <vt:lpstr>Utility Metrics - Model Evaluation via SDGym Tools: Statistical Metrics</vt:lpstr>
      <vt:lpstr>Utility Metrics - Model Evaluation via SDGym Tools: Likelihood Metrics</vt:lpstr>
      <vt:lpstr>Privacy Metrics - Model Evaluation by Matching Common Values</vt:lpstr>
      <vt:lpstr>Privacy Metrics - Model Evaluation by Matching Common Values</vt:lpstr>
      <vt:lpstr>Considerations and Future Directions</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368</cp:revision>
  <dcterms:created xsi:type="dcterms:W3CDTF">2020-06-26T06:32:12Z</dcterms:created>
  <dcterms:modified xsi:type="dcterms:W3CDTF">2022-05-31T14:52:57Z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