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17"/>
  </p:notesMasterIdLst>
  <p:sldIdLst>
    <p:sldId id="315" r:id="rId6"/>
    <p:sldId id="309" r:id="rId7"/>
    <p:sldId id="328" r:id="rId8"/>
    <p:sldId id="329" r:id="rId9"/>
    <p:sldId id="335" r:id="rId10"/>
    <p:sldId id="330" r:id="rId11"/>
    <p:sldId id="336" r:id="rId12"/>
    <p:sldId id="331" r:id="rId13"/>
    <p:sldId id="334" r:id="rId14"/>
    <p:sldId id="337" r:id="rId15"/>
    <p:sldId id="327" r:id="rId16"/>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pos="7401">
          <p15:clr>
            <a:srgbClr val="A4A3A4"/>
          </p15:clr>
        </p15:guide>
        <p15:guide id="2"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7C7E"/>
    <a:srgbClr val="932338"/>
    <a:srgbClr val="CC2A2A"/>
    <a:srgbClr val="636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4" autoAdjust="0"/>
    <p:restoredTop sz="96265" autoAdjust="0"/>
  </p:normalViewPr>
  <p:slideViewPr>
    <p:cSldViewPr snapToGrid="0" showGuides="1">
      <p:cViewPr varScale="1">
        <p:scale>
          <a:sx n="62" d="100"/>
          <a:sy n="62" d="100"/>
        </p:scale>
        <p:origin x="832" y="56"/>
      </p:cViewPr>
      <p:guideLst>
        <p:guide pos="7401"/>
        <p:guide orient="horz" pos="4178"/>
      </p:guideLst>
    </p:cSldViewPr>
  </p:slideViewPr>
  <p:outlineViewPr>
    <p:cViewPr>
      <p:scale>
        <a:sx n="33" d="100"/>
        <a:sy n="33" d="100"/>
      </p:scale>
      <p:origin x="0" y="0"/>
    </p:cViewPr>
  </p:outlineViewPr>
  <p:notesTextViewPr>
    <p:cViewPr>
      <p:scale>
        <a:sx n="1" d="1"/>
        <a:sy n="1" d="1"/>
      </p:scale>
      <p:origin x="0" y="0"/>
    </p:cViewPr>
  </p:notesTextViewPr>
  <p:gridSpacing cx="54000" cy="540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5F835E2-227D-43BA-B3A5-E9E433264387}" type="datetimeFigureOut">
              <a:rPr lang="en-US"/>
              <a:pPr>
                <a:defRPr/>
              </a:pPr>
              <a:t>5/29/2022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F5F5882C-B867-4FE7-97C9-87FBF93DC802}"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pertina">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1070" y="2621956"/>
            <a:ext cx="9818337" cy="2782819"/>
          </a:xfrm>
          <a:effectLst/>
        </p:spPr>
        <p:txBody>
          <a:bodyPr lIns="0" tIns="0" rIns="0" bIns="0" anchor="ctr">
            <a:normAutofit/>
          </a:bodyPr>
          <a:lstStyle>
            <a:lvl1pPr>
              <a:lnSpc>
                <a:spcPts val="3600"/>
              </a:lnSpc>
              <a:defRPr sz="3400" b="0" cap="none">
                <a:solidFill>
                  <a:srgbClr val="C00000"/>
                </a:solidFill>
                <a:latin typeface="Arial Narrow" panose="020B0606020202030204" pitchFamily="34" charset="0"/>
              </a:defRPr>
            </a:lvl1pPr>
          </a:lstStyle>
          <a:p>
            <a:r>
              <a:rPr lang="it-IT" dirty="0"/>
              <a:t>FARE CLIC PER MODIFICARE LO STILE DEL TITOLO DELLO SCHEMA FARE CLIC PER MODIFICARE LO STILE DEL TITOLO DELLO SCHEMA</a:t>
            </a:r>
            <a:endParaRPr lang="en-US" dirty="0"/>
          </a:p>
        </p:txBody>
      </p:sp>
      <p:sp>
        <p:nvSpPr>
          <p:cNvPr id="9" name="Text Placeholder 2">
            <a:extLst>
              <a:ext uri="{FF2B5EF4-FFF2-40B4-BE49-F238E27FC236}">
                <a16:creationId xmlns:a16="http://schemas.microsoft.com/office/drawing/2014/main" id="{384E50FF-EF10-4A0E-8686-237E66B249CE}"/>
              </a:ext>
            </a:extLst>
          </p:cNvPr>
          <p:cNvSpPr>
            <a:spLocks noGrp="1"/>
          </p:cNvSpPr>
          <p:nvPr>
            <p:ph type="body" idx="1"/>
          </p:nvPr>
        </p:nvSpPr>
        <p:spPr>
          <a:xfrm>
            <a:off x="469184" y="6495314"/>
            <a:ext cx="7481115" cy="179536"/>
          </a:xfrm>
        </p:spPr>
        <p:txBody>
          <a:bodyPr wrap="square" lIns="0" tIns="0" rIns="0" bIns="0">
            <a:spAutoFit/>
          </a:bodyPr>
          <a:lstStyle>
            <a:lvl1pPr marL="0" indent="0">
              <a:lnSpc>
                <a:spcPts val="1400"/>
              </a:lnSpc>
              <a:spcAft>
                <a:spcPts val="200"/>
              </a:spcAft>
              <a:buNone/>
              <a:defRPr sz="11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Modifica gli stili del testo dello schema</a:t>
            </a:r>
          </a:p>
        </p:txBody>
      </p:sp>
      <p:sp>
        <p:nvSpPr>
          <p:cNvPr id="20" name="Text Placeholder 2">
            <a:extLst>
              <a:ext uri="{FF2B5EF4-FFF2-40B4-BE49-F238E27FC236}">
                <a16:creationId xmlns:a16="http://schemas.microsoft.com/office/drawing/2014/main" id="{771492F8-659D-4E4C-A49D-B7C567539112}"/>
              </a:ext>
            </a:extLst>
          </p:cNvPr>
          <p:cNvSpPr>
            <a:spLocks noGrp="1"/>
          </p:cNvSpPr>
          <p:nvPr>
            <p:ph type="body" idx="10"/>
          </p:nvPr>
        </p:nvSpPr>
        <p:spPr>
          <a:xfrm>
            <a:off x="469185" y="1287956"/>
            <a:ext cx="3689746" cy="216000"/>
          </a:xfrm>
        </p:spPr>
        <p:txBody>
          <a:bodyPr lIns="0" tIns="0" rIns="0" bIns="0">
            <a:noAutofit/>
          </a:bodyPr>
          <a:lstStyle>
            <a:lvl1pPr marL="0" indent="0">
              <a:lnSpc>
                <a:spcPts val="1500"/>
              </a:lnSpc>
              <a:spcAft>
                <a:spcPts val="600"/>
              </a:spcAft>
              <a:buNone/>
              <a:defRPr lang="it-IT" sz="1200" dirty="0">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Modifica gli stili del testo dello schema</a:t>
            </a:r>
          </a:p>
        </p:txBody>
      </p:sp>
      <p:sp>
        <p:nvSpPr>
          <p:cNvPr id="23" name="Text Placeholder 2">
            <a:extLst>
              <a:ext uri="{FF2B5EF4-FFF2-40B4-BE49-F238E27FC236}">
                <a16:creationId xmlns:a16="http://schemas.microsoft.com/office/drawing/2014/main" id="{384E50FF-EF10-4A0E-8686-237E66B249CE}"/>
              </a:ext>
            </a:extLst>
          </p:cNvPr>
          <p:cNvSpPr>
            <a:spLocks noGrp="1"/>
          </p:cNvSpPr>
          <p:nvPr>
            <p:ph type="body" idx="11" hasCustomPrompt="1"/>
          </p:nvPr>
        </p:nvSpPr>
        <p:spPr>
          <a:xfrm>
            <a:off x="469184" y="1522956"/>
            <a:ext cx="3689747" cy="1080000"/>
          </a:xfrm>
        </p:spPr>
        <p:txBody>
          <a:bodyPr lIns="0" tIns="0" rIns="0" bIns="0" anchor="t" anchorCtr="0">
            <a:noAutofit/>
          </a:bodyPr>
          <a:lstStyle>
            <a:lvl1pPr marL="0" indent="0">
              <a:lnSpc>
                <a:spcPct val="100000"/>
              </a:lnSpc>
              <a:spcAft>
                <a:spcPts val="0"/>
              </a:spcAft>
              <a:buNone/>
              <a:defRPr sz="2000" b="0">
                <a:solidFill>
                  <a:srgbClr val="636462"/>
                </a:solidFill>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MODIFICA GLI STILI DEL TESTO</a:t>
            </a:r>
          </a:p>
        </p:txBody>
      </p:sp>
      <p:sp>
        <p:nvSpPr>
          <p:cNvPr id="11" name="Text Placeholder 2">
            <a:extLst>
              <a:ext uri="{FF2B5EF4-FFF2-40B4-BE49-F238E27FC236}">
                <a16:creationId xmlns:a16="http://schemas.microsoft.com/office/drawing/2014/main" id="{384E50FF-EF10-4A0E-8686-237E66B249CE}"/>
              </a:ext>
            </a:extLst>
          </p:cNvPr>
          <p:cNvSpPr>
            <a:spLocks noGrp="1"/>
          </p:cNvSpPr>
          <p:nvPr>
            <p:ph type="body" idx="12" hasCustomPrompt="1"/>
          </p:nvPr>
        </p:nvSpPr>
        <p:spPr>
          <a:xfrm>
            <a:off x="469184" y="6143626"/>
            <a:ext cx="9894016" cy="368049"/>
          </a:xfrm>
        </p:spPr>
        <p:txBody>
          <a:bodyPr wrap="square" lIns="0" tIns="0" rIns="0" bIns="0">
            <a:spAutoFit/>
          </a:bodyPr>
          <a:lstStyle>
            <a:lvl1pPr marL="0" indent="0">
              <a:lnSpc>
                <a:spcPts val="1400"/>
              </a:lnSpc>
              <a:spcAft>
                <a:spcPts val="200"/>
              </a:spcAft>
              <a:buNone/>
              <a:defRPr sz="1400" b="0">
                <a:solidFill>
                  <a:schemeClr val="tx1">
                    <a:lumMod val="65000"/>
                    <a:lumOff val="35000"/>
                  </a:schemeClr>
                </a:solidFill>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z="1400" dirty="0" err="1"/>
              <a:t>Telephony</a:t>
            </a:r>
            <a:r>
              <a:rPr lang="it-IT" sz="1400" dirty="0"/>
              <a:t> </a:t>
            </a:r>
            <a:r>
              <a:rPr lang="it-IT" sz="1400" dirty="0" err="1"/>
              <a:t>Synthetic</a:t>
            </a:r>
            <a:r>
              <a:rPr lang="it-IT" sz="1400" dirty="0"/>
              <a:t> Data Generation </a:t>
            </a:r>
            <a:br>
              <a:rPr lang="it-IT" sz="1400" dirty="0"/>
            </a:br>
            <a:r>
              <a:rPr lang="it-IT" dirty="0"/>
              <a:t>via Generative </a:t>
            </a:r>
            <a:r>
              <a:rPr lang="it-IT" dirty="0" err="1"/>
              <a:t>Adversarial</a:t>
            </a:r>
            <a:r>
              <a:rPr lang="it-IT" dirty="0"/>
              <a:t> Networks</a:t>
            </a:r>
          </a:p>
        </p:txBody>
      </p:sp>
      <p:sp>
        <p:nvSpPr>
          <p:cNvPr id="12" name="Rectangle 8">
            <a:extLst>
              <a:ext uri="{FF2B5EF4-FFF2-40B4-BE49-F238E27FC236}">
                <a16:creationId xmlns:a16="http://schemas.microsoft.com/office/drawing/2014/main" id="{A8FC9CB7-7D84-419A-988C-7B8817E18EDB}"/>
              </a:ext>
            </a:extLst>
          </p:cNvPr>
          <p:cNvSpPr/>
          <p:nvPr userDrawn="1"/>
        </p:nvSpPr>
        <p:spPr>
          <a:xfrm>
            <a:off x="463550" y="0"/>
            <a:ext cx="3708400" cy="1089025"/>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F57BA760-D00A-4F5B-B978-07F3F810367F}"/>
              </a:ext>
            </a:extLst>
          </p:cNvPr>
          <p:cNvSpPr/>
          <p:nvPr userDrawn="1"/>
        </p:nvSpPr>
        <p:spPr>
          <a:xfrm>
            <a:off x="4251325" y="0"/>
            <a:ext cx="3706813" cy="1089025"/>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pic>
        <p:nvPicPr>
          <p:cNvPr id="4" name="Immagine 3">
            <a:extLst>
              <a:ext uri="{FF2B5EF4-FFF2-40B4-BE49-F238E27FC236}">
                <a16:creationId xmlns:a16="http://schemas.microsoft.com/office/drawing/2014/main" id="{617FA033-79E9-4921-B88E-03D9DAACCE5F}"/>
              </a:ext>
            </a:extLst>
          </p:cNvPr>
          <p:cNvPicPr>
            <a:picLocks noChangeAspect="1"/>
          </p:cNvPicPr>
          <p:nvPr userDrawn="1"/>
        </p:nvPicPr>
        <p:blipFill>
          <a:blip r:embed="rId2"/>
          <a:stretch>
            <a:fillRect/>
          </a:stretch>
        </p:blipFill>
        <p:spPr>
          <a:xfrm>
            <a:off x="8550841" y="637832"/>
            <a:ext cx="2700000" cy="461927"/>
          </a:xfrm>
          <a:prstGeom prst="rect">
            <a:avLst/>
          </a:prstGeom>
        </p:spPr>
      </p:pic>
      <p:sp>
        <p:nvSpPr>
          <p:cNvPr id="16" name="Rectangle 9">
            <a:extLst>
              <a:ext uri="{FF2B5EF4-FFF2-40B4-BE49-F238E27FC236}">
                <a16:creationId xmlns:a16="http://schemas.microsoft.com/office/drawing/2014/main" id="{821E4C3A-67D5-4B9E-B373-7B560EA0839E}"/>
              </a:ext>
            </a:extLst>
          </p:cNvPr>
          <p:cNvSpPr/>
          <p:nvPr userDrawn="1"/>
        </p:nvSpPr>
        <p:spPr>
          <a:xfrm>
            <a:off x="8037513" y="0"/>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5599829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ue immagini affiancat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C2F57ACB-1A9A-42A2-B0B9-3C24FCCE916F}"/>
              </a:ext>
            </a:extLst>
          </p:cNvPr>
          <p:cNvSpPr/>
          <p:nvPr userDrawn="1"/>
        </p:nvSpPr>
        <p:spPr>
          <a:xfrm>
            <a:off x="471488" y="1571124"/>
            <a:ext cx="5472112" cy="4392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21" name="Text Placeholder 3">
            <a:extLst>
              <a:ext uri="{FF2B5EF4-FFF2-40B4-BE49-F238E27FC236}">
                <a16:creationId xmlns:a16="http://schemas.microsoft.com/office/drawing/2014/main" id="{A0C542E8-A419-4B8E-8AE4-1D0DC75ADF26}"/>
              </a:ext>
            </a:extLst>
          </p:cNvPr>
          <p:cNvSpPr>
            <a:spLocks noGrp="1"/>
          </p:cNvSpPr>
          <p:nvPr>
            <p:ph type="body" sz="half" idx="12" hasCustomPrompt="1"/>
          </p:nvPr>
        </p:nvSpPr>
        <p:spPr>
          <a:xfrm>
            <a:off x="562922" y="1691683"/>
            <a:ext cx="5304733" cy="387373"/>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2" name="Content Placeholder 3">
            <a:extLst>
              <a:ext uri="{FF2B5EF4-FFF2-40B4-BE49-F238E27FC236}">
                <a16:creationId xmlns:a16="http://schemas.microsoft.com/office/drawing/2014/main" id="{3F3446B5-6360-4947-B444-A1DBFD655274}"/>
              </a:ext>
            </a:extLst>
          </p:cNvPr>
          <p:cNvSpPr>
            <a:spLocks noGrp="1"/>
          </p:cNvSpPr>
          <p:nvPr>
            <p:ph sz="half" idx="13"/>
          </p:nvPr>
        </p:nvSpPr>
        <p:spPr>
          <a:xfrm>
            <a:off x="562922" y="2172243"/>
            <a:ext cx="5304733" cy="3668732"/>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20" name="Rectangle 8">
            <a:extLst>
              <a:ext uri="{FF2B5EF4-FFF2-40B4-BE49-F238E27FC236}">
                <a16:creationId xmlns:a16="http://schemas.microsoft.com/office/drawing/2014/main" id="{D17306DB-EF2B-46DB-BE4C-67BA4581EC8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0">
            <a:extLst>
              <a:ext uri="{FF2B5EF4-FFF2-40B4-BE49-F238E27FC236}">
                <a16:creationId xmlns:a16="http://schemas.microsoft.com/office/drawing/2014/main" id="{27663729-5A18-460D-BCC5-1C121255BEC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9">
            <a:extLst>
              <a:ext uri="{FF2B5EF4-FFF2-40B4-BE49-F238E27FC236}">
                <a16:creationId xmlns:a16="http://schemas.microsoft.com/office/drawing/2014/main" id="{88AE038F-3265-4340-AFAF-203DBF97366C}"/>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25" name="Immagine 24">
            <a:extLst>
              <a:ext uri="{FF2B5EF4-FFF2-40B4-BE49-F238E27FC236}">
                <a16:creationId xmlns:a16="http://schemas.microsoft.com/office/drawing/2014/main" id="{5203E877-BB68-4C3E-A95D-262A3B3831F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ooter Placeholder 4">
            <a:extLst>
              <a:ext uri="{FF2B5EF4-FFF2-40B4-BE49-F238E27FC236}">
                <a16:creationId xmlns:a16="http://schemas.microsoft.com/office/drawing/2014/main" id="{DDB77A0D-9AB4-48A1-82C5-A09A7D4F72D4}"/>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9" name="Slide Number Placeholder 5">
            <a:extLst>
              <a:ext uri="{FF2B5EF4-FFF2-40B4-BE49-F238E27FC236}">
                <a16:creationId xmlns:a16="http://schemas.microsoft.com/office/drawing/2014/main" id="{ABB3C7F1-D02D-4858-A51B-B1211EF06EF0}"/>
              </a:ext>
            </a:extLst>
          </p:cNvPr>
          <p:cNvSpPr>
            <a:spLocks noGrp="1"/>
          </p:cNvSpPr>
          <p:nvPr>
            <p:ph type="sldNum" sz="quarter" idx="14"/>
          </p:nvPr>
        </p:nvSpPr>
        <p:spPr>
          <a:xfrm>
            <a:off x="323469" y="6405108"/>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30" name="Rettangolo 29">
            <a:extLst>
              <a:ext uri="{FF2B5EF4-FFF2-40B4-BE49-F238E27FC236}">
                <a16:creationId xmlns:a16="http://schemas.microsoft.com/office/drawing/2014/main" id="{2E11952F-B65E-4BC4-A306-BA5F2E5E1051}"/>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1" name="Text Placeholder 3">
            <a:extLst>
              <a:ext uri="{FF2B5EF4-FFF2-40B4-BE49-F238E27FC236}">
                <a16:creationId xmlns:a16="http://schemas.microsoft.com/office/drawing/2014/main" id="{10FF5994-804D-479E-8547-F402AE8DD1DD}"/>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32" name="Content Placeholder 3">
            <a:extLst>
              <a:ext uri="{FF2B5EF4-FFF2-40B4-BE49-F238E27FC236}">
                <a16:creationId xmlns:a16="http://schemas.microsoft.com/office/drawing/2014/main" id="{4C0547B4-6D28-4C23-830C-984AB52D9776}"/>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7432050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dascalia+grafico o tavola gran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83042" cy="662557"/>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Content Placeholder 3"/>
          <p:cNvSpPr>
            <a:spLocks noGrp="1"/>
          </p:cNvSpPr>
          <p:nvPr>
            <p:ph sz="half" idx="2"/>
          </p:nvPr>
        </p:nvSpPr>
        <p:spPr>
          <a:xfrm>
            <a:off x="463786" y="2319687"/>
            <a:ext cx="11283042" cy="3630263"/>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pic>
        <p:nvPicPr>
          <p:cNvPr id="13" name="Immagine 12">
            <a:extLst>
              <a:ext uri="{FF2B5EF4-FFF2-40B4-BE49-F238E27FC236}">
                <a16:creationId xmlns:a16="http://schemas.microsoft.com/office/drawing/2014/main" id="{D0FB10A6-C138-494B-9E13-24A27B8289F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Footer Placeholder 4">
            <a:extLst>
              <a:ext uri="{FF2B5EF4-FFF2-40B4-BE49-F238E27FC236}">
                <a16:creationId xmlns:a16="http://schemas.microsoft.com/office/drawing/2014/main" id="{A4B33C25-F53C-40FF-87FE-5A1021509E50}"/>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7" name="Rectangle 8">
            <a:extLst>
              <a:ext uri="{FF2B5EF4-FFF2-40B4-BE49-F238E27FC236}">
                <a16:creationId xmlns:a16="http://schemas.microsoft.com/office/drawing/2014/main" id="{96897485-CF07-4D6A-ABB8-A29D7DC5710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BC91E05A-8494-49B6-B257-61F68DA8B315}"/>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422199A7-2A62-43D5-872A-CD0B9A3D6E61}"/>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0" name="Slide Number Placeholder 5">
            <a:extLst>
              <a:ext uri="{FF2B5EF4-FFF2-40B4-BE49-F238E27FC236}">
                <a16:creationId xmlns:a16="http://schemas.microsoft.com/office/drawing/2014/main" id="{1B2ED1D9-25D5-4BB7-87C2-D519D9336366}"/>
              </a:ext>
            </a:extLst>
          </p:cNvPr>
          <p:cNvSpPr>
            <a:spLocks noGrp="1"/>
          </p:cNvSpPr>
          <p:nvPr>
            <p:ph type="sldNum" sz="quarter" idx="14"/>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69949798"/>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18A4B74D-95FF-4ECC-AED0-C183993F87B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a:extLst>
              <a:ext uri="{FF2B5EF4-FFF2-40B4-BE49-F238E27FC236}">
                <a16:creationId xmlns:a16="http://schemas.microsoft.com/office/drawing/2014/main" id="{48324380-A91B-40DB-8B06-87F1716A8EF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9" name="Slide Number Placeholder 5">
            <a:extLst>
              <a:ext uri="{FF2B5EF4-FFF2-40B4-BE49-F238E27FC236}">
                <a16:creationId xmlns:a16="http://schemas.microsoft.com/office/drawing/2014/main" id="{9376CEDB-6160-4575-AAD8-45EA5C0ED54C}"/>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29422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ingraziamenti">
    <p:spTree>
      <p:nvGrpSpPr>
        <p:cNvPr id="1" name=""/>
        <p:cNvGrpSpPr/>
        <p:nvPr/>
      </p:nvGrpSpPr>
      <p:grpSpPr>
        <a:xfrm>
          <a:off x="0" y="0"/>
          <a:ext cx="0" cy="0"/>
          <a:chOff x="0" y="0"/>
          <a:chExt cx="0" cy="0"/>
        </a:xfrm>
      </p:grpSpPr>
      <p:sp>
        <p:nvSpPr>
          <p:cNvPr id="2" name="Title 1"/>
          <p:cNvSpPr>
            <a:spLocks noGrp="1"/>
          </p:cNvSpPr>
          <p:nvPr>
            <p:ph type="ctrTitle"/>
          </p:nvPr>
        </p:nvSpPr>
        <p:spPr>
          <a:xfrm>
            <a:off x="463786" y="1796902"/>
            <a:ext cx="11283042" cy="1839433"/>
          </a:xfrm>
          <a:effectLst/>
        </p:spPr>
        <p:txBody>
          <a:bodyPr anchor="ctr">
            <a:noAutofit/>
          </a:bodyPr>
          <a:lstStyle>
            <a:lvl1pPr algn="ctr">
              <a:defRPr sz="7000" b="0" cap="none">
                <a:solidFill>
                  <a:schemeClr val="tx1">
                    <a:lumMod val="50000"/>
                    <a:lumOff val="50000"/>
                  </a:schemeClr>
                </a:solidFill>
              </a:defRPr>
            </a:lvl1pPr>
          </a:lstStyle>
          <a:p>
            <a:endParaRPr lang="en-US" dirty="0"/>
          </a:p>
        </p:txBody>
      </p:sp>
      <p:sp>
        <p:nvSpPr>
          <p:cNvPr id="10" name="Text Placeholder 2">
            <a:extLst>
              <a:ext uri="{FF2B5EF4-FFF2-40B4-BE49-F238E27FC236}">
                <a16:creationId xmlns:a16="http://schemas.microsoft.com/office/drawing/2014/main" id="{05894EA2-4831-F84E-BBDE-8E89A351653C}"/>
              </a:ext>
            </a:extLst>
          </p:cNvPr>
          <p:cNvSpPr>
            <a:spLocks noGrp="1"/>
          </p:cNvSpPr>
          <p:nvPr>
            <p:ph type="body" idx="1"/>
          </p:nvPr>
        </p:nvSpPr>
        <p:spPr>
          <a:xfrm>
            <a:off x="3296093" y="3683529"/>
            <a:ext cx="5624623" cy="423612"/>
          </a:xfrm>
        </p:spPr>
        <p:txBody>
          <a:bodyPr spcCol="360000" anchor="ctr">
            <a:noAutofit/>
          </a:bodyPr>
          <a:lstStyle>
            <a:lvl1pPr marL="0" indent="0" algn="ctr">
              <a:buNone/>
              <a:defRPr sz="18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8" name="Rectangle 8">
            <a:extLst>
              <a:ext uri="{FF2B5EF4-FFF2-40B4-BE49-F238E27FC236}">
                <a16:creationId xmlns:a16="http://schemas.microsoft.com/office/drawing/2014/main" id="{02837C0E-8F15-489B-800B-6F1CBBB23F06}"/>
              </a:ext>
            </a:extLst>
          </p:cNvPr>
          <p:cNvSpPr/>
          <p:nvPr userDrawn="1"/>
        </p:nvSpPr>
        <p:spPr>
          <a:xfrm>
            <a:off x="463550" y="5773825"/>
            <a:ext cx="3708400" cy="1089025"/>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10">
            <a:extLst>
              <a:ext uri="{FF2B5EF4-FFF2-40B4-BE49-F238E27FC236}">
                <a16:creationId xmlns:a16="http://schemas.microsoft.com/office/drawing/2014/main" id="{1C3885B9-D4F0-42E8-A6EE-EB419237E845}"/>
              </a:ext>
            </a:extLst>
          </p:cNvPr>
          <p:cNvSpPr/>
          <p:nvPr userDrawn="1"/>
        </p:nvSpPr>
        <p:spPr>
          <a:xfrm>
            <a:off x="4251325" y="5773825"/>
            <a:ext cx="3706813" cy="1089025"/>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pic>
        <p:nvPicPr>
          <p:cNvPr id="11" name="Immagine 10">
            <a:extLst>
              <a:ext uri="{FF2B5EF4-FFF2-40B4-BE49-F238E27FC236}">
                <a16:creationId xmlns:a16="http://schemas.microsoft.com/office/drawing/2014/main" id="{1F54AFB7-6D67-44BA-975B-F9E2C29BB466}"/>
              </a:ext>
            </a:extLst>
          </p:cNvPr>
          <p:cNvPicPr>
            <a:picLocks noChangeAspect="1"/>
          </p:cNvPicPr>
          <p:nvPr userDrawn="1"/>
        </p:nvPicPr>
        <p:blipFill>
          <a:blip r:embed="rId2"/>
          <a:stretch>
            <a:fillRect/>
          </a:stretch>
        </p:blipFill>
        <p:spPr>
          <a:xfrm>
            <a:off x="8550841" y="6092375"/>
            <a:ext cx="2700000" cy="461927"/>
          </a:xfrm>
          <a:prstGeom prst="rect">
            <a:avLst/>
          </a:prstGeom>
        </p:spPr>
      </p:pic>
      <p:sp>
        <p:nvSpPr>
          <p:cNvPr id="12" name="Rectangle 9">
            <a:extLst>
              <a:ext uri="{FF2B5EF4-FFF2-40B4-BE49-F238E27FC236}">
                <a16:creationId xmlns:a16="http://schemas.microsoft.com/office/drawing/2014/main" id="{B4CD4512-1FFA-4544-ACEE-31F0A9CA9D05}"/>
              </a:ext>
            </a:extLst>
          </p:cNvPr>
          <p:cNvSpPr/>
          <p:nvPr userDrawn="1"/>
        </p:nvSpPr>
        <p:spPr>
          <a:xfrm>
            <a:off x="8037513" y="6790850"/>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47396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dice o elenco puntato">
    <p:spTree>
      <p:nvGrpSpPr>
        <p:cNvPr id="1" name=""/>
        <p:cNvGrpSpPr/>
        <p:nvPr/>
      </p:nvGrpSpPr>
      <p:grpSpPr>
        <a:xfrm>
          <a:off x="0" y="0"/>
          <a:ext cx="0" cy="0"/>
          <a:chOff x="0" y="0"/>
          <a:chExt cx="0" cy="0"/>
        </a:xfrm>
      </p:grpSpPr>
      <p:pic>
        <p:nvPicPr>
          <p:cNvPr id="7" name="Immagin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474201" y="1557338"/>
            <a:ext cx="11264002" cy="4481153"/>
          </a:xfrm>
        </p:spPr>
        <p:txBody>
          <a:bodyPr lIns="0" tIns="0" rIns="0" bIns="0">
            <a:noAutofit/>
          </a:bodyPr>
          <a:lstStyle>
            <a:lvl1pPr marL="285750" indent="-285750">
              <a:spcAft>
                <a:spcPts val="1800"/>
              </a:spcAft>
              <a:buSzPct val="120000"/>
              <a:buFont typeface="Courier New" panose="02070309020205020404" pitchFamily="49" charset="0"/>
              <a:buChar char="o"/>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9"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
        <p:nvSpPr>
          <p:cNvPr id="8" name="Footer Placeholder 4">
            <a:extLst>
              <a:ext uri="{FF2B5EF4-FFF2-40B4-BE49-F238E27FC236}">
                <a16:creationId xmlns:a16="http://schemas.microsoft.com/office/drawing/2014/main" id="{C2053620-96AC-EF47-823B-D2E90BBCE586}"/>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0" name="Slide Number Placeholder 5">
            <a:extLst>
              <a:ext uri="{FF2B5EF4-FFF2-40B4-BE49-F238E27FC236}">
                <a16:creationId xmlns:a16="http://schemas.microsoft.com/office/drawing/2014/main" id="{FF4E3F12-6C4D-C642-90EC-9F9AE3161A4F}"/>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Rectangle 8">
            <a:extLst>
              <a:ext uri="{FF2B5EF4-FFF2-40B4-BE49-F238E27FC236}">
                <a16:creationId xmlns:a16="http://schemas.microsoft.com/office/drawing/2014/main" id="{6BE73488-10D2-46C5-8886-B5262B4036E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0">
            <a:extLst>
              <a:ext uri="{FF2B5EF4-FFF2-40B4-BE49-F238E27FC236}">
                <a16:creationId xmlns:a16="http://schemas.microsoft.com/office/drawing/2014/main" id="{9DFCC48B-BCC3-4AAB-8EE4-592BE912D5A8}"/>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2EE5703-F2FA-4A41-8927-030A564B0F80}"/>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9054892"/>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72526"/>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2" name="Title Placeholder 1">
            <a:extLst>
              <a:ext uri="{FF2B5EF4-FFF2-40B4-BE49-F238E27FC236}">
                <a16:creationId xmlns:a16="http://schemas.microsoft.com/office/drawing/2014/main" id="{86F2967F-3AC1-482F-9FA1-FB5058EEC437}"/>
              </a:ext>
            </a:extLst>
          </p:cNvPr>
          <p:cNvSpPr>
            <a:spLocks noGrp="1"/>
          </p:cNvSpPr>
          <p:nvPr>
            <p:ph type="title"/>
          </p:nvPr>
        </p:nvSpPr>
        <p:spPr>
          <a:xfrm>
            <a:off x="468895" y="503475"/>
            <a:ext cx="11269308" cy="384721"/>
          </a:xfrm>
          <a:prstGeom prst="rect">
            <a:avLst/>
          </a:prstGeom>
        </p:spPr>
        <p:txBody>
          <a:bodyPr lIns="0" tIns="0" rIns="0" bIns="0" rtlCol="0">
            <a:spAutoFit/>
          </a:bodyPr>
          <a:lstStyle>
            <a:lvl1pPr>
              <a:lnSpc>
                <a:spcPts val="3000"/>
              </a:lnSpc>
              <a:defRPr sz="2800" cap="none"/>
            </a:lvl1pPr>
          </a:lstStyle>
          <a:p>
            <a:r>
              <a:rPr lang="it-IT" dirty="0"/>
              <a:t>Fare clic per modificare lo stile del titolo dello schema</a:t>
            </a:r>
            <a:endParaRPr lang="en-US" dirty="0"/>
          </a:p>
        </p:txBody>
      </p:sp>
      <p:sp>
        <p:nvSpPr>
          <p:cNvPr id="13" name="Rectangle 8">
            <a:extLst>
              <a:ext uri="{FF2B5EF4-FFF2-40B4-BE49-F238E27FC236}">
                <a16:creationId xmlns:a16="http://schemas.microsoft.com/office/drawing/2014/main" id="{BB147208-B303-4867-B415-427BFDB712A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3AC1916D-DE81-4DEB-837D-9B1EBBEBAB9E}"/>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EA5C2815-3F5D-4F03-A9B8-AD61D140AB8F}"/>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6" name="Immagine 15">
            <a:extLst>
              <a:ext uri="{FF2B5EF4-FFF2-40B4-BE49-F238E27FC236}">
                <a16:creationId xmlns:a16="http://schemas.microsoft.com/office/drawing/2014/main" id="{211B9727-26D5-42C6-AA8E-16F0A955108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4">
            <a:extLst>
              <a:ext uri="{FF2B5EF4-FFF2-40B4-BE49-F238E27FC236}">
                <a16:creationId xmlns:a16="http://schemas.microsoft.com/office/drawing/2014/main" id="{3DB52600-6114-4FF8-A64F-1419078C066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C98E623A-5D96-4DDD-91E6-E567C5082EFA}"/>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165202861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76765" cy="4472526"/>
          </a:xfrm>
        </p:spPr>
        <p:txBody>
          <a:bodyPr lIns="0" tIns="0" rIns="0" bIns="0" numCol="2" spcCol="54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85F80FCE-DB62-4AE9-8E37-C5ECE83CEA2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5337BA55-D4F4-482D-9902-A7DF343CF4BD}"/>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1E77F523-A47D-4ED1-A730-DF546267408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6" name="Immagine 15">
            <a:extLst>
              <a:ext uri="{FF2B5EF4-FFF2-40B4-BE49-F238E27FC236}">
                <a16:creationId xmlns:a16="http://schemas.microsoft.com/office/drawing/2014/main" id="{B35A5DA5-9B3D-430B-9B7D-12A49C89600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4">
            <a:extLst>
              <a:ext uri="{FF2B5EF4-FFF2-40B4-BE49-F238E27FC236}">
                <a16:creationId xmlns:a16="http://schemas.microsoft.com/office/drawing/2014/main" id="{BC87520E-C40B-4CBE-A2FA-D2587AA9999C}"/>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98ED1510-B77E-4E58-8FB2-F06301CA45C2}"/>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527588422"/>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7" y="1557337"/>
            <a:ext cx="11269308" cy="4392613"/>
          </a:xfrm>
        </p:spPr>
        <p:txBody>
          <a:bodyPr lIns="0" tIns="0" rIns="0" bIns="0" numCol="3" spcCol="432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A97EA33F-8FE6-43F7-B87B-F8A75881DC82}"/>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4457ED34-8FD7-4334-B58D-DE5268F487B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E95361B-2753-4630-8435-D8D6DFA2E2B3}"/>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6" name="Immagine 15">
            <a:extLst>
              <a:ext uri="{FF2B5EF4-FFF2-40B4-BE49-F238E27FC236}">
                <a16:creationId xmlns:a16="http://schemas.microsoft.com/office/drawing/2014/main" id="{9953CB5C-8C23-4943-AA23-507887A04CC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4">
            <a:extLst>
              <a:ext uri="{FF2B5EF4-FFF2-40B4-BE49-F238E27FC236}">
                <a16:creationId xmlns:a16="http://schemas.microsoft.com/office/drawing/2014/main" id="{2EA2B975-3B1B-40A2-9512-420987E4167F}"/>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2FD83117-18D4-4F50-B150-B24C3ADCCAF6}"/>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092070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sto+grafico piccol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8081963" y="1557338"/>
            <a:ext cx="365378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77519" y="1557338"/>
            <a:ext cx="7305513"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Text Placeholder 3">
            <a:extLst>
              <a:ext uri="{FF2B5EF4-FFF2-40B4-BE49-F238E27FC236}">
                <a16:creationId xmlns:a16="http://schemas.microsoft.com/office/drawing/2014/main" id="{8FE997AC-2DEF-4982-9219-0DE8E80C2C1D}"/>
              </a:ext>
            </a:extLst>
          </p:cNvPr>
          <p:cNvSpPr>
            <a:spLocks noGrp="1"/>
          </p:cNvSpPr>
          <p:nvPr>
            <p:ph type="body" sz="half" idx="11" hasCustomPrompt="1"/>
          </p:nvPr>
        </p:nvSpPr>
        <p:spPr>
          <a:xfrm>
            <a:off x="8162224" y="1696688"/>
            <a:ext cx="3492000" cy="457200"/>
          </a:xfrm>
        </p:spPr>
        <p:txBody>
          <a:bodyPr lIns="0" tIns="0" rIns="0" bIns="0">
            <a:no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14" name="Content Placeholder 3">
            <a:extLst>
              <a:ext uri="{FF2B5EF4-FFF2-40B4-BE49-F238E27FC236}">
                <a16:creationId xmlns:a16="http://schemas.microsoft.com/office/drawing/2014/main" id="{5014FC49-70B3-48C6-AAEA-1B6DEB762BE4}"/>
              </a:ext>
            </a:extLst>
          </p:cNvPr>
          <p:cNvSpPr>
            <a:spLocks noGrp="1"/>
          </p:cNvSpPr>
          <p:nvPr>
            <p:ph sz="half" idx="2"/>
          </p:nvPr>
        </p:nvSpPr>
        <p:spPr>
          <a:xfrm>
            <a:off x="8162222" y="2261938"/>
            <a:ext cx="3492000" cy="3600000"/>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8" name="Rectangle 8">
            <a:extLst>
              <a:ext uri="{FF2B5EF4-FFF2-40B4-BE49-F238E27FC236}">
                <a16:creationId xmlns:a16="http://schemas.microsoft.com/office/drawing/2014/main" id="{BFF0EAD9-FB2A-4B10-AC7E-2867676F5114}"/>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0">
            <a:extLst>
              <a:ext uri="{FF2B5EF4-FFF2-40B4-BE49-F238E27FC236}">
                <a16:creationId xmlns:a16="http://schemas.microsoft.com/office/drawing/2014/main" id="{4DE85F56-C820-4265-A4F2-F29B8154D70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9">
            <a:extLst>
              <a:ext uri="{FF2B5EF4-FFF2-40B4-BE49-F238E27FC236}">
                <a16:creationId xmlns:a16="http://schemas.microsoft.com/office/drawing/2014/main" id="{6D6C4BEC-89CF-43B7-9CD5-49EE71B2792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21" name="Immagine 20">
            <a:extLst>
              <a:ext uri="{FF2B5EF4-FFF2-40B4-BE49-F238E27FC236}">
                <a16:creationId xmlns:a16="http://schemas.microsoft.com/office/drawing/2014/main" id="{665B96CC-8D49-494F-9C8A-BD85351377F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Footer Placeholder 4">
            <a:extLst>
              <a:ext uri="{FF2B5EF4-FFF2-40B4-BE49-F238E27FC236}">
                <a16:creationId xmlns:a16="http://schemas.microsoft.com/office/drawing/2014/main" id="{C1DD249C-FFFA-4674-9CB5-ABEFDF50413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48756CF5-11CA-40E9-BF7A-4F15C16E34DC}"/>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952171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sto piccolo+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25132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8895" y="1557338"/>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436695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436694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8" name="Immagine 17">
            <a:extLst>
              <a:ext uri="{FF2B5EF4-FFF2-40B4-BE49-F238E27FC236}">
                <a16:creationId xmlns:a16="http://schemas.microsoft.com/office/drawing/2014/main" id="{A12972DC-41D2-4C0E-AD61-A73383B8214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6C03E07E-3B47-479C-ADF1-A58628B5A275}"/>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744056969"/>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fico + colonna libera a destra">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7307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8207439" y="1560749"/>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58870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58869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8" name="Immagine 17">
            <a:extLst>
              <a:ext uri="{FF2B5EF4-FFF2-40B4-BE49-F238E27FC236}">
                <a16:creationId xmlns:a16="http://schemas.microsoft.com/office/drawing/2014/main" id="{A12972DC-41D2-4C0E-AD61-A73383B8214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3" name="Slide Number Placeholder 5">
            <a:extLst>
              <a:ext uri="{FF2B5EF4-FFF2-40B4-BE49-F238E27FC236}">
                <a16:creationId xmlns:a16="http://schemas.microsoft.com/office/drawing/2014/main" id="{FB3668A3-50F9-4865-BCB1-15BD808B594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22"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375704632"/>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tà testo+metà 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3786" y="1557338"/>
            <a:ext cx="5472000"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BE1843A-CB5F-4920-B032-23C22AAE931F}"/>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1" name="Content Placeholder 3">
            <a:extLst>
              <a:ext uri="{FF2B5EF4-FFF2-40B4-BE49-F238E27FC236}">
                <a16:creationId xmlns:a16="http://schemas.microsoft.com/office/drawing/2014/main" id="{22E57A97-B19C-4884-84CD-94CF8F6244FF}"/>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EBDED907-CBCE-4C48-8974-1732296AB56B}"/>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F1D4BD23-7064-4A1A-B3B8-22936DC971A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45DD4428-CB25-4CE0-B3BD-9E45A9B024CE}"/>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pic>
        <p:nvPicPr>
          <p:cNvPr id="18" name="Immagine 17">
            <a:extLst>
              <a:ext uri="{FF2B5EF4-FFF2-40B4-BE49-F238E27FC236}">
                <a16:creationId xmlns:a16="http://schemas.microsoft.com/office/drawing/2014/main" id="{ACFFE7A2-271E-4180-8862-1207E565D1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68242" y="6402657"/>
            <a:ext cx="840882" cy="24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Footer Placeholder 4">
            <a:extLst>
              <a:ext uri="{FF2B5EF4-FFF2-40B4-BE49-F238E27FC236}">
                <a16:creationId xmlns:a16="http://schemas.microsoft.com/office/drawing/2014/main" id="{0A34ABB8-E594-41C5-B46B-F19275F5E598}"/>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EB9757BE-24B5-4D77-9B24-FA598161B26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690147616"/>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0" y="939800"/>
            <a:ext cx="11204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 dello schema</a:t>
            </a:r>
            <a:endParaRPr lang="en-US" altLang="it-IT"/>
          </a:p>
        </p:txBody>
      </p:sp>
      <p:sp>
        <p:nvSpPr>
          <p:cNvPr id="1027" name="Text Placeholder 2"/>
          <p:cNvSpPr>
            <a:spLocks noGrp="1"/>
          </p:cNvSpPr>
          <p:nvPr>
            <p:ph type="body" idx="1"/>
          </p:nvPr>
        </p:nvSpPr>
        <p:spPr bwMode="auto">
          <a:xfrm>
            <a:off x="508000" y="2103438"/>
            <a:ext cx="112045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p:txBody>
      </p:sp>
    </p:spTree>
  </p:cSld>
  <p:clrMap bg1="lt1" tx1="dk1" bg2="lt2" tx2="dk2" accent1="accent1" accent2="accent2" accent3="accent3" accent4="accent4" accent5="accent5" accent6="accent6" hlink="hlink" folHlink="folHlink"/>
  <p:sldLayoutIdLst>
    <p:sldLayoutId id="2147483719" r:id="rId1"/>
    <p:sldLayoutId id="2147483708" r:id="rId2"/>
    <p:sldLayoutId id="2147483709" r:id="rId3"/>
    <p:sldLayoutId id="2147483710" r:id="rId4"/>
    <p:sldLayoutId id="2147483711" r:id="rId5"/>
    <p:sldLayoutId id="2147483712" r:id="rId6"/>
    <p:sldLayoutId id="2147483713" r:id="rId7"/>
    <p:sldLayoutId id="2147483720" r:id="rId8"/>
    <p:sldLayoutId id="2147483714" r:id="rId9"/>
    <p:sldLayoutId id="2147483716" r:id="rId10"/>
    <p:sldLayoutId id="2147483715" r:id="rId11"/>
    <p:sldLayoutId id="2147483717" r:id="rId12"/>
    <p:sldLayoutId id="2147483718" r:id="rId13"/>
  </p:sldLayoutIdLst>
  <p:hf hdr="0" dt="0"/>
  <p:txStyles>
    <p:titleStyle>
      <a:lvl1pPr algn="l" defTabSz="457200" rtl="0" fontAlgn="base">
        <a:spcBef>
          <a:spcPct val="0"/>
        </a:spcBef>
        <a:spcAft>
          <a:spcPct val="0"/>
        </a:spcAft>
        <a:defRPr sz="2400" b="1" kern="120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rtl="0" fontAlgn="t">
        <a:spcBef>
          <a:spcPct val="0"/>
        </a:spcBef>
        <a:spcAft>
          <a:spcPts val="1200"/>
        </a:spcAft>
        <a:buClr>
          <a:srgbClr val="CC2A2A"/>
        </a:buClr>
        <a:buSzPct val="100000"/>
        <a:defRPr kern="1200">
          <a:solidFill>
            <a:schemeClr val="tx2"/>
          </a:solidFill>
          <a:latin typeface="Arial" panose="020B0604020202020204" pitchFamily="34" charset="0"/>
          <a:ea typeface="+mn-ea"/>
          <a:cs typeface="Arial" panose="020B0604020202020204" pitchFamily="34" charset="0"/>
        </a:defRPr>
      </a:lvl1pPr>
      <a:lvl2pPr marL="323850" algn="l" defTabSz="457200" rtl="0" fontAlgn="base">
        <a:spcBef>
          <a:spcPct val="20000"/>
        </a:spcBef>
        <a:spcAft>
          <a:spcPts val="600"/>
        </a:spcAft>
        <a:buClr>
          <a:srgbClr val="CC2A2A"/>
        </a:buClr>
        <a:buSzPct val="100000"/>
        <a:defRPr sz="1600" kern="1200">
          <a:solidFill>
            <a:schemeClr val="tx2"/>
          </a:solidFill>
          <a:latin typeface="Arial" panose="020B0604020202020204" pitchFamily="34" charset="0"/>
          <a:ea typeface="+mn-ea"/>
          <a:cs typeface="Arial" panose="020B0604020202020204" pitchFamily="34" charset="0"/>
        </a:defRPr>
      </a:lvl2pPr>
      <a:lvl3pPr marL="628650" algn="l" defTabSz="457200" rtl="0" fontAlgn="base">
        <a:spcBef>
          <a:spcPct val="20000"/>
        </a:spcBef>
        <a:spcAft>
          <a:spcPts val="600"/>
        </a:spcAft>
        <a:buClr>
          <a:srgbClr val="CC2A2A"/>
        </a:buClr>
        <a:buSzPct val="100000"/>
        <a:defRPr sz="1400" kern="1200">
          <a:solidFill>
            <a:schemeClr val="tx2"/>
          </a:solidFill>
          <a:latin typeface="Arial" panose="020B0604020202020204" pitchFamily="34" charset="0"/>
          <a:ea typeface="+mn-ea"/>
          <a:cs typeface="Arial" panose="020B0604020202020204" pitchFamily="34" charset="0"/>
        </a:defRPr>
      </a:lvl3pPr>
      <a:lvl4pPr marL="1006475"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4pPr>
      <a:lvl5pPr marL="1366838"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hyperlink" Target="mailto:decubell@istat.it" TargetMode="External"/><Relationship Id="rId2" Type="http://schemas.openxmlformats.org/officeDocument/2006/relationships/hyperlink" Target="mailto:francesco.pugliese@istat.it" TargetMode="External"/><Relationship Id="rId1" Type="http://schemas.openxmlformats.org/officeDocument/2006/relationships/slideLayout" Target="../slideLayouts/slideLayout13.xml"/><Relationship Id="rId4" Type="http://schemas.openxmlformats.org/officeDocument/2006/relationships/hyperlink" Target="mailto:radini@istat.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sdv-dev/SDGy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0BFAD7-8051-44E7-952E-F8647A1CBD0F}"/>
              </a:ext>
            </a:extLst>
          </p:cNvPr>
          <p:cNvSpPr>
            <a:spLocks noGrp="1"/>
          </p:cNvSpPr>
          <p:nvPr>
            <p:ph type="ctrTitle"/>
          </p:nvPr>
        </p:nvSpPr>
        <p:spPr>
          <a:xfrm>
            <a:off x="471070" y="2621956"/>
            <a:ext cx="9823303" cy="2782819"/>
          </a:xfrm>
        </p:spPr>
        <p:txBody>
          <a:bodyPr>
            <a:normAutofit/>
          </a:bodyPr>
          <a:lstStyle/>
          <a:p>
            <a:pPr>
              <a:lnSpc>
                <a:spcPts val="3600"/>
              </a:lnSpc>
            </a:pPr>
            <a:r>
              <a:rPr lang="it-IT" sz="3400" dirty="0" err="1"/>
              <a:t>Telephony</a:t>
            </a:r>
            <a:r>
              <a:rPr lang="it-IT" sz="3400" dirty="0"/>
              <a:t> </a:t>
            </a:r>
            <a:r>
              <a:rPr lang="it-IT" sz="3400" dirty="0" err="1"/>
              <a:t>Synthetic</a:t>
            </a:r>
            <a:r>
              <a:rPr lang="it-IT" sz="3400" dirty="0"/>
              <a:t> Data Generation </a:t>
            </a:r>
            <a:br>
              <a:rPr lang="it-IT" sz="3400" dirty="0"/>
            </a:br>
            <a:r>
              <a:rPr lang="it-IT" dirty="0"/>
              <a:t>via Generative </a:t>
            </a:r>
            <a:r>
              <a:rPr lang="it-IT" dirty="0" err="1"/>
              <a:t>Adversarial</a:t>
            </a:r>
            <a:r>
              <a:rPr lang="it-IT" dirty="0"/>
              <a:t> Networks</a:t>
            </a:r>
            <a:endParaRPr lang="it-IT" sz="3400" dirty="0"/>
          </a:p>
        </p:txBody>
      </p:sp>
      <p:sp>
        <p:nvSpPr>
          <p:cNvPr id="3" name="Segnaposto testo 2">
            <a:extLst>
              <a:ext uri="{FF2B5EF4-FFF2-40B4-BE49-F238E27FC236}">
                <a16:creationId xmlns:a16="http://schemas.microsoft.com/office/drawing/2014/main" id="{ADFE67CC-0EAE-4BEC-A961-535FE506AA10}"/>
              </a:ext>
            </a:extLst>
          </p:cNvPr>
          <p:cNvSpPr>
            <a:spLocks noGrp="1"/>
          </p:cNvSpPr>
          <p:nvPr>
            <p:ph type="body" idx="1"/>
          </p:nvPr>
        </p:nvSpPr>
        <p:spPr>
          <a:xfrm>
            <a:off x="469184" y="6495314"/>
            <a:ext cx="7481115" cy="179536"/>
          </a:xfrm>
        </p:spPr>
        <p:txBody>
          <a:bodyPr/>
          <a:lstStyle/>
          <a:p>
            <a:r>
              <a:rPr lang="it-IT" dirty="0"/>
              <a:t>Istat | Direzione</a:t>
            </a:r>
          </a:p>
        </p:txBody>
      </p:sp>
      <p:sp>
        <p:nvSpPr>
          <p:cNvPr id="4" name="Segnaposto testo 3">
            <a:extLst>
              <a:ext uri="{FF2B5EF4-FFF2-40B4-BE49-F238E27FC236}">
                <a16:creationId xmlns:a16="http://schemas.microsoft.com/office/drawing/2014/main" id="{9F54B89B-F96C-4A34-BA9E-083269BE1EC8}"/>
              </a:ext>
            </a:extLst>
          </p:cNvPr>
          <p:cNvSpPr>
            <a:spLocks noGrp="1"/>
          </p:cNvSpPr>
          <p:nvPr>
            <p:ph type="body" idx="10"/>
          </p:nvPr>
        </p:nvSpPr>
        <p:spPr/>
        <p:txBody>
          <a:bodyPr/>
          <a:lstStyle/>
          <a:p>
            <a:r>
              <a:rPr lang="it-IT" dirty="0"/>
              <a:t>Luogo, giorno mese anno</a:t>
            </a:r>
          </a:p>
          <a:p>
            <a:endParaRPr lang="it-IT" dirty="0"/>
          </a:p>
        </p:txBody>
      </p:sp>
      <p:sp>
        <p:nvSpPr>
          <p:cNvPr id="5" name="Segnaposto testo 4">
            <a:extLst>
              <a:ext uri="{FF2B5EF4-FFF2-40B4-BE49-F238E27FC236}">
                <a16:creationId xmlns:a16="http://schemas.microsoft.com/office/drawing/2014/main" id="{7353B436-6816-4A46-BDBE-42E64EB27CB6}"/>
              </a:ext>
            </a:extLst>
          </p:cNvPr>
          <p:cNvSpPr>
            <a:spLocks noGrp="1"/>
          </p:cNvSpPr>
          <p:nvPr>
            <p:ph type="body" idx="11"/>
          </p:nvPr>
        </p:nvSpPr>
        <p:spPr/>
        <p:txBody>
          <a:bodyPr/>
          <a:lstStyle/>
          <a:p>
            <a:r>
              <a:rPr lang="it-IT" dirty="0"/>
              <a:t>TITOLO DEL CONVEGNO</a:t>
            </a:r>
          </a:p>
        </p:txBody>
      </p:sp>
      <p:sp>
        <p:nvSpPr>
          <p:cNvPr id="6" name="Segnaposto testo 5">
            <a:extLst>
              <a:ext uri="{FF2B5EF4-FFF2-40B4-BE49-F238E27FC236}">
                <a16:creationId xmlns:a16="http://schemas.microsoft.com/office/drawing/2014/main" id="{1D87B255-EFEE-4DEF-9FE3-EB4831764892}"/>
              </a:ext>
            </a:extLst>
          </p:cNvPr>
          <p:cNvSpPr>
            <a:spLocks noGrp="1"/>
          </p:cNvSpPr>
          <p:nvPr>
            <p:ph type="body" idx="12"/>
          </p:nvPr>
        </p:nvSpPr>
        <p:spPr/>
        <p:txBody>
          <a:bodyPr/>
          <a:lstStyle/>
          <a:p>
            <a:r>
              <a:rPr lang="it-IT" dirty="0"/>
              <a:t>NOME COGNOME</a:t>
            </a:r>
          </a:p>
        </p:txBody>
      </p:sp>
    </p:spTree>
    <p:extLst>
      <p:ext uri="{BB962C8B-B14F-4D97-AF65-F5344CB8AC3E}">
        <p14:creationId xmlns:p14="http://schemas.microsoft.com/office/powerpoint/2010/main" val="2730702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461346" y="463247"/>
            <a:ext cx="11269308" cy="384721"/>
          </a:xfrm>
        </p:spPr>
        <p:txBody>
          <a:bodyPr/>
          <a:lstStyle/>
          <a:p>
            <a:r>
              <a:rPr lang="it-IT" dirty="0">
                <a:solidFill>
                  <a:srgbClr val="212121"/>
                </a:solidFill>
                <a:latin typeface="Roboto" panose="02000000000000000000" pitchFamily="2" charset="0"/>
              </a:rPr>
              <a:t>Privacy</a:t>
            </a:r>
            <a:r>
              <a:rPr lang="it-IT" sz="2800" dirty="0">
                <a:solidFill>
                  <a:srgbClr val="212121"/>
                </a:solidFill>
                <a:latin typeface="Roboto" panose="02000000000000000000" pitchFamily="2" charset="0"/>
              </a:rPr>
              <a:t> </a:t>
            </a:r>
            <a:r>
              <a:rPr lang="it-IT" sz="2800" dirty="0" err="1">
                <a:solidFill>
                  <a:srgbClr val="212121"/>
                </a:solidFill>
                <a:latin typeface="Roboto" panose="02000000000000000000" pitchFamily="2" charset="0"/>
              </a:rPr>
              <a:t>Metrics</a:t>
            </a:r>
            <a:r>
              <a:rPr lang="it-IT" sz="2800" dirty="0">
                <a:solidFill>
                  <a:srgbClr val="212121"/>
                </a:solidFill>
                <a:latin typeface="Roboto" panose="02000000000000000000" pitchFamily="2" charset="0"/>
              </a:rPr>
              <a:t> - Model Evaluation by Matching Common </a:t>
            </a:r>
            <a:r>
              <a:rPr lang="it-IT" sz="2800" dirty="0" err="1">
                <a:solidFill>
                  <a:srgbClr val="212121"/>
                </a:solidFill>
                <a:latin typeface="Roboto" panose="02000000000000000000" pitchFamily="2" charset="0"/>
              </a:rPr>
              <a:t>Values</a:t>
            </a:r>
            <a:endParaRPr lang="it-IT" b="0" i="0" dirty="0">
              <a:solidFill>
                <a:srgbClr val="212121"/>
              </a:solidFill>
              <a:effectLst/>
              <a:latin typeface="Roboto" panose="02000000000000000000" pitchFamily="2" charset="0"/>
            </a:endParaRPr>
          </a:p>
        </p:txBody>
      </p:sp>
      <p:sp>
        <p:nvSpPr>
          <p:cNvPr id="4" name="Segnaposto piè di pagina 3"/>
          <p:cNvSpPr>
            <a:spLocks noGrp="1"/>
          </p:cNvSpPr>
          <p:nvPr>
            <p:ph type="ftr" sz="quarter" idx="10"/>
          </p:nvPr>
        </p:nvSpPr>
        <p:spPr/>
        <p:txBody>
          <a:bodyPr/>
          <a:lstStyle/>
          <a:p>
            <a:pPr>
              <a:defRPr/>
            </a:pPr>
            <a:r>
              <a:rPr lang="it-IT" sz="900" dirty="0" err="1"/>
              <a:t>Telephony</a:t>
            </a:r>
            <a:r>
              <a:rPr lang="it-IT" sz="900" dirty="0"/>
              <a:t> </a:t>
            </a:r>
            <a:r>
              <a:rPr lang="it-IT" sz="900" dirty="0" err="1"/>
              <a:t>Synthetic</a:t>
            </a:r>
            <a:r>
              <a:rPr lang="it-IT" sz="900" dirty="0"/>
              <a:t> Data Generation </a:t>
            </a:r>
            <a:r>
              <a:rPr lang="it-IT" dirty="0"/>
              <a:t>via Generative </a:t>
            </a:r>
            <a:r>
              <a:rPr lang="it-IT" dirty="0" err="1"/>
              <a:t>Adversarial</a:t>
            </a:r>
            <a:r>
              <a:rPr lang="it-IT" dirty="0"/>
              <a:t> Networks | FRANCESCO PUGLIESE, Massimo De </a:t>
            </a:r>
            <a:r>
              <a:rPr lang="it-IT" dirty="0" err="1"/>
              <a:t>Cubellis</a:t>
            </a:r>
            <a:r>
              <a:rPr lang="it-IT" dirty="0"/>
              <a:t>, Roberta RADINI</a:t>
            </a:r>
            <a:endParaRPr lang="en-US" dirty="0"/>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10</a:t>
            </a:fld>
            <a:endParaRPr lang="en-US" dirty="0"/>
          </a:p>
        </p:txBody>
      </p:sp>
      <p:pic>
        <p:nvPicPr>
          <p:cNvPr id="8" name="Immagine 7">
            <a:extLst>
              <a:ext uri="{FF2B5EF4-FFF2-40B4-BE49-F238E27FC236}">
                <a16:creationId xmlns:a16="http://schemas.microsoft.com/office/drawing/2014/main" id="{3435491D-4BC4-1972-EFA6-C614EF3B82B4}"/>
              </a:ext>
            </a:extLst>
          </p:cNvPr>
          <p:cNvPicPr>
            <a:picLocks noChangeAspect="1"/>
          </p:cNvPicPr>
          <p:nvPr/>
        </p:nvPicPr>
        <p:blipFill>
          <a:blip r:embed="rId2"/>
          <a:stretch>
            <a:fillRect/>
          </a:stretch>
        </p:blipFill>
        <p:spPr>
          <a:xfrm>
            <a:off x="3134649" y="2549252"/>
            <a:ext cx="3596553" cy="3575240"/>
          </a:xfrm>
          <a:prstGeom prst="rect">
            <a:avLst/>
          </a:prstGeom>
        </p:spPr>
      </p:pic>
      <p:pic>
        <p:nvPicPr>
          <p:cNvPr id="10" name="Immagine 9">
            <a:extLst>
              <a:ext uri="{FF2B5EF4-FFF2-40B4-BE49-F238E27FC236}">
                <a16:creationId xmlns:a16="http://schemas.microsoft.com/office/drawing/2014/main" id="{908AB300-79D4-92F2-D2CC-86272B06460A}"/>
              </a:ext>
            </a:extLst>
          </p:cNvPr>
          <p:cNvPicPr>
            <a:picLocks noChangeAspect="1"/>
          </p:cNvPicPr>
          <p:nvPr/>
        </p:nvPicPr>
        <p:blipFill>
          <a:blip r:embed="rId3"/>
          <a:stretch>
            <a:fillRect/>
          </a:stretch>
        </p:blipFill>
        <p:spPr>
          <a:xfrm>
            <a:off x="7076205" y="2603123"/>
            <a:ext cx="3672307" cy="3575241"/>
          </a:xfrm>
          <a:prstGeom prst="rect">
            <a:avLst/>
          </a:prstGeom>
        </p:spPr>
      </p:pic>
      <p:sp>
        <p:nvSpPr>
          <p:cNvPr id="11" name="CasellaDiTesto 10">
            <a:extLst>
              <a:ext uri="{FF2B5EF4-FFF2-40B4-BE49-F238E27FC236}">
                <a16:creationId xmlns:a16="http://schemas.microsoft.com/office/drawing/2014/main" id="{6496A546-D1CB-CB39-E8C0-EB4323D1205A}"/>
              </a:ext>
            </a:extLst>
          </p:cNvPr>
          <p:cNvSpPr txBox="1"/>
          <p:nvPr/>
        </p:nvSpPr>
        <p:spPr>
          <a:xfrm>
            <a:off x="2670257" y="1925005"/>
            <a:ext cx="4787757" cy="923330"/>
          </a:xfrm>
          <a:prstGeom prst="rect">
            <a:avLst/>
          </a:prstGeom>
          <a:noFill/>
        </p:spPr>
        <p:txBody>
          <a:bodyPr wrap="square" rtlCol="0">
            <a:spAutoFit/>
          </a:bodyPr>
          <a:lstStyle/>
          <a:p>
            <a:pPr algn="ctr"/>
            <a:r>
              <a:rPr lang="it-IT" b="1" u="sng" dirty="0">
                <a:latin typeface="Arial" panose="020B0604020202020204" pitchFamily="34" charset="0"/>
                <a:cs typeface="Arial" panose="020B0604020202020204" pitchFamily="34" charset="0"/>
              </a:rPr>
              <a:t>Privacy </a:t>
            </a:r>
            <a:r>
              <a:rPr lang="it-IT" b="1" u="sng" dirty="0" err="1">
                <a:latin typeface="Arial" panose="020B0604020202020204" pitchFamily="34" charset="0"/>
                <a:cs typeface="Arial" panose="020B0604020202020204" pitchFamily="34" charset="0"/>
              </a:rPr>
              <a:t>Metrics</a:t>
            </a:r>
            <a:r>
              <a:rPr lang="it-IT" b="1" u="sng" dirty="0">
                <a:latin typeface="Arial" panose="020B0604020202020204" pitchFamily="34" charset="0"/>
                <a:cs typeface="Arial" panose="020B0604020202020204" pitchFamily="34" charset="0"/>
              </a:rPr>
              <a:t> Test 1</a:t>
            </a:r>
          </a:p>
          <a:p>
            <a:pPr algn="ctr"/>
            <a:r>
              <a:rPr lang="it-IT" b="1" dirty="0">
                <a:latin typeface="Arial" panose="020B0604020202020204" pitchFamily="34" charset="0"/>
                <a:cs typeface="Arial" panose="020B0604020202020204" pitchFamily="34" charset="0"/>
              </a:rPr>
              <a:t>Aggregate Data: </a:t>
            </a:r>
            <a:r>
              <a:rPr lang="en-US" b="1" i="0" dirty="0">
                <a:solidFill>
                  <a:srgbClr val="212121"/>
                </a:solidFill>
                <a:effectLst/>
                <a:latin typeface="Roboto" panose="02000000000000000000" pitchFamily="2" charset="0"/>
              </a:rPr>
              <a:t>0.9876543209876543</a:t>
            </a:r>
            <a:endParaRPr lang="it-IT" b="1" dirty="0">
              <a:latin typeface="Arial" panose="020B0604020202020204" pitchFamily="34" charset="0"/>
              <a:cs typeface="Arial" panose="020B0604020202020204" pitchFamily="34" charset="0"/>
            </a:endParaRPr>
          </a:p>
          <a:p>
            <a:pPr algn="ctr"/>
            <a:endParaRPr lang="it-IT" b="1" dirty="0">
              <a:latin typeface="Arial" panose="020B0604020202020204" pitchFamily="34" charset="0"/>
              <a:cs typeface="Arial" panose="020B0604020202020204" pitchFamily="34" charset="0"/>
            </a:endParaRPr>
          </a:p>
        </p:txBody>
      </p:sp>
      <p:sp>
        <p:nvSpPr>
          <p:cNvPr id="14" name="CasellaDiTesto 13">
            <a:extLst>
              <a:ext uri="{FF2B5EF4-FFF2-40B4-BE49-F238E27FC236}">
                <a16:creationId xmlns:a16="http://schemas.microsoft.com/office/drawing/2014/main" id="{2D41D2ED-7D27-B9C5-6366-3D1E55613E24}"/>
              </a:ext>
            </a:extLst>
          </p:cNvPr>
          <p:cNvSpPr txBox="1"/>
          <p:nvPr/>
        </p:nvSpPr>
        <p:spPr>
          <a:xfrm>
            <a:off x="6441893" y="1931743"/>
            <a:ext cx="4787757" cy="646331"/>
          </a:xfrm>
          <a:prstGeom prst="rect">
            <a:avLst/>
          </a:prstGeom>
          <a:noFill/>
        </p:spPr>
        <p:txBody>
          <a:bodyPr wrap="square" rtlCol="0">
            <a:spAutoFit/>
          </a:bodyPr>
          <a:lstStyle/>
          <a:p>
            <a:pPr algn="ctr"/>
            <a:r>
              <a:rPr lang="it-IT" b="1" u="sng" dirty="0">
                <a:latin typeface="Arial" panose="020B0604020202020204" pitchFamily="34" charset="0"/>
                <a:cs typeface="Arial" panose="020B0604020202020204" pitchFamily="34" charset="0"/>
              </a:rPr>
              <a:t>Privacy </a:t>
            </a:r>
            <a:r>
              <a:rPr lang="it-IT" b="1" u="sng" dirty="0" err="1">
                <a:latin typeface="Arial" panose="020B0604020202020204" pitchFamily="34" charset="0"/>
                <a:cs typeface="Arial" panose="020B0604020202020204" pitchFamily="34" charset="0"/>
              </a:rPr>
              <a:t>Metrics</a:t>
            </a:r>
            <a:r>
              <a:rPr lang="it-IT" b="1" u="sng" dirty="0">
                <a:latin typeface="Arial" panose="020B0604020202020204" pitchFamily="34" charset="0"/>
                <a:cs typeface="Arial" panose="020B0604020202020204" pitchFamily="34" charset="0"/>
              </a:rPr>
              <a:t> Test 2</a:t>
            </a:r>
          </a:p>
          <a:p>
            <a:pPr algn="ctr"/>
            <a:r>
              <a:rPr lang="it-IT" b="1" dirty="0">
                <a:latin typeface="Arial" panose="020B0604020202020204" pitchFamily="34" charset="0"/>
                <a:cs typeface="Arial" panose="020B0604020202020204" pitchFamily="34" charset="0"/>
              </a:rPr>
              <a:t>Aggregate Data: 1</a:t>
            </a:r>
            <a:r>
              <a:rPr lang="en-US" b="1" i="0" dirty="0">
                <a:solidFill>
                  <a:srgbClr val="212121"/>
                </a:solidFill>
                <a:effectLst/>
                <a:latin typeface="Roboto" panose="02000000000000000000" pitchFamily="2" charset="0"/>
              </a:rPr>
              <a:t>.0</a:t>
            </a:r>
            <a:endParaRPr lang="it-IT" b="1"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5" name="CasellaDiTesto 14">
                <a:extLst>
                  <a:ext uri="{FF2B5EF4-FFF2-40B4-BE49-F238E27FC236}">
                    <a16:creationId xmlns:a16="http://schemas.microsoft.com/office/drawing/2014/main" id="{B929C71C-1917-E436-AEAE-C35289C5D090}"/>
                  </a:ext>
                </a:extLst>
              </p:cNvPr>
              <p:cNvSpPr txBox="1"/>
              <p:nvPr/>
            </p:nvSpPr>
            <p:spPr>
              <a:xfrm>
                <a:off x="5700202" y="1156823"/>
                <a:ext cx="2271519" cy="701346"/>
              </a:xfrm>
              <a:prstGeom prst="rect">
                <a:avLst/>
              </a:prstGeom>
              <a:noFill/>
              <a:ln>
                <a:solidFill>
                  <a:schemeClr val="tx1"/>
                </a:solidFill>
              </a:ln>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it-IT" b="1" i="0" smtClean="0">
                          <a:latin typeface="Cambria Math" panose="02040503050406030204" pitchFamily="18" charset="0"/>
                        </a:rPr>
                        <m:t>𝐀</m:t>
                      </m:r>
                      <m:r>
                        <a:rPr lang="it-IT" b="1" i="1" smtClean="0">
                          <a:latin typeface="Cambria Math" panose="02040503050406030204" pitchFamily="18" charset="0"/>
                        </a:rPr>
                        <m:t>𝐏</m:t>
                      </m:r>
                      <m:r>
                        <a:rPr lang="it-IT" b="1" i="0" smtClean="0">
                          <a:latin typeface="Cambria Math" panose="02040503050406030204" pitchFamily="18" charset="0"/>
                        </a:rPr>
                        <m:t>𝐌</m:t>
                      </m:r>
                      <m:r>
                        <a:rPr lang="it-IT" b="1" i="0" smtClean="0">
                          <a:latin typeface="Cambria Math" panose="02040503050406030204" pitchFamily="18" charset="0"/>
                        </a:rPr>
                        <m:t>= </m:t>
                      </m:r>
                      <m:r>
                        <a:rPr lang="it-IT" b="1" i="0" smtClean="0">
                          <a:latin typeface="Cambria Math" panose="02040503050406030204" pitchFamily="18" charset="0"/>
                        </a:rPr>
                        <m:t>𝟏</m:t>
                      </m:r>
                      <m:r>
                        <a:rPr lang="it-IT" b="1" i="1" smtClean="0">
                          <a:latin typeface="Cambria Math" panose="02040503050406030204" pitchFamily="18" charset="0"/>
                        </a:rPr>
                        <m:t>−</m:t>
                      </m:r>
                      <m:f>
                        <m:fPr>
                          <m:ctrlPr>
                            <a:rPr lang="pt-BR" b="1" i="1" smtClean="0">
                              <a:latin typeface="Cambria Math" panose="02040503050406030204" pitchFamily="18" charset="0"/>
                            </a:rPr>
                          </m:ctrlPr>
                        </m:fPr>
                        <m:num>
                          <m:nary>
                            <m:naryPr>
                              <m:chr m:val="∑"/>
                              <m:ctrlPr>
                                <a:rPr lang="pt-BR" b="1" i="1">
                                  <a:latin typeface="Cambria Math" panose="02040503050406030204" pitchFamily="18" charset="0"/>
                                </a:rPr>
                              </m:ctrlPr>
                            </m:naryPr>
                            <m:sub>
                              <m:r>
                                <a:rPr lang="pt-BR" b="1" i="1">
                                  <a:latin typeface="Cambria Math" panose="02040503050406030204" pitchFamily="18" charset="0"/>
                                </a:rPr>
                                <m:t>𝒌</m:t>
                              </m:r>
                              <m:r>
                                <a:rPr lang="pt-BR" b="1" i="1">
                                  <a:latin typeface="Cambria Math" panose="02040503050406030204" pitchFamily="18" charset="0"/>
                                </a:rPr>
                                <m:t>=</m:t>
                              </m:r>
                              <m:r>
                                <a:rPr lang="pt-BR" b="1" i="1">
                                  <a:latin typeface="Cambria Math" panose="02040503050406030204" pitchFamily="18" charset="0"/>
                                </a:rPr>
                                <m:t>𝟎</m:t>
                              </m:r>
                            </m:sub>
                            <m:sup>
                              <m:r>
                                <a:rPr lang="pt-BR" b="1" i="1">
                                  <a:latin typeface="Cambria Math" panose="02040503050406030204" pitchFamily="18" charset="0"/>
                                </a:rPr>
                                <m:t>𝒏</m:t>
                              </m:r>
                            </m:sup>
                            <m:e>
                              <m:f>
                                <m:fPr>
                                  <m:ctrlPr>
                                    <a:rPr lang="pt-BR" b="1" i="1">
                                      <a:latin typeface="Cambria Math" panose="02040503050406030204" pitchFamily="18" charset="0"/>
                                    </a:rPr>
                                  </m:ctrlPr>
                                </m:fPr>
                                <m:num>
                                  <m:sSub>
                                    <m:sSubPr>
                                      <m:ctrlPr>
                                        <a:rPr lang="pt-BR" b="1" i="1">
                                          <a:latin typeface="Cambria Math" panose="02040503050406030204" pitchFamily="18" charset="0"/>
                                        </a:rPr>
                                      </m:ctrlPr>
                                    </m:sSubPr>
                                    <m:e>
                                      <m:r>
                                        <a:rPr lang="it-IT" b="1" i="1">
                                          <a:latin typeface="Cambria Math" panose="02040503050406030204" pitchFamily="18" charset="0"/>
                                        </a:rPr>
                                        <m:t>𝑺</m:t>
                                      </m:r>
                                    </m:e>
                                    <m:sub>
                                      <m:r>
                                        <a:rPr lang="it-IT" b="1" i="1">
                                          <a:latin typeface="Cambria Math" panose="02040503050406030204" pitchFamily="18" charset="0"/>
                                        </a:rPr>
                                        <m:t>𝒌</m:t>
                                      </m:r>
                                    </m:sub>
                                  </m:sSub>
                                </m:num>
                                <m:den>
                                  <m:r>
                                    <a:rPr lang="it-IT" b="1" i="1">
                                      <a:latin typeface="Cambria Math" panose="02040503050406030204" pitchFamily="18" charset="0"/>
                                    </a:rPr>
                                    <m:t>𝟏𝟎𝟎</m:t>
                                  </m:r>
                                </m:den>
                              </m:f>
                            </m:e>
                          </m:nary>
                        </m:num>
                        <m:den>
                          <m:r>
                            <a:rPr lang="it-IT" b="1" i="1" smtClean="0">
                              <a:latin typeface="Cambria Math" panose="02040503050406030204" pitchFamily="18" charset="0"/>
                            </a:rPr>
                            <m:t>𝑵</m:t>
                          </m:r>
                        </m:den>
                      </m:f>
                    </m:oMath>
                  </m:oMathPara>
                </a14:m>
                <a:endParaRPr lang="it-IT" b="1" dirty="0"/>
              </a:p>
            </p:txBody>
          </p:sp>
        </mc:Choice>
        <mc:Fallback>
          <p:sp>
            <p:nvSpPr>
              <p:cNvPr id="15" name="CasellaDiTesto 14">
                <a:extLst>
                  <a:ext uri="{FF2B5EF4-FFF2-40B4-BE49-F238E27FC236}">
                    <a16:creationId xmlns:a16="http://schemas.microsoft.com/office/drawing/2014/main" id="{B929C71C-1917-E436-AEAE-C35289C5D090}"/>
                  </a:ext>
                </a:extLst>
              </p:cNvPr>
              <p:cNvSpPr txBox="1">
                <a:spLocks noRot="1" noChangeAspect="1" noMove="1" noResize="1" noEditPoints="1" noAdjustHandles="1" noChangeArrowheads="1" noChangeShapeType="1" noTextEdit="1"/>
              </p:cNvSpPr>
              <p:nvPr/>
            </p:nvSpPr>
            <p:spPr>
              <a:xfrm>
                <a:off x="5700202" y="1156823"/>
                <a:ext cx="2271519" cy="701346"/>
              </a:xfrm>
              <a:prstGeom prst="rect">
                <a:avLst/>
              </a:prstGeom>
              <a:blipFill>
                <a:blip r:embed="rId4"/>
                <a:stretch>
                  <a:fillRect/>
                </a:stretch>
              </a:blipFill>
              <a:ln>
                <a:solidFill>
                  <a:schemeClr val="tx1"/>
                </a:solidFill>
              </a:ln>
            </p:spPr>
            <p:txBody>
              <a:bodyPr/>
              <a:lstStyle/>
              <a:p>
                <a:r>
                  <a:rPr lang="it-IT">
                    <a:noFill/>
                  </a:rPr>
                  <a:t> </a:t>
                </a:r>
              </a:p>
            </p:txBody>
          </p:sp>
        </mc:Fallback>
      </mc:AlternateContent>
      <p:sp>
        <p:nvSpPr>
          <p:cNvPr id="16" name="CasellaDiTesto 15">
            <a:extLst>
              <a:ext uri="{FF2B5EF4-FFF2-40B4-BE49-F238E27FC236}">
                <a16:creationId xmlns:a16="http://schemas.microsoft.com/office/drawing/2014/main" id="{3C953CD5-E43A-1DC3-78D7-AD2F96E72EFD}"/>
              </a:ext>
            </a:extLst>
          </p:cNvPr>
          <p:cNvSpPr txBox="1"/>
          <p:nvPr/>
        </p:nvSpPr>
        <p:spPr>
          <a:xfrm>
            <a:off x="355911" y="1413935"/>
            <a:ext cx="2354875" cy="5078313"/>
          </a:xfrm>
          <a:prstGeom prst="rect">
            <a:avLst/>
          </a:prstGeom>
          <a:noFill/>
        </p:spPr>
        <p:txBody>
          <a:bodyPr wrap="square" rtlCol="0">
            <a:spAutoFit/>
          </a:bodyPr>
          <a:lstStyle/>
          <a:p>
            <a:r>
              <a:rPr lang="it-IT" dirty="0">
                <a:latin typeface="Arial" panose="020B0604020202020204" pitchFamily="34" charset="0"/>
                <a:cs typeface="Arial" panose="020B0604020202020204" pitchFamily="34" charset="0"/>
              </a:rPr>
              <a:t>The First Chart (</a:t>
            </a:r>
            <a:r>
              <a:rPr lang="it-IT" b="1" dirty="0">
                <a:latin typeface="Arial" panose="020B0604020202020204" pitchFamily="34" charset="0"/>
                <a:cs typeface="Arial" panose="020B0604020202020204" pitchFamily="34" charset="0"/>
              </a:rPr>
              <a:t>Test 1</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means</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that</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within</a:t>
            </a:r>
            <a:r>
              <a:rPr lang="it-IT" dirty="0">
                <a:latin typeface="Arial" panose="020B0604020202020204" pitchFamily="34" charset="0"/>
                <a:cs typeface="Arial" panose="020B0604020202020204" pitchFamily="34" charset="0"/>
              </a:rPr>
              <a:t> the 81 </a:t>
            </a:r>
            <a:r>
              <a:rPr lang="it-IT" dirty="0" err="1">
                <a:latin typeface="Arial" panose="020B0604020202020204" pitchFamily="34" charset="0"/>
                <a:cs typeface="Arial" panose="020B0604020202020204" pitchFamily="34" charset="0"/>
              </a:rPr>
              <a:t>rows</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obtained</a:t>
            </a:r>
            <a:r>
              <a:rPr lang="it-IT" dirty="0">
                <a:latin typeface="Arial" panose="020B0604020202020204" pitchFamily="34" charset="0"/>
                <a:cs typeface="Arial" panose="020B0604020202020204" pitchFamily="34" charset="0"/>
              </a:rPr>
              <a:t> with the merge on </a:t>
            </a:r>
            <a:r>
              <a:rPr lang="it-IT" b="1" dirty="0">
                <a:latin typeface="Arial" panose="020B0604020202020204" pitchFamily="34" charset="0"/>
                <a:cs typeface="Arial" panose="020B0604020202020204" pitchFamily="34" charset="0"/>
              </a:rPr>
              <a:t>ANTENNA</a:t>
            </a:r>
            <a:r>
              <a:rPr lang="it-IT" dirty="0">
                <a:latin typeface="Arial" panose="020B0604020202020204" pitchFamily="34" charset="0"/>
                <a:cs typeface="Arial" panose="020B0604020202020204" pitchFamily="34" charset="0"/>
              </a:rPr>
              <a:t>_</a:t>
            </a:r>
            <a:r>
              <a:rPr lang="it-IT" b="1" dirty="0">
                <a:latin typeface="Arial" panose="020B0604020202020204" pitchFamily="34" charset="0"/>
                <a:cs typeface="Arial" panose="020B0604020202020204" pitchFamily="34" charset="0"/>
              </a:rPr>
              <a:t>CODE </a:t>
            </a:r>
            <a:r>
              <a:rPr lang="it-IT" dirty="0" err="1">
                <a:latin typeface="Arial" panose="020B0604020202020204" pitchFamily="34" charset="0"/>
                <a:cs typeface="Arial" panose="020B0604020202020204" pitchFamily="34" charset="0"/>
              </a:rPr>
              <a:t>there</a:t>
            </a:r>
            <a:r>
              <a:rPr lang="it-IT" dirty="0">
                <a:latin typeface="Arial" panose="020B0604020202020204" pitchFamily="34" charset="0"/>
                <a:cs typeface="Arial" panose="020B0604020202020204" pitchFamily="34" charset="0"/>
              </a:rPr>
              <a:t> are 80 with 0% of matches on </a:t>
            </a:r>
            <a:r>
              <a:rPr lang="it-IT" b="1" dirty="0">
                <a:latin typeface="Arial" panose="020B0604020202020204" pitchFamily="34" charset="0"/>
                <a:cs typeface="Arial" panose="020B0604020202020204" pitchFamily="34" charset="0"/>
              </a:rPr>
              <a:t>SIM_CODE</a:t>
            </a:r>
            <a:r>
              <a:rPr lang="it-IT" dirty="0">
                <a:latin typeface="Arial" panose="020B0604020202020204" pitchFamily="34" charset="0"/>
                <a:cs typeface="Arial" panose="020B0604020202020204" pitchFamily="34" charset="0"/>
              </a:rPr>
              <a:t> and 1 with 100% of matches. So </a:t>
            </a:r>
            <a:r>
              <a:rPr lang="it-IT" dirty="0" err="1">
                <a:latin typeface="Arial" panose="020B0604020202020204" pitchFamily="34" charset="0"/>
                <a:cs typeface="Arial" panose="020B0604020202020204" pitchFamily="34" charset="0"/>
              </a:rPr>
              <a:t>there</a:t>
            </a:r>
            <a:r>
              <a:rPr lang="it-IT" dirty="0">
                <a:latin typeface="Arial" panose="020B0604020202020204" pitchFamily="34" charset="0"/>
                <a:cs typeface="Arial" panose="020B0604020202020204" pitchFamily="34" charset="0"/>
              </a:rPr>
              <a:t> </a:t>
            </a:r>
            <a:r>
              <a:rPr lang="it-IT" dirty="0" err="1">
                <a:latin typeface="Arial" panose="020B0604020202020204" pitchFamily="34" charset="0"/>
                <a:cs typeface="Arial" panose="020B0604020202020204" pitchFamily="34" charset="0"/>
              </a:rPr>
              <a:t>is</a:t>
            </a:r>
            <a:r>
              <a:rPr lang="it-IT" dirty="0">
                <a:latin typeface="Arial" panose="020B0604020202020204" pitchFamily="34" charset="0"/>
                <a:cs typeface="Arial" panose="020B0604020202020204" pitchFamily="34" charset="0"/>
              </a:rPr>
              <a:t> a small </a:t>
            </a:r>
            <a:r>
              <a:rPr lang="it-IT" b="1" dirty="0" err="1">
                <a:latin typeface="Arial" panose="020B0604020202020204" pitchFamily="34" charset="0"/>
                <a:cs typeface="Arial" panose="020B0604020202020204" pitchFamily="34" charset="0"/>
              </a:rPr>
              <a:t>failure</a:t>
            </a:r>
            <a:r>
              <a:rPr lang="it-IT" dirty="0">
                <a:latin typeface="Arial" panose="020B0604020202020204" pitchFamily="34" charset="0"/>
                <a:cs typeface="Arial" panose="020B0604020202020204" pitchFamily="34" charset="0"/>
              </a:rPr>
              <a:t> in the </a:t>
            </a:r>
            <a:r>
              <a:rPr lang="it-IT" b="1" dirty="0">
                <a:latin typeface="Arial" panose="020B0604020202020204" pitchFamily="34" charset="0"/>
                <a:cs typeface="Arial" panose="020B0604020202020204" pitchFamily="34" charset="0"/>
              </a:rPr>
              <a:t>Privacy </a:t>
            </a:r>
            <a:r>
              <a:rPr lang="it-IT" b="1" dirty="0" err="1">
                <a:latin typeface="Arial" panose="020B0604020202020204" pitchFamily="34" charset="0"/>
                <a:cs typeface="Arial" panose="020B0604020202020204" pitchFamily="34" charset="0"/>
              </a:rPr>
              <a:t>Preserving</a:t>
            </a:r>
            <a:r>
              <a:rPr lang="it-IT" b="1" dirty="0">
                <a:latin typeface="Arial" panose="020B0604020202020204" pitchFamily="34" charset="0"/>
                <a:cs typeface="Arial" panose="020B0604020202020204" pitchFamily="34" charset="0"/>
              </a:rPr>
              <a:t> </a:t>
            </a:r>
            <a:r>
              <a:rPr lang="it-IT" b="1" dirty="0" err="1">
                <a:latin typeface="Arial" panose="020B0604020202020204" pitchFamily="34" charset="0"/>
                <a:cs typeface="Arial" panose="020B0604020202020204" pitchFamily="34" charset="0"/>
              </a:rPr>
              <a:t>Process</a:t>
            </a:r>
            <a:r>
              <a:rPr lang="it-IT" dirty="0">
                <a:latin typeface="Arial" panose="020B0604020202020204" pitchFamily="34" charset="0"/>
                <a:cs typeface="Arial" panose="020B0604020202020204" pitchFamily="34" charset="0"/>
              </a:rPr>
              <a:t>. </a:t>
            </a:r>
          </a:p>
          <a:p>
            <a:endParaRPr lang="it-IT" b="1" dirty="0">
              <a:latin typeface="Arial" panose="020B0604020202020204" pitchFamily="34" charset="0"/>
              <a:cs typeface="Arial" panose="020B0604020202020204" pitchFamily="34" charset="0"/>
            </a:endParaRPr>
          </a:p>
          <a:p>
            <a:r>
              <a:rPr lang="it-IT" b="1" dirty="0">
                <a:latin typeface="Arial" panose="020B0604020202020204" pitchFamily="34" charset="0"/>
                <a:cs typeface="Arial" panose="020B0604020202020204" pitchFamily="34" charset="0"/>
              </a:rPr>
              <a:t>In the second chart </a:t>
            </a:r>
            <a:r>
              <a:rPr lang="it-IT" b="1" dirty="0" err="1">
                <a:latin typeface="Arial" panose="020B0604020202020204" pitchFamily="34" charset="0"/>
                <a:cs typeface="Arial" panose="020B0604020202020204" pitchFamily="34" charset="0"/>
              </a:rPr>
              <a:t>there</a:t>
            </a:r>
            <a:r>
              <a:rPr lang="it-IT" b="1" dirty="0">
                <a:latin typeface="Arial" panose="020B0604020202020204" pitchFamily="34" charset="0"/>
                <a:cs typeface="Arial" panose="020B0604020202020204" pitchFamily="34" charset="0"/>
              </a:rPr>
              <a:t> are no matches and </a:t>
            </a:r>
            <a:r>
              <a:rPr lang="it-IT" b="1" dirty="0" err="1">
                <a:latin typeface="Arial" panose="020B0604020202020204" pitchFamily="34" charset="0"/>
                <a:cs typeface="Arial" panose="020B0604020202020204" pitchFamily="34" charset="0"/>
              </a:rPr>
              <a:t>failures</a:t>
            </a:r>
            <a:r>
              <a:rPr lang="it-IT"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678855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07821B-5649-449D-A1C2-3F67CA468A7F}"/>
              </a:ext>
            </a:extLst>
          </p:cNvPr>
          <p:cNvSpPr>
            <a:spLocks noGrp="1"/>
          </p:cNvSpPr>
          <p:nvPr>
            <p:ph type="ctrTitle"/>
          </p:nvPr>
        </p:nvSpPr>
        <p:spPr/>
        <p:txBody>
          <a:bodyPr/>
          <a:lstStyle/>
          <a:p>
            <a:r>
              <a:rPr lang="it-IT" dirty="0"/>
              <a:t>Thank </a:t>
            </a:r>
            <a:r>
              <a:rPr lang="it-IT" dirty="0" err="1"/>
              <a:t>You</a:t>
            </a:r>
            <a:r>
              <a:rPr lang="it-IT" dirty="0"/>
              <a:t> </a:t>
            </a:r>
            <a:br>
              <a:rPr lang="it-IT" dirty="0"/>
            </a:br>
            <a:r>
              <a:rPr lang="it-IT" dirty="0"/>
              <a:t>for </a:t>
            </a:r>
            <a:r>
              <a:rPr lang="it-IT" dirty="0" err="1"/>
              <a:t>your</a:t>
            </a:r>
            <a:r>
              <a:rPr lang="it-IT" dirty="0"/>
              <a:t> </a:t>
            </a:r>
            <a:r>
              <a:rPr lang="it-IT" dirty="0" err="1"/>
              <a:t>attention</a:t>
            </a:r>
            <a:endParaRPr lang="it-IT" dirty="0"/>
          </a:p>
        </p:txBody>
      </p:sp>
      <p:sp>
        <p:nvSpPr>
          <p:cNvPr id="3" name="Segnaposto testo 2">
            <a:extLst>
              <a:ext uri="{FF2B5EF4-FFF2-40B4-BE49-F238E27FC236}">
                <a16:creationId xmlns:a16="http://schemas.microsoft.com/office/drawing/2014/main" id="{52857493-CE83-4A58-B836-860B262B8CCD}"/>
              </a:ext>
            </a:extLst>
          </p:cNvPr>
          <p:cNvSpPr>
            <a:spLocks noGrp="1"/>
          </p:cNvSpPr>
          <p:nvPr>
            <p:ph type="body" idx="1"/>
          </p:nvPr>
        </p:nvSpPr>
        <p:spPr>
          <a:xfrm>
            <a:off x="3246635" y="3997493"/>
            <a:ext cx="6064500" cy="1607662"/>
          </a:xfrm>
        </p:spPr>
        <p:txBody>
          <a:bodyPr/>
          <a:lstStyle/>
          <a:p>
            <a:r>
              <a:rPr lang="it-IT" dirty="0"/>
              <a:t>FRANCESCO PUGLIESE | </a:t>
            </a:r>
            <a:r>
              <a:rPr lang="it-IT" dirty="0">
                <a:hlinkClick r:id="rId2"/>
              </a:rPr>
              <a:t>francesco.pugliese@istat.it</a:t>
            </a:r>
            <a:endParaRPr lang="it-IT" dirty="0"/>
          </a:p>
          <a:p>
            <a:r>
              <a:rPr lang="it-IT" dirty="0"/>
              <a:t>MASSIMO DE CUBELLIS | </a:t>
            </a:r>
            <a:r>
              <a:rPr lang="it-IT" dirty="0">
                <a:hlinkClick r:id="rId3">
                  <a:extLst>
                    <a:ext uri="{A12FA001-AC4F-418D-AE19-62706E023703}">
                      <ahyp:hlinkClr xmlns:ahyp="http://schemas.microsoft.com/office/drawing/2018/hyperlinkcolor" val="tx"/>
                    </a:ext>
                  </a:extLst>
                </a:hlinkClick>
              </a:rPr>
              <a:t>decubell@istat.it</a:t>
            </a:r>
            <a:endParaRPr lang="it-IT" dirty="0"/>
          </a:p>
          <a:p>
            <a:r>
              <a:rPr lang="it-IT" dirty="0"/>
              <a:t>ROBERTA RADINI | </a:t>
            </a:r>
            <a:r>
              <a:rPr lang="it-IT" dirty="0">
                <a:hlinkClick r:id="rId4"/>
              </a:rPr>
              <a:t>radini@istat.it</a:t>
            </a:r>
            <a:endParaRPr lang="it-IT" dirty="0"/>
          </a:p>
          <a:p>
            <a:endParaRPr lang="it-IT" dirty="0"/>
          </a:p>
        </p:txBody>
      </p:sp>
    </p:spTree>
    <p:extLst>
      <p:ext uri="{BB962C8B-B14F-4D97-AF65-F5344CB8AC3E}">
        <p14:creationId xmlns:p14="http://schemas.microsoft.com/office/powerpoint/2010/main" val="197541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1" y="1277420"/>
            <a:ext cx="11264002" cy="5117333"/>
          </a:xfrm>
        </p:spPr>
        <p:txBody>
          <a:bodyPr/>
          <a:lstStyle/>
          <a:p>
            <a:pPr marL="0" indent="0">
              <a:buNone/>
            </a:pPr>
            <a:r>
              <a:rPr lang="it-IT" b="1" dirty="0"/>
              <a:t>Dataset</a:t>
            </a:r>
          </a:p>
          <a:p>
            <a:r>
              <a:rPr lang="en-US" dirty="0"/>
              <a:t>A random sample of WIND's CDR</a:t>
            </a:r>
          </a:p>
          <a:p>
            <a:r>
              <a:rPr lang="en-US" dirty="0"/>
              <a:t>Dimension: 10,000 rows – 4 attributes</a:t>
            </a:r>
          </a:p>
          <a:p>
            <a:r>
              <a:rPr lang="en-US" dirty="0"/>
              <a:t>Attributes: SIM_CODE</a:t>
            </a:r>
            <a:br>
              <a:rPr lang="en-US" dirty="0"/>
            </a:br>
            <a:r>
              <a:rPr lang="en-US" dirty="0"/>
              <a:t>                 CALL_DATE </a:t>
            </a:r>
            <a:br>
              <a:rPr lang="en-US" dirty="0"/>
            </a:br>
            <a:r>
              <a:rPr lang="en-US" dirty="0"/>
              <a:t>                 TIME_CALL</a:t>
            </a:r>
            <a:br>
              <a:rPr lang="en-US" dirty="0"/>
            </a:br>
            <a:r>
              <a:rPr lang="en-US" dirty="0"/>
              <a:t>                 ANTENNA_CODE</a:t>
            </a:r>
          </a:p>
          <a:p>
            <a:pPr marL="0" indent="0">
              <a:buNone/>
            </a:pPr>
            <a:r>
              <a:rPr lang="en-US" b="1" dirty="0"/>
              <a:t>Pre-</a:t>
            </a:r>
            <a:r>
              <a:rPr lang="en-US" b="1" dirty="0" err="1"/>
              <a:t>proceesing</a:t>
            </a:r>
            <a:r>
              <a:rPr lang="en-US" b="1" dirty="0"/>
              <a:t> (steps)</a:t>
            </a:r>
          </a:p>
          <a:p>
            <a:r>
              <a:rPr lang="en-US" dirty="0"/>
              <a:t>Pseudo-anonymization</a:t>
            </a:r>
          </a:p>
          <a:p>
            <a:r>
              <a:rPr lang="en-US" dirty="0"/>
              <a:t>Setting of data-type: </a:t>
            </a:r>
            <a:r>
              <a:rPr lang="en-US" b="1" i="1" dirty="0"/>
              <a:t>categorical</a:t>
            </a:r>
            <a:r>
              <a:rPr lang="en-US" dirty="0"/>
              <a:t> (SIM code, Antenna codes) or </a:t>
            </a:r>
            <a:r>
              <a:rPr lang="en-US" b="1" i="1" dirty="0"/>
              <a:t>continuous</a:t>
            </a:r>
            <a:r>
              <a:rPr lang="en-US" dirty="0"/>
              <a:t>(date and time of calls)</a:t>
            </a:r>
            <a:endParaRPr lang="en-US" b="1" dirty="0"/>
          </a:p>
          <a:p>
            <a:pPr marL="0" indent="0">
              <a:buNone/>
            </a:pPr>
            <a:endParaRPr lang="en-US" dirty="0"/>
          </a:p>
          <a:p>
            <a:pPr marL="0" indent="0">
              <a:buNone/>
            </a:pPr>
            <a:endParaRPr lang="it-IT" dirty="0"/>
          </a:p>
        </p:txBody>
      </p:sp>
      <p:sp>
        <p:nvSpPr>
          <p:cNvPr id="3" name="Titolo 2"/>
          <p:cNvSpPr>
            <a:spLocks noGrp="1"/>
          </p:cNvSpPr>
          <p:nvPr>
            <p:ph type="title"/>
          </p:nvPr>
        </p:nvSpPr>
        <p:spPr/>
        <p:txBody>
          <a:bodyPr/>
          <a:lstStyle/>
          <a:p>
            <a:r>
              <a:rPr lang="it-IT" altLang="it-IT" dirty="0"/>
              <a:t>The </a:t>
            </a:r>
            <a:r>
              <a:rPr lang="it-IT" altLang="it-IT" dirty="0" err="1"/>
              <a:t>experimentation</a:t>
            </a:r>
            <a:r>
              <a:rPr lang="it-IT" altLang="it-IT" dirty="0"/>
              <a:t> (1/2)</a:t>
            </a:r>
            <a:endParaRPr lang="it-IT" dirty="0"/>
          </a:p>
        </p:txBody>
      </p:sp>
      <p:sp>
        <p:nvSpPr>
          <p:cNvPr id="4" name="Segnaposto piè di pagina 3"/>
          <p:cNvSpPr>
            <a:spLocks noGrp="1"/>
          </p:cNvSpPr>
          <p:nvPr>
            <p:ph type="ftr" sz="quarter" idx="10"/>
          </p:nvPr>
        </p:nvSpPr>
        <p:spPr/>
        <p:txBody>
          <a:bodyPr/>
          <a:lstStyle/>
          <a:p>
            <a:pPr>
              <a:defRPr/>
            </a:pPr>
            <a:r>
              <a:rPr lang="it-IT" sz="900" dirty="0" err="1"/>
              <a:t>Telephony</a:t>
            </a:r>
            <a:r>
              <a:rPr lang="it-IT" sz="900" dirty="0"/>
              <a:t> </a:t>
            </a:r>
            <a:r>
              <a:rPr lang="it-IT" sz="900" dirty="0" err="1"/>
              <a:t>Synthetic</a:t>
            </a:r>
            <a:r>
              <a:rPr lang="it-IT" sz="900" dirty="0"/>
              <a:t> Data Generation </a:t>
            </a:r>
            <a:r>
              <a:rPr lang="it-IT" dirty="0"/>
              <a:t>via Generative </a:t>
            </a:r>
            <a:r>
              <a:rPr lang="it-IT" dirty="0" err="1"/>
              <a:t>Adversarial</a:t>
            </a:r>
            <a:r>
              <a:rPr lang="it-IT" dirty="0"/>
              <a:t> Networks | FRANCESCO PUGLIESE, Massimo De </a:t>
            </a:r>
            <a:r>
              <a:rPr lang="it-IT" dirty="0" err="1"/>
              <a:t>Cubellis</a:t>
            </a:r>
            <a:r>
              <a:rPr lang="it-IT" dirty="0"/>
              <a:t>, Roberta RADINI</a:t>
            </a:r>
            <a:endParaRPr lang="en-US" dirty="0"/>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2</a:t>
            </a:fld>
            <a:endParaRPr lang="en-US" dirty="0"/>
          </a:p>
        </p:txBody>
      </p:sp>
    </p:spTree>
    <p:extLst>
      <p:ext uri="{BB962C8B-B14F-4D97-AF65-F5344CB8AC3E}">
        <p14:creationId xmlns:p14="http://schemas.microsoft.com/office/powerpoint/2010/main" val="1211827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1" y="1277420"/>
            <a:ext cx="11264002" cy="5117333"/>
          </a:xfrm>
        </p:spPr>
        <p:txBody>
          <a:bodyPr/>
          <a:lstStyle/>
          <a:p>
            <a:pPr marL="0" indent="0">
              <a:buNone/>
            </a:pPr>
            <a:r>
              <a:rPr lang="it-IT" b="1" dirty="0" err="1"/>
              <a:t>Process</a:t>
            </a:r>
            <a:endParaRPr lang="it-IT" b="1" dirty="0"/>
          </a:p>
          <a:p>
            <a:r>
              <a:rPr lang="en-US" dirty="0"/>
              <a:t>Input : a random sample of WIND's CDR (</a:t>
            </a:r>
            <a:r>
              <a:rPr lang="en-US" b="1" i="1" dirty="0"/>
              <a:t>original dataset</a:t>
            </a:r>
            <a:r>
              <a:rPr lang="en-US" dirty="0"/>
              <a:t>)</a:t>
            </a:r>
          </a:p>
          <a:p>
            <a:r>
              <a:rPr lang="en-US" dirty="0"/>
              <a:t>Type of process: generate synthetic data</a:t>
            </a:r>
          </a:p>
          <a:p>
            <a:r>
              <a:rPr lang="en-US" dirty="0"/>
              <a:t>Framework used: </a:t>
            </a:r>
            <a:r>
              <a:rPr lang="en-US" dirty="0" err="1"/>
              <a:t>SDGym</a:t>
            </a:r>
            <a:r>
              <a:rPr lang="en-US" dirty="0"/>
              <a:t> - Synthetic Data Gym Metrics Evaluation ( </a:t>
            </a:r>
            <a:r>
              <a:rPr lang="en-US" dirty="0">
                <a:hlinkClick r:id="rId2"/>
              </a:rPr>
              <a:t>https://github.com/sdv-dev/SDGym</a:t>
            </a:r>
            <a:r>
              <a:rPr lang="en-US" dirty="0"/>
              <a:t> )</a:t>
            </a:r>
          </a:p>
          <a:p>
            <a:r>
              <a:rPr lang="en-US" dirty="0"/>
              <a:t>Algorithm used to generate synthetic data: Synthetic Data Vault (SDV) – based on CTGAN </a:t>
            </a:r>
          </a:p>
          <a:p>
            <a:r>
              <a:rPr lang="en-US" dirty="0"/>
              <a:t>Output: synthetic dataset of WIND's CDR (</a:t>
            </a:r>
            <a:r>
              <a:rPr lang="en-US" b="1" i="1" dirty="0"/>
              <a:t>synthetic dataset)</a:t>
            </a:r>
          </a:p>
          <a:p>
            <a:pPr marL="0" indent="0">
              <a:buNone/>
            </a:pPr>
            <a:endParaRPr lang="en-US" dirty="0"/>
          </a:p>
          <a:p>
            <a:pPr marL="0" indent="0">
              <a:buNone/>
            </a:pPr>
            <a:endParaRPr lang="it-IT" dirty="0"/>
          </a:p>
        </p:txBody>
      </p:sp>
      <p:sp>
        <p:nvSpPr>
          <p:cNvPr id="3" name="Titolo 2"/>
          <p:cNvSpPr>
            <a:spLocks noGrp="1"/>
          </p:cNvSpPr>
          <p:nvPr>
            <p:ph type="title"/>
          </p:nvPr>
        </p:nvSpPr>
        <p:spPr/>
        <p:txBody>
          <a:bodyPr/>
          <a:lstStyle/>
          <a:p>
            <a:r>
              <a:rPr lang="it-IT" altLang="it-IT" dirty="0"/>
              <a:t>The </a:t>
            </a:r>
            <a:r>
              <a:rPr lang="it-IT" altLang="it-IT" dirty="0" err="1"/>
              <a:t>experimentation</a:t>
            </a:r>
            <a:r>
              <a:rPr lang="it-IT" altLang="it-IT" dirty="0"/>
              <a:t> (2/2)</a:t>
            </a:r>
            <a:endParaRPr lang="it-IT" dirty="0"/>
          </a:p>
        </p:txBody>
      </p:sp>
      <p:sp>
        <p:nvSpPr>
          <p:cNvPr id="4" name="Segnaposto piè di pagina 3"/>
          <p:cNvSpPr>
            <a:spLocks noGrp="1"/>
          </p:cNvSpPr>
          <p:nvPr>
            <p:ph type="ftr" sz="quarter" idx="10"/>
          </p:nvPr>
        </p:nvSpPr>
        <p:spPr/>
        <p:txBody>
          <a:bodyPr/>
          <a:lstStyle/>
          <a:p>
            <a:pPr>
              <a:defRPr/>
            </a:pPr>
            <a:r>
              <a:rPr lang="it-IT" sz="900" dirty="0" err="1"/>
              <a:t>Telephony</a:t>
            </a:r>
            <a:r>
              <a:rPr lang="it-IT" sz="900" dirty="0"/>
              <a:t> </a:t>
            </a:r>
            <a:r>
              <a:rPr lang="it-IT" sz="900" dirty="0" err="1"/>
              <a:t>Synthetic</a:t>
            </a:r>
            <a:r>
              <a:rPr lang="it-IT" sz="900" dirty="0"/>
              <a:t> Data Generation </a:t>
            </a:r>
            <a:r>
              <a:rPr lang="it-IT" dirty="0"/>
              <a:t>via Generative </a:t>
            </a:r>
            <a:r>
              <a:rPr lang="it-IT" dirty="0" err="1"/>
              <a:t>Adversarial</a:t>
            </a:r>
            <a:r>
              <a:rPr lang="it-IT" dirty="0"/>
              <a:t> Networks | FRANCESCO PUGLIESE, Massimo De </a:t>
            </a:r>
            <a:r>
              <a:rPr lang="it-IT" dirty="0" err="1"/>
              <a:t>Cubellis</a:t>
            </a:r>
            <a:r>
              <a:rPr lang="it-IT" dirty="0"/>
              <a:t>, Roberta RADINI</a:t>
            </a:r>
            <a:endParaRPr lang="en-US" dirty="0"/>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3</a:t>
            </a:fld>
            <a:endParaRPr lang="en-US" dirty="0"/>
          </a:p>
        </p:txBody>
      </p:sp>
      <p:sp>
        <p:nvSpPr>
          <p:cNvPr id="8" name="Disco magnetico 7">
            <a:extLst>
              <a:ext uri="{FF2B5EF4-FFF2-40B4-BE49-F238E27FC236}">
                <a16:creationId xmlns:a16="http://schemas.microsoft.com/office/drawing/2014/main" id="{A1733EE9-1C30-C1D5-2309-28053F4EC164}"/>
              </a:ext>
            </a:extLst>
          </p:cNvPr>
          <p:cNvSpPr/>
          <p:nvPr/>
        </p:nvSpPr>
        <p:spPr>
          <a:xfrm>
            <a:off x="1297732" y="4580684"/>
            <a:ext cx="1856792" cy="1231641"/>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Original</a:t>
            </a:r>
            <a:r>
              <a:rPr lang="it-IT" dirty="0"/>
              <a:t> Data</a:t>
            </a:r>
          </a:p>
        </p:txBody>
      </p:sp>
      <p:sp>
        <p:nvSpPr>
          <p:cNvPr id="9" name="Disco magnetico 8">
            <a:extLst>
              <a:ext uri="{FF2B5EF4-FFF2-40B4-BE49-F238E27FC236}">
                <a16:creationId xmlns:a16="http://schemas.microsoft.com/office/drawing/2014/main" id="{1F73ECC6-7810-D078-800C-438764E30CD1}"/>
              </a:ext>
            </a:extLst>
          </p:cNvPr>
          <p:cNvSpPr/>
          <p:nvPr/>
        </p:nvSpPr>
        <p:spPr>
          <a:xfrm>
            <a:off x="8256039" y="4580684"/>
            <a:ext cx="1856792" cy="1231641"/>
          </a:xfrm>
          <a:prstGeom prst="flowChartMagneticDisk">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Synthetic</a:t>
            </a:r>
            <a:r>
              <a:rPr lang="it-IT" dirty="0"/>
              <a:t> Data</a:t>
            </a:r>
          </a:p>
        </p:txBody>
      </p:sp>
      <p:sp>
        <p:nvSpPr>
          <p:cNvPr id="10" name="Freccia a pentagono 9">
            <a:extLst>
              <a:ext uri="{FF2B5EF4-FFF2-40B4-BE49-F238E27FC236}">
                <a16:creationId xmlns:a16="http://schemas.microsoft.com/office/drawing/2014/main" id="{EAE843B5-20AB-3CCC-61FE-369C56EF9013}"/>
              </a:ext>
            </a:extLst>
          </p:cNvPr>
          <p:cNvSpPr/>
          <p:nvPr/>
        </p:nvSpPr>
        <p:spPr>
          <a:xfrm>
            <a:off x="3725305" y="4843461"/>
            <a:ext cx="4121740" cy="737119"/>
          </a:xfrm>
          <a:prstGeom prst="homePlat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SDGym</a:t>
            </a:r>
            <a:r>
              <a:rPr lang="it-IT" dirty="0"/>
              <a:t> - SDV - CTGAN</a:t>
            </a:r>
          </a:p>
        </p:txBody>
      </p:sp>
    </p:spTree>
    <p:extLst>
      <p:ext uri="{BB962C8B-B14F-4D97-AF65-F5344CB8AC3E}">
        <p14:creationId xmlns:p14="http://schemas.microsoft.com/office/powerpoint/2010/main" val="613949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1" y="1277420"/>
            <a:ext cx="11264002" cy="5117333"/>
          </a:xfrm>
        </p:spPr>
        <p:txBody>
          <a:bodyPr/>
          <a:lstStyle/>
          <a:p>
            <a:pPr marL="0" indent="0">
              <a:buNone/>
            </a:pPr>
            <a:r>
              <a:rPr lang="en-US" dirty="0"/>
              <a:t>Graphical analysis with </a:t>
            </a:r>
            <a:r>
              <a:rPr lang="en-US" b="1" dirty="0"/>
              <a:t>Univariate Distributions Comparisons</a:t>
            </a:r>
            <a:r>
              <a:rPr lang="en-US" dirty="0"/>
              <a:t> on the </a:t>
            </a:r>
            <a:r>
              <a:rPr lang="en-US" b="1" dirty="0"/>
              <a:t>Categorical</a:t>
            </a:r>
            <a:r>
              <a:rPr lang="en-US" dirty="0"/>
              <a:t> Variables from </a:t>
            </a:r>
            <a:r>
              <a:rPr lang="en-US" b="1" dirty="0"/>
              <a:t>Real Data</a:t>
            </a:r>
            <a:r>
              <a:rPr lang="en-US" dirty="0"/>
              <a:t> and </a:t>
            </a:r>
            <a:r>
              <a:rPr lang="en-US" b="1" dirty="0"/>
              <a:t>Synthetic Data</a:t>
            </a:r>
            <a:r>
              <a:rPr lang="en-US" dirty="0"/>
              <a:t>.</a:t>
            </a:r>
          </a:p>
          <a:p>
            <a:pPr marL="0" indent="0">
              <a:buNone/>
            </a:pPr>
            <a:endParaRPr lang="en-US" dirty="0"/>
          </a:p>
          <a:p>
            <a:pPr marL="0" indent="0">
              <a:buNone/>
            </a:pPr>
            <a:endParaRPr lang="it-IT" dirty="0"/>
          </a:p>
        </p:txBody>
      </p:sp>
      <p:sp>
        <p:nvSpPr>
          <p:cNvPr id="3" name="Titolo 2"/>
          <p:cNvSpPr>
            <a:spLocks noGrp="1"/>
          </p:cNvSpPr>
          <p:nvPr>
            <p:ph type="title"/>
          </p:nvPr>
        </p:nvSpPr>
        <p:spPr>
          <a:xfrm>
            <a:off x="461346" y="740649"/>
            <a:ext cx="11269308" cy="424949"/>
          </a:xfrm>
        </p:spPr>
        <p:txBody>
          <a:bodyPr/>
          <a:lstStyle/>
          <a:p>
            <a:pPr algn="ctr"/>
            <a:r>
              <a:rPr lang="it-IT" b="1" i="0" dirty="0" err="1">
                <a:solidFill>
                  <a:srgbClr val="212121"/>
                </a:solidFill>
                <a:effectLst/>
                <a:latin typeface="Roboto" panose="02000000000000000000" pitchFamily="2" charset="0"/>
              </a:rPr>
              <a:t>Original</a:t>
            </a:r>
            <a:r>
              <a:rPr lang="it-IT" b="1" i="0" dirty="0">
                <a:solidFill>
                  <a:srgbClr val="212121"/>
                </a:solidFill>
                <a:effectLst/>
                <a:latin typeface="Roboto" panose="02000000000000000000" pitchFamily="2" charset="0"/>
              </a:rPr>
              <a:t> and </a:t>
            </a:r>
            <a:r>
              <a:rPr lang="it-IT" b="1" i="0" dirty="0" err="1">
                <a:solidFill>
                  <a:srgbClr val="212121"/>
                </a:solidFill>
                <a:effectLst/>
                <a:latin typeface="Roboto" panose="02000000000000000000" pitchFamily="2" charset="0"/>
              </a:rPr>
              <a:t>Synthetic</a:t>
            </a:r>
            <a:r>
              <a:rPr lang="it-IT" b="1" i="0" dirty="0">
                <a:solidFill>
                  <a:srgbClr val="212121"/>
                </a:solidFill>
                <a:effectLst/>
                <a:latin typeface="Roboto" panose="02000000000000000000" pitchFamily="2" charset="0"/>
              </a:rPr>
              <a:t> Data </a:t>
            </a:r>
            <a:r>
              <a:rPr lang="it-IT" b="1" i="0" dirty="0" err="1">
                <a:solidFill>
                  <a:srgbClr val="212121"/>
                </a:solidFill>
                <a:effectLst/>
                <a:latin typeface="Roboto" panose="02000000000000000000" pitchFamily="2" charset="0"/>
              </a:rPr>
              <a:t>Univariate</a:t>
            </a:r>
            <a:r>
              <a:rPr lang="it-IT" b="1" i="0" dirty="0">
                <a:solidFill>
                  <a:srgbClr val="212121"/>
                </a:solidFill>
                <a:effectLst/>
                <a:latin typeface="Roboto" panose="02000000000000000000" pitchFamily="2" charset="0"/>
              </a:rPr>
              <a:t> Distribution </a:t>
            </a:r>
            <a:r>
              <a:rPr lang="it-IT" b="1" i="0" dirty="0" err="1">
                <a:solidFill>
                  <a:srgbClr val="212121"/>
                </a:solidFill>
                <a:effectLst/>
                <a:latin typeface="Roboto" panose="02000000000000000000" pitchFamily="2" charset="0"/>
              </a:rPr>
              <a:t>Visualization</a:t>
            </a:r>
            <a:r>
              <a:rPr lang="it-IT" b="1" i="0" dirty="0">
                <a:solidFill>
                  <a:srgbClr val="212121"/>
                </a:solidFill>
                <a:effectLst/>
                <a:latin typeface="Roboto" panose="02000000000000000000" pitchFamily="2" charset="0"/>
              </a:rPr>
              <a:t> </a:t>
            </a:r>
            <a:br>
              <a:rPr lang="it-IT" b="0" i="0" dirty="0">
                <a:solidFill>
                  <a:srgbClr val="212121"/>
                </a:solidFill>
                <a:effectLst/>
                <a:latin typeface="Roboto" panose="02000000000000000000" pitchFamily="2" charset="0"/>
              </a:rPr>
            </a:br>
            <a:endParaRPr lang="it-IT" dirty="0"/>
          </a:p>
        </p:txBody>
      </p:sp>
      <p:sp>
        <p:nvSpPr>
          <p:cNvPr id="4" name="Segnaposto piè di pagina 3"/>
          <p:cNvSpPr>
            <a:spLocks noGrp="1"/>
          </p:cNvSpPr>
          <p:nvPr>
            <p:ph type="ftr" sz="quarter" idx="10"/>
          </p:nvPr>
        </p:nvSpPr>
        <p:spPr/>
        <p:txBody>
          <a:bodyPr/>
          <a:lstStyle/>
          <a:p>
            <a:pPr>
              <a:defRPr/>
            </a:pPr>
            <a:r>
              <a:rPr lang="it-IT" sz="900" dirty="0" err="1"/>
              <a:t>Telephony</a:t>
            </a:r>
            <a:r>
              <a:rPr lang="it-IT" sz="900" dirty="0"/>
              <a:t> </a:t>
            </a:r>
            <a:r>
              <a:rPr lang="it-IT" sz="900" dirty="0" err="1"/>
              <a:t>Synthetic</a:t>
            </a:r>
            <a:r>
              <a:rPr lang="it-IT" sz="900" dirty="0"/>
              <a:t> Data Generation </a:t>
            </a:r>
            <a:r>
              <a:rPr lang="it-IT" dirty="0"/>
              <a:t>via Generative </a:t>
            </a:r>
            <a:r>
              <a:rPr lang="it-IT" dirty="0" err="1"/>
              <a:t>Adversarial</a:t>
            </a:r>
            <a:r>
              <a:rPr lang="it-IT" dirty="0"/>
              <a:t> Networks | FRANCESCO PUGLIESE, Massimo De </a:t>
            </a:r>
            <a:r>
              <a:rPr lang="it-IT" dirty="0" err="1"/>
              <a:t>Cubellis</a:t>
            </a:r>
            <a:r>
              <a:rPr lang="it-IT" dirty="0"/>
              <a:t>, Roberta RADINI</a:t>
            </a:r>
            <a:endParaRPr lang="en-US" dirty="0"/>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4</a:t>
            </a:fld>
            <a:endParaRPr lang="en-US" dirty="0"/>
          </a:p>
        </p:txBody>
      </p:sp>
      <p:graphicFrame>
        <p:nvGraphicFramePr>
          <p:cNvPr id="12" name="Tabella 12">
            <a:extLst>
              <a:ext uri="{FF2B5EF4-FFF2-40B4-BE49-F238E27FC236}">
                <a16:creationId xmlns:a16="http://schemas.microsoft.com/office/drawing/2014/main" id="{8E9FA477-A2B0-C647-BAE4-03196F9E5244}"/>
              </a:ext>
            </a:extLst>
          </p:cNvPr>
          <p:cNvGraphicFramePr>
            <a:graphicFrameLocks noGrp="1"/>
          </p:cNvGraphicFramePr>
          <p:nvPr>
            <p:extLst>
              <p:ext uri="{D42A27DB-BD31-4B8C-83A1-F6EECF244321}">
                <p14:modId xmlns:p14="http://schemas.microsoft.com/office/powerpoint/2010/main" val="7219125"/>
              </p:ext>
            </p:extLst>
          </p:nvPr>
        </p:nvGraphicFramePr>
        <p:xfrm>
          <a:off x="579030" y="2061773"/>
          <a:ext cx="10536549" cy="4292753"/>
        </p:xfrm>
        <a:graphic>
          <a:graphicData uri="http://schemas.openxmlformats.org/drawingml/2006/table">
            <a:tbl>
              <a:tblPr firstRow="1" bandRow="1">
                <a:tableStyleId>{5C22544A-7EE6-4342-B048-85BDC9FD1C3A}</a:tableStyleId>
              </a:tblPr>
              <a:tblGrid>
                <a:gridCol w="2277186">
                  <a:extLst>
                    <a:ext uri="{9D8B030D-6E8A-4147-A177-3AD203B41FA5}">
                      <a16:colId xmlns:a16="http://schemas.microsoft.com/office/drawing/2014/main" val="3548202202"/>
                    </a:ext>
                  </a:extLst>
                </a:gridCol>
                <a:gridCol w="4038241">
                  <a:extLst>
                    <a:ext uri="{9D8B030D-6E8A-4147-A177-3AD203B41FA5}">
                      <a16:colId xmlns:a16="http://schemas.microsoft.com/office/drawing/2014/main" val="1309839314"/>
                    </a:ext>
                  </a:extLst>
                </a:gridCol>
                <a:gridCol w="4221122">
                  <a:extLst>
                    <a:ext uri="{9D8B030D-6E8A-4147-A177-3AD203B41FA5}">
                      <a16:colId xmlns:a16="http://schemas.microsoft.com/office/drawing/2014/main" val="2743332816"/>
                    </a:ext>
                  </a:extLst>
                </a:gridCol>
              </a:tblGrid>
              <a:tr h="445061">
                <a:tc>
                  <a:txBody>
                    <a:bodyPr/>
                    <a:lstStyle/>
                    <a:p>
                      <a:endParaRPr lang="it-IT" dirty="0"/>
                    </a:p>
                  </a:txBody>
                  <a:tcPr/>
                </a:tc>
                <a:tc>
                  <a:txBody>
                    <a:bodyPr/>
                    <a:lstStyle/>
                    <a:p>
                      <a:pPr algn="ctr"/>
                      <a:r>
                        <a:rPr lang="it-IT" dirty="0"/>
                        <a:t>ORIGINAL DATASET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dirty="0"/>
                        <a:t>SYNTHETIC DATASET</a:t>
                      </a:r>
                    </a:p>
                  </a:txBody>
                  <a:tcPr/>
                </a:tc>
                <a:extLst>
                  <a:ext uri="{0D108BD9-81ED-4DB2-BD59-A6C34878D82A}">
                    <a16:rowId xmlns:a16="http://schemas.microsoft.com/office/drawing/2014/main" val="3480578365"/>
                  </a:ext>
                </a:extLst>
              </a:tr>
              <a:tr h="1923846">
                <a:tc>
                  <a:txBody>
                    <a:bodyPr/>
                    <a:lstStyle/>
                    <a:p>
                      <a:endParaRPr lang="it-IT" b="1" dirty="0"/>
                    </a:p>
                    <a:p>
                      <a:endParaRPr lang="it-IT" b="1" dirty="0"/>
                    </a:p>
                    <a:p>
                      <a:r>
                        <a:rPr lang="it-IT" b="1" dirty="0"/>
                        <a:t>SIM_CODE</a:t>
                      </a:r>
                    </a:p>
                  </a:txBody>
                  <a:tcPr/>
                </a:tc>
                <a:tc>
                  <a:txBody>
                    <a:bodyPr/>
                    <a:lstStyle/>
                    <a:p>
                      <a:endParaRPr lang="it-IT"/>
                    </a:p>
                  </a:txBody>
                  <a:tcPr/>
                </a:tc>
                <a:tc>
                  <a:txBody>
                    <a:bodyPr/>
                    <a:lstStyle/>
                    <a:p>
                      <a:endParaRPr lang="it-IT" dirty="0"/>
                    </a:p>
                  </a:txBody>
                  <a:tcPr/>
                </a:tc>
                <a:extLst>
                  <a:ext uri="{0D108BD9-81ED-4DB2-BD59-A6C34878D82A}">
                    <a16:rowId xmlns:a16="http://schemas.microsoft.com/office/drawing/2014/main" val="2439133455"/>
                  </a:ext>
                </a:extLst>
              </a:tr>
              <a:tr h="1923846">
                <a:tc>
                  <a:txBody>
                    <a:bodyPr/>
                    <a:lstStyle/>
                    <a:p>
                      <a:endParaRPr lang="it-IT" dirty="0"/>
                    </a:p>
                    <a:p>
                      <a:endParaRPr lang="it-IT" dirty="0"/>
                    </a:p>
                    <a:p>
                      <a:endParaRPr lang="it-IT" b="1" dirty="0"/>
                    </a:p>
                    <a:p>
                      <a:r>
                        <a:rPr lang="it-IT" b="1" dirty="0"/>
                        <a:t>ANTENNA_CODE</a:t>
                      </a:r>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2861626588"/>
                  </a:ext>
                </a:extLst>
              </a:tr>
            </a:tbl>
          </a:graphicData>
        </a:graphic>
      </p:graphicFrame>
      <p:pic>
        <p:nvPicPr>
          <p:cNvPr id="14" name="Immagine 13">
            <a:extLst>
              <a:ext uri="{FF2B5EF4-FFF2-40B4-BE49-F238E27FC236}">
                <a16:creationId xmlns:a16="http://schemas.microsoft.com/office/drawing/2014/main" id="{B52222FA-FB4F-92F9-AAC3-BFE9FC718826}"/>
              </a:ext>
            </a:extLst>
          </p:cNvPr>
          <p:cNvPicPr>
            <a:picLocks noChangeAspect="1"/>
          </p:cNvPicPr>
          <p:nvPr/>
        </p:nvPicPr>
        <p:blipFill>
          <a:blip r:embed="rId2"/>
          <a:stretch>
            <a:fillRect/>
          </a:stretch>
        </p:blipFill>
        <p:spPr>
          <a:xfrm>
            <a:off x="2973131" y="2537687"/>
            <a:ext cx="3797539" cy="1808282"/>
          </a:xfrm>
          <a:prstGeom prst="rect">
            <a:avLst/>
          </a:prstGeom>
        </p:spPr>
      </p:pic>
      <p:pic>
        <p:nvPicPr>
          <p:cNvPr id="17" name="Immagine 16">
            <a:extLst>
              <a:ext uri="{FF2B5EF4-FFF2-40B4-BE49-F238E27FC236}">
                <a16:creationId xmlns:a16="http://schemas.microsoft.com/office/drawing/2014/main" id="{BC3636CD-2E9E-5FC3-1B35-C559BA80B3BD}"/>
              </a:ext>
            </a:extLst>
          </p:cNvPr>
          <p:cNvPicPr>
            <a:picLocks noChangeAspect="1"/>
          </p:cNvPicPr>
          <p:nvPr/>
        </p:nvPicPr>
        <p:blipFill>
          <a:blip r:embed="rId3"/>
          <a:stretch>
            <a:fillRect/>
          </a:stretch>
        </p:blipFill>
        <p:spPr>
          <a:xfrm>
            <a:off x="7059095" y="2537686"/>
            <a:ext cx="3913705" cy="1808281"/>
          </a:xfrm>
          <a:prstGeom prst="rect">
            <a:avLst/>
          </a:prstGeom>
        </p:spPr>
      </p:pic>
      <p:pic>
        <p:nvPicPr>
          <p:cNvPr id="19" name="Immagine 18">
            <a:extLst>
              <a:ext uri="{FF2B5EF4-FFF2-40B4-BE49-F238E27FC236}">
                <a16:creationId xmlns:a16="http://schemas.microsoft.com/office/drawing/2014/main" id="{11BF3439-F882-48D2-BD8B-8FC5288CD017}"/>
              </a:ext>
            </a:extLst>
          </p:cNvPr>
          <p:cNvPicPr>
            <a:picLocks noChangeAspect="1"/>
          </p:cNvPicPr>
          <p:nvPr/>
        </p:nvPicPr>
        <p:blipFill>
          <a:blip r:embed="rId4"/>
          <a:stretch>
            <a:fillRect/>
          </a:stretch>
        </p:blipFill>
        <p:spPr>
          <a:xfrm>
            <a:off x="2973131" y="4477140"/>
            <a:ext cx="3797539" cy="1808283"/>
          </a:xfrm>
          <a:prstGeom prst="rect">
            <a:avLst/>
          </a:prstGeom>
        </p:spPr>
      </p:pic>
      <p:pic>
        <p:nvPicPr>
          <p:cNvPr id="21" name="Immagine 20">
            <a:extLst>
              <a:ext uri="{FF2B5EF4-FFF2-40B4-BE49-F238E27FC236}">
                <a16:creationId xmlns:a16="http://schemas.microsoft.com/office/drawing/2014/main" id="{67A92ECE-DFE9-DA62-C84E-67BC6366CA37}"/>
              </a:ext>
            </a:extLst>
          </p:cNvPr>
          <p:cNvPicPr>
            <a:picLocks noChangeAspect="1"/>
          </p:cNvPicPr>
          <p:nvPr/>
        </p:nvPicPr>
        <p:blipFill>
          <a:blip r:embed="rId5"/>
          <a:stretch>
            <a:fillRect/>
          </a:stretch>
        </p:blipFill>
        <p:spPr>
          <a:xfrm>
            <a:off x="7032908" y="4521914"/>
            <a:ext cx="3939892" cy="1763510"/>
          </a:xfrm>
          <a:prstGeom prst="rect">
            <a:avLst/>
          </a:prstGeom>
        </p:spPr>
      </p:pic>
    </p:spTree>
    <p:extLst>
      <p:ext uri="{BB962C8B-B14F-4D97-AF65-F5344CB8AC3E}">
        <p14:creationId xmlns:p14="http://schemas.microsoft.com/office/powerpoint/2010/main" val="806477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468895" y="522711"/>
            <a:ext cx="11269308" cy="365485"/>
          </a:xfrm>
        </p:spPr>
        <p:txBody>
          <a:bodyPr/>
          <a:lstStyle/>
          <a:p>
            <a:pPr algn="ctr"/>
            <a:r>
              <a:rPr lang="it-IT" sz="2400" b="1" i="0" dirty="0">
                <a:solidFill>
                  <a:srgbClr val="212121"/>
                </a:solidFill>
                <a:effectLst/>
                <a:latin typeface="Roboto" panose="02000000000000000000" pitchFamily="2" charset="0"/>
              </a:rPr>
              <a:t>Utility </a:t>
            </a:r>
            <a:r>
              <a:rPr lang="it-IT" sz="2400" b="1" i="0" dirty="0" err="1">
                <a:solidFill>
                  <a:srgbClr val="212121"/>
                </a:solidFill>
                <a:effectLst/>
                <a:latin typeface="Roboto" panose="02000000000000000000" pitchFamily="2" charset="0"/>
              </a:rPr>
              <a:t>Metrics</a:t>
            </a:r>
            <a:r>
              <a:rPr lang="it-IT" sz="2400" b="1" i="0" dirty="0">
                <a:solidFill>
                  <a:srgbClr val="212121"/>
                </a:solidFill>
                <a:effectLst/>
                <a:latin typeface="Roboto" panose="02000000000000000000" pitchFamily="2" charset="0"/>
              </a:rPr>
              <a:t> - Machine Learning Test: Random </a:t>
            </a:r>
            <a:r>
              <a:rPr lang="it-IT" sz="2400" b="1" i="0" dirty="0" err="1">
                <a:solidFill>
                  <a:srgbClr val="212121"/>
                </a:solidFill>
                <a:effectLst/>
                <a:latin typeface="Roboto" panose="02000000000000000000" pitchFamily="2" charset="0"/>
              </a:rPr>
              <a:t>Forest</a:t>
            </a:r>
            <a:r>
              <a:rPr lang="it-IT" sz="2400" b="1" i="0" dirty="0">
                <a:solidFill>
                  <a:srgbClr val="212121"/>
                </a:solidFill>
                <a:effectLst/>
                <a:latin typeface="Roboto" panose="02000000000000000000" pitchFamily="2" charset="0"/>
              </a:rPr>
              <a:t> </a:t>
            </a:r>
            <a:r>
              <a:rPr lang="it-IT" sz="2400" b="1" i="0" dirty="0" err="1">
                <a:solidFill>
                  <a:srgbClr val="212121"/>
                </a:solidFill>
                <a:effectLst/>
                <a:latin typeface="Roboto" panose="02000000000000000000" pitchFamily="2" charset="0"/>
              </a:rPr>
              <a:t>Classifier</a:t>
            </a:r>
            <a:r>
              <a:rPr lang="it-IT" sz="2400" b="1" i="0" dirty="0">
                <a:solidFill>
                  <a:srgbClr val="212121"/>
                </a:solidFill>
                <a:effectLst/>
                <a:latin typeface="Roboto" panose="02000000000000000000" pitchFamily="2" charset="0"/>
              </a:rPr>
              <a:t> </a:t>
            </a:r>
            <a:r>
              <a:rPr lang="it-IT" sz="2400" b="1" i="0" dirty="0" err="1">
                <a:solidFill>
                  <a:srgbClr val="212121"/>
                </a:solidFill>
                <a:effectLst/>
                <a:latin typeface="Roboto" panose="02000000000000000000" pitchFamily="2" charset="0"/>
              </a:rPr>
              <a:t>Accuracy</a:t>
            </a:r>
            <a:endParaRPr lang="it-IT" sz="2400" b="0" i="0" dirty="0">
              <a:solidFill>
                <a:srgbClr val="212121"/>
              </a:solidFill>
              <a:effectLst/>
              <a:latin typeface="Roboto" panose="02000000000000000000" pitchFamily="2" charset="0"/>
            </a:endParaRPr>
          </a:p>
        </p:txBody>
      </p:sp>
      <p:sp>
        <p:nvSpPr>
          <p:cNvPr id="4" name="Segnaposto piè di pagina 3"/>
          <p:cNvSpPr>
            <a:spLocks noGrp="1"/>
          </p:cNvSpPr>
          <p:nvPr>
            <p:ph type="ftr" sz="quarter" idx="10"/>
          </p:nvPr>
        </p:nvSpPr>
        <p:spPr/>
        <p:txBody>
          <a:bodyPr/>
          <a:lstStyle/>
          <a:p>
            <a:pPr>
              <a:defRPr/>
            </a:pPr>
            <a:r>
              <a:rPr lang="it-IT" sz="900" dirty="0" err="1"/>
              <a:t>Telephony</a:t>
            </a:r>
            <a:r>
              <a:rPr lang="it-IT" sz="900" dirty="0"/>
              <a:t> </a:t>
            </a:r>
            <a:r>
              <a:rPr lang="it-IT" sz="900" dirty="0" err="1"/>
              <a:t>Synthetic</a:t>
            </a:r>
            <a:r>
              <a:rPr lang="it-IT" sz="900" dirty="0"/>
              <a:t> Data Generation </a:t>
            </a:r>
            <a:r>
              <a:rPr lang="it-IT" dirty="0"/>
              <a:t>via Generative </a:t>
            </a:r>
            <a:r>
              <a:rPr lang="it-IT" dirty="0" err="1"/>
              <a:t>Adversarial</a:t>
            </a:r>
            <a:r>
              <a:rPr lang="it-IT" dirty="0"/>
              <a:t> Networks | FRANCESCO PUGLIESE, Massimo De </a:t>
            </a:r>
            <a:r>
              <a:rPr lang="it-IT" dirty="0" err="1"/>
              <a:t>Cubellis</a:t>
            </a:r>
            <a:r>
              <a:rPr lang="it-IT" dirty="0"/>
              <a:t>, Roberta RADINI</a:t>
            </a:r>
            <a:endParaRPr lang="en-US" dirty="0"/>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5</a:t>
            </a:fld>
            <a:endParaRPr lang="en-US" dirty="0"/>
          </a:p>
        </p:txBody>
      </p:sp>
      <p:sp>
        <p:nvSpPr>
          <p:cNvPr id="8" name="CasellaDiTesto 7">
            <a:extLst>
              <a:ext uri="{FF2B5EF4-FFF2-40B4-BE49-F238E27FC236}">
                <a16:creationId xmlns:a16="http://schemas.microsoft.com/office/drawing/2014/main" id="{DB44D29D-D48E-280A-61B2-8C6E1E02DAA3}"/>
              </a:ext>
            </a:extLst>
          </p:cNvPr>
          <p:cNvSpPr txBox="1"/>
          <p:nvPr/>
        </p:nvSpPr>
        <p:spPr>
          <a:xfrm>
            <a:off x="693104" y="1224475"/>
            <a:ext cx="7639237" cy="5355312"/>
          </a:xfrm>
          <a:prstGeom prst="rect">
            <a:avLst/>
          </a:prstGeom>
          <a:noFill/>
        </p:spPr>
        <p:txBody>
          <a:bodyPr wrap="square">
            <a:spAutoFit/>
          </a:bodyPr>
          <a:lstStyle/>
          <a:p>
            <a:pPr marL="285750" indent="-285750">
              <a:buFont typeface="Arial" panose="020B0604020202020204" pitchFamily="34" charset="0"/>
              <a:buChar char="•"/>
            </a:pPr>
            <a:r>
              <a:rPr lang="en-US" i="0" dirty="0">
                <a:solidFill>
                  <a:srgbClr val="202124"/>
                </a:solidFill>
                <a:effectLst/>
                <a:latin typeface="arial" panose="020B0604020202020204" pitchFamily="34" charset="0"/>
              </a:rPr>
              <a:t>The </a:t>
            </a:r>
            <a:r>
              <a:rPr lang="en-US" b="1" dirty="0">
                <a:solidFill>
                  <a:srgbClr val="202124"/>
                </a:solidFill>
                <a:latin typeface="arial" panose="020B0604020202020204" pitchFamily="34" charset="0"/>
              </a:rPr>
              <a:t>R</a:t>
            </a:r>
            <a:r>
              <a:rPr lang="en-US" b="1" i="0" dirty="0">
                <a:solidFill>
                  <a:srgbClr val="202124"/>
                </a:solidFill>
                <a:effectLst/>
                <a:latin typeface="arial" panose="020B0604020202020204" pitchFamily="34" charset="0"/>
              </a:rPr>
              <a:t>andom </a:t>
            </a:r>
            <a:r>
              <a:rPr lang="en-US" b="1" dirty="0">
                <a:solidFill>
                  <a:srgbClr val="202124"/>
                </a:solidFill>
                <a:latin typeface="arial" panose="020B0604020202020204" pitchFamily="34" charset="0"/>
              </a:rPr>
              <a:t>F</a:t>
            </a:r>
            <a:r>
              <a:rPr lang="en-US" b="1" i="0" dirty="0">
                <a:solidFill>
                  <a:srgbClr val="202124"/>
                </a:solidFill>
                <a:effectLst/>
                <a:latin typeface="arial" panose="020B0604020202020204" pitchFamily="34" charset="0"/>
              </a:rPr>
              <a:t>orest (RF) </a:t>
            </a:r>
            <a:r>
              <a:rPr lang="en-US" i="0" dirty="0">
                <a:solidFill>
                  <a:srgbClr val="202124"/>
                </a:solidFill>
                <a:effectLst/>
                <a:latin typeface="arial" panose="020B0604020202020204" pitchFamily="34" charset="0"/>
              </a:rPr>
              <a:t>is a classification (there is also a Regression version) algorithm consisting of many </a:t>
            </a:r>
            <a:r>
              <a:rPr lang="en-US" b="1" i="0" dirty="0">
                <a:solidFill>
                  <a:srgbClr val="202124"/>
                </a:solidFill>
                <a:effectLst/>
                <a:latin typeface="arial" panose="020B0604020202020204" pitchFamily="34" charset="0"/>
              </a:rPr>
              <a:t>Decisions</a:t>
            </a:r>
            <a:r>
              <a:rPr lang="en-US"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Trees</a:t>
            </a:r>
            <a:r>
              <a:rPr lang="en-US" i="0" dirty="0">
                <a:solidFill>
                  <a:srgbClr val="202124"/>
                </a:solidFill>
                <a:effectLst/>
                <a:latin typeface="arial" panose="020B0604020202020204" pitchFamily="34" charset="0"/>
              </a:rPr>
              <a:t>. It uses </a:t>
            </a:r>
            <a:r>
              <a:rPr lang="en-US" b="1" i="0" dirty="0">
                <a:solidFill>
                  <a:srgbClr val="202124"/>
                </a:solidFill>
                <a:effectLst/>
                <a:latin typeface="arial" panose="020B0604020202020204" pitchFamily="34" charset="0"/>
              </a:rPr>
              <a:t>bagging</a:t>
            </a:r>
            <a:r>
              <a:rPr lang="en-US" i="0" dirty="0">
                <a:solidFill>
                  <a:srgbClr val="202124"/>
                </a:solidFill>
                <a:effectLst/>
                <a:latin typeface="arial" panose="020B0604020202020204" pitchFamily="34" charset="0"/>
              </a:rPr>
              <a:t> and </a:t>
            </a:r>
            <a:r>
              <a:rPr lang="en-US" b="1" i="0" dirty="0">
                <a:solidFill>
                  <a:srgbClr val="202124"/>
                </a:solidFill>
                <a:effectLst/>
                <a:latin typeface="arial" panose="020B0604020202020204" pitchFamily="34" charset="0"/>
              </a:rPr>
              <a:t>feature</a:t>
            </a:r>
            <a:r>
              <a:rPr lang="en-US"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randomness</a:t>
            </a:r>
            <a:r>
              <a:rPr lang="en-US" i="0" dirty="0">
                <a:solidFill>
                  <a:srgbClr val="202124"/>
                </a:solidFill>
                <a:effectLst/>
                <a:latin typeface="arial" panose="020B0604020202020204" pitchFamily="34" charset="0"/>
              </a:rPr>
              <a:t> when building each individual tree to try to create an uncorrelated forest of trees whose prediction by committee is more accurate than that of any individual tree.</a:t>
            </a:r>
          </a:p>
          <a:p>
            <a:pPr marL="285750" indent="-285750">
              <a:buFont typeface="Arial" panose="020B0604020202020204" pitchFamily="34" charset="0"/>
              <a:buChar char="•"/>
            </a:pPr>
            <a:endParaRPr lang="en-US" i="0" dirty="0">
              <a:solidFill>
                <a:srgbClr val="202124"/>
              </a:solidFill>
              <a:effectLst/>
              <a:latin typeface="arial" panose="020B0604020202020204" pitchFamily="34" charset="0"/>
            </a:endParaRPr>
          </a:p>
          <a:p>
            <a:pPr marL="285750" indent="-285750">
              <a:buFont typeface="Arial" panose="020B0604020202020204" pitchFamily="34" charset="0"/>
              <a:buChar char="•"/>
            </a:pPr>
            <a:r>
              <a:rPr lang="en-US" dirty="0">
                <a:solidFill>
                  <a:srgbClr val="202124"/>
                </a:solidFill>
                <a:latin typeface="arial" panose="020B0604020202020204" pitchFamily="34" charset="0"/>
              </a:rPr>
              <a:t>Estimating the </a:t>
            </a:r>
            <a:r>
              <a:rPr lang="en-US" b="1" dirty="0">
                <a:solidFill>
                  <a:srgbClr val="202124"/>
                </a:solidFill>
                <a:latin typeface="arial" panose="020B0604020202020204" pitchFamily="34" charset="0"/>
              </a:rPr>
              <a:t>Accuracy</a:t>
            </a:r>
            <a:r>
              <a:rPr lang="en-US" dirty="0">
                <a:solidFill>
                  <a:srgbClr val="202124"/>
                </a:solidFill>
                <a:latin typeface="arial" panose="020B0604020202020204" pitchFamily="34" charset="0"/>
              </a:rPr>
              <a:t> of a Classifier such as </a:t>
            </a:r>
            <a:r>
              <a:rPr lang="en-US" b="1" dirty="0">
                <a:solidFill>
                  <a:srgbClr val="202124"/>
                </a:solidFill>
                <a:latin typeface="arial" panose="020B0604020202020204" pitchFamily="34" charset="0"/>
              </a:rPr>
              <a:t>RF</a:t>
            </a:r>
            <a:r>
              <a:rPr lang="en-US" dirty="0">
                <a:solidFill>
                  <a:srgbClr val="202124"/>
                </a:solidFill>
                <a:latin typeface="arial" panose="020B0604020202020204" pitchFamily="34" charset="0"/>
              </a:rPr>
              <a:t> on a column taken as the a </a:t>
            </a:r>
            <a:r>
              <a:rPr lang="en-US" b="1" dirty="0">
                <a:solidFill>
                  <a:srgbClr val="202124"/>
                </a:solidFill>
                <a:latin typeface="arial" panose="020B0604020202020204" pitchFamily="34" charset="0"/>
              </a:rPr>
              <a:t>Target</a:t>
            </a:r>
            <a:r>
              <a:rPr lang="en-US" dirty="0">
                <a:solidFill>
                  <a:srgbClr val="202124"/>
                </a:solidFill>
                <a:latin typeface="arial" panose="020B0604020202020204" pitchFamily="34" charset="0"/>
              </a:rPr>
              <a:t> </a:t>
            </a:r>
            <a:r>
              <a:rPr lang="en-US" b="1" dirty="0">
                <a:solidFill>
                  <a:srgbClr val="202124"/>
                </a:solidFill>
                <a:latin typeface="arial" panose="020B0604020202020204" pitchFamily="34" charset="0"/>
              </a:rPr>
              <a:t>Original</a:t>
            </a:r>
            <a:r>
              <a:rPr lang="en-US" dirty="0">
                <a:solidFill>
                  <a:srgbClr val="202124"/>
                </a:solidFill>
                <a:latin typeface="arial" panose="020B0604020202020204" pitchFamily="34" charset="0"/>
              </a:rPr>
              <a:t> Data and a column as a </a:t>
            </a:r>
            <a:r>
              <a:rPr lang="en-US" b="1" dirty="0">
                <a:solidFill>
                  <a:srgbClr val="202124"/>
                </a:solidFill>
                <a:latin typeface="arial" panose="020B0604020202020204" pitchFamily="34" charset="0"/>
              </a:rPr>
              <a:t>Target</a:t>
            </a:r>
            <a:r>
              <a:rPr lang="en-US" dirty="0">
                <a:solidFill>
                  <a:srgbClr val="202124"/>
                </a:solidFill>
                <a:latin typeface="arial" panose="020B0604020202020204" pitchFamily="34" charset="0"/>
              </a:rPr>
              <a:t> </a:t>
            </a:r>
            <a:r>
              <a:rPr lang="en-US" b="1" dirty="0">
                <a:solidFill>
                  <a:srgbClr val="202124"/>
                </a:solidFill>
                <a:latin typeface="arial" panose="020B0604020202020204" pitchFamily="34" charset="0"/>
              </a:rPr>
              <a:t>Synthetic</a:t>
            </a:r>
            <a:r>
              <a:rPr lang="en-US" dirty="0">
                <a:solidFill>
                  <a:srgbClr val="202124"/>
                </a:solidFill>
                <a:latin typeface="arial" panose="020B0604020202020204" pitchFamily="34" charset="0"/>
              </a:rPr>
              <a:t> Data Column we can argue that Original Data and Synthetic Data have the same </a:t>
            </a:r>
            <a:r>
              <a:rPr lang="en-US" b="1" dirty="0">
                <a:solidFill>
                  <a:srgbClr val="202124"/>
                </a:solidFill>
                <a:latin typeface="arial" panose="020B0604020202020204" pitchFamily="34" charset="0"/>
              </a:rPr>
              <a:t>properties</a:t>
            </a:r>
            <a:r>
              <a:rPr lang="en-US" dirty="0">
                <a:solidFill>
                  <a:srgbClr val="202124"/>
                </a:solidFill>
                <a:latin typeface="arial" panose="020B0604020202020204" pitchFamily="34" charset="0"/>
              </a:rPr>
              <a:t> and </a:t>
            </a:r>
            <a:r>
              <a:rPr lang="en-US" b="1" dirty="0">
                <a:solidFill>
                  <a:srgbClr val="202124"/>
                </a:solidFill>
                <a:latin typeface="arial" panose="020B0604020202020204" pitchFamily="34" charset="0"/>
              </a:rPr>
              <a:t>characteristics</a:t>
            </a:r>
            <a:r>
              <a:rPr lang="en-US" dirty="0">
                <a:solidFill>
                  <a:srgbClr val="202124"/>
                </a:solidFill>
                <a:latin typeface="arial" panose="020B0604020202020204" pitchFamily="34" charset="0"/>
              </a:rPr>
              <a:t>, so they are similar, but not the same. </a:t>
            </a:r>
          </a:p>
          <a:p>
            <a:pPr marL="285750" indent="-285750">
              <a:buFont typeface="Arial" panose="020B0604020202020204" pitchFamily="34" charset="0"/>
              <a:buChar char="•"/>
            </a:pPr>
            <a:endParaRPr lang="en-US" dirty="0">
              <a:solidFill>
                <a:srgbClr val="212121"/>
              </a:solidFill>
              <a:latin typeface="Roboto" panose="02000000000000000000" pitchFamily="2" charset="0"/>
            </a:endParaRPr>
          </a:p>
          <a:p>
            <a:pPr marL="285750" indent="-285750">
              <a:buFont typeface="Arial" panose="020B0604020202020204" pitchFamily="34" charset="0"/>
              <a:buChar char="•"/>
            </a:pPr>
            <a:r>
              <a:rPr lang="en-US" dirty="0">
                <a:solidFill>
                  <a:srgbClr val="202124"/>
                </a:solidFill>
                <a:latin typeface="arial" panose="020B0604020202020204" pitchFamily="34" charset="0"/>
              </a:rPr>
              <a:t>In our test, we chose </a:t>
            </a:r>
            <a:r>
              <a:rPr lang="en-US" b="1" dirty="0">
                <a:solidFill>
                  <a:srgbClr val="202124"/>
                </a:solidFill>
                <a:latin typeface="arial" panose="020B0604020202020204" pitchFamily="34" charset="0"/>
              </a:rPr>
              <a:t>“SIM_CODE” </a:t>
            </a:r>
            <a:r>
              <a:rPr lang="en-US" dirty="0">
                <a:solidFill>
                  <a:srgbClr val="202124"/>
                </a:solidFill>
                <a:latin typeface="arial" panose="020B0604020202020204" pitchFamily="34" charset="0"/>
              </a:rPr>
              <a:t>as Target Column and the other columns as features (input). </a:t>
            </a:r>
            <a:r>
              <a:rPr lang="en-US" b="1" dirty="0">
                <a:solidFill>
                  <a:srgbClr val="202124"/>
                </a:solidFill>
                <a:latin typeface="arial" panose="020B0604020202020204" pitchFamily="34" charset="0"/>
              </a:rPr>
              <a:t>Random Forest</a:t>
            </a:r>
            <a:r>
              <a:rPr lang="en-US" dirty="0">
                <a:solidFill>
                  <a:srgbClr val="202124"/>
                </a:solidFill>
                <a:latin typeface="arial" panose="020B0604020202020204" pitchFamily="34" charset="0"/>
              </a:rPr>
              <a:t> </a:t>
            </a:r>
            <a:r>
              <a:rPr lang="en-US" b="1" dirty="0">
                <a:solidFill>
                  <a:srgbClr val="202124"/>
                </a:solidFill>
                <a:latin typeface="arial" panose="020B0604020202020204" pitchFamily="34" charset="0"/>
              </a:rPr>
              <a:t>Accuracy</a:t>
            </a:r>
            <a:r>
              <a:rPr lang="en-US" dirty="0">
                <a:solidFill>
                  <a:srgbClr val="202124"/>
                </a:solidFill>
                <a:latin typeface="arial" panose="020B0604020202020204" pitchFamily="34" charset="0"/>
              </a:rPr>
              <a:t> on the Original Data was </a:t>
            </a:r>
            <a:r>
              <a:rPr lang="en-US" b="1" dirty="0">
                <a:solidFill>
                  <a:srgbClr val="202124"/>
                </a:solidFill>
                <a:latin typeface="arial" panose="020B0604020202020204" pitchFamily="34" charset="0"/>
              </a:rPr>
              <a:t>0.576</a:t>
            </a:r>
            <a:r>
              <a:rPr lang="en-US" dirty="0">
                <a:solidFill>
                  <a:srgbClr val="202124"/>
                </a:solidFill>
                <a:latin typeface="arial" panose="020B0604020202020204" pitchFamily="34" charset="0"/>
              </a:rPr>
              <a:t> while </a:t>
            </a:r>
            <a:r>
              <a:rPr lang="en-US" b="1" dirty="0">
                <a:solidFill>
                  <a:srgbClr val="202124"/>
                </a:solidFill>
                <a:latin typeface="arial" panose="020B0604020202020204" pitchFamily="34" charset="0"/>
              </a:rPr>
              <a:t>RF Accuracy</a:t>
            </a:r>
            <a:r>
              <a:rPr lang="en-US" dirty="0">
                <a:solidFill>
                  <a:srgbClr val="202124"/>
                </a:solidFill>
                <a:latin typeface="arial" panose="020B0604020202020204" pitchFamily="34" charset="0"/>
              </a:rPr>
              <a:t> on the Synthetic Data was </a:t>
            </a:r>
            <a:r>
              <a:rPr lang="en-US" b="1" dirty="0">
                <a:solidFill>
                  <a:srgbClr val="202124"/>
                </a:solidFill>
                <a:latin typeface="arial" panose="020B0604020202020204" pitchFamily="34" charset="0"/>
              </a:rPr>
              <a:t>0.0526</a:t>
            </a:r>
            <a:r>
              <a:rPr lang="en-US" dirty="0">
                <a:solidFill>
                  <a:srgbClr val="202124"/>
                </a:solidFill>
                <a:latin typeface="arial" panose="020B0604020202020204" pitchFamily="34" charset="0"/>
              </a:rPr>
              <a:t> so we can state that Original Data and Synthetic Data have the same characteristics and properties, that is they are comparable.</a:t>
            </a:r>
          </a:p>
        </p:txBody>
      </p:sp>
      <p:pic>
        <p:nvPicPr>
          <p:cNvPr id="11" name="Immagine 10">
            <a:extLst>
              <a:ext uri="{FF2B5EF4-FFF2-40B4-BE49-F238E27FC236}">
                <a16:creationId xmlns:a16="http://schemas.microsoft.com/office/drawing/2014/main" id="{8F6EC01E-E7CE-E63B-4895-CB6E043FC3E2}"/>
              </a:ext>
            </a:extLst>
          </p:cNvPr>
          <p:cNvPicPr>
            <a:picLocks noChangeAspect="1"/>
          </p:cNvPicPr>
          <p:nvPr/>
        </p:nvPicPr>
        <p:blipFill>
          <a:blip r:embed="rId2"/>
          <a:stretch>
            <a:fillRect/>
          </a:stretch>
        </p:blipFill>
        <p:spPr>
          <a:xfrm>
            <a:off x="8219326" y="1557337"/>
            <a:ext cx="3518877" cy="4175643"/>
          </a:xfrm>
          <a:prstGeom prst="rect">
            <a:avLst/>
          </a:prstGeom>
        </p:spPr>
      </p:pic>
    </p:spTree>
    <p:extLst>
      <p:ext uri="{BB962C8B-B14F-4D97-AF65-F5344CB8AC3E}">
        <p14:creationId xmlns:p14="http://schemas.microsoft.com/office/powerpoint/2010/main" val="4169306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1" y="1277420"/>
            <a:ext cx="5967696" cy="5117333"/>
          </a:xfrm>
        </p:spPr>
        <p:txBody>
          <a:bodyPr/>
          <a:lstStyle/>
          <a:p>
            <a:pPr>
              <a:buClr>
                <a:schemeClr val="tx1"/>
              </a:buClr>
              <a:buFont typeface="Arial" panose="020B0604020202020204" pitchFamily="34" charset="0"/>
              <a:buChar char="•"/>
            </a:pPr>
            <a:r>
              <a:rPr lang="en-US" dirty="0">
                <a:solidFill>
                  <a:srgbClr val="202124"/>
                </a:solidFill>
                <a:latin typeface="arial" panose="020B0604020202020204" pitchFamily="34" charset="0"/>
                <a:cs typeface="+mn-cs"/>
              </a:rPr>
              <a:t>The </a:t>
            </a:r>
            <a:r>
              <a:rPr lang="en-US" b="1" dirty="0">
                <a:solidFill>
                  <a:srgbClr val="202124"/>
                </a:solidFill>
                <a:latin typeface="arial" panose="020B0604020202020204" pitchFamily="34" charset="0"/>
                <a:cs typeface="+mn-cs"/>
              </a:rPr>
              <a:t>metrics</a:t>
            </a:r>
            <a:r>
              <a:rPr lang="en-US" dirty="0">
                <a:solidFill>
                  <a:srgbClr val="202124"/>
                </a:solidFill>
                <a:latin typeface="arial" panose="020B0604020202020204" pitchFamily="34" charset="0"/>
                <a:cs typeface="+mn-cs"/>
              </a:rPr>
              <a:t> of the </a:t>
            </a:r>
            <a:r>
              <a:rPr lang="en-US" b="1" dirty="0">
                <a:solidFill>
                  <a:srgbClr val="202124"/>
                </a:solidFill>
                <a:latin typeface="arial" panose="020B0604020202020204" pitchFamily="34" charset="0"/>
                <a:cs typeface="+mn-cs"/>
              </a:rPr>
              <a:t>Synthetic Data Gym</a:t>
            </a:r>
            <a:r>
              <a:rPr lang="en-US" dirty="0">
                <a:solidFill>
                  <a:srgbClr val="202124"/>
                </a:solidFill>
                <a:latin typeface="arial" panose="020B0604020202020204" pitchFamily="34" charset="0"/>
                <a:cs typeface="+mn-cs"/>
              </a:rPr>
              <a:t> of the </a:t>
            </a:r>
            <a:r>
              <a:rPr lang="en-US" b="1" dirty="0">
                <a:solidFill>
                  <a:srgbClr val="202124"/>
                </a:solidFill>
                <a:latin typeface="arial" panose="020B0604020202020204" pitchFamily="34" charset="0"/>
                <a:cs typeface="+mn-cs"/>
              </a:rPr>
              <a:t>Statistical Metrics Family </a:t>
            </a:r>
            <a:r>
              <a:rPr lang="en-US" dirty="0">
                <a:solidFill>
                  <a:srgbClr val="202124"/>
                </a:solidFill>
                <a:latin typeface="arial" panose="020B0604020202020204" pitchFamily="34" charset="0"/>
                <a:cs typeface="+mn-cs"/>
              </a:rPr>
              <a:t>compare the tables by running different types of statistical tests on them. In the simplest scenario, these metrics compare individual columns from the real table with the corresponding column from the synthetic table.</a:t>
            </a:r>
          </a:p>
          <a:p>
            <a:pPr marL="285750" indent="-285750">
              <a:buClr>
                <a:schemeClr val="tx1"/>
              </a:buClr>
              <a:buFont typeface="Arial" panose="020B0604020202020204" pitchFamily="34" charset="0"/>
              <a:buChar char="•"/>
            </a:pPr>
            <a:r>
              <a:rPr lang="en-US" b="1" i="0" dirty="0" err="1">
                <a:solidFill>
                  <a:srgbClr val="212121"/>
                </a:solidFill>
                <a:effectLst/>
                <a:latin typeface="Roboto" panose="02000000000000000000" pitchFamily="2" charset="0"/>
              </a:rPr>
              <a:t>sdv.metrics.tabular.CSTest</a:t>
            </a:r>
            <a:r>
              <a:rPr lang="en-US" b="1" i="0" dirty="0">
                <a:solidFill>
                  <a:srgbClr val="212121"/>
                </a:solidFill>
                <a:effectLst/>
                <a:latin typeface="Roboto" panose="02000000000000000000" pitchFamily="2" charset="0"/>
              </a:rPr>
              <a:t>:</a:t>
            </a:r>
            <a:r>
              <a:rPr lang="en-US" b="0" i="0" dirty="0">
                <a:solidFill>
                  <a:srgbClr val="212121"/>
                </a:solidFill>
                <a:effectLst/>
                <a:latin typeface="Roboto" panose="02000000000000000000" pitchFamily="2" charset="0"/>
              </a:rPr>
              <a:t> This metric make use of the </a:t>
            </a:r>
            <a:r>
              <a:rPr lang="en-US" b="1" i="0" dirty="0">
                <a:solidFill>
                  <a:srgbClr val="212121"/>
                </a:solidFill>
                <a:effectLst/>
                <a:latin typeface="Roboto" panose="02000000000000000000" pitchFamily="2" charset="0"/>
              </a:rPr>
              <a:t>Chi-Squared Test</a:t>
            </a:r>
            <a:r>
              <a:rPr lang="en-US" b="0" i="0" dirty="0">
                <a:solidFill>
                  <a:srgbClr val="212121"/>
                </a:solidFill>
                <a:effectLst/>
                <a:latin typeface="Roboto" panose="02000000000000000000" pitchFamily="2" charset="0"/>
              </a:rPr>
              <a:t> to compare the distributions of two discrete columns. The output for each column is the </a:t>
            </a:r>
            <a:r>
              <a:rPr lang="en-US" b="1" i="0" dirty="0" err="1">
                <a:solidFill>
                  <a:srgbClr val="212121"/>
                </a:solidFill>
                <a:effectLst/>
                <a:latin typeface="Roboto" panose="02000000000000000000" pitchFamily="2" charset="0"/>
              </a:rPr>
              <a:t>CSTest</a:t>
            </a:r>
            <a:r>
              <a:rPr lang="en-US" b="1" i="0" dirty="0">
                <a:solidFill>
                  <a:srgbClr val="212121"/>
                </a:solidFill>
                <a:effectLst/>
                <a:latin typeface="Roboto" panose="02000000000000000000" pitchFamily="2" charset="0"/>
              </a:rPr>
              <a:t> p-value</a:t>
            </a:r>
            <a:r>
              <a:rPr lang="en-US" b="0" i="0" dirty="0">
                <a:solidFill>
                  <a:srgbClr val="212121"/>
                </a:solidFill>
                <a:effectLst/>
                <a:latin typeface="Roboto" panose="02000000000000000000" pitchFamily="2" charset="0"/>
              </a:rPr>
              <a:t>, which indicates the probability of the two columns having been sampled from the same distribution.</a:t>
            </a:r>
          </a:p>
          <a:p>
            <a:pPr marL="285750" indent="-285750">
              <a:buClr>
                <a:schemeClr val="tx1"/>
              </a:buClr>
              <a:buFont typeface="Arial" panose="020B0604020202020204" pitchFamily="34" charset="0"/>
              <a:buChar char="•"/>
            </a:pPr>
            <a:r>
              <a:rPr lang="en-US" b="1" i="0" dirty="0">
                <a:solidFill>
                  <a:srgbClr val="212121"/>
                </a:solidFill>
                <a:effectLst/>
                <a:latin typeface="Roboto" panose="02000000000000000000" pitchFamily="2" charset="0"/>
              </a:rPr>
              <a:t>Chi-Squared Test p-value </a:t>
            </a:r>
            <a:r>
              <a:rPr lang="en-US" b="0" i="0" dirty="0">
                <a:solidFill>
                  <a:srgbClr val="212121"/>
                </a:solidFill>
                <a:effectLst/>
                <a:latin typeface="Roboto" panose="02000000000000000000" pitchFamily="2" charset="0"/>
              </a:rPr>
              <a:t>must be between 0 and 1. Since we achieved </a:t>
            </a:r>
            <a:r>
              <a:rPr lang="en-US" b="1" i="0" dirty="0">
                <a:solidFill>
                  <a:srgbClr val="212121"/>
                </a:solidFill>
                <a:effectLst/>
                <a:latin typeface="Roboto" panose="02000000000000000000" pitchFamily="2" charset="0"/>
              </a:rPr>
              <a:t>1.0</a:t>
            </a:r>
            <a:r>
              <a:rPr lang="en-US" b="0" i="0" dirty="0">
                <a:solidFill>
                  <a:srgbClr val="212121"/>
                </a:solidFill>
                <a:effectLst/>
                <a:latin typeface="Roboto" panose="02000000000000000000" pitchFamily="2" charset="0"/>
              </a:rPr>
              <a:t> in this test, it means that our distributions (original and synthetic) are sampled from the same distribution of data. </a:t>
            </a:r>
            <a:endParaRPr lang="en-US" i="0" dirty="0">
              <a:solidFill>
                <a:srgbClr val="202124"/>
              </a:solidFill>
              <a:effectLst/>
              <a:latin typeface="arial" panose="020B0604020202020204" pitchFamily="34" charset="0"/>
            </a:endParaRPr>
          </a:p>
        </p:txBody>
      </p:sp>
      <p:sp>
        <p:nvSpPr>
          <p:cNvPr id="3" name="Titolo 2"/>
          <p:cNvSpPr>
            <a:spLocks noGrp="1"/>
          </p:cNvSpPr>
          <p:nvPr>
            <p:ph type="title"/>
          </p:nvPr>
        </p:nvSpPr>
        <p:spPr>
          <a:xfrm>
            <a:off x="468895" y="522711"/>
            <a:ext cx="11269308" cy="36548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algn="ctr"/>
            <a:r>
              <a:rPr lang="it-IT" sz="2400" dirty="0">
                <a:solidFill>
                  <a:srgbClr val="212121"/>
                </a:solidFill>
                <a:latin typeface="Roboto" panose="02000000000000000000" pitchFamily="2" charset="0"/>
              </a:rPr>
              <a:t>Utility </a:t>
            </a:r>
            <a:r>
              <a:rPr lang="it-IT" sz="2400" dirty="0" err="1">
                <a:solidFill>
                  <a:srgbClr val="212121"/>
                </a:solidFill>
                <a:latin typeface="Roboto" panose="02000000000000000000" pitchFamily="2" charset="0"/>
              </a:rPr>
              <a:t>Metrics</a:t>
            </a:r>
            <a:r>
              <a:rPr lang="it-IT" sz="2400" dirty="0">
                <a:solidFill>
                  <a:srgbClr val="212121"/>
                </a:solidFill>
                <a:latin typeface="Roboto" panose="02000000000000000000" pitchFamily="2" charset="0"/>
              </a:rPr>
              <a:t> - Model Evaluation via </a:t>
            </a:r>
            <a:r>
              <a:rPr lang="it-IT" sz="2400" dirty="0" err="1">
                <a:solidFill>
                  <a:srgbClr val="212121"/>
                </a:solidFill>
                <a:latin typeface="Roboto" panose="02000000000000000000" pitchFamily="2" charset="0"/>
              </a:rPr>
              <a:t>SDGym</a:t>
            </a:r>
            <a:r>
              <a:rPr lang="it-IT" sz="2400" dirty="0">
                <a:solidFill>
                  <a:srgbClr val="212121"/>
                </a:solidFill>
                <a:latin typeface="Roboto" panose="02000000000000000000" pitchFamily="2" charset="0"/>
              </a:rPr>
              <a:t> Tools: Statistical </a:t>
            </a:r>
            <a:r>
              <a:rPr lang="it-IT" sz="2400" dirty="0" err="1">
                <a:solidFill>
                  <a:srgbClr val="212121"/>
                </a:solidFill>
                <a:latin typeface="Roboto" panose="02000000000000000000" pitchFamily="2" charset="0"/>
              </a:rPr>
              <a:t>Metrics</a:t>
            </a:r>
            <a:endParaRPr lang="it-IT" sz="2400" dirty="0">
              <a:solidFill>
                <a:srgbClr val="212121"/>
              </a:solidFill>
              <a:latin typeface="Roboto" panose="02000000000000000000" pitchFamily="2" charset="0"/>
            </a:endParaRPr>
          </a:p>
        </p:txBody>
      </p:sp>
      <p:sp>
        <p:nvSpPr>
          <p:cNvPr id="4" name="Segnaposto piè di pagina 3"/>
          <p:cNvSpPr>
            <a:spLocks noGrp="1"/>
          </p:cNvSpPr>
          <p:nvPr>
            <p:ph type="ftr" sz="quarter" idx="10"/>
          </p:nvPr>
        </p:nvSpPr>
        <p:spPr/>
        <p:txBody>
          <a:bodyPr/>
          <a:lstStyle/>
          <a:p>
            <a:pPr>
              <a:defRPr/>
            </a:pPr>
            <a:r>
              <a:rPr lang="it-IT" sz="900" dirty="0" err="1"/>
              <a:t>Telephony</a:t>
            </a:r>
            <a:r>
              <a:rPr lang="it-IT" sz="900" dirty="0"/>
              <a:t> </a:t>
            </a:r>
            <a:r>
              <a:rPr lang="it-IT" sz="900" dirty="0" err="1"/>
              <a:t>Synthetic</a:t>
            </a:r>
            <a:r>
              <a:rPr lang="it-IT" sz="900" dirty="0"/>
              <a:t> Data Generation </a:t>
            </a:r>
            <a:r>
              <a:rPr lang="it-IT" dirty="0"/>
              <a:t>via Generative </a:t>
            </a:r>
            <a:r>
              <a:rPr lang="it-IT" dirty="0" err="1"/>
              <a:t>Adversarial</a:t>
            </a:r>
            <a:r>
              <a:rPr lang="it-IT" dirty="0"/>
              <a:t> Networks | FRANCESCO PUGLIESE, Massimo De </a:t>
            </a:r>
            <a:r>
              <a:rPr lang="it-IT" dirty="0" err="1"/>
              <a:t>Cubellis</a:t>
            </a:r>
            <a:r>
              <a:rPr lang="it-IT" dirty="0"/>
              <a:t>, Roberta RADINI</a:t>
            </a:r>
            <a:endParaRPr lang="en-US" dirty="0"/>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6</a:t>
            </a:fld>
            <a:endParaRPr lang="en-US" dirty="0"/>
          </a:p>
        </p:txBody>
      </p:sp>
      <p:pic>
        <p:nvPicPr>
          <p:cNvPr id="7" name="Immagine 6">
            <a:extLst>
              <a:ext uri="{FF2B5EF4-FFF2-40B4-BE49-F238E27FC236}">
                <a16:creationId xmlns:a16="http://schemas.microsoft.com/office/drawing/2014/main" id="{295FED2D-11F6-A7A7-B228-3B55563F9BB1}"/>
              </a:ext>
            </a:extLst>
          </p:cNvPr>
          <p:cNvPicPr>
            <a:picLocks noChangeAspect="1"/>
          </p:cNvPicPr>
          <p:nvPr/>
        </p:nvPicPr>
        <p:blipFill>
          <a:blip r:embed="rId2"/>
          <a:stretch>
            <a:fillRect/>
          </a:stretch>
        </p:blipFill>
        <p:spPr>
          <a:xfrm>
            <a:off x="6849270" y="1785347"/>
            <a:ext cx="4868529" cy="3712254"/>
          </a:xfrm>
          <a:prstGeom prst="rect">
            <a:avLst/>
          </a:prstGeom>
        </p:spPr>
      </p:pic>
    </p:spTree>
    <p:extLst>
      <p:ext uri="{BB962C8B-B14F-4D97-AF65-F5344CB8AC3E}">
        <p14:creationId xmlns:p14="http://schemas.microsoft.com/office/powerpoint/2010/main" val="307009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0" y="1277420"/>
            <a:ext cx="9193782" cy="2575389"/>
          </a:xfrm>
        </p:spPr>
        <p:txBody>
          <a:bodyPr/>
          <a:lstStyle/>
          <a:p>
            <a:pPr algn="l">
              <a:buClr>
                <a:schemeClr val="tx1"/>
              </a:buClr>
              <a:buFont typeface="Arial" panose="020B0604020202020204" pitchFamily="34" charset="0"/>
              <a:buChar char="•"/>
            </a:pPr>
            <a:r>
              <a:rPr lang="en-US" b="1" i="0" dirty="0" err="1">
                <a:solidFill>
                  <a:srgbClr val="212121"/>
                </a:solidFill>
                <a:effectLst/>
              </a:rPr>
              <a:t>sdv.metrics.tabular.KSTest</a:t>
            </a:r>
            <a:r>
              <a:rPr lang="en-US" b="1" i="0" dirty="0">
                <a:solidFill>
                  <a:srgbClr val="212121"/>
                </a:solidFill>
                <a:effectLst/>
              </a:rPr>
              <a:t>:</a:t>
            </a:r>
            <a:r>
              <a:rPr lang="en-US" b="0" i="0" dirty="0">
                <a:solidFill>
                  <a:srgbClr val="212121"/>
                </a:solidFill>
                <a:effectLst/>
              </a:rPr>
              <a:t> This metric uses the two-sample </a:t>
            </a:r>
            <a:r>
              <a:rPr lang="en-US" b="1" i="0" dirty="0">
                <a:solidFill>
                  <a:srgbClr val="212121"/>
                </a:solidFill>
                <a:effectLst/>
              </a:rPr>
              <a:t>Kolmogorov–Smirnov Test</a:t>
            </a:r>
            <a:r>
              <a:rPr lang="en-US" b="0" i="0" dirty="0">
                <a:solidFill>
                  <a:srgbClr val="212121"/>
                </a:solidFill>
                <a:effectLst/>
              </a:rPr>
              <a:t> to compare the distributions of continuous columns using the empirical </a:t>
            </a:r>
            <a:r>
              <a:rPr lang="en-US" b="1" i="0" dirty="0">
                <a:solidFill>
                  <a:srgbClr val="212121"/>
                </a:solidFill>
                <a:effectLst/>
              </a:rPr>
              <a:t>CDF (Cumulative </a:t>
            </a:r>
            <a:r>
              <a:rPr lang="en-US" b="1" i="0" dirty="0" err="1">
                <a:solidFill>
                  <a:srgbClr val="212121"/>
                </a:solidFill>
                <a:effectLst/>
              </a:rPr>
              <a:t>Distibution</a:t>
            </a:r>
            <a:r>
              <a:rPr lang="en-US" b="1" i="0" dirty="0">
                <a:solidFill>
                  <a:srgbClr val="212121"/>
                </a:solidFill>
                <a:effectLst/>
              </a:rPr>
              <a:t> Function: P(</a:t>
            </a:r>
            <a:r>
              <a:rPr lang="en-US" b="1" i="0" dirty="0" err="1">
                <a:solidFill>
                  <a:srgbClr val="212121"/>
                </a:solidFill>
                <a:effectLst/>
              </a:rPr>
              <a:t>X≤x</a:t>
            </a:r>
            <a:r>
              <a:rPr lang="en-US" b="1" i="0" dirty="0">
                <a:solidFill>
                  <a:srgbClr val="212121"/>
                </a:solidFill>
                <a:effectLst/>
              </a:rPr>
              <a:t>)</a:t>
            </a:r>
            <a:r>
              <a:rPr lang="en-US" dirty="0">
                <a:solidFill>
                  <a:srgbClr val="212121"/>
                </a:solidFill>
              </a:rPr>
              <a:t>). </a:t>
            </a:r>
            <a:r>
              <a:rPr lang="en-US" b="0" i="0" dirty="0">
                <a:solidFill>
                  <a:srgbClr val="212121"/>
                </a:solidFill>
                <a:effectLst/>
              </a:rPr>
              <a:t>The output of </a:t>
            </a:r>
            <a:r>
              <a:rPr lang="en-US" b="1" i="0" dirty="0" err="1">
                <a:solidFill>
                  <a:srgbClr val="212121"/>
                </a:solidFill>
                <a:effectLst/>
              </a:rPr>
              <a:t>KSTest</a:t>
            </a:r>
            <a:r>
              <a:rPr lang="en-US" b="0" i="0" dirty="0">
                <a:solidFill>
                  <a:srgbClr val="212121"/>
                </a:solidFill>
                <a:effectLst/>
              </a:rPr>
              <a:t> for each column is 1 minus the </a:t>
            </a:r>
            <a:r>
              <a:rPr lang="en-US" b="1" i="0" dirty="0">
                <a:solidFill>
                  <a:srgbClr val="212121"/>
                </a:solidFill>
                <a:effectLst/>
              </a:rPr>
              <a:t>KS Test D </a:t>
            </a:r>
            <a:r>
              <a:rPr lang="en-US" b="0" i="0" dirty="0">
                <a:solidFill>
                  <a:srgbClr val="212121"/>
                </a:solidFill>
                <a:effectLst/>
              </a:rPr>
              <a:t>statistic, which indicates the maximum distance between the expected CDF and the observed CDF values. </a:t>
            </a:r>
          </a:p>
          <a:p>
            <a:pPr algn="l">
              <a:buClr>
                <a:schemeClr val="tx1"/>
              </a:buClr>
              <a:buFont typeface="Arial" panose="020B0604020202020204" pitchFamily="34" charset="0"/>
              <a:buChar char="•"/>
            </a:pPr>
            <a:r>
              <a:rPr lang="en-US" b="0" i="0" dirty="0">
                <a:solidFill>
                  <a:srgbClr val="212121"/>
                </a:solidFill>
                <a:effectLst/>
              </a:rPr>
              <a:t>The letter </a:t>
            </a:r>
            <a:r>
              <a:rPr lang="en-US" b="1" i="0" dirty="0">
                <a:solidFill>
                  <a:srgbClr val="212121"/>
                </a:solidFill>
                <a:effectLst/>
              </a:rPr>
              <a:t>"D"</a:t>
            </a:r>
            <a:r>
              <a:rPr lang="en-US" b="0" i="0" dirty="0">
                <a:solidFill>
                  <a:srgbClr val="212121"/>
                </a:solidFill>
                <a:effectLst/>
              </a:rPr>
              <a:t> stands for "distance." Geometrically, D measures the maximum vertical distance between the empirical cumulative distribution function (ECDF) of the sample and the cumulative distribution function (CDF) of the reference distribution.</a:t>
            </a:r>
          </a:p>
          <a:p>
            <a:pPr>
              <a:buClr>
                <a:schemeClr val="tx1"/>
              </a:buClr>
              <a:buFont typeface="Arial" panose="020B0604020202020204" pitchFamily="34" charset="0"/>
              <a:buChar char="•"/>
            </a:pPr>
            <a:endParaRPr lang="en-US" dirty="0">
              <a:solidFill>
                <a:srgbClr val="202124"/>
              </a:solidFill>
              <a:latin typeface="arial" panose="020B0604020202020204" pitchFamily="34" charset="0"/>
              <a:cs typeface="+mn-cs"/>
            </a:endParaRPr>
          </a:p>
        </p:txBody>
      </p:sp>
      <p:sp>
        <p:nvSpPr>
          <p:cNvPr id="3" name="Titolo 2"/>
          <p:cNvSpPr>
            <a:spLocks noGrp="1"/>
          </p:cNvSpPr>
          <p:nvPr>
            <p:ph type="title"/>
          </p:nvPr>
        </p:nvSpPr>
        <p:spPr>
          <a:xfrm>
            <a:off x="468895" y="522711"/>
            <a:ext cx="11269308" cy="36548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b" anchorCtr="0" compatLnSpc="1">
            <a:prstTxWarp prst="textNoShape">
              <a:avLst/>
            </a:prstTxWarp>
            <a:spAutoFit/>
          </a:bodyPr>
          <a:lstStyle/>
          <a:p>
            <a:pPr algn="ctr"/>
            <a:r>
              <a:rPr lang="it-IT" sz="2400" dirty="0">
                <a:solidFill>
                  <a:srgbClr val="212121"/>
                </a:solidFill>
                <a:latin typeface="Roboto" panose="02000000000000000000" pitchFamily="2" charset="0"/>
              </a:rPr>
              <a:t>Utility </a:t>
            </a:r>
            <a:r>
              <a:rPr lang="it-IT" sz="2400" dirty="0" err="1">
                <a:solidFill>
                  <a:srgbClr val="212121"/>
                </a:solidFill>
                <a:latin typeface="Roboto" panose="02000000000000000000" pitchFamily="2" charset="0"/>
              </a:rPr>
              <a:t>Metrics</a:t>
            </a:r>
            <a:r>
              <a:rPr lang="it-IT" sz="2400" dirty="0">
                <a:solidFill>
                  <a:srgbClr val="212121"/>
                </a:solidFill>
                <a:latin typeface="Roboto" panose="02000000000000000000" pitchFamily="2" charset="0"/>
              </a:rPr>
              <a:t> - Model Evaluation via </a:t>
            </a:r>
            <a:r>
              <a:rPr lang="it-IT" sz="2400" dirty="0" err="1">
                <a:solidFill>
                  <a:srgbClr val="212121"/>
                </a:solidFill>
                <a:latin typeface="Roboto" panose="02000000000000000000" pitchFamily="2" charset="0"/>
              </a:rPr>
              <a:t>SDGym</a:t>
            </a:r>
            <a:r>
              <a:rPr lang="it-IT" sz="2400" dirty="0">
                <a:solidFill>
                  <a:srgbClr val="212121"/>
                </a:solidFill>
                <a:latin typeface="Roboto" panose="02000000000000000000" pitchFamily="2" charset="0"/>
              </a:rPr>
              <a:t> Tools: Statistical </a:t>
            </a:r>
            <a:r>
              <a:rPr lang="it-IT" sz="2400" dirty="0" err="1">
                <a:solidFill>
                  <a:srgbClr val="212121"/>
                </a:solidFill>
                <a:latin typeface="Roboto" panose="02000000000000000000" pitchFamily="2" charset="0"/>
              </a:rPr>
              <a:t>Metrics</a:t>
            </a:r>
            <a:endParaRPr lang="it-IT" sz="2400" dirty="0">
              <a:solidFill>
                <a:srgbClr val="212121"/>
              </a:solidFill>
              <a:latin typeface="Roboto" panose="02000000000000000000" pitchFamily="2" charset="0"/>
            </a:endParaRPr>
          </a:p>
        </p:txBody>
      </p:sp>
      <p:sp>
        <p:nvSpPr>
          <p:cNvPr id="4" name="Segnaposto piè di pagina 3"/>
          <p:cNvSpPr>
            <a:spLocks noGrp="1"/>
          </p:cNvSpPr>
          <p:nvPr>
            <p:ph type="ftr" sz="quarter" idx="10"/>
          </p:nvPr>
        </p:nvSpPr>
        <p:spPr/>
        <p:txBody>
          <a:bodyPr/>
          <a:lstStyle/>
          <a:p>
            <a:pPr>
              <a:defRPr/>
            </a:pPr>
            <a:r>
              <a:rPr lang="it-IT" sz="900" dirty="0" err="1"/>
              <a:t>Telephony</a:t>
            </a:r>
            <a:r>
              <a:rPr lang="it-IT" sz="900" dirty="0"/>
              <a:t> </a:t>
            </a:r>
            <a:r>
              <a:rPr lang="it-IT" sz="900" dirty="0" err="1"/>
              <a:t>Synthetic</a:t>
            </a:r>
            <a:r>
              <a:rPr lang="it-IT" sz="900" dirty="0"/>
              <a:t> Data Generation </a:t>
            </a:r>
            <a:r>
              <a:rPr lang="it-IT" dirty="0"/>
              <a:t>via Generative </a:t>
            </a:r>
            <a:r>
              <a:rPr lang="it-IT" dirty="0" err="1"/>
              <a:t>Adversarial</a:t>
            </a:r>
            <a:r>
              <a:rPr lang="it-IT" dirty="0"/>
              <a:t> Networks | FRANCESCO PUGLIESE, Massimo De </a:t>
            </a:r>
            <a:r>
              <a:rPr lang="it-IT" dirty="0" err="1"/>
              <a:t>Cubellis</a:t>
            </a:r>
            <a:r>
              <a:rPr lang="it-IT" dirty="0"/>
              <a:t>, Roberta RADINI</a:t>
            </a:r>
            <a:endParaRPr lang="en-US" dirty="0"/>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7</a:t>
            </a:fld>
            <a:endParaRPr lang="en-US" dirty="0"/>
          </a:p>
        </p:txBody>
      </p:sp>
      <p:pic>
        <p:nvPicPr>
          <p:cNvPr id="7" name="Immagine 6">
            <a:extLst>
              <a:ext uri="{FF2B5EF4-FFF2-40B4-BE49-F238E27FC236}">
                <a16:creationId xmlns:a16="http://schemas.microsoft.com/office/drawing/2014/main" id="{DBAC0694-DF06-68DF-F2C5-06382FFD21B8}"/>
              </a:ext>
            </a:extLst>
          </p:cNvPr>
          <p:cNvPicPr>
            <a:picLocks noChangeAspect="1"/>
          </p:cNvPicPr>
          <p:nvPr/>
        </p:nvPicPr>
        <p:blipFill>
          <a:blip r:embed="rId2"/>
          <a:stretch>
            <a:fillRect/>
          </a:stretch>
        </p:blipFill>
        <p:spPr>
          <a:xfrm>
            <a:off x="9667982" y="1410952"/>
            <a:ext cx="1847582" cy="2308324"/>
          </a:xfrm>
          <a:prstGeom prst="rect">
            <a:avLst/>
          </a:prstGeom>
        </p:spPr>
      </p:pic>
      <p:sp>
        <p:nvSpPr>
          <p:cNvPr id="9" name="CasellaDiTesto 8">
            <a:extLst>
              <a:ext uri="{FF2B5EF4-FFF2-40B4-BE49-F238E27FC236}">
                <a16:creationId xmlns:a16="http://schemas.microsoft.com/office/drawing/2014/main" id="{15B2DD09-E9DF-8619-8A7E-B276F6D60E50}"/>
              </a:ext>
            </a:extLst>
          </p:cNvPr>
          <p:cNvSpPr txBox="1"/>
          <p:nvPr/>
        </p:nvSpPr>
        <p:spPr>
          <a:xfrm>
            <a:off x="430457" y="3959975"/>
            <a:ext cx="11415645" cy="2308324"/>
          </a:xfrm>
          <a:prstGeom prst="rect">
            <a:avLst/>
          </a:prstGeom>
          <a:noFill/>
        </p:spPr>
        <p:txBody>
          <a:bodyPr wrap="square">
            <a:spAutoFit/>
          </a:bodyPr>
          <a:lstStyle/>
          <a:p>
            <a:pPr marL="285750" indent="-285750" algn="l">
              <a:buClr>
                <a:schemeClr val="tx1"/>
              </a:buClr>
              <a:buFont typeface="Arial" panose="020B0604020202020204" pitchFamily="34" charset="0"/>
              <a:buChar char="•"/>
            </a:pPr>
            <a:r>
              <a:rPr lang="en-US" b="0" i="0" dirty="0">
                <a:solidFill>
                  <a:srgbClr val="212121"/>
                </a:solidFill>
                <a:effectLst/>
                <a:latin typeface="Arial" panose="020B0604020202020204" pitchFamily="34" charset="0"/>
                <a:cs typeface="Arial" panose="020B0604020202020204" pitchFamily="34" charset="0"/>
              </a:rPr>
              <a:t>If the two samples were randomly sampled from identical populations, what is the probability that the two cumulative frequency distributions would be as far apart as observed? More precisely, what is the chance that the value of the </a:t>
            </a:r>
            <a:r>
              <a:rPr lang="en-US" b="1" i="0" dirty="0" err="1">
                <a:solidFill>
                  <a:srgbClr val="212121"/>
                </a:solidFill>
                <a:effectLst/>
                <a:latin typeface="Arial" panose="020B0604020202020204" pitchFamily="34" charset="0"/>
                <a:cs typeface="Arial" panose="020B0604020202020204" pitchFamily="34" charset="0"/>
              </a:rPr>
              <a:t>Komogorov</a:t>
            </a:r>
            <a:r>
              <a:rPr lang="en-US" b="1" i="0" dirty="0">
                <a:solidFill>
                  <a:srgbClr val="212121"/>
                </a:solidFill>
                <a:effectLst/>
                <a:latin typeface="Arial" panose="020B0604020202020204" pitchFamily="34" charset="0"/>
                <a:cs typeface="Arial" panose="020B0604020202020204" pitchFamily="34" charset="0"/>
              </a:rPr>
              <a:t>-Smirnov D statistic</a:t>
            </a:r>
            <a:r>
              <a:rPr lang="en-US" b="0" i="0" dirty="0">
                <a:solidFill>
                  <a:srgbClr val="212121"/>
                </a:solidFill>
                <a:effectLst/>
                <a:latin typeface="Arial" panose="020B0604020202020204" pitchFamily="34" charset="0"/>
                <a:cs typeface="Arial" panose="020B0604020202020204" pitchFamily="34" charset="0"/>
              </a:rPr>
              <a:t> would be as large or larger than observed? If the P value is small, conclude that the two groups were sampled from populations with different distributions. The populations may differ in median, variability or the shape of the distribution.</a:t>
            </a:r>
          </a:p>
          <a:p>
            <a:pPr algn="l">
              <a:buClr>
                <a:schemeClr val="tx1"/>
              </a:buClr>
              <a:buFont typeface="Arial" panose="020B0604020202020204" pitchFamily="34" charset="0"/>
              <a:buChar char="•"/>
            </a:pPr>
            <a:endParaRPr lang="en-US" b="0" i="0" dirty="0">
              <a:solidFill>
                <a:srgbClr val="212121"/>
              </a:solidFill>
              <a:effectLst/>
              <a:latin typeface="Arial" panose="020B0604020202020204" pitchFamily="34" charset="0"/>
              <a:cs typeface="Arial" panose="020B0604020202020204" pitchFamily="34" charset="0"/>
            </a:endParaRPr>
          </a:p>
          <a:p>
            <a:pPr marL="285750" indent="-285750" algn="l">
              <a:buClr>
                <a:schemeClr val="tx1"/>
              </a:buClr>
              <a:buFont typeface="Arial" panose="020B0604020202020204" pitchFamily="34" charset="0"/>
              <a:buChar char="•"/>
            </a:pPr>
            <a:r>
              <a:rPr lang="en-US" b="0" i="0" dirty="0">
                <a:solidFill>
                  <a:srgbClr val="212121"/>
                </a:solidFill>
                <a:effectLst/>
                <a:latin typeface="Arial" panose="020B0604020202020204" pitchFamily="34" charset="0"/>
                <a:cs typeface="Arial" panose="020B0604020202020204" pitchFamily="34" charset="0"/>
              </a:rPr>
              <a:t>So our result </a:t>
            </a:r>
            <a:r>
              <a:rPr lang="en-US" b="1" i="0" dirty="0">
                <a:solidFill>
                  <a:srgbClr val="212121"/>
                </a:solidFill>
                <a:effectLst/>
                <a:latin typeface="Arial" panose="020B0604020202020204" pitchFamily="34" charset="0"/>
                <a:cs typeface="Arial" panose="020B0604020202020204" pitchFamily="34" charset="0"/>
              </a:rPr>
              <a:t>0.95375</a:t>
            </a:r>
            <a:r>
              <a:rPr lang="en-US" b="0" i="0" dirty="0">
                <a:solidFill>
                  <a:srgbClr val="212121"/>
                </a:solidFill>
                <a:effectLst/>
                <a:latin typeface="Arial" panose="020B0604020202020204" pitchFamily="34" charset="0"/>
                <a:cs typeface="Arial" panose="020B0604020202020204" pitchFamily="34" charset="0"/>
              </a:rPr>
              <a:t> which is 1-D, means that the distance between CDF of original data and CDF of Synthetic Data is low, hence the two distribution are very close.</a:t>
            </a:r>
          </a:p>
        </p:txBody>
      </p:sp>
    </p:spTree>
    <p:extLst>
      <p:ext uri="{BB962C8B-B14F-4D97-AF65-F5344CB8AC3E}">
        <p14:creationId xmlns:p14="http://schemas.microsoft.com/office/powerpoint/2010/main" val="4204048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1" y="1277420"/>
            <a:ext cx="11264002" cy="5117333"/>
          </a:xfrm>
        </p:spPr>
        <p:txBody>
          <a:bodyPr/>
          <a:lstStyle/>
          <a:p>
            <a:pPr>
              <a:buClr>
                <a:schemeClr val="tx1"/>
              </a:buClr>
              <a:buFont typeface="Arial" panose="020B0604020202020204" pitchFamily="34" charset="0"/>
              <a:buChar char="•"/>
            </a:pPr>
            <a:r>
              <a:rPr lang="en-US" b="0" i="0" dirty="0">
                <a:solidFill>
                  <a:srgbClr val="212121"/>
                </a:solidFill>
                <a:effectLst/>
              </a:rPr>
              <a:t>The </a:t>
            </a:r>
            <a:r>
              <a:rPr lang="en-US" b="1" i="0" dirty="0">
                <a:solidFill>
                  <a:srgbClr val="212121"/>
                </a:solidFill>
                <a:effectLst/>
              </a:rPr>
              <a:t>metrics</a:t>
            </a:r>
            <a:r>
              <a:rPr lang="en-US" b="0" i="0" dirty="0">
                <a:solidFill>
                  <a:srgbClr val="212121"/>
                </a:solidFill>
                <a:effectLst/>
              </a:rPr>
              <a:t> of this family compare the tables by fitting the real data to a probabilistic model and afterwards compute the likelihood of the synthetic data belonging to the learned distribution.</a:t>
            </a:r>
          </a:p>
          <a:p>
            <a:pPr>
              <a:buClr>
                <a:schemeClr val="tx1"/>
              </a:buClr>
              <a:buFont typeface="Arial" panose="020B0604020202020204" pitchFamily="34" charset="0"/>
              <a:buChar char="•"/>
            </a:pPr>
            <a:r>
              <a:rPr lang="en-US" b="1" i="0" dirty="0" err="1">
                <a:solidFill>
                  <a:srgbClr val="212121"/>
                </a:solidFill>
                <a:effectLst/>
              </a:rPr>
              <a:t>sdv.metrics.tabular.BNLikelihood</a:t>
            </a:r>
            <a:r>
              <a:rPr lang="en-US" b="1" i="0" dirty="0">
                <a:solidFill>
                  <a:srgbClr val="212121"/>
                </a:solidFill>
                <a:effectLst/>
              </a:rPr>
              <a:t>:</a:t>
            </a:r>
            <a:r>
              <a:rPr lang="en-US" b="0" i="0" dirty="0">
                <a:solidFill>
                  <a:srgbClr val="212121"/>
                </a:solidFill>
                <a:effectLst/>
              </a:rPr>
              <a:t> This metric fits a </a:t>
            </a:r>
            <a:r>
              <a:rPr lang="en-US" b="1" i="0" dirty="0">
                <a:solidFill>
                  <a:srgbClr val="212121"/>
                </a:solidFill>
                <a:effectLst/>
              </a:rPr>
              <a:t>Bayesian</a:t>
            </a:r>
            <a:r>
              <a:rPr lang="en-US" b="0" i="0" dirty="0">
                <a:solidFill>
                  <a:srgbClr val="212121"/>
                </a:solidFill>
                <a:effectLst/>
              </a:rPr>
              <a:t> </a:t>
            </a:r>
            <a:r>
              <a:rPr lang="en-US" b="1" i="0" dirty="0">
                <a:solidFill>
                  <a:srgbClr val="212121"/>
                </a:solidFill>
                <a:effectLst/>
              </a:rPr>
              <a:t>Network</a:t>
            </a:r>
            <a:r>
              <a:rPr lang="en-US" b="0" i="0" dirty="0">
                <a:solidFill>
                  <a:srgbClr val="212121"/>
                </a:solidFill>
                <a:effectLst/>
              </a:rPr>
              <a:t> to the real data and then evaluates the average likelihood of the rows from the synthetic data on it.</a:t>
            </a:r>
          </a:p>
          <a:p>
            <a:pPr>
              <a:buClr>
                <a:schemeClr val="tx1"/>
              </a:buClr>
              <a:buFont typeface="Arial" panose="020B0604020202020204" pitchFamily="34" charset="0"/>
              <a:buChar char="•"/>
            </a:pPr>
            <a:r>
              <a:rPr lang="en-US" b="1" i="0" dirty="0">
                <a:solidFill>
                  <a:srgbClr val="212121"/>
                </a:solidFill>
                <a:effectLst/>
              </a:rPr>
              <a:t>Bayesian Networks Likelihood </a:t>
            </a:r>
            <a:r>
              <a:rPr lang="en-US" b="0" i="0" dirty="0">
                <a:solidFill>
                  <a:srgbClr val="212121"/>
                </a:solidFill>
                <a:effectLst/>
              </a:rPr>
              <a:t>is the Error calculated on Synthetic data after fitting the model on Real Data. Very low error (likelihood) like </a:t>
            </a:r>
            <a:r>
              <a:rPr lang="en-US" b="1" i="0" dirty="0">
                <a:solidFill>
                  <a:srgbClr val="212121"/>
                </a:solidFill>
                <a:effectLst/>
              </a:rPr>
              <a:t>0.00013183</a:t>
            </a:r>
            <a:r>
              <a:rPr lang="en-US" b="0" i="0" dirty="0">
                <a:solidFill>
                  <a:srgbClr val="212121"/>
                </a:solidFill>
                <a:effectLst/>
              </a:rPr>
              <a:t> means the two datasets are very close in terms of probabilistic models.</a:t>
            </a:r>
          </a:p>
          <a:p>
            <a:pPr marL="0" indent="0">
              <a:buNone/>
            </a:pPr>
            <a:endParaRPr lang="en-US" dirty="0"/>
          </a:p>
          <a:p>
            <a:pPr marL="0" indent="0">
              <a:buNone/>
            </a:pPr>
            <a:endParaRPr lang="it-IT" dirty="0"/>
          </a:p>
        </p:txBody>
      </p:sp>
      <p:sp>
        <p:nvSpPr>
          <p:cNvPr id="3" name="Titolo 2"/>
          <p:cNvSpPr>
            <a:spLocks noGrp="1"/>
          </p:cNvSpPr>
          <p:nvPr>
            <p:ph type="title"/>
          </p:nvPr>
        </p:nvSpPr>
        <p:spPr>
          <a:xfrm>
            <a:off x="468895" y="503475"/>
            <a:ext cx="11269308" cy="384721"/>
          </a:xfrm>
        </p:spPr>
        <p:txBody>
          <a:bodyPr/>
          <a:lstStyle/>
          <a:p>
            <a:r>
              <a:rPr lang="it-IT" sz="2800" dirty="0">
                <a:solidFill>
                  <a:srgbClr val="212121"/>
                </a:solidFill>
                <a:latin typeface="Roboto" panose="02000000000000000000" pitchFamily="2" charset="0"/>
              </a:rPr>
              <a:t>Utility </a:t>
            </a:r>
            <a:r>
              <a:rPr lang="it-IT" sz="2800" dirty="0" err="1">
                <a:solidFill>
                  <a:srgbClr val="212121"/>
                </a:solidFill>
                <a:latin typeface="Roboto" panose="02000000000000000000" pitchFamily="2" charset="0"/>
              </a:rPr>
              <a:t>Metrics</a:t>
            </a:r>
            <a:r>
              <a:rPr lang="it-IT" sz="2800" dirty="0">
                <a:solidFill>
                  <a:srgbClr val="212121"/>
                </a:solidFill>
                <a:latin typeface="Roboto" panose="02000000000000000000" pitchFamily="2" charset="0"/>
              </a:rPr>
              <a:t> - Model Evaluation via </a:t>
            </a:r>
            <a:r>
              <a:rPr lang="it-IT" sz="2800" dirty="0" err="1">
                <a:solidFill>
                  <a:srgbClr val="212121"/>
                </a:solidFill>
                <a:latin typeface="Roboto" panose="02000000000000000000" pitchFamily="2" charset="0"/>
              </a:rPr>
              <a:t>SDGym</a:t>
            </a:r>
            <a:r>
              <a:rPr lang="it-IT" sz="2800" dirty="0">
                <a:solidFill>
                  <a:srgbClr val="212121"/>
                </a:solidFill>
                <a:latin typeface="Roboto" panose="02000000000000000000" pitchFamily="2" charset="0"/>
              </a:rPr>
              <a:t> Tools: </a:t>
            </a:r>
            <a:r>
              <a:rPr lang="it-IT" sz="2800" dirty="0" err="1">
                <a:solidFill>
                  <a:srgbClr val="212121"/>
                </a:solidFill>
                <a:latin typeface="Roboto" panose="02000000000000000000" pitchFamily="2" charset="0"/>
              </a:rPr>
              <a:t>Likelihood</a:t>
            </a:r>
            <a:r>
              <a:rPr lang="it-IT" sz="2800" dirty="0">
                <a:solidFill>
                  <a:srgbClr val="212121"/>
                </a:solidFill>
                <a:latin typeface="Roboto" panose="02000000000000000000" pitchFamily="2" charset="0"/>
              </a:rPr>
              <a:t> </a:t>
            </a:r>
            <a:r>
              <a:rPr lang="it-IT" sz="2800" dirty="0" err="1">
                <a:solidFill>
                  <a:srgbClr val="212121"/>
                </a:solidFill>
                <a:latin typeface="Roboto" panose="02000000000000000000" pitchFamily="2" charset="0"/>
              </a:rPr>
              <a:t>Metrics</a:t>
            </a:r>
            <a:endParaRPr lang="it-IT" b="0" i="0" dirty="0">
              <a:solidFill>
                <a:srgbClr val="212121"/>
              </a:solidFill>
              <a:effectLst/>
              <a:latin typeface="Roboto" panose="02000000000000000000" pitchFamily="2" charset="0"/>
            </a:endParaRPr>
          </a:p>
        </p:txBody>
      </p:sp>
      <p:sp>
        <p:nvSpPr>
          <p:cNvPr id="4" name="Segnaposto piè di pagina 3"/>
          <p:cNvSpPr>
            <a:spLocks noGrp="1"/>
          </p:cNvSpPr>
          <p:nvPr>
            <p:ph type="ftr" sz="quarter" idx="10"/>
          </p:nvPr>
        </p:nvSpPr>
        <p:spPr/>
        <p:txBody>
          <a:bodyPr/>
          <a:lstStyle/>
          <a:p>
            <a:pPr>
              <a:defRPr/>
            </a:pPr>
            <a:r>
              <a:rPr lang="it-IT" sz="900" dirty="0" err="1"/>
              <a:t>Telephony</a:t>
            </a:r>
            <a:r>
              <a:rPr lang="it-IT" sz="900" dirty="0"/>
              <a:t> </a:t>
            </a:r>
            <a:r>
              <a:rPr lang="it-IT" sz="900" dirty="0" err="1"/>
              <a:t>Synthetic</a:t>
            </a:r>
            <a:r>
              <a:rPr lang="it-IT" sz="900" dirty="0"/>
              <a:t> Data Generation </a:t>
            </a:r>
            <a:r>
              <a:rPr lang="it-IT" dirty="0"/>
              <a:t>via Generative </a:t>
            </a:r>
            <a:r>
              <a:rPr lang="it-IT" dirty="0" err="1"/>
              <a:t>Adversarial</a:t>
            </a:r>
            <a:r>
              <a:rPr lang="it-IT" dirty="0"/>
              <a:t> Networks | FRANCESCO PUGLIESE, Massimo De </a:t>
            </a:r>
            <a:r>
              <a:rPr lang="it-IT" dirty="0" err="1"/>
              <a:t>Cubellis</a:t>
            </a:r>
            <a:r>
              <a:rPr lang="it-IT" dirty="0"/>
              <a:t>, Roberta RADINI</a:t>
            </a:r>
            <a:endParaRPr lang="en-US" dirty="0"/>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8</a:t>
            </a:fld>
            <a:endParaRPr lang="en-US" dirty="0"/>
          </a:p>
        </p:txBody>
      </p:sp>
      <p:pic>
        <p:nvPicPr>
          <p:cNvPr id="7" name="Immagine 6">
            <a:extLst>
              <a:ext uri="{FF2B5EF4-FFF2-40B4-BE49-F238E27FC236}">
                <a16:creationId xmlns:a16="http://schemas.microsoft.com/office/drawing/2014/main" id="{E38450EE-2CC0-C20F-02B5-A52B21CA94C8}"/>
              </a:ext>
            </a:extLst>
          </p:cNvPr>
          <p:cNvPicPr>
            <a:picLocks noChangeAspect="1"/>
          </p:cNvPicPr>
          <p:nvPr/>
        </p:nvPicPr>
        <p:blipFill>
          <a:blip r:embed="rId2"/>
          <a:stretch>
            <a:fillRect/>
          </a:stretch>
        </p:blipFill>
        <p:spPr>
          <a:xfrm>
            <a:off x="1457452" y="3637052"/>
            <a:ext cx="3058890" cy="2440080"/>
          </a:xfrm>
          <a:prstGeom prst="rect">
            <a:avLst/>
          </a:prstGeom>
        </p:spPr>
      </p:pic>
      <p:sp>
        <p:nvSpPr>
          <p:cNvPr id="9" name="CasellaDiTesto 8">
            <a:extLst>
              <a:ext uri="{FF2B5EF4-FFF2-40B4-BE49-F238E27FC236}">
                <a16:creationId xmlns:a16="http://schemas.microsoft.com/office/drawing/2014/main" id="{9F6A42CB-9F82-CE0B-0BF5-E6754DB9D7A7}"/>
              </a:ext>
            </a:extLst>
          </p:cNvPr>
          <p:cNvSpPr txBox="1"/>
          <p:nvPr/>
        </p:nvSpPr>
        <p:spPr>
          <a:xfrm>
            <a:off x="5946266" y="3533667"/>
            <a:ext cx="4358714" cy="2862322"/>
          </a:xfrm>
          <a:prstGeom prst="rect">
            <a:avLst/>
          </a:prstGeom>
          <a:noFill/>
        </p:spPr>
        <p:txBody>
          <a:bodyPr wrap="square">
            <a:spAutoFit/>
          </a:bodyPr>
          <a:lstStyle/>
          <a:p>
            <a:pPr marL="285750" indent="-285750" algn="just">
              <a:buFont typeface="Arial" panose="020B0604020202020204" pitchFamily="34" charset="0"/>
              <a:buChar char="•"/>
            </a:pPr>
            <a:r>
              <a:rPr lang="en-US" b="1" i="0" dirty="0" err="1">
                <a:solidFill>
                  <a:srgbClr val="212121"/>
                </a:solidFill>
                <a:effectLst/>
                <a:latin typeface="Arial" panose="020B0604020202020204" pitchFamily="34" charset="0"/>
                <a:cs typeface="Arial" panose="020B0604020202020204" pitchFamily="34" charset="0"/>
              </a:rPr>
              <a:t>sdv.metrics.tabular.BNLikelihood</a:t>
            </a:r>
            <a:r>
              <a:rPr lang="en-US" b="1" i="0" dirty="0">
                <a:solidFill>
                  <a:srgbClr val="212121"/>
                </a:solidFill>
                <a:effectLst/>
                <a:latin typeface="Arial" panose="020B0604020202020204" pitchFamily="34" charset="0"/>
                <a:cs typeface="Arial" panose="020B0604020202020204" pitchFamily="34" charset="0"/>
              </a:rPr>
              <a:t>:</a:t>
            </a:r>
            <a:r>
              <a:rPr lang="en-US" b="0" i="0" dirty="0">
                <a:solidFill>
                  <a:srgbClr val="212121"/>
                </a:solidFill>
                <a:effectLst/>
                <a:latin typeface="Arial" panose="020B0604020202020204" pitchFamily="34" charset="0"/>
                <a:cs typeface="Arial" panose="020B0604020202020204" pitchFamily="34" charset="0"/>
              </a:rPr>
              <a:t> This metric fits a </a:t>
            </a:r>
            <a:r>
              <a:rPr lang="en-US" b="1" i="0" dirty="0">
                <a:solidFill>
                  <a:srgbClr val="212121"/>
                </a:solidFill>
                <a:effectLst/>
                <a:latin typeface="Arial" panose="020B0604020202020204" pitchFamily="34" charset="0"/>
                <a:cs typeface="Arial" panose="020B0604020202020204" pitchFamily="34" charset="0"/>
              </a:rPr>
              <a:t>Bayesian</a:t>
            </a:r>
            <a:r>
              <a:rPr lang="en-US" b="0" i="0" dirty="0">
                <a:solidFill>
                  <a:srgbClr val="212121"/>
                </a:solidFill>
                <a:effectLst/>
                <a:latin typeface="Arial" panose="020B0604020202020204" pitchFamily="34" charset="0"/>
                <a:cs typeface="Arial" panose="020B0604020202020204" pitchFamily="34" charset="0"/>
              </a:rPr>
              <a:t> </a:t>
            </a:r>
            <a:r>
              <a:rPr lang="en-US" b="1" i="0" dirty="0">
                <a:solidFill>
                  <a:srgbClr val="212121"/>
                </a:solidFill>
                <a:effectLst/>
                <a:latin typeface="Arial" panose="020B0604020202020204" pitchFamily="34" charset="0"/>
                <a:cs typeface="Arial" panose="020B0604020202020204" pitchFamily="34" charset="0"/>
              </a:rPr>
              <a:t>Network</a:t>
            </a:r>
            <a:r>
              <a:rPr lang="en-US" b="0" i="0" dirty="0">
                <a:solidFill>
                  <a:srgbClr val="212121"/>
                </a:solidFill>
                <a:effectLst/>
                <a:latin typeface="Arial" panose="020B0604020202020204" pitchFamily="34" charset="0"/>
                <a:cs typeface="Arial" panose="020B0604020202020204" pitchFamily="34" charset="0"/>
              </a:rPr>
              <a:t> to the real data and then evaluates the average likelihood of the rows from the synthetic data on it. With very low error (close to 0) according to the Log function, the output value must be negative, therefore a score like this one: </a:t>
            </a:r>
            <a:r>
              <a:rPr lang="en-US" b="1" i="0" dirty="0">
                <a:solidFill>
                  <a:srgbClr val="212121"/>
                </a:solidFill>
                <a:effectLst/>
                <a:latin typeface="Arial" panose="020B0604020202020204" pitchFamily="34" charset="0"/>
                <a:cs typeface="Arial" panose="020B0604020202020204" pitchFamily="34" charset="0"/>
              </a:rPr>
              <a:t>-17.415473543655498</a:t>
            </a:r>
            <a:r>
              <a:rPr lang="en-US" b="0" i="0" dirty="0">
                <a:solidFill>
                  <a:srgbClr val="212121"/>
                </a:solidFill>
                <a:effectLst/>
                <a:latin typeface="Arial" panose="020B0604020202020204" pitchFamily="34" charset="0"/>
                <a:cs typeface="Arial" panose="020B0604020202020204" pitchFamily="34" charset="0"/>
              </a:rPr>
              <a:t>, it is a very good result.</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2948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idx="1"/>
          </p:nvPr>
        </p:nvSpPr>
        <p:spPr>
          <a:xfrm>
            <a:off x="474201" y="1277420"/>
            <a:ext cx="11264002" cy="5117333"/>
          </a:xfrm>
        </p:spPr>
        <p:txBody>
          <a:bodyPr/>
          <a:lstStyle/>
          <a:p>
            <a:pPr algn="l">
              <a:buClr>
                <a:schemeClr val="tx1"/>
              </a:buClr>
              <a:buFont typeface="Arial" panose="020B0604020202020204" pitchFamily="34" charset="0"/>
              <a:buChar char="•"/>
            </a:pPr>
            <a:r>
              <a:rPr lang="en-US" b="1" dirty="0">
                <a:solidFill>
                  <a:srgbClr val="212121"/>
                </a:solidFill>
              </a:rPr>
              <a:t>Privacy Metric</a:t>
            </a:r>
            <a:r>
              <a:rPr lang="en-US" b="1" i="0" dirty="0">
                <a:solidFill>
                  <a:srgbClr val="212121"/>
                </a:solidFill>
                <a:effectLst/>
              </a:rPr>
              <a:t>:</a:t>
            </a:r>
            <a:r>
              <a:rPr lang="en-US" b="0" i="0" dirty="0">
                <a:solidFill>
                  <a:srgbClr val="212121"/>
                </a:solidFill>
                <a:effectLst/>
              </a:rPr>
              <a:t> In this kind of metric we merge the Original Dataset and the Synthetic Datase</a:t>
            </a:r>
            <a:r>
              <a:rPr lang="en-US" dirty="0">
                <a:solidFill>
                  <a:srgbClr val="212121"/>
                </a:solidFill>
              </a:rPr>
              <a:t>t doing and Inner Join over 1 or 2 columns. And we get the list of rows merged. After this step, we search for all the matches between the Original Dataset and the Synthetic Dataset over 1 other column. These matches will be depicted on a bar plot via histogram. The idea behind this Privacy Metric is looking for </a:t>
            </a:r>
            <a:r>
              <a:rPr lang="en-US" b="1" dirty="0">
                <a:solidFill>
                  <a:srgbClr val="212121"/>
                </a:solidFill>
              </a:rPr>
              <a:t>“values” </a:t>
            </a:r>
            <a:r>
              <a:rPr lang="en-US" dirty="0">
                <a:solidFill>
                  <a:srgbClr val="212121"/>
                </a:solidFill>
              </a:rPr>
              <a:t>within the Synthetic Dataset which are also within the Original Dataset. If there are many of these values, this means that the GAN model is not able to generate a Synthetic Dataset similar to the Original one, but preserving all the values within the Original Dataset, and so preserving its privacy. </a:t>
            </a:r>
            <a:endParaRPr lang="en-US" b="1" dirty="0">
              <a:solidFill>
                <a:srgbClr val="212121"/>
              </a:solidFill>
            </a:endParaRPr>
          </a:p>
          <a:p>
            <a:pPr>
              <a:buClr>
                <a:schemeClr val="tx1"/>
              </a:buClr>
              <a:buFont typeface="Arial" panose="020B0604020202020204" pitchFamily="34" charset="0"/>
              <a:buChar char="•"/>
            </a:pPr>
            <a:r>
              <a:rPr lang="en-US" dirty="0">
                <a:solidFill>
                  <a:srgbClr val="212121"/>
                </a:solidFill>
              </a:rPr>
              <a:t>We performed </a:t>
            </a:r>
            <a:r>
              <a:rPr lang="en-US" b="1" dirty="0">
                <a:solidFill>
                  <a:srgbClr val="212121"/>
                </a:solidFill>
              </a:rPr>
              <a:t>2 Privacy Metrics Tests</a:t>
            </a:r>
            <a:r>
              <a:rPr lang="en-US" dirty="0">
                <a:solidFill>
                  <a:srgbClr val="212121"/>
                </a:solidFill>
              </a:rPr>
              <a:t>: In the </a:t>
            </a:r>
            <a:r>
              <a:rPr lang="en-US" b="1" dirty="0">
                <a:solidFill>
                  <a:srgbClr val="212121"/>
                </a:solidFill>
              </a:rPr>
              <a:t>Privacy Metrics Test 1 </a:t>
            </a:r>
            <a:r>
              <a:rPr lang="en-US" dirty="0">
                <a:solidFill>
                  <a:srgbClr val="212121"/>
                </a:solidFill>
              </a:rPr>
              <a:t>we took the field </a:t>
            </a:r>
            <a:r>
              <a:rPr lang="en-US" b="1" dirty="0">
                <a:solidFill>
                  <a:srgbClr val="212121"/>
                </a:solidFill>
              </a:rPr>
              <a:t>ANTENNA_CODE </a:t>
            </a:r>
            <a:r>
              <a:rPr lang="en-US" dirty="0">
                <a:solidFill>
                  <a:srgbClr val="212121"/>
                </a:solidFill>
              </a:rPr>
              <a:t>as first field for the merge and </a:t>
            </a:r>
            <a:r>
              <a:rPr lang="en-US" b="1" dirty="0">
                <a:solidFill>
                  <a:srgbClr val="212121"/>
                </a:solidFill>
              </a:rPr>
              <a:t>SIM_COSE </a:t>
            </a:r>
            <a:r>
              <a:rPr lang="en-US" dirty="0">
                <a:solidFill>
                  <a:srgbClr val="212121"/>
                </a:solidFill>
              </a:rPr>
              <a:t>as second feature for the final match. </a:t>
            </a:r>
            <a:r>
              <a:rPr lang="en-US" dirty="0" err="1">
                <a:solidFill>
                  <a:srgbClr val="212121"/>
                </a:solidFill>
              </a:rPr>
              <a:t>Vicevers</a:t>
            </a:r>
            <a:r>
              <a:rPr lang="en-US" dirty="0">
                <a:solidFill>
                  <a:srgbClr val="212121"/>
                </a:solidFill>
              </a:rPr>
              <a:t>, in the </a:t>
            </a:r>
            <a:r>
              <a:rPr lang="en-US" b="1" dirty="0">
                <a:solidFill>
                  <a:srgbClr val="212121"/>
                </a:solidFill>
              </a:rPr>
              <a:t>Privacy Metrics Test 2 </a:t>
            </a:r>
            <a:r>
              <a:rPr lang="en-US" dirty="0">
                <a:solidFill>
                  <a:srgbClr val="212121"/>
                </a:solidFill>
              </a:rPr>
              <a:t>we chose </a:t>
            </a:r>
            <a:r>
              <a:rPr lang="en-US" b="1" dirty="0">
                <a:solidFill>
                  <a:srgbClr val="212121"/>
                </a:solidFill>
              </a:rPr>
              <a:t>SIM_COSE</a:t>
            </a:r>
            <a:r>
              <a:rPr lang="en-US" dirty="0">
                <a:solidFill>
                  <a:srgbClr val="212121"/>
                </a:solidFill>
              </a:rPr>
              <a:t> as first field and </a:t>
            </a:r>
            <a:r>
              <a:rPr lang="en-US" b="1" dirty="0">
                <a:solidFill>
                  <a:srgbClr val="212121"/>
                </a:solidFill>
              </a:rPr>
              <a:t>ANTENNA_CODE</a:t>
            </a:r>
            <a:r>
              <a:rPr lang="en-US" dirty="0">
                <a:solidFill>
                  <a:srgbClr val="212121"/>
                </a:solidFill>
              </a:rPr>
              <a:t> as second field. </a:t>
            </a:r>
          </a:p>
          <a:p>
            <a:pPr>
              <a:buClr>
                <a:schemeClr val="tx1"/>
              </a:buClr>
              <a:buFont typeface="Arial" panose="020B0604020202020204" pitchFamily="34" charset="0"/>
              <a:buChar char="•"/>
            </a:pPr>
            <a:r>
              <a:rPr lang="en-US" b="1" i="0" dirty="0">
                <a:solidFill>
                  <a:srgbClr val="212121"/>
                </a:solidFill>
                <a:effectLst/>
                <a:latin typeface="Roboto" panose="02000000000000000000" pitchFamily="2" charset="0"/>
              </a:rPr>
              <a:t>Aggregated Privacy Metric (APM)</a:t>
            </a:r>
            <a:r>
              <a:rPr lang="en-US" b="0" i="0" dirty="0">
                <a:solidFill>
                  <a:srgbClr val="212121"/>
                </a:solidFill>
                <a:effectLst/>
                <a:latin typeface="Roboto" panose="02000000000000000000" pitchFamily="2" charset="0"/>
              </a:rPr>
              <a:t>: Eventually, in order to have a final aggregate measure of privacy (APM) in the interval [0, 1] we calculated a normalized sum of all matches. More matches means less privacy, if 1 - (normalized sum) is equal to 1 means high privacy, 0 means low privacy. In our first test we achieved a value close to </a:t>
            </a:r>
            <a:r>
              <a:rPr lang="en-US" b="1" i="0" dirty="0">
                <a:solidFill>
                  <a:srgbClr val="212121"/>
                </a:solidFill>
                <a:effectLst/>
                <a:latin typeface="Roboto" panose="02000000000000000000" pitchFamily="2" charset="0"/>
              </a:rPr>
              <a:t>0.9876543209876543,</a:t>
            </a:r>
            <a:r>
              <a:rPr lang="en-US" b="0" i="0" dirty="0">
                <a:solidFill>
                  <a:srgbClr val="212121"/>
                </a:solidFill>
                <a:effectLst/>
                <a:latin typeface="Roboto" panose="02000000000000000000" pitchFamily="2" charset="0"/>
              </a:rPr>
              <a:t> which means very high privacy. In the second test we achieved </a:t>
            </a:r>
            <a:r>
              <a:rPr lang="en-US" b="1" i="0" dirty="0">
                <a:solidFill>
                  <a:srgbClr val="212121"/>
                </a:solidFill>
                <a:effectLst/>
                <a:latin typeface="Roboto" panose="02000000000000000000" pitchFamily="2" charset="0"/>
              </a:rPr>
              <a:t>1.0 </a:t>
            </a:r>
            <a:r>
              <a:rPr lang="en-US" i="0" dirty="0">
                <a:solidFill>
                  <a:srgbClr val="212121"/>
                </a:solidFill>
                <a:effectLst/>
                <a:latin typeface="Roboto" panose="02000000000000000000" pitchFamily="2" charset="0"/>
              </a:rPr>
              <a:t>as aggregated value which means maximum privacy. The formula we adopted is reported in the next slide with all the results. </a:t>
            </a:r>
            <a:endParaRPr lang="it-IT" b="1" dirty="0">
              <a:solidFill>
                <a:srgbClr val="212121"/>
              </a:solidFill>
            </a:endParaRPr>
          </a:p>
          <a:p>
            <a:pPr algn="l">
              <a:buClr>
                <a:schemeClr val="tx1"/>
              </a:buClr>
              <a:buFont typeface="Arial" panose="020B0604020202020204" pitchFamily="34" charset="0"/>
              <a:buChar char="•"/>
            </a:pPr>
            <a:endParaRPr lang="en-US" b="0" i="0" dirty="0">
              <a:solidFill>
                <a:srgbClr val="212121"/>
              </a:solidFill>
              <a:effectLst/>
              <a:latin typeface="Roboto" panose="02000000000000000000" pitchFamily="2" charset="0"/>
            </a:endParaRPr>
          </a:p>
          <a:p>
            <a:pPr marL="0" indent="0">
              <a:buNone/>
            </a:pPr>
            <a:endParaRPr lang="it-IT" b="1" dirty="0"/>
          </a:p>
        </p:txBody>
      </p:sp>
      <p:sp>
        <p:nvSpPr>
          <p:cNvPr id="3" name="Titolo 2"/>
          <p:cNvSpPr>
            <a:spLocks noGrp="1"/>
          </p:cNvSpPr>
          <p:nvPr>
            <p:ph type="title"/>
          </p:nvPr>
        </p:nvSpPr>
        <p:spPr>
          <a:xfrm>
            <a:off x="461346" y="463247"/>
            <a:ext cx="11269308" cy="384721"/>
          </a:xfrm>
        </p:spPr>
        <p:txBody>
          <a:bodyPr/>
          <a:lstStyle/>
          <a:p>
            <a:r>
              <a:rPr lang="it-IT" dirty="0">
                <a:solidFill>
                  <a:srgbClr val="212121"/>
                </a:solidFill>
                <a:latin typeface="Roboto" panose="02000000000000000000" pitchFamily="2" charset="0"/>
              </a:rPr>
              <a:t>Privacy</a:t>
            </a:r>
            <a:r>
              <a:rPr lang="it-IT" sz="2800" dirty="0">
                <a:solidFill>
                  <a:srgbClr val="212121"/>
                </a:solidFill>
                <a:latin typeface="Roboto" panose="02000000000000000000" pitchFamily="2" charset="0"/>
              </a:rPr>
              <a:t> </a:t>
            </a:r>
            <a:r>
              <a:rPr lang="it-IT" sz="2800" dirty="0" err="1">
                <a:solidFill>
                  <a:srgbClr val="212121"/>
                </a:solidFill>
                <a:latin typeface="Roboto" panose="02000000000000000000" pitchFamily="2" charset="0"/>
              </a:rPr>
              <a:t>Metrics</a:t>
            </a:r>
            <a:r>
              <a:rPr lang="it-IT" sz="2800" dirty="0">
                <a:solidFill>
                  <a:srgbClr val="212121"/>
                </a:solidFill>
                <a:latin typeface="Roboto" panose="02000000000000000000" pitchFamily="2" charset="0"/>
              </a:rPr>
              <a:t> - Model Evaluation by Matching Common </a:t>
            </a:r>
            <a:r>
              <a:rPr lang="it-IT" sz="2800" dirty="0" err="1">
                <a:solidFill>
                  <a:srgbClr val="212121"/>
                </a:solidFill>
                <a:latin typeface="Roboto" panose="02000000000000000000" pitchFamily="2" charset="0"/>
              </a:rPr>
              <a:t>Values</a:t>
            </a:r>
            <a:endParaRPr lang="it-IT" b="0" i="0" dirty="0">
              <a:solidFill>
                <a:srgbClr val="212121"/>
              </a:solidFill>
              <a:effectLst/>
              <a:latin typeface="Roboto" panose="02000000000000000000" pitchFamily="2" charset="0"/>
            </a:endParaRPr>
          </a:p>
        </p:txBody>
      </p:sp>
      <p:sp>
        <p:nvSpPr>
          <p:cNvPr id="4" name="Segnaposto piè di pagina 3"/>
          <p:cNvSpPr>
            <a:spLocks noGrp="1"/>
          </p:cNvSpPr>
          <p:nvPr>
            <p:ph type="ftr" sz="quarter" idx="10"/>
          </p:nvPr>
        </p:nvSpPr>
        <p:spPr/>
        <p:txBody>
          <a:bodyPr/>
          <a:lstStyle/>
          <a:p>
            <a:pPr>
              <a:defRPr/>
            </a:pPr>
            <a:r>
              <a:rPr lang="it-IT" sz="900" dirty="0" err="1"/>
              <a:t>Telephony</a:t>
            </a:r>
            <a:r>
              <a:rPr lang="it-IT" sz="900" dirty="0"/>
              <a:t> </a:t>
            </a:r>
            <a:r>
              <a:rPr lang="it-IT" sz="900" dirty="0" err="1"/>
              <a:t>Synthetic</a:t>
            </a:r>
            <a:r>
              <a:rPr lang="it-IT" sz="900" dirty="0"/>
              <a:t> Data Generation </a:t>
            </a:r>
            <a:r>
              <a:rPr lang="it-IT" dirty="0"/>
              <a:t>via Generative </a:t>
            </a:r>
            <a:r>
              <a:rPr lang="it-IT" dirty="0" err="1"/>
              <a:t>Adversarial</a:t>
            </a:r>
            <a:r>
              <a:rPr lang="it-IT" dirty="0"/>
              <a:t> Networks | FRANCESCO PUGLIESE, Massimo De </a:t>
            </a:r>
            <a:r>
              <a:rPr lang="it-IT" dirty="0" err="1"/>
              <a:t>Cubellis</a:t>
            </a:r>
            <a:r>
              <a:rPr lang="it-IT" dirty="0"/>
              <a:t>, Roberta RADINI</a:t>
            </a:r>
            <a:endParaRPr lang="en-US" dirty="0"/>
          </a:p>
        </p:txBody>
      </p:sp>
      <p:sp>
        <p:nvSpPr>
          <p:cNvPr id="5" name="Segnaposto numero diapositiva 4"/>
          <p:cNvSpPr>
            <a:spLocks noGrp="1"/>
          </p:cNvSpPr>
          <p:nvPr>
            <p:ph type="sldNum" sz="quarter" idx="11"/>
          </p:nvPr>
        </p:nvSpPr>
        <p:spPr/>
        <p:txBody>
          <a:bodyPr/>
          <a:lstStyle/>
          <a:p>
            <a:pPr>
              <a:defRPr/>
            </a:pPr>
            <a:fld id="{48B4153A-D4C5-4CEF-8992-0D8815C829E3}" type="slidenum">
              <a:rPr lang="en-US" smtClean="0"/>
              <a:pPr>
                <a:defRPr/>
              </a:pPr>
              <a:t>9</a:t>
            </a:fld>
            <a:endParaRPr lang="en-US" dirty="0"/>
          </a:p>
        </p:txBody>
      </p:sp>
    </p:spTree>
    <p:extLst>
      <p:ext uri="{BB962C8B-B14F-4D97-AF65-F5344CB8AC3E}">
        <p14:creationId xmlns:p14="http://schemas.microsoft.com/office/powerpoint/2010/main" val="2715839222"/>
      </p:ext>
    </p:extLst>
  </p:cSld>
  <p:clrMapOvr>
    <a:masterClrMapping/>
  </p:clrMapOvr>
</p:sld>
</file>

<file path=ppt/theme/theme1.xml><?xml version="1.0" encoding="utf-8"?>
<a:theme xmlns:a="http://schemas.openxmlformats.org/drawingml/2006/main" name="elenco puntat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SottoCategoria xmlns="679261c3-551f-4e86-913f-177e0e529669">-</SottoCategoria>
    <Categoria xmlns="c58f2efd-82a8-4ecf-b395-8c25e928921d">Power Point</Categoria>
    <_dlc_DocId xmlns="459159c4-d20a-4ff3-9b11-fbd127bd52e5">INTRANET-14-158</_dlc_DocId>
    <_dlc_DocIdUrl xmlns="459159c4-d20a-4ff3-9b11-fbd127bd52e5">
      <Url>https://intranet.istat.it/Collaborativi/_layouts/15/DocIdRedir.aspx?ID=INTRANET-14-158</Url>
      <Description>INTRANET-14-158</Description>
    </_dlc_DocIdUrl>
    <Ordine xmlns="679261c3-551f-4e86-913f-177e0e529669" xsi:nil="true"/>
  </documentManagement>
</p:properties>
</file>

<file path=customXml/item4.xml><?xml version="1.0" encoding="utf-8"?>
<ct:contentTypeSchema xmlns:ct="http://schemas.microsoft.com/office/2006/metadata/contentType" xmlns:ma="http://schemas.microsoft.com/office/2006/metadata/properties/metaAttributes" ct:_="" ma:_="" ma:contentTypeName="Documento" ma:contentTypeID="0x010100661A2BE3120D674DA36C11D6006822D4" ma:contentTypeVersion="5" ma:contentTypeDescription="Creare un nuovo documento." ma:contentTypeScope="" ma:versionID="b74c87ac489b73827490412ee3cfe72c">
  <xsd:schema xmlns:xsd="http://www.w3.org/2001/XMLSchema" xmlns:xs="http://www.w3.org/2001/XMLSchema" xmlns:p="http://schemas.microsoft.com/office/2006/metadata/properties" xmlns:ns2="c58f2efd-82a8-4ecf-b395-8c25e928921d" xmlns:ns3="459159c4-d20a-4ff3-9b11-fbd127bd52e5" xmlns:ns4="679261c3-551f-4e86-913f-177e0e529669" targetNamespace="http://schemas.microsoft.com/office/2006/metadata/properties" ma:root="true" ma:fieldsID="e2cc380ee14def62782d85c4be25510e" ns2:_="" ns3:_="" ns4:_="">
    <xsd:import namespace="c58f2efd-82a8-4ecf-b395-8c25e928921d"/>
    <xsd:import namespace="459159c4-d20a-4ff3-9b11-fbd127bd52e5"/>
    <xsd:import namespace="679261c3-551f-4e86-913f-177e0e529669"/>
    <xsd:element name="properties">
      <xsd:complexType>
        <xsd:sequence>
          <xsd:element name="documentManagement">
            <xsd:complexType>
              <xsd:all>
                <xsd:element ref="ns2:Categoria"/>
                <xsd:element ref="ns3:_dlc_DocId" minOccurs="0"/>
                <xsd:element ref="ns3:_dlc_DocIdUrl" minOccurs="0"/>
                <xsd:element ref="ns3:_dlc_DocIdPersistId" minOccurs="0"/>
                <xsd:element ref="ns4:SottoCategoria" minOccurs="0"/>
                <xsd:element ref="ns4:Ordin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2efd-82a8-4ecf-b395-8c25e928921d" elementFormDefault="qualified">
    <xsd:import namespace="http://schemas.microsoft.com/office/2006/documentManagement/types"/>
    <xsd:import namespace="http://schemas.microsoft.com/office/infopath/2007/PartnerControls"/>
    <xsd:element name="Categoria" ma:index="8" ma:displayName="Categoria" ma:default="Sfondi virtuali" ma:format="Dropdown" ma:internalName="Categoria">
      <xsd:simpleType>
        <xsd:restriction base="dms:Choice">
          <xsd:enumeration value="Sfondi virtuali"/>
          <xsd:enumeration value="1- Marchio/Logo"/>
          <xsd:enumeration value="Carta intestata con protocollo"/>
          <xsd:enumeration value="Carta intestata senza protocollo"/>
          <xsd:enumeration value="Power Point"/>
          <xsd:enumeration value="Libri digitali e cartacei"/>
          <xsd:enumeration value="Tavole di dati online"/>
          <xsd:enumeration value="Grafici interattivi"/>
          <xsd:enumeration value="Strumenti di comunicazione per i Censimenti permanenti"/>
          <xsd:enumeration value="Strumenti di comunicazione relativi al Censimento generale dell'Agricoltura 2020"/>
          <xsd:enumeration value="Censimenti permanenti"/>
        </xsd:restriction>
      </xsd:simpleType>
    </xsd:element>
  </xsd:schema>
  <xsd:schema xmlns:xsd="http://www.w3.org/2001/XMLSchema" xmlns:xs="http://www.w3.org/2001/XMLSchema" xmlns:dms="http://schemas.microsoft.com/office/2006/documentManagement/types" xmlns:pc="http://schemas.microsoft.com/office/infopath/2007/PartnerControls" targetNamespace="459159c4-d20a-4ff3-9b11-fbd127bd52e5" elementFormDefault="qualified">
    <xsd:import namespace="http://schemas.microsoft.com/office/2006/documentManagement/types"/>
    <xsd:import namespace="http://schemas.microsoft.com/office/infopath/2007/PartnerControls"/>
    <xsd:element name="_dlc_DocId" ma:index="9" nillable="true" ma:displayName="Valore ID documento" ma:description="Valore dell'ID documento assegnato all'elemento." ma:internalName="_dlc_DocId" ma:readOnly="true">
      <xsd:simpleType>
        <xsd:restriction base="dms:Text"/>
      </xsd:simpleType>
    </xsd:element>
    <xsd:element name="_dlc_DocIdUrl" ma:index="10" nillable="true" ma:displayName="ID documento" ma:description="Collegamento permanente al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9261c3-551f-4e86-913f-177e0e529669" elementFormDefault="qualified">
    <xsd:import namespace="http://schemas.microsoft.com/office/2006/documentManagement/types"/>
    <xsd:import namespace="http://schemas.microsoft.com/office/infopath/2007/PartnerControls"/>
    <xsd:element name="SottoCategoria" ma:index="12" nillable="true" ma:displayName="Sottocategoria" ma:default="-" ma:format="Dropdown" ma:internalName="SottoCategoria">
      <xsd:simpleType>
        <xsd:restriction base="dms:Choice">
          <xsd:enumeration value="-"/>
          <xsd:enumeration value="1- CP Generico"/>
          <xsd:enumeration value="2- CP Popolazione"/>
          <xsd:enumeration value="3- CP Imprese"/>
          <xsd:enumeration value="4- CP Istituzioni pubbliche"/>
          <xsd:enumeration value="5- CP Istituzioni non profit"/>
          <xsd:enumeration value="6- CP Agricoltura"/>
          <xsd:enumeration value="7- CP Agricoltura2020"/>
        </xsd:restriction>
      </xsd:simpleType>
    </xsd:element>
    <xsd:element name="Ordine" ma:index="13" nillable="true" ma:displayName="Ordine" ma:decimals="0" ma:internalName="Ordin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9C238D-4D5C-4783-820B-4854DCE45D41}">
  <ds:schemaRefs>
    <ds:schemaRef ds:uri="http://schemas.microsoft.com/sharepoint/v3/contenttype/forms"/>
  </ds:schemaRefs>
</ds:datastoreItem>
</file>

<file path=customXml/itemProps2.xml><?xml version="1.0" encoding="utf-8"?>
<ds:datastoreItem xmlns:ds="http://schemas.openxmlformats.org/officeDocument/2006/customXml" ds:itemID="{D9296C4F-9DE9-4B43-AA80-1FC85656CFFA}">
  <ds:schemaRefs>
    <ds:schemaRef ds:uri="http://schemas.microsoft.com/sharepoint/events"/>
  </ds:schemaRefs>
</ds:datastoreItem>
</file>

<file path=customXml/itemProps3.xml><?xml version="1.0" encoding="utf-8"?>
<ds:datastoreItem xmlns:ds="http://schemas.openxmlformats.org/officeDocument/2006/customXml" ds:itemID="{3EF378BC-F4D0-4510-B4EC-07B6EFE18CF8}">
  <ds:schemaRefs>
    <ds:schemaRef ds:uri="http://schemas.microsoft.com/office/2006/metadata/properties"/>
    <ds:schemaRef ds:uri="http://schemas.microsoft.com/office/infopath/2007/PartnerControls"/>
    <ds:schemaRef ds:uri="679261c3-551f-4e86-913f-177e0e529669"/>
    <ds:schemaRef ds:uri="c58f2efd-82a8-4ecf-b395-8c25e928921d"/>
    <ds:schemaRef ds:uri="459159c4-d20a-4ff3-9b11-fbd127bd52e5"/>
  </ds:schemaRefs>
</ds:datastoreItem>
</file>

<file path=customXml/itemProps4.xml><?xml version="1.0" encoding="utf-8"?>
<ds:datastoreItem xmlns:ds="http://schemas.openxmlformats.org/officeDocument/2006/customXml" ds:itemID="{C44F034E-DE69-4892-9E35-DE49F97F6E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2efd-82a8-4ecf-b395-8c25e928921d"/>
    <ds:schemaRef ds:uri="459159c4-d20a-4ff3-9b11-fbd127bd52e5"/>
    <ds:schemaRef ds:uri="679261c3-551f-4e86-913f-177e0e529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Dividendi</Template>
  <TotalTime>2142</TotalTime>
  <Words>1594</Words>
  <Application>Microsoft Office PowerPoint</Application>
  <PresentationFormat>Widescreen</PresentationFormat>
  <Paragraphs>90</Paragraphs>
  <Slides>11</Slides>
  <Notes>0</Notes>
  <HiddenSlides>0</HiddenSlides>
  <MMClips>0</MMClips>
  <ScaleCrop>false</ScaleCrop>
  <HeadingPairs>
    <vt:vector size="6" baseType="variant">
      <vt:variant>
        <vt:lpstr>Caratteri utilizzati</vt:lpstr>
      </vt:variant>
      <vt:variant>
        <vt:i4>9</vt:i4>
      </vt:variant>
      <vt:variant>
        <vt:lpstr>Tema</vt:lpstr>
      </vt:variant>
      <vt:variant>
        <vt:i4>1</vt:i4>
      </vt:variant>
      <vt:variant>
        <vt:lpstr>Titoli diapositive</vt:lpstr>
      </vt:variant>
      <vt:variant>
        <vt:i4>11</vt:i4>
      </vt:variant>
    </vt:vector>
  </HeadingPairs>
  <TitlesOfParts>
    <vt:vector size="21" baseType="lpstr">
      <vt:lpstr>Arial</vt:lpstr>
      <vt:lpstr>Arial</vt:lpstr>
      <vt:lpstr>Arial Narrow</vt:lpstr>
      <vt:lpstr>Calibri</vt:lpstr>
      <vt:lpstr>Cambria Math</vt:lpstr>
      <vt:lpstr>Courier New</vt:lpstr>
      <vt:lpstr>Gill Sans MT</vt:lpstr>
      <vt:lpstr>Roboto</vt:lpstr>
      <vt:lpstr>Wingdings 2</vt:lpstr>
      <vt:lpstr>elenco puntato</vt:lpstr>
      <vt:lpstr>Telephony Synthetic Data Generation  via Generative Adversarial Networks</vt:lpstr>
      <vt:lpstr>The experimentation (1/2)</vt:lpstr>
      <vt:lpstr>The experimentation (2/2)</vt:lpstr>
      <vt:lpstr>Original and Synthetic Data Univariate Distribution Visualization  </vt:lpstr>
      <vt:lpstr>Utility Metrics - Machine Learning Test: Random Forest Classifier Accuracy</vt:lpstr>
      <vt:lpstr>Utility Metrics - Model Evaluation via SDGym Tools: Statistical Metrics</vt:lpstr>
      <vt:lpstr>Utility Metrics - Model Evaluation via SDGym Tools: Statistical Metrics</vt:lpstr>
      <vt:lpstr>Utility Metrics - Model Evaluation via SDGym Tools: Likelihood Metrics</vt:lpstr>
      <vt:lpstr>Privacy Metrics - Model Evaluation by Matching Common Values</vt:lpstr>
      <vt:lpstr>Privacy Metrics - Model Evaluation by Matching Common Values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PresentazioneStandard</dc:title>
  <dc:creator>Bruna Tabanella</dc:creator>
  <cp:lastModifiedBy>Francesco Pugliese</cp:lastModifiedBy>
  <cp:revision>293</cp:revision>
  <dcterms:created xsi:type="dcterms:W3CDTF">2020-06-26T06:32:12Z</dcterms:created>
  <dcterms:modified xsi:type="dcterms:W3CDTF">2022-05-29T14:08:09Z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0x010100661A2BE3120D674DA36C11D6006822D4</vt:lpwstr>
  </property>
  <property fmtid="{D5CDD505-2E9C-101B-9397-08002B2CF9AE}" pid="3" name="_dlc_DocIdItemGuid">
    <vt:lpwstr>11205160-d5cd-44f2-bf0d-d055913f1cd1</vt:lpwstr>
  </property>
</Properties>
</file>