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26"/>
  </p:notesMasterIdLst>
  <p:sldIdLst>
    <p:sldId id="315" r:id="rId6"/>
    <p:sldId id="335" r:id="rId7"/>
    <p:sldId id="337" r:id="rId8"/>
    <p:sldId id="338" r:id="rId9"/>
    <p:sldId id="339" r:id="rId10"/>
    <p:sldId id="309" r:id="rId11"/>
    <p:sldId id="351" r:id="rId12"/>
    <p:sldId id="354" r:id="rId13"/>
    <p:sldId id="352" r:id="rId14"/>
    <p:sldId id="336" r:id="rId15"/>
    <p:sldId id="328" r:id="rId16"/>
    <p:sldId id="348" r:id="rId17"/>
    <p:sldId id="349" r:id="rId18"/>
    <p:sldId id="342" r:id="rId19"/>
    <p:sldId id="343" r:id="rId20"/>
    <p:sldId id="344" r:id="rId21"/>
    <p:sldId id="350" r:id="rId22"/>
    <p:sldId id="346" r:id="rId23"/>
    <p:sldId id="353" r:id="rId24"/>
    <p:sldId id="347" r:id="rId25"/>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pos="7401">
          <p15:clr>
            <a:srgbClr val="A4A3A4"/>
          </p15:clr>
        </p15:guide>
        <p15:guide id="2" orient="horz" pos="417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erta Radini" initials="RR" lastIdx="1" clrIdx="0">
    <p:extLst>
      <p:ext uri="{19B8F6BF-5375-455C-9EA6-DF929625EA0E}">
        <p15:presenceInfo xmlns:p15="http://schemas.microsoft.com/office/powerpoint/2012/main" userId="S::radini@istat.it::7d25cf42-785d-4e77-b32e-cb8e020b9c3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2A"/>
    <a:srgbClr val="79FFB6"/>
    <a:srgbClr val="2BF57D"/>
    <a:srgbClr val="7B7C7E"/>
    <a:srgbClr val="932338"/>
    <a:srgbClr val="636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4" autoAdjust="0"/>
    <p:restoredTop sz="72409" autoAdjust="0"/>
  </p:normalViewPr>
  <p:slideViewPr>
    <p:cSldViewPr snapToGrid="0" showGuides="1">
      <p:cViewPr varScale="1">
        <p:scale>
          <a:sx n="80" d="100"/>
          <a:sy n="80" d="100"/>
        </p:scale>
        <p:origin x="1182" y="96"/>
      </p:cViewPr>
      <p:guideLst>
        <p:guide pos="7401"/>
        <p:guide orient="horz" pos="4178"/>
      </p:guideLst>
    </p:cSldViewPr>
  </p:slideViewPr>
  <p:outlineViewPr>
    <p:cViewPr>
      <p:scale>
        <a:sx n="33" d="100"/>
        <a:sy n="33" d="100"/>
      </p:scale>
      <p:origin x="0" y="0"/>
    </p:cViewPr>
  </p:outlineViewPr>
  <p:notesTextViewPr>
    <p:cViewPr>
      <p:scale>
        <a:sx n="1" d="1"/>
        <a:sy n="1" d="1"/>
      </p:scale>
      <p:origin x="0" y="0"/>
    </p:cViewPr>
  </p:notesTextViewPr>
  <p:gridSpacing cx="54000" cy="540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5-29T12:17:54.967" idx="1">
    <p:pos x="3164" y="2159"/>
    <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5F835E2-227D-43BA-B3A5-E9E433264387}" type="datetimeFigureOut">
              <a:rPr lang="en-US"/>
              <a:pPr>
                <a:defRPr/>
              </a:pPr>
              <a:t>5/30/2022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F5F5882C-B867-4FE7-97C9-87FBF93DC802}"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dirty="0"/>
              <a:t>we think it is useful to re-propose, very quickly, some slides from the last presentation, to explain why we thought synthetic data are useful. </a:t>
            </a:r>
          </a:p>
          <a:p>
            <a:r>
              <a:rPr lang="en-US" sz="1200" b="0" dirty="0"/>
              <a:t>In particular at </a:t>
            </a:r>
            <a:r>
              <a:rPr lang="en-US" sz="1200" b="1" dirty="0"/>
              <a:t>what point in the process </a:t>
            </a:r>
            <a:r>
              <a:rPr lang="en-US" sz="1200" b="0" dirty="0"/>
              <a:t>do we find this data useful.</a:t>
            </a:r>
          </a:p>
          <a:p>
            <a:r>
              <a:rPr lang="en-US" sz="1200" b="0" dirty="0"/>
              <a:t>In the </a:t>
            </a:r>
            <a:r>
              <a:rPr lang="es-ES" sz="1200" b="1" dirty="0"/>
              <a:t>Reference </a:t>
            </a:r>
            <a:r>
              <a:rPr lang="es-ES" sz="1200" b="1" dirty="0" err="1"/>
              <a:t>Methodological</a:t>
            </a:r>
            <a:r>
              <a:rPr lang="es-ES" sz="1200" b="1" dirty="0"/>
              <a:t> Framework </a:t>
            </a:r>
            <a:r>
              <a:rPr lang="es-ES" sz="1200" b="1" dirty="0" err="1"/>
              <a:t>for</a:t>
            </a:r>
            <a:r>
              <a:rPr lang="es-ES" sz="1200" b="1" dirty="0"/>
              <a:t> MNO </a:t>
            </a:r>
            <a:r>
              <a:rPr lang="en-US" sz="1200" b="0" dirty="0"/>
              <a:t>represented by the hourglass shape where we distinguish three different </a:t>
            </a:r>
            <a:r>
              <a:rPr lang="it-IT" sz="1200" b="0" dirty="0" err="1"/>
              <a:t>layers</a:t>
            </a:r>
            <a:r>
              <a:rPr lang="it-IT" sz="1200" b="0" dirty="0"/>
              <a:t>: </a:t>
            </a:r>
            <a:r>
              <a:rPr lang="it-IT" dirty="0"/>
              <a:t>Data Layer, </a:t>
            </a:r>
            <a:r>
              <a:rPr lang="it-IT" dirty="0" err="1"/>
              <a:t>Convergence</a:t>
            </a:r>
            <a:r>
              <a:rPr lang="it-IT" dirty="0"/>
              <a:t>  Layer and </a:t>
            </a:r>
            <a:r>
              <a:rPr lang="it-IT" dirty="0" err="1"/>
              <a:t>Statistics</a:t>
            </a:r>
            <a:r>
              <a:rPr lang="it-IT" dirty="0"/>
              <a:t> 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gn="l"/>
            <a:r>
              <a:rPr lang="en-US" dirty="0"/>
              <a:t>In these three levels the </a:t>
            </a:r>
            <a:r>
              <a:rPr lang="en-US" b="1" dirty="0"/>
              <a:t>raw data </a:t>
            </a:r>
            <a:r>
              <a:rPr lang="en-US" dirty="0"/>
              <a:t>are transformed according to specific </a:t>
            </a:r>
            <a:r>
              <a:rPr lang="en-US" b="1" dirty="0"/>
              <a:t>definitions and algorithms </a:t>
            </a:r>
            <a:r>
              <a:rPr lang="en-US" dirty="0"/>
              <a:t>to provide the sufficient information to generate the </a:t>
            </a:r>
            <a:r>
              <a:rPr lang="en-US" b="1" dirty="0"/>
              <a:t>statistical data (here we named </a:t>
            </a:r>
            <a:r>
              <a:rPr lang="it-IT" b="1" dirty="0">
                <a:solidFill>
                  <a:schemeClr val="tx1"/>
                </a:solidFill>
              </a:rPr>
              <a:t>A PROXY Of Statistical</a:t>
            </a:r>
            <a:r>
              <a:rPr lang="it-IT" dirty="0"/>
              <a:t> </a:t>
            </a:r>
            <a:r>
              <a:rPr lang="it-IT" b="1" dirty="0" err="1">
                <a:solidFill>
                  <a:schemeClr val="tx1"/>
                </a:solidFill>
              </a:rPr>
              <a:t>Popolation</a:t>
            </a:r>
            <a:r>
              <a:rPr lang="it-IT" b="1" dirty="0">
                <a:solidFill>
                  <a:schemeClr val="tx1"/>
                </a:solidFill>
              </a:rPr>
              <a:t> ) </a:t>
            </a:r>
            <a:r>
              <a:rPr lang="en-US" dirty="0"/>
              <a:t>these Data will feed: indicators and estimates on the populations of interest.</a:t>
            </a:r>
          </a:p>
          <a:p>
            <a:pPr algn="l"/>
            <a:endParaRPr lang="en-US" dirty="0"/>
          </a:p>
          <a:p>
            <a:pPr algn="l"/>
            <a:r>
              <a:rPr lang="en-US" dirty="0"/>
              <a:t>the processing and transformation algorithms of the raw data are concentrated in the convergence level to build the aggregate data that the MNOs provide to NSI for their statistics.</a:t>
            </a:r>
            <a:endParaRPr lang="it-IT" dirty="0"/>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3</a:t>
            </a:fld>
            <a:endParaRPr lang="en-US"/>
          </a:p>
        </p:txBody>
      </p:sp>
    </p:spTree>
    <p:extLst>
      <p:ext uri="{BB962C8B-B14F-4D97-AF65-F5344CB8AC3E}">
        <p14:creationId xmlns:p14="http://schemas.microsoft.com/office/powerpoint/2010/main" val="1717002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If</a:t>
            </a:r>
            <a:r>
              <a:rPr lang="it-IT" dirty="0"/>
              <a:t> </a:t>
            </a:r>
            <a:r>
              <a:rPr lang="it-IT" dirty="0" err="1"/>
              <a:t>you</a:t>
            </a:r>
            <a:r>
              <a:rPr lang="it-IT" dirty="0"/>
              <a:t> </a:t>
            </a:r>
            <a:r>
              <a:rPr lang="it-IT" dirty="0" err="1"/>
              <a:t>remenber</a:t>
            </a:r>
            <a:r>
              <a:rPr lang="it-IT" dirty="0"/>
              <a:t> The steps of the </a:t>
            </a:r>
            <a:r>
              <a:rPr lang="it-IT" dirty="0" err="1"/>
              <a:t>pipelene</a:t>
            </a:r>
            <a:r>
              <a:rPr lang="it-IT" dirty="0"/>
              <a:t> are green, blu or </a:t>
            </a:r>
            <a:r>
              <a:rPr lang="it-IT" dirty="0" err="1"/>
              <a:t>brown</a:t>
            </a:r>
            <a:r>
              <a:rPr lang="it-IT" dirty="0"/>
              <a:t> coloured </a:t>
            </a:r>
            <a:r>
              <a:rPr lang="it-IT" dirty="0" err="1"/>
              <a:t>according</a:t>
            </a:r>
            <a:r>
              <a:rPr lang="it-IT" dirty="0"/>
              <a:t> to the </a:t>
            </a:r>
            <a:r>
              <a:rPr lang="it-IT" b="1" dirty="0" err="1"/>
              <a:t>transparency</a:t>
            </a:r>
            <a:r>
              <a:rPr lang="it-IT" dirty="0"/>
              <a:t> of the </a:t>
            </a:r>
            <a:r>
              <a:rPr lang="it-IT" dirty="0" err="1"/>
              <a:t>algorithms</a:t>
            </a:r>
            <a:r>
              <a:rPr lang="it-IT" dirty="0"/>
              <a:t> </a:t>
            </a:r>
            <a:r>
              <a:rPr lang="it-IT" dirty="0" err="1"/>
              <a:t>used</a:t>
            </a:r>
            <a:r>
              <a:rPr lang="it-IT" dirty="0"/>
              <a:t> to make </a:t>
            </a:r>
            <a:r>
              <a:rPr lang="it-IT" dirty="0" err="1"/>
              <a:t>it</a:t>
            </a:r>
            <a:r>
              <a:rPr lang="it-IT" dirty="0"/>
              <a:t>.</a:t>
            </a:r>
          </a:p>
          <a:p>
            <a:r>
              <a:rPr lang="en-US" dirty="0"/>
              <a:t>In particular, the green activities performed on the raw data can be shared with a </a:t>
            </a:r>
            <a:r>
              <a:rPr lang="en-US" dirty="0" err="1"/>
              <a:t>speudo</a:t>
            </a:r>
            <a:r>
              <a:rPr lang="en-US" dirty="0"/>
              <a:t> code, but perhaps even more, developed in collaboration MNO-NSI.</a:t>
            </a:r>
          </a:p>
          <a:p>
            <a:r>
              <a:rPr lang="en-US" dirty="0"/>
              <a:t>In such a way that the code developed by NSI thanks to synthetic data can then be applied to real data. </a:t>
            </a:r>
          </a:p>
          <a:p>
            <a:r>
              <a:rPr lang="en-US" dirty="0"/>
              <a:t>In this case the ownership of the algorithms would be of the NSI and could be shared.</a:t>
            </a:r>
          </a:p>
          <a:p>
            <a:r>
              <a:rPr lang="it-IT" sz="1200" b="1" i="1" u="sng" dirty="0">
                <a:solidFill>
                  <a:srgbClr val="C00000"/>
                </a:solidFill>
                <a:latin typeface="Calibri" pitchFamily="34" charset="0"/>
                <a:cs typeface="Arial" charset="0"/>
              </a:rPr>
              <a:t>The </a:t>
            </a:r>
            <a:r>
              <a:rPr lang="it-IT" sz="1200" b="1" dirty="0">
                <a:solidFill>
                  <a:schemeClr val="tx1"/>
                </a:solidFill>
              </a:rPr>
              <a:t>Night </a:t>
            </a:r>
            <a:r>
              <a:rPr lang="it-IT" sz="1200" b="1" dirty="0" err="1">
                <a:solidFill>
                  <a:schemeClr val="tx1"/>
                </a:solidFill>
              </a:rPr>
              <a:t>Population</a:t>
            </a:r>
            <a:r>
              <a:rPr lang="it-IT" sz="1200" b="1" dirty="0">
                <a:solidFill>
                  <a:schemeClr val="tx1"/>
                </a:solidFill>
              </a:rPr>
              <a:t> </a:t>
            </a:r>
            <a:r>
              <a:rPr lang="it-IT" sz="1200" b="1" i="1" u="sng" dirty="0" err="1">
                <a:solidFill>
                  <a:srgbClr val="C00000"/>
                </a:solidFill>
                <a:latin typeface="Calibri" pitchFamily="34" charset="0"/>
                <a:cs typeface="Arial" charset="0"/>
              </a:rPr>
              <a:t>is</a:t>
            </a:r>
            <a:r>
              <a:rPr lang="it-IT" sz="1200" b="1" i="1" u="sng" dirty="0">
                <a:solidFill>
                  <a:srgbClr val="C00000"/>
                </a:solidFill>
                <a:latin typeface="Calibri" pitchFamily="34" charset="0"/>
                <a:cs typeface="Arial" charset="0"/>
              </a:rPr>
              <a:t> </a:t>
            </a:r>
            <a:r>
              <a:rPr lang="it-IT" sz="1200" b="1" i="1" u="sng" dirty="0" err="1">
                <a:solidFill>
                  <a:srgbClr val="C00000"/>
                </a:solidFill>
                <a:latin typeface="Calibri" pitchFamily="34" charset="0"/>
                <a:cs typeface="Arial" charset="0"/>
              </a:rPr>
              <a:t>population</a:t>
            </a:r>
            <a:r>
              <a:rPr lang="it-IT" sz="1200" b="1" i="1" u="sng" dirty="0">
                <a:solidFill>
                  <a:srgbClr val="C00000"/>
                </a:solidFill>
                <a:latin typeface="Calibri" pitchFamily="34" charset="0"/>
                <a:cs typeface="Arial" charset="0"/>
              </a:rPr>
              <a:t> </a:t>
            </a:r>
            <a:r>
              <a:rPr lang="it-IT" sz="1200" b="1" i="1" u="sng" dirty="0" err="1">
                <a:solidFill>
                  <a:srgbClr val="C00000"/>
                </a:solidFill>
                <a:latin typeface="Calibri" pitchFamily="34" charset="0"/>
                <a:cs typeface="Arial" charset="0"/>
              </a:rPr>
              <a:t>usually</a:t>
            </a:r>
            <a:r>
              <a:rPr lang="it-IT" sz="1200" b="1" i="1" u="sng" dirty="0">
                <a:solidFill>
                  <a:srgbClr val="C00000"/>
                </a:solidFill>
                <a:latin typeface="Calibri" pitchFamily="34" charset="0"/>
                <a:cs typeface="Arial" charset="0"/>
              </a:rPr>
              <a:t> </a:t>
            </a:r>
            <a:r>
              <a:rPr lang="it-IT" sz="1200" b="1" i="1" u="sng" dirty="0" err="1">
                <a:solidFill>
                  <a:srgbClr val="C00000"/>
                </a:solidFill>
                <a:latin typeface="Calibri" pitchFamily="34" charset="0"/>
                <a:cs typeface="Arial" charset="0"/>
              </a:rPr>
              <a:t>staying</a:t>
            </a:r>
            <a:r>
              <a:rPr lang="it-IT" sz="1200" b="1" i="1" u="sng" dirty="0">
                <a:solidFill>
                  <a:srgbClr val="C00000"/>
                </a:solidFill>
                <a:latin typeface="Calibri" pitchFamily="34" charset="0"/>
                <a:cs typeface="Arial" charset="0"/>
              </a:rPr>
              <a:t> in a place </a:t>
            </a:r>
            <a:r>
              <a:rPr lang="it-IT" sz="1200" b="1" i="1" u="sng" dirty="0" err="1">
                <a:solidFill>
                  <a:srgbClr val="C00000"/>
                </a:solidFill>
                <a:latin typeface="Calibri" pitchFamily="34" charset="0"/>
                <a:cs typeface="Arial" charset="0"/>
              </a:rPr>
              <a:t>during</a:t>
            </a:r>
            <a:r>
              <a:rPr lang="it-IT" sz="1200" b="1" i="1" u="sng" dirty="0">
                <a:solidFill>
                  <a:srgbClr val="C00000"/>
                </a:solidFill>
                <a:latin typeface="Calibri" pitchFamily="34" charset="0"/>
                <a:cs typeface="Arial" charset="0"/>
              </a:rPr>
              <a:t> the night for a </a:t>
            </a:r>
            <a:r>
              <a:rPr lang="it-IT" sz="1200" b="1" i="1" u="sng" dirty="0" err="1">
                <a:solidFill>
                  <a:srgbClr val="C00000"/>
                </a:solidFill>
                <a:latin typeface="Calibri" pitchFamily="34" charset="0"/>
                <a:cs typeface="Arial" charset="0"/>
              </a:rPr>
              <a:t>period</a:t>
            </a:r>
            <a:endParaRPr lang="it-IT" sz="1200" b="1" i="1" u="sng" dirty="0">
              <a:solidFill>
                <a:srgbClr val="C00000"/>
              </a:solidFill>
              <a:latin typeface="Calibri" pitchFamily="34" charset="0"/>
              <a:cs typeface="Arial" charset="0"/>
            </a:endParaRPr>
          </a:p>
          <a:p>
            <a:endParaRPr lang="it-IT" dirty="0"/>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4</a:t>
            </a:fld>
            <a:endParaRPr lang="en-US"/>
          </a:p>
        </p:txBody>
      </p:sp>
    </p:spTree>
    <p:extLst>
      <p:ext uri="{BB962C8B-B14F-4D97-AF65-F5344CB8AC3E}">
        <p14:creationId xmlns:p14="http://schemas.microsoft.com/office/powerpoint/2010/main" val="3219328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5</a:t>
            </a:fld>
            <a:endParaRPr lang="en-US"/>
          </a:p>
        </p:txBody>
      </p:sp>
    </p:spTree>
    <p:extLst>
      <p:ext uri="{BB962C8B-B14F-4D97-AF65-F5344CB8AC3E}">
        <p14:creationId xmlns:p14="http://schemas.microsoft.com/office/powerpoint/2010/main" val="1759780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F5F5882C-B867-4FE7-97C9-87FBF93DC802}" type="slidenum">
              <a:rPr lang="en-US" smtClean="0"/>
              <a:pPr>
                <a:defRPr/>
              </a:pPr>
              <a:t>14</a:t>
            </a:fld>
            <a:endParaRPr lang="en-US"/>
          </a:p>
        </p:txBody>
      </p:sp>
    </p:spTree>
    <p:extLst>
      <p:ext uri="{BB962C8B-B14F-4D97-AF65-F5344CB8AC3E}">
        <p14:creationId xmlns:p14="http://schemas.microsoft.com/office/powerpoint/2010/main" val="1699559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F5F5882C-B867-4FE7-97C9-87FBF93DC802}" type="slidenum">
              <a:rPr lang="en-US" smtClean="0"/>
              <a:pPr>
                <a:defRPr/>
              </a:pPr>
              <a:t>15</a:t>
            </a:fld>
            <a:endParaRPr lang="en-US"/>
          </a:p>
        </p:txBody>
      </p:sp>
    </p:spTree>
    <p:extLst>
      <p:ext uri="{BB962C8B-B14F-4D97-AF65-F5344CB8AC3E}">
        <p14:creationId xmlns:p14="http://schemas.microsoft.com/office/powerpoint/2010/main" val="2734944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F5F5882C-B867-4FE7-97C9-87FBF93DC802}" type="slidenum">
              <a:rPr lang="en-US" smtClean="0"/>
              <a:pPr>
                <a:defRPr/>
              </a:pPr>
              <a:t>16</a:t>
            </a:fld>
            <a:endParaRPr lang="en-US"/>
          </a:p>
        </p:txBody>
      </p:sp>
    </p:spTree>
    <p:extLst>
      <p:ext uri="{BB962C8B-B14F-4D97-AF65-F5344CB8AC3E}">
        <p14:creationId xmlns:p14="http://schemas.microsoft.com/office/powerpoint/2010/main" val="251614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F5F5882C-B867-4FE7-97C9-87FBF93DC802}" type="slidenum">
              <a:rPr lang="en-US" smtClean="0"/>
              <a:pPr>
                <a:defRPr/>
              </a:pPr>
              <a:t>18</a:t>
            </a:fld>
            <a:endParaRPr lang="en-US"/>
          </a:p>
        </p:txBody>
      </p:sp>
    </p:spTree>
    <p:extLst>
      <p:ext uri="{BB962C8B-B14F-4D97-AF65-F5344CB8AC3E}">
        <p14:creationId xmlns:p14="http://schemas.microsoft.com/office/powerpoint/2010/main" val="31146630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pertina">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1070" y="2621956"/>
            <a:ext cx="9818337" cy="2782819"/>
          </a:xfrm>
          <a:effectLst/>
        </p:spPr>
        <p:txBody>
          <a:bodyPr lIns="0" tIns="0" rIns="0" bIns="0" anchor="ctr">
            <a:normAutofit/>
          </a:bodyPr>
          <a:lstStyle>
            <a:lvl1pPr>
              <a:lnSpc>
                <a:spcPts val="3600"/>
              </a:lnSpc>
              <a:defRPr sz="3400" b="0" cap="none">
                <a:solidFill>
                  <a:srgbClr val="C00000"/>
                </a:solidFill>
                <a:latin typeface="Arial Narrow" panose="020B0606020202030204" pitchFamily="34" charset="0"/>
              </a:defRPr>
            </a:lvl1pPr>
          </a:lstStyle>
          <a:p>
            <a:r>
              <a:rPr lang="it-IT" dirty="0"/>
              <a:t>FARE CLIC PER MODIFICARE LO STILE DEL TITOLO DELLO SCHEMA FARE CLIC PER MODIFICARE LO STILE DEL TITOLO DELLO SCHEMA</a:t>
            </a:r>
            <a:endParaRPr lang="en-US" dirty="0"/>
          </a:p>
        </p:txBody>
      </p:sp>
      <p:sp>
        <p:nvSpPr>
          <p:cNvPr id="9" name="Text Placeholder 2">
            <a:extLst>
              <a:ext uri="{FF2B5EF4-FFF2-40B4-BE49-F238E27FC236}">
                <a16:creationId xmlns:a16="http://schemas.microsoft.com/office/drawing/2014/main" id="{384E50FF-EF10-4A0E-8686-237E66B249CE}"/>
              </a:ext>
            </a:extLst>
          </p:cNvPr>
          <p:cNvSpPr>
            <a:spLocks noGrp="1"/>
          </p:cNvSpPr>
          <p:nvPr>
            <p:ph type="body" idx="1"/>
          </p:nvPr>
        </p:nvSpPr>
        <p:spPr>
          <a:xfrm>
            <a:off x="469184" y="6495314"/>
            <a:ext cx="7481115" cy="179536"/>
          </a:xfrm>
        </p:spPr>
        <p:txBody>
          <a:bodyPr wrap="square" lIns="0" tIns="0" rIns="0" bIns="0">
            <a:spAutoFit/>
          </a:bodyPr>
          <a:lstStyle>
            <a:lvl1pPr marL="0" indent="0">
              <a:lnSpc>
                <a:spcPts val="1400"/>
              </a:lnSpc>
              <a:spcAft>
                <a:spcPts val="200"/>
              </a:spcAft>
              <a:buNone/>
              <a:defRPr sz="11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Modifica gli stili del testo dello schema</a:t>
            </a:r>
          </a:p>
        </p:txBody>
      </p:sp>
      <p:sp>
        <p:nvSpPr>
          <p:cNvPr id="20" name="Text Placeholder 2">
            <a:extLst>
              <a:ext uri="{FF2B5EF4-FFF2-40B4-BE49-F238E27FC236}">
                <a16:creationId xmlns:a16="http://schemas.microsoft.com/office/drawing/2014/main" id="{771492F8-659D-4E4C-A49D-B7C567539112}"/>
              </a:ext>
            </a:extLst>
          </p:cNvPr>
          <p:cNvSpPr>
            <a:spLocks noGrp="1"/>
          </p:cNvSpPr>
          <p:nvPr>
            <p:ph type="body" idx="10"/>
          </p:nvPr>
        </p:nvSpPr>
        <p:spPr>
          <a:xfrm>
            <a:off x="469185" y="1287956"/>
            <a:ext cx="3689746" cy="216000"/>
          </a:xfrm>
        </p:spPr>
        <p:txBody>
          <a:bodyPr lIns="0" tIns="0" rIns="0" bIns="0">
            <a:noAutofit/>
          </a:bodyPr>
          <a:lstStyle>
            <a:lvl1pPr marL="0" indent="0">
              <a:lnSpc>
                <a:spcPts val="1500"/>
              </a:lnSpc>
              <a:spcAft>
                <a:spcPts val="600"/>
              </a:spcAft>
              <a:buNone/>
              <a:defRPr lang="it-IT" sz="1200" dirty="0">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Modifica gli stili del testo dello schema</a:t>
            </a:r>
          </a:p>
        </p:txBody>
      </p:sp>
      <p:sp>
        <p:nvSpPr>
          <p:cNvPr id="23" name="Text Placeholder 2">
            <a:extLst>
              <a:ext uri="{FF2B5EF4-FFF2-40B4-BE49-F238E27FC236}">
                <a16:creationId xmlns:a16="http://schemas.microsoft.com/office/drawing/2014/main" id="{384E50FF-EF10-4A0E-8686-237E66B249CE}"/>
              </a:ext>
            </a:extLst>
          </p:cNvPr>
          <p:cNvSpPr>
            <a:spLocks noGrp="1"/>
          </p:cNvSpPr>
          <p:nvPr>
            <p:ph type="body" idx="11" hasCustomPrompt="1"/>
          </p:nvPr>
        </p:nvSpPr>
        <p:spPr>
          <a:xfrm>
            <a:off x="469184" y="1522956"/>
            <a:ext cx="3689747" cy="1080000"/>
          </a:xfrm>
        </p:spPr>
        <p:txBody>
          <a:bodyPr lIns="0" tIns="0" rIns="0" bIns="0" anchor="t" anchorCtr="0">
            <a:noAutofit/>
          </a:bodyPr>
          <a:lstStyle>
            <a:lvl1pPr marL="0" indent="0">
              <a:lnSpc>
                <a:spcPct val="100000"/>
              </a:lnSpc>
              <a:spcAft>
                <a:spcPts val="0"/>
              </a:spcAft>
              <a:buNone/>
              <a:defRPr sz="2000" b="0">
                <a:solidFill>
                  <a:srgbClr val="636462"/>
                </a:solidFill>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MODIFICA GLI STILI DEL TESTO</a:t>
            </a:r>
          </a:p>
        </p:txBody>
      </p:sp>
      <p:sp>
        <p:nvSpPr>
          <p:cNvPr id="11" name="Text Placeholder 2">
            <a:extLst>
              <a:ext uri="{FF2B5EF4-FFF2-40B4-BE49-F238E27FC236}">
                <a16:creationId xmlns:a16="http://schemas.microsoft.com/office/drawing/2014/main" id="{384E50FF-EF10-4A0E-8686-237E66B249CE}"/>
              </a:ext>
            </a:extLst>
          </p:cNvPr>
          <p:cNvSpPr>
            <a:spLocks noGrp="1"/>
          </p:cNvSpPr>
          <p:nvPr>
            <p:ph type="body" idx="12" hasCustomPrompt="1"/>
          </p:nvPr>
        </p:nvSpPr>
        <p:spPr>
          <a:xfrm>
            <a:off x="469184" y="6297672"/>
            <a:ext cx="7481115" cy="188513"/>
          </a:xfrm>
        </p:spPr>
        <p:txBody>
          <a:bodyPr wrap="square" lIns="0" tIns="0" rIns="0" bIns="0">
            <a:spAutoFit/>
          </a:bodyPr>
          <a:lstStyle>
            <a:lvl1pPr marL="0" indent="0">
              <a:lnSpc>
                <a:spcPts val="1400"/>
              </a:lnSpc>
              <a:spcAft>
                <a:spcPts val="200"/>
              </a:spcAft>
              <a:buNone/>
              <a:defRPr sz="1400" b="0">
                <a:solidFill>
                  <a:schemeClr val="tx1">
                    <a:lumMod val="65000"/>
                    <a:lumOff val="35000"/>
                  </a:schemeClr>
                </a:solidFill>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MODIFICA GLI STILI DEL TESTO DELLO SCHEMA</a:t>
            </a:r>
          </a:p>
        </p:txBody>
      </p:sp>
      <p:sp>
        <p:nvSpPr>
          <p:cNvPr id="12" name="Rectangle 8">
            <a:extLst>
              <a:ext uri="{FF2B5EF4-FFF2-40B4-BE49-F238E27FC236}">
                <a16:creationId xmlns:a16="http://schemas.microsoft.com/office/drawing/2014/main" id="{A8FC9CB7-7D84-419A-988C-7B8817E18EDB}"/>
              </a:ext>
            </a:extLst>
          </p:cNvPr>
          <p:cNvSpPr/>
          <p:nvPr userDrawn="1"/>
        </p:nvSpPr>
        <p:spPr>
          <a:xfrm>
            <a:off x="463550" y="0"/>
            <a:ext cx="3708400" cy="1089025"/>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F57BA760-D00A-4F5B-B978-07F3F810367F}"/>
              </a:ext>
            </a:extLst>
          </p:cNvPr>
          <p:cNvSpPr/>
          <p:nvPr userDrawn="1"/>
        </p:nvSpPr>
        <p:spPr>
          <a:xfrm>
            <a:off x="4251325" y="0"/>
            <a:ext cx="3706813" cy="1089025"/>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pic>
        <p:nvPicPr>
          <p:cNvPr id="4" name="Immagine 3">
            <a:extLst>
              <a:ext uri="{FF2B5EF4-FFF2-40B4-BE49-F238E27FC236}">
                <a16:creationId xmlns:a16="http://schemas.microsoft.com/office/drawing/2014/main" id="{617FA033-79E9-4921-B88E-03D9DAACCE5F}"/>
              </a:ext>
            </a:extLst>
          </p:cNvPr>
          <p:cNvPicPr>
            <a:picLocks noChangeAspect="1"/>
          </p:cNvPicPr>
          <p:nvPr userDrawn="1"/>
        </p:nvPicPr>
        <p:blipFill>
          <a:blip r:embed="rId2"/>
          <a:stretch>
            <a:fillRect/>
          </a:stretch>
        </p:blipFill>
        <p:spPr>
          <a:xfrm>
            <a:off x="8550841" y="637832"/>
            <a:ext cx="2700000" cy="461927"/>
          </a:xfrm>
          <a:prstGeom prst="rect">
            <a:avLst/>
          </a:prstGeom>
        </p:spPr>
      </p:pic>
      <p:sp>
        <p:nvSpPr>
          <p:cNvPr id="16" name="Rectangle 9">
            <a:extLst>
              <a:ext uri="{FF2B5EF4-FFF2-40B4-BE49-F238E27FC236}">
                <a16:creationId xmlns:a16="http://schemas.microsoft.com/office/drawing/2014/main" id="{821E4C3A-67D5-4B9E-B373-7B560EA0839E}"/>
              </a:ext>
            </a:extLst>
          </p:cNvPr>
          <p:cNvSpPr/>
          <p:nvPr userDrawn="1"/>
        </p:nvSpPr>
        <p:spPr>
          <a:xfrm>
            <a:off x="8037513" y="0"/>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5599829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ue immagini affiancat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C2F57ACB-1A9A-42A2-B0B9-3C24FCCE916F}"/>
              </a:ext>
            </a:extLst>
          </p:cNvPr>
          <p:cNvSpPr/>
          <p:nvPr userDrawn="1"/>
        </p:nvSpPr>
        <p:spPr>
          <a:xfrm>
            <a:off x="471488" y="1571124"/>
            <a:ext cx="5472112" cy="4392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21" name="Text Placeholder 3">
            <a:extLst>
              <a:ext uri="{FF2B5EF4-FFF2-40B4-BE49-F238E27FC236}">
                <a16:creationId xmlns:a16="http://schemas.microsoft.com/office/drawing/2014/main" id="{A0C542E8-A419-4B8E-8AE4-1D0DC75ADF26}"/>
              </a:ext>
            </a:extLst>
          </p:cNvPr>
          <p:cNvSpPr>
            <a:spLocks noGrp="1"/>
          </p:cNvSpPr>
          <p:nvPr>
            <p:ph type="body" sz="half" idx="12" hasCustomPrompt="1"/>
          </p:nvPr>
        </p:nvSpPr>
        <p:spPr>
          <a:xfrm>
            <a:off x="562922" y="1691683"/>
            <a:ext cx="5304733" cy="387373"/>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2" name="Content Placeholder 3">
            <a:extLst>
              <a:ext uri="{FF2B5EF4-FFF2-40B4-BE49-F238E27FC236}">
                <a16:creationId xmlns:a16="http://schemas.microsoft.com/office/drawing/2014/main" id="{3F3446B5-6360-4947-B444-A1DBFD655274}"/>
              </a:ext>
            </a:extLst>
          </p:cNvPr>
          <p:cNvSpPr>
            <a:spLocks noGrp="1"/>
          </p:cNvSpPr>
          <p:nvPr>
            <p:ph sz="half" idx="13"/>
          </p:nvPr>
        </p:nvSpPr>
        <p:spPr>
          <a:xfrm>
            <a:off x="562922" y="2172243"/>
            <a:ext cx="5304733" cy="3668732"/>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20" name="Rectangle 8">
            <a:extLst>
              <a:ext uri="{FF2B5EF4-FFF2-40B4-BE49-F238E27FC236}">
                <a16:creationId xmlns:a16="http://schemas.microsoft.com/office/drawing/2014/main" id="{D17306DB-EF2B-46DB-BE4C-67BA4581EC8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0">
            <a:extLst>
              <a:ext uri="{FF2B5EF4-FFF2-40B4-BE49-F238E27FC236}">
                <a16:creationId xmlns:a16="http://schemas.microsoft.com/office/drawing/2014/main" id="{27663729-5A18-460D-BCC5-1C121255BEC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9">
            <a:extLst>
              <a:ext uri="{FF2B5EF4-FFF2-40B4-BE49-F238E27FC236}">
                <a16:creationId xmlns:a16="http://schemas.microsoft.com/office/drawing/2014/main" id="{88AE038F-3265-4340-AFAF-203DBF97366C}"/>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25" name="Immagine 24">
            <a:extLst>
              <a:ext uri="{FF2B5EF4-FFF2-40B4-BE49-F238E27FC236}">
                <a16:creationId xmlns:a16="http://schemas.microsoft.com/office/drawing/2014/main" id="{5203E877-BB68-4C3E-A95D-262A3B3831F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ooter Placeholder 4">
            <a:extLst>
              <a:ext uri="{FF2B5EF4-FFF2-40B4-BE49-F238E27FC236}">
                <a16:creationId xmlns:a16="http://schemas.microsoft.com/office/drawing/2014/main" id="{DDB77A0D-9AB4-48A1-82C5-A09A7D4F72D4}"/>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9" name="Slide Number Placeholder 5">
            <a:extLst>
              <a:ext uri="{FF2B5EF4-FFF2-40B4-BE49-F238E27FC236}">
                <a16:creationId xmlns:a16="http://schemas.microsoft.com/office/drawing/2014/main" id="{ABB3C7F1-D02D-4858-A51B-B1211EF06EF0}"/>
              </a:ext>
            </a:extLst>
          </p:cNvPr>
          <p:cNvSpPr>
            <a:spLocks noGrp="1"/>
          </p:cNvSpPr>
          <p:nvPr>
            <p:ph type="sldNum" sz="quarter" idx="14"/>
          </p:nvPr>
        </p:nvSpPr>
        <p:spPr>
          <a:xfrm>
            <a:off x="323469" y="6405108"/>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30" name="Rettangolo 29">
            <a:extLst>
              <a:ext uri="{FF2B5EF4-FFF2-40B4-BE49-F238E27FC236}">
                <a16:creationId xmlns:a16="http://schemas.microsoft.com/office/drawing/2014/main" id="{2E11952F-B65E-4BC4-A306-BA5F2E5E1051}"/>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1" name="Text Placeholder 3">
            <a:extLst>
              <a:ext uri="{FF2B5EF4-FFF2-40B4-BE49-F238E27FC236}">
                <a16:creationId xmlns:a16="http://schemas.microsoft.com/office/drawing/2014/main" id="{10FF5994-804D-479E-8547-F402AE8DD1DD}"/>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32" name="Content Placeholder 3">
            <a:extLst>
              <a:ext uri="{FF2B5EF4-FFF2-40B4-BE49-F238E27FC236}">
                <a16:creationId xmlns:a16="http://schemas.microsoft.com/office/drawing/2014/main" id="{4C0547B4-6D28-4C23-830C-984AB52D9776}"/>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7432050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dascalia+grafico o tavola gran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83042" cy="662557"/>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Content Placeholder 3"/>
          <p:cNvSpPr>
            <a:spLocks noGrp="1"/>
          </p:cNvSpPr>
          <p:nvPr>
            <p:ph sz="half" idx="2"/>
          </p:nvPr>
        </p:nvSpPr>
        <p:spPr>
          <a:xfrm>
            <a:off x="463786" y="2319687"/>
            <a:ext cx="11283042" cy="3630263"/>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pic>
        <p:nvPicPr>
          <p:cNvPr id="13" name="Immagine 12">
            <a:extLst>
              <a:ext uri="{FF2B5EF4-FFF2-40B4-BE49-F238E27FC236}">
                <a16:creationId xmlns:a16="http://schemas.microsoft.com/office/drawing/2014/main" id="{D0FB10A6-C138-494B-9E13-24A27B8289F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Footer Placeholder 4">
            <a:extLst>
              <a:ext uri="{FF2B5EF4-FFF2-40B4-BE49-F238E27FC236}">
                <a16:creationId xmlns:a16="http://schemas.microsoft.com/office/drawing/2014/main" id="{A4B33C25-F53C-40FF-87FE-5A1021509E50}"/>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7" name="Rectangle 8">
            <a:extLst>
              <a:ext uri="{FF2B5EF4-FFF2-40B4-BE49-F238E27FC236}">
                <a16:creationId xmlns:a16="http://schemas.microsoft.com/office/drawing/2014/main" id="{96897485-CF07-4D6A-ABB8-A29D7DC5710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BC91E05A-8494-49B6-B257-61F68DA8B315}"/>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9">
            <a:extLst>
              <a:ext uri="{FF2B5EF4-FFF2-40B4-BE49-F238E27FC236}">
                <a16:creationId xmlns:a16="http://schemas.microsoft.com/office/drawing/2014/main" id="{422199A7-2A62-43D5-872A-CD0B9A3D6E61}"/>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0" name="Slide Number Placeholder 5">
            <a:extLst>
              <a:ext uri="{FF2B5EF4-FFF2-40B4-BE49-F238E27FC236}">
                <a16:creationId xmlns:a16="http://schemas.microsoft.com/office/drawing/2014/main" id="{1B2ED1D9-25D5-4BB7-87C2-D519D9336366}"/>
              </a:ext>
            </a:extLst>
          </p:cNvPr>
          <p:cNvSpPr>
            <a:spLocks noGrp="1"/>
          </p:cNvSpPr>
          <p:nvPr>
            <p:ph type="sldNum" sz="quarter" idx="14"/>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69949798"/>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18A4B74D-95FF-4ECC-AED0-C183993F87B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a:extLst>
              <a:ext uri="{FF2B5EF4-FFF2-40B4-BE49-F238E27FC236}">
                <a16:creationId xmlns:a16="http://schemas.microsoft.com/office/drawing/2014/main" id="{48324380-A91B-40DB-8B06-87F1716A8EF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9" name="Slide Number Placeholder 5">
            <a:extLst>
              <a:ext uri="{FF2B5EF4-FFF2-40B4-BE49-F238E27FC236}">
                <a16:creationId xmlns:a16="http://schemas.microsoft.com/office/drawing/2014/main" id="{9376CEDB-6160-4575-AAD8-45EA5C0ED54C}"/>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29422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ingraziamenti">
    <p:spTree>
      <p:nvGrpSpPr>
        <p:cNvPr id="1" name=""/>
        <p:cNvGrpSpPr/>
        <p:nvPr/>
      </p:nvGrpSpPr>
      <p:grpSpPr>
        <a:xfrm>
          <a:off x="0" y="0"/>
          <a:ext cx="0" cy="0"/>
          <a:chOff x="0" y="0"/>
          <a:chExt cx="0" cy="0"/>
        </a:xfrm>
      </p:grpSpPr>
      <p:sp>
        <p:nvSpPr>
          <p:cNvPr id="2" name="Title 1"/>
          <p:cNvSpPr>
            <a:spLocks noGrp="1"/>
          </p:cNvSpPr>
          <p:nvPr>
            <p:ph type="ctrTitle"/>
          </p:nvPr>
        </p:nvSpPr>
        <p:spPr>
          <a:xfrm>
            <a:off x="463786" y="1796902"/>
            <a:ext cx="11283042" cy="1839433"/>
          </a:xfrm>
          <a:effectLst/>
        </p:spPr>
        <p:txBody>
          <a:bodyPr anchor="ctr">
            <a:noAutofit/>
          </a:bodyPr>
          <a:lstStyle>
            <a:lvl1pPr algn="ctr">
              <a:defRPr sz="7000" b="0" cap="none">
                <a:solidFill>
                  <a:schemeClr val="tx1">
                    <a:lumMod val="50000"/>
                    <a:lumOff val="50000"/>
                  </a:schemeClr>
                </a:solidFill>
              </a:defRPr>
            </a:lvl1pPr>
          </a:lstStyle>
          <a:p>
            <a:endParaRPr lang="en-US" dirty="0"/>
          </a:p>
        </p:txBody>
      </p:sp>
      <p:sp>
        <p:nvSpPr>
          <p:cNvPr id="10" name="Text Placeholder 2">
            <a:extLst>
              <a:ext uri="{FF2B5EF4-FFF2-40B4-BE49-F238E27FC236}">
                <a16:creationId xmlns:a16="http://schemas.microsoft.com/office/drawing/2014/main" id="{05894EA2-4831-F84E-BBDE-8E89A351653C}"/>
              </a:ext>
            </a:extLst>
          </p:cNvPr>
          <p:cNvSpPr>
            <a:spLocks noGrp="1"/>
          </p:cNvSpPr>
          <p:nvPr>
            <p:ph type="body" idx="1"/>
          </p:nvPr>
        </p:nvSpPr>
        <p:spPr>
          <a:xfrm>
            <a:off x="3296093" y="3683529"/>
            <a:ext cx="5624623" cy="423612"/>
          </a:xfrm>
        </p:spPr>
        <p:txBody>
          <a:bodyPr spcCol="360000" anchor="ctr">
            <a:noAutofit/>
          </a:bodyPr>
          <a:lstStyle>
            <a:lvl1pPr marL="0" indent="0" algn="ctr">
              <a:buNone/>
              <a:defRPr sz="18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8" name="Rectangle 8">
            <a:extLst>
              <a:ext uri="{FF2B5EF4-FFF2-40B4-BE49-F238E27FC236}">
                <a16:creationId xmlns:a16="http://schemas.microsoft.com/office/drawing/2014/main" id="{02837C0E-8F15-489B-800B-6F1CBBB23F06}"/>
              </a:ext>
            </a:extLst>
          </p:cNvPr>
          <p:cNvSpPr/>
          <p:nvPr userDrawn="1"/>
        </p:nvSpPr>
        <p:spPr>
          <a:xfrm>
            <a:off x="463550" y="5773825"/>
            <a:ext cx="3708400" cy="1089025"/>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10">
            <a:extLst>
              <a:ext uri="{FF2B5EF4-FFF2-40B4-BE49-F238E27FC236}">
                <a16:creationId xmlns:a16="http://schemas.microsoft.com/office/drawing/2014/main" id="{1C3885B9-D4F0-42E8-A6EE-EB419237E845}"/>
              </a:ext>
            </a:extLst>
          </p:cNvPr>
          <p:cNvSpPr/>
          <p:nvPr userDrawn="1"/>
        </p:nvSpPr>
        <p:spPr>
          <a:xfrm>
            <a:off x="4251325" y="5773825"/>
            <a:ext cx="3706813" cy="1089025"/>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pic>
        <p:nvPicPr>
          <p:cNvPr id="11" name="Immagine 10">
            <a:extLst>
              <a:ext uri="{FF2B5EF4-FFF2-40B4-BE49-F238E27FC236}">
                <a16:creationId xmlns:a16="http://schemas.microsoft.com/office/drawing/2014/main" id="{1F54AFB7-6D67-44BA-975B-F9E2C29BB466}"/>
              </a:ext>
            </a:extLst>
          </p:cNvPr>
          <p:cNvPicPr>
            <a:picLocks noChangeAspect="1"/>
          </p:cNvPicPr>
          <p:nvPr userDrawn="1"/>
        </p:nvPicPr>
        <p:blipFill>
          <a:blip r:embed="rId2"/>
          <a:stretch>
            <a:fillRect/>
          </a:stretch>
        </p:blipFill>
        <p:spPr>
          <a:xfrm>
            <a:off x="8550841" y="6092375"/>
            <a:ext cx="2700000" cy="461927"/>
          </a:xfrm>
          <a:prstGeom prst="rect">
            <a:avLst/>
          </a:prstGeom>
        </p:spPr>
      </p:pic>
      <p:sp>
        <p:nvSpPr>
          <p:cNvPr id="12" name="Rectangle 9">
            <a:extLst>
              <a:ext uri="{FF2B5EF4-FFF2-40B4-BE49-F238E27FC236}">
                <a16:creationId xmlns:a16="http://schemas.microsoft.com/office/drawing/2014/main" id="{B4CD4512-1FFA-4544-ACEE-31F0A9CA9D05}"/>
              </a:ext>
            </a:extLst>
          </p:cNvPr>
          <p:cNvSpPr/>
          <p:nvPr userDrawn="1"/>
        </p:nvSpPr>
        <p:spPr>
          <a:xfrm>
            <a:off x="8037513" y="6790850"/>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47396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dice o elenco puntato">
    <p:spTree>
      <p:nvGrpSpPr>
        <p:cNvPr id="1" name=""/>
        <p:cNvGrpSpPr/>
        <p:nvPr/>
      </p:nvGrpSpPr>
      <p:grpSpPr>
        <a:xfrm>
          <a:off x="0" y="0"/>
          <a:ext cx="0" cy="0"/>
          <a:chOff x="0" y="0"/>
          <a:chExt cx="0" cy="0"/>
        </a:xfrm>
      </p:grpSpPr>
      <p:pic>
        <p:nvPicPr>
          <p:cNvPr id="7" name="Immagin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474201" y="1557338"/>
            <a:ext cx="11264002" cy="4481153"/>
          </a:xfrm>
        </p:spPr>
        <p:txBody>
          <a:bodyPr lIns="0" tIns="0" rIns="0" bIns="0">
            <a:noAutofit/>
          </a:bodyPr>
          <a:lstStyle>
            <a:lvl1pPr marL="285750" indent="-285750">
              <a:spcAft>
                <a:spcPts val="1800"/>
              </a:spcAft>
              <a:buSzPct val="120000"/>
              <a:buFont typeface="Courier New" panose="02070309020205020404" pitchFamily="49" charset="0"/>
              <a:buChar char="o"/>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9"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
        <p:nvSpPr>
          <p:cNvPr id="8" name="Footer Placeholder 4">
            <a:extLst>
              <a:ext uri="{FF2B5EF4-FFF2-40B4-BE49-F238E27FC236}">
                <a16:creationId xmlns:a16="http://schemas.microsoft.com/office/drawing/2014/main" id="{C2053620-96AC-EF47-823B-D2E90BBCE586}"/>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0" name="Slide Number Placeholder 5">
            <a:extLst>
              <a:ext uri="{FF2B5EF4-FFF2-40B4-BE49-F238E27FC236}">
                <a16:creationId xmlns:a16="http://schemas.microsoft.com/office/drawing/2014/main" id="{FF4E3F12-6C4D-C642-90EC-9F9AE3161A4F}"/>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Rectangle 8">
            <a:extLst>
              <a:ext uri="{FF2B5EF4-FFF2-40B4-BE49-F238E27FC236}">
                <a16:creationId xmlns:a16="http://schemas.microsoft.com/office/drawing/2014/main" id="{6BE73488-10D2-46C5-8886-B5262B4036E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0">
            <a:extLst>
              <a:ext uri="{FF2B5EF4-FFF2-40B4-BE49-F238E27FC236}">
                <a16:creationId xmlns:a16="http://schemas.microsoft.com/office/drawing/2014/main" id="{9DFCC48B-BCC3-4AAB-8EE4-592BE912D5A8}"/>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02EE5703-F2FA-4A41-8927-030A564B0F80}"/>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9054892"/>
      </p:ext>
    </p:extLst>
  </p:cSld>
  <p:clrMapOvr>
    <a:masterClrMapping/>
  </p:clrMapOvr>
  <p:extLst>
    <p:ext uri="{DCECCB84-F9BA-43D5-87BE-67443E8EF086}">
      <p15:sldGuideLst xmlns:p15="http://schemas.microsoft.com/office/powerpoint/2012/main">
        <p15:guide id="1" orient="horz" pos="4178"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sto 1 colonn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72526"/>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2" name="Title Placeholder 1">
            <a:extLst>
              <a:ext uri="{FF2B5EF4-FFF2-40B4-BE49-F238E27FC236}">
                <a16:creationId xmlns:a16="http://schemas.microsoft.com/office/drawing/2014/main" id="{86F2967F-3AC1-482F-9FA1-FB5058EEC437}"/>
              </a:ext>
            </a:extLst>
          </p:cNvPr>
          <p:cNvSpPr>
            <a:spLocks noGrp="1"/>
          </p:cNvSpPr>
          <p:nvPr>
            <p:ph type="title"/>
          </p:nvPr>
        </p:nvSpPr>
        <p:spPr>
          <a:xfrm>
            <a:off x="468895" y="503475"/>
            <a:ext cx="11269308" cy="384721"/>
          </a:xfrm>
          <a:prstGeom prst="rect">
            <a:avLst/>
          </a:prstGeom>
        </p:spPr>
        <p:txBody>
          <a:bodyPr lIns="0" tIns="0" rIns="0" bIns="0" rtlCol="0">
            <a:spAutoFit/>
          </a:bodyPr>
          <a:lstStyle>
            <a:lvl1pPr>
              <a:lnSpc>
                <a:spcPts val="3000"/>
              </a:lnSpc>
              <a:defRPr sz="2800" cap="none"/>
            </a:lvl1pPr>
          </a:lstStyle>
          <a:p>
            <a:r>
              <a:rPr lang="it-IT" dirty="0"/>
              <a:t>Fare clic per modificare lo stile del titolo dello schema</a:t>
            </a:r>
            <a:endParaRPr lang="en-US" dirty="0"/>
          </a:p>
        </p:txBody>
      </p:sp>
      <p:sp>
        <p:nvSpPr>
          <p:cNvPr id="13" name="Rectangle 8">
            <a:extLst>
              <a:ext uri="{FF2B5EF4-FFF2-40B4-BE49-F238E27FC236}">
                <a16:creationId xmlns:a16="http://schemas.microsoft.com/office/drawing/2014/main" id="{BB147208-B303-4867-B415-427BFDB712A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3AC1916D-DE81-4DEB-837D-9B1EBBEBAB9E}"/>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EA5C2815-3F5D-4F03-A9B8-AD61D140AB8F}"/>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6" name="Immagine 15">
            <a:extLst>
              <a:ext uri="{FF2B5EF4-FFF2-40B4-BE49-F238E27FC236}">
                <a16:creationId xmlns:a16="http://schemas.microsoft.com/office/drawing/2014/main" id="{211B9727-26D5-42C6-AA8E-16F0A955108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4">
            <a:extLst>
              <a:ext uri="{FF2B5EF4-FFF2-40B4-BE49-F238E27FC236}">
                <a16:creationId xmlns:a16="http://schemas.microsoft.com/office/drawing/2014/main" id="{3DB52600-6114-4FF8-A64F-1419078C066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C98E623A-5D96-4DDD-91E6-E567C5082EFA}"/>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165202861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sto 2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76765" cy="4472526"/>
          </a:xfrm>
        </p:spPr>
        <p:txBody>
          <a:bodyPr lIns="0" tIns="0" rIns="0" bIns="0" numCol="2" spcCol="54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85F80FCE-DB62-4AE9-8E37-C5ECE83CEA2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5337BA55-D4F4-482D-9902-A7DF343CF4BD}"/>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1E77F523-A47D-4ED1-A730-DF546267408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6" name="Immagine 15">
            <a:extLst>
              <a:ext uri="{FF2B5EF4-FFF2-40B4-BE49-F238E27FC236}">
                <a16:creationId xmlns:a16="http://schemas.microsoft.com/office/drawing/2014/main" id="{B35A5DA5-9B3D-430B-9B7D-12A49C89600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4">
            <a:extLst>
              <a:ext uri="{FF2B5EF4-FFF2-40B4-BE49-F238E27FC236}">
                <a16:creationId xmlns:a16="http://schemas.microsoft.com/office/drawing/2014/main" id="{BC87520E-C40B-4CBE-A2FA-D2587AA9999C}"/>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98ED1510-B77E-4E58-8FB2-F06301CA45C2}"/>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527588422"/>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 3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7" y="1557337"/>
            <a:ext cx="11269308" cy="4392613"/>
          </a:xfrm>
        </p:spPr>
        <p:txBody>
          <a:bodyPr lIns="0" tIns="0" rIns="0" bIns="0" numCol="3" spcCol="432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A97EA33F-8FE6-43F7-B87B-F8A75881DC82}"/>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4457ED34-8FD7-4334-B58D-DE5268F487B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E95361B-2753-4630-8435-D8D6DFA2E2B3}"/>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6" name="Immagine 15">
            <a:extLst>
              <a:ext uri="{FF2B5EF4-FFF2-40B4-BE49-F238E27FC236}">
                <a16:creationId xmlns:a16="http://schemas.microsoft.com/office/drawing/2014/main" id="{9953CB5C-8C23-4943-AA23-507887A04CC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4">
            <a:extLst>
              <a:ext uri="{FF2B5EF4-FFF2-40B4-BE49-F238E27FC236}">
                <a16:creationId xmlns:a16="http://schemas.microsoft.com/office/drawing/2014/main" id="{2EA2B975-3B1B-40A2-9512-420987E4167F}"/>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2FD83117-18D4-4F50-B150-B24C3ADCCAF6}"/>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092070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sto+grafico piccol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8081963" y="1557338"/>
            <a:ext cx="365378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77519" y="1557338"/>
            <a:ext cx="7305513"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Text Placeholder 3">
            <a:extLst>
              <a:ext uri="{FF2B5EF4-FFF2-40B4-BE49-F238E27FC236}">
                <a16:creationId xmlns:a16="http://schemas.microsoft.com/office/drawing/2014/main" id="{8FE997AC-2DEF-4982-9219-0DE8E80C2C1D}"/>
              </a:ext>
            </a:extLst>
          </p:cNvPr>
          <p:cNvSpPr>
            <a:spLocks noGrp="1"/>
          </p:cNvSpPr>
          <p:nvPr>
            <p:ph type="body" sz="half" idx="11" hasCustomPrompt="1"/>
          </p:nvPr>
        </p:nvSpPr>
        <p:spPr>
          <a:xfrm>
            <a:off x="8162224" y="1696688"/>
            <a:ext cx="3492000" cy="457200"/>
          </a:xfrm>
        </p:spPr>
        <p:txBody>
          <a:bodyPr lIns="0" tIns="0" rIns="0" bIns="0">
            <a:no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14" name="Content Placeholder 3">
            <a:extLst>
              <a:ext uri="{FF2B5EF4-FFF2-40B4-BE49-F238E27FC236}">
                <a16:creationId xmlns:a16="http://schemas.microsoft.com/office/drawing/2014/main" id="{5014FC49-70B3-48C6-AAEA-1B6DEB762BE4}"/>
              </a:ext>
            </a:extLst>
          </p:cNvPr>
          <p:cNvSpPr>
            <a:spLocks noGrp="1"/>
          </p:cNvSpPr>
          <p:nvPr>
            <p:ph sz="half" idx="2"/>
          </p:nvPr>
        </p:nvSpPr>
        <p:spPr>
          <a:xfrm>
            <a:off x="8162222" y="2261938"/>
            <a:ext cx="3492000" cy="3600000"/>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8" name="Rectangle 8">
            <a:extLst>
              <a:ext uri="{FF2B5EF4-FFF2-40B4-BE49-F238E27FC236}">
                <a16:creationId xmlns:a16="http://schemas.microsoft.com/office/drawing/2014/main" id="{BFF0EAD9-FB2A-4B10-AC7E-2867676F5114}"/>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0">
            <a:extLst>
              <a:ext uri="{FF2B5EF4-FFF2-40B4-BE49-F238E27FC236}">
                <a16:creationId xmlns:a16="http://schemas.microsoft.com/office/drawing/2014/main" id="{4DE85F56-C820-4265-A4F2-F29B8154D70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9">
            <a:extLst>
              <a:ext uri="{FF2B5EF4-FFF2-40B4-BE49-F238E27FC236}">
                <a16:creationId xmlns:a16="http://schemas.microsoft.com/office/drawing/2014/main" id="{6D6C4BEC-89CF-43B7-9CD5-49EE71B2792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21" name="Immagine 20">
            <a:extLst>
              <a:ext uri="{FF2B5EF4-FFF2-40B4-BE49-F238E27FC236}">
                <a16:creationId xmlns:a16="http://schemas.microsoft.com/office/drawing/2014/main" id="{665B96CC-8D49-494F-9C8A-BD85351377F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Footer Placeholder 4">
            <a:extLst>
              <a:ext uri="{FF2B5EF4-FFF2-40B4-BE49-F238E27FC236}">
                <a16:creationId xmlns:a16="http://schemas.microsoft.com/office/drawing/2014/main" id="{C1DD249C-FFFA-4674-9CB5-ABEFDF50413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48756CF5-11CA-40E9-BF7A-4F15C16E34DC}"/>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952171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sto piccolo+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25132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8895" y="1557338"/>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436695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436694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8" name="Immagine 17">
            <a:extLst>
              <a:ext uri="{FF2B5EF4-FFF2-40B4-BE49-F238E27FC236}">
                <a16:creationId xmlns:a16="http://schemas.microsoft.com/office/drawing/2014/main" id="{A12972DC-41D2-4C0E-AD61-A73383B8214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6C03E07E-3B47-479C-ADF1-A58628B5A275}"/>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744056969"/>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fico + colonna libera a destra">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7307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8207439" y="1560749"/>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58870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58869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8" name="Immagine 17">
            <a:extLst>
              <a:ext uri="{FF2B5EF4-FFF2-40B4-BE49-F238E27FC236}">
                <a16:creationId xmlns:a16="http://schemas.microsoft.com/office/drawing/2014/main" id="{A12972DC-41D2-4C0E-AD61-A73383B8214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3" name="Slide Number Placeholder 5">
            <a:extLst>
              <a:ext uri="{FF2B5EF4-FFF2-40B4-BE49-F238E27FC236}">
                <a16:creationId xmlns:a16="http://schemas.microsoft.com/office/drawing/2014/main" id="{FB3668A3-50F9-4865-BCB1-15BD808B594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22"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375704632"/>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tà testo+metà 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3786" y="1557338"/>
            <a:ext cx="5472000"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BE1843A-CB5F-4920-B032-23C22AAE931F}"/>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1" name="Content Placeholder 3">
            <a:extLst>
              <a:ext uri="{FF2B5EF4-FFF2-40B4-BE49-F238E27FC236}">
                <a16:creationId xmlns:a16="http://schemas.microsoft.com/office/drawing/2014/main" id="{22E57A97-B19C-4884-84CD-94CF8F6244FF}"/>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EBDED907-CBCE-4C48-8974-1732296AB56B}"/>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F1D4BD23-7064-4A1A-B3B8-22936DC971A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45DD4428-CB25-4CE0-B3BD-9E45A9B024CE}"/>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8" name="Immagine 17">
            <a:extLst>
              <a:ext uri="{FF2B5EF4-FFF2-40B4-BE49-F238E27FC236}">
                <a16:creationId xmlns:a16="http://schemas.microsoft.com/office/drawing/2014/main" id="{ACFFE7A2-271E-4180-8862-1207E565D1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Footer Placeholder 4">
            <a:extLst>
              <a:ext uri="{FF2B5EF4-FFF2-40B4-BE49-F238E27FC236}">
                <a16:creationId xmlns:a16="http://schemas.microsoft.com/office/drawing/2014/main" id="{0A34ABB8-E594-41C5-B46B-F19275F5E598}"/>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EB9757BE-24B5-4D77-9B24-FA598161B26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690147616"/>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0" y="939800"/>
            <a:ext cx="112045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it-IT" altLang="it-IT"/>
              <a:t>Fare clic per modificare lo stile del titolo dello schema</a:t>
            </a:r>
            <a:endParaRPr lang="en-US" altLang="it-IT"/>
          </a:p>
        </p:txBody>
      </p:sp>
      <p:sp>
        <p:nvSpPr>
          <p:cNvPr id="1027" name="Text Placeholder 2"/>
          <p:cNvSpPr>
            <a:spLocks noGrp="1"/>
          </p:cNvSpPr>
          <p:nvPr>
            <p:ph type="body" idx="1"/>
          </p:nvPr>
        </p:nvSpPr>
        <p:spPr bwMode="auto">
          <a:xfrm>
            <a:off x="508000" y="2103438"/>
            <a:ext cx="11204575"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p:txBody>
      </p:sp>
    </p:spTree>
  </p:cSld>
  <p:clrMap bg1="lt1" tx1="dk1" bg2="lt2" tx2="dk2" accent1="accent1" accent2="accent2" accent3="accent3" accent4="accent4" accent5="accent5" accent6="accent6" hlink="hlink" folHlink="folHlink"/>
  <p:sldLayoutIdLst>
    <p:sldLayoutId id="2147483719" r:id="rId1"/>
    <p:sldLayoutId id="2147483708" r:id="rId2"/>
    <p:sldLayoutId id="2147483709" r:id="rId3"/>
    <p:sldLayoutId id="2147483710" r:id="rId4"/>
    <p:sldLayoutId id="2147483711" r:id="rId5"/>
    <p:sldLayoutId id="2147483712" r:id="rId6"/>
    <p:sldLayoutId id="2147483713" r:id="rId7"/>
    <p:sldLayoutId id="2147483720" r:id="rId8"/>
    <p:sldLayoutId id="2147483714" r:id="rId9"/>
    <p:sldLayoutId id="2147483716" r:id="rId10"/>
    <p:sldLayoutId id="2147483715" r:id="rId11"/>
    <p:sldLayoutId id="2147483717" r:id="rId12"/>
    <p:sldLayoutId id="2147483718" r:id="rId13"/>
  </p:sldLayoutIdLst>
  <p:hf hdr="0" dt="0"/>
  <p:txStyles>
    <p:titleStyle>
      <a:lvl1pPr algn="l" defTabSz="457200" rtl="0" fontAlgn="base">
        <a:spcBef>
          <a:spcPct val="0"/>
        </a:spcBef>
        <a:spcAft>
          <a:spcPct val="0"/>
        </a:spcAft>
        <a:defRPr sz="2400" b="1" kern="120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rtl="0" fontAlgn="t">
        <a:spcBef>
          <a:spcPct val="0"/>
        </a:spcBef>
        <a:spcAft>
          <a:spcPts val="1200"/>
        </a:spcAft>
        <a:buClr>
          <a:srgbClr val="CC2A2A"/>
        </a:buClr>
        <a:buSzPct val="100000"/>
        <a:defRPr kern="1200">
          <a:solidFill>
            <a:schemeClr val="tx2"/>
          </a:solidFill>
          <a:latin typeface="Arial" panose="020B0604020202020204" pitchFamily="34" charset="0"/>
          <a:ea typeface="+mn-ea"/>
          <a:cs typeface="Arial" panose="020B0604020202020204" pitchFamily="34" charset="0"/>
        </a:defRPr>
      </a:lvl1pPr>
      <a:lvl2pPr marL="323850" algn="l" defTabSz="457200" rtl="0" fontAlgn="base">
        <a:spcBef>
          <a:spcPct val="20000"/>
        </a:spcBef>
        <a:spcAft>
          <a:spcPts val="600"/>
        </a:spcAft>
        <a:buClr>
          <a:srgbClr val="CC2A2A"/>
        </a:buClr>
        <a:buSzPct val="100000"/>
        <a:defRPr sz="1600" kern="1200">
          <a:solidFill>
            <a:schemeClr val="tx2"/>
          </a:solidFill>
          <a:latin typeface="Arial" panose="020B0604020202020204" pitchFamily="34" charset="0"/>
          <a:ea typeface="+mn-ea"/>
          <a:cs typeface="Arial" panose="020B0604020202020204" pitchFamily="34" charset="0"/>
        </a:defRPr>
      </a:lvl2pPr>
      <a:lvl3pPr marL="628650" algn="l" defTabSz="457200" rtl="0" fontAlgn="base">
        <a:spcBef>
          <a:spcPct val="20000"/>
        </a:spcBef>
        <a:spcAft>
          <a:spcPts val="600"/>
        </a:spcAft>
        <a:buClr>
          <a:srgbClr val="CC2A2A"/>
        </a:buClr>
        <a:buSzPct val="100000"/>
        <a:defRPr sz="1400" kern="1200">
          <a:solidFill>
            <a:schemeClr val="tx2"/>
          </a:solidFill>
          <a:latin typeface="Arial" panose="020B0604020202020204" pitchFamily="34" charset="0"/>
          <a:ea typeface="+mn-ea"/>
          <a:cs typeface="Arial" panose="020B0604020202020204" pitchFamily="34" charset="0"/>
        </a:defRPr>
      </a:lvl3pPr>
      <a:lvl4pPr marL="1006475"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4pPr>
      <a:lvl5pPr marL="1366838"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sdv-dev/SDGy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0.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decubell@istat.it" TargetMode="External"/><Relationship Id="rId2" Type="http://schemas.openxmlformats.org/officeDocument/2006/relationships/hyperlink" Target="mailto:defausti@istat.it" TargetMode="External"/><Relationship Id="rId1" Type="http://schemas.openxmlformats.org/officeDocument/2006/relationships/slideLayout" Target="../slideLayouts/slideLayout13.xml"/><Relationship Id="rId5" Type="http://schemas.openxmlformats.org/officeDocument/2006/relationships/hyperlink" Target="mailto:radini@istat.it" TargetMode="External"/><Relationship Id="rId4" Type="http://schemas.openxmlformats.org/officeDocument/2006/relationships/hyperlink" Target="mailto:francesco.pugliese@istat.i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0BFAD7-8051-44E7-952E-F8647A1CBD0F}"/>
              </a:ext>
            </a:extLst>
          </p:cNvPr>
          <p:cNvSpPr>
            <a:spLocks noGrp="1"/>
          </p:cNvSpPr>
          <p:nvPr>
            <p:ph type="ctrTitle"/>
          </p:nvPr>
        </p:nvSpPr>
        <p:spPr>
          <a:xfrm>
            <a:off x="469184" y="1959904"/>
            <a:ext cx="9823303" cy="2782819"/>
          </a:xfrm>
        </p:spPr>
        <p:txBody>
          <a:bodyPr>
            <a:normAutofit/>
          </a:bodyPr>
          <a:lstStyle/>
          <a:p>
            <a:pPr>
              <a:lnSpc>
                <a:spcPts val="3600"/>
              </a:lnSpc>
            </a:pPr>
            <a:r>
              <a:rPr lang="en-US" dirty="0"/>
              <a:t>Generation of synthetic data from real MNO data through Neural Network: motivations, techniques and preliminary results</a:t>
            </a:r>
            <a:endParaRPr lang="it-IT" dirty="0"/>
          </a:p>
        </p:txBody>
      </p:sp>
      <p:sp>
        <p:nvSpPr>
          <p:cNvPr id="3" name="Segnaposto testo 2">
            <a:extLst>
              <a:ext uri="{FF2B5EF4-FFF2-40B4-BE49-F238E27FC236}">
                <a16:creationId xmlns:a16="http://schemas.microsoft.com/office/drawing/2014/main" id="{ADFE67CC-0EAE-4BEC-A961-535FE506AA10}"/>
              </a:ext>
            </a:extLst>
          </p:cNvPr>
          <p:cNvSpPr>
            <a:spLocks noGrp="1"/>
          </p:cNvSpPr>
          <p:nvPr>
            <p:ph type="body" idx="1"/>
          </p:nvPr>
        </p:nvSpPr>
        <p:spPr>
          <a:xfrm>
            <a:off x="469184" y="6495314"/>
            <a:ext cx="7481115" cy="179536"/>
          </a:xfrm>
        </p:spPr>
        <p:txBody>
          <a:bodyPr/>
          <a:lstStyle/>
          <a:p>
            <a:r>
              <a:rPr lang="it-IT" dirty="0"/>
              <a:t>Istat | </a:t>
            </a:r>
            <a:r>
              <a:rPr lang="it-IT" dirty="0" smtClean="0"/>
              <a:t>DCME | MEC</a:t>
            </a:r>
            <a:endParaRPr lang="it-IT" dirty="0"/>
          </a:p>
        </p:txBody>
      </p:sp>
      <p:sp>
        <p:nvSpPr>
          <p:cNvPr id="4" name="Segnaposto testo 3">
            <a:extLst>
              <a:ext uri="{FF2B5EF4-FFF2-40B4-BE49-F238E27FC236}">
                <a16:creationId xmlns:a16="http://schemas.microsoft.com/office/drawing/2014/main" id="{9F54B89B-F96C-4A34-BA9E-083269BE1EC8}"/>
              </a:ext>
            </a:extLst>
          </p:cNvPr>
          <p:cNvSpPr>
            <a:spLocks noGrp="1"/>
          </p:cNvSpPr>
          <p:nvPr>
            <p:ph type="body" idx="10"/>
          </p:nvPr>
        </p:nvSpPr>
        <p:spPr/>
        <p:txBody>
          <a:bodyPr/>
          <a:lstStyle/>
          <a:p>
            <a:r>
              <a:rPr lang="it-IT" dirty="0"/>
              <a:t>1</a:t>
            </a:r>
            <a:r>
              <a:rPr lang="it-IT" baseline="30000" dirty="0"/>
              <a:t>st </a:t>
            </a:r>
            <a:r>
              <a:rPr lang="it-IT" dirty="0"/>
              <a:t>June 2022</a:t>
            </a:r>
          </a:p>
        </p:txBody>
      </p:sp>
      <p:sp>
        <p:nvSpPr>
          <p:cNvPr id="5" name="Segnaposto testo 4">
            <a:extLst>
              <a:ext uri="{FF2B5EF4-FFF2-40B4-BE49-F238E27FC236}">
                <a16:creationId xmlns:a16="http://schemas.microsoft.com/office/drawing/2014/main" id="{7353B436-6816-4A46-BDBE-42E64EB27CB6}"/>
              </a:ext>
            </a:extLst>
          </p:cNvPr>
          <p:cNvSpPr>
            <a:spLocks noGrp="1"/>
          </p:cNvSpPr>
          <p:nvPr>
            <p:ph type="body" idx="11"/>
          </p:nvPr>
        </p:nvSpPr>
        <p:spPr>
          <a:xfrm>
            <a:off x="469184" y="1522956"/>
            <a:ext cx="10114510" cy="1080000"/>
          </a:xfrm>
        </p:spPr>
        <p:txBody>
          <a:bodyPr/>
          <a:lstStyle/>
          <a:p>
            <a:r>
              <a:rPr lang="en-US" dirty="0"/>
              <a:t>5</a:t>
            </a:r>
            <a:r>
              <a:rPr lang="en-US" baseline="30000" dirty="0"/>
              <a:t>th</a:t>
            </a:r>
            <a:r>
              <a:rPr lang="en-US" dirty="0"/>
              <a:t> web meeting of the Task Force on Mobile Network Operator data for official statistics (TF MNO)</a:t>
            </a:r>
            <a:endParaRPr lang="it-IT" dirty="0"/>
          </a:p>
        </p:txBody>
      </p:sp>
      <p:sp>
        <p:nvSpPr>
          <p:cNvPr id="6" name="Segnaposto testo 5">
            <a:extLst>
              <a:ext uri="{FF2B5EF4-FFF2-40B4-BE49-F238E27FC236}">
                <a16:creationId xmlns:a16="http://schemas.microsoft.com/office/drawing/2014/main" id="{1D87B255-EFEE-4DEF-9FE3-EB4831764892}"/>
              </a:ext>
            </a:extLst>
          </p:cNvPr>
          <p:cNvSpPr>
            <a:spLocks noGrp="1"/>
          </p:cNvSpPr>
          <p:nvPr>
            <p:ph type="body" idx="12"/>
          </p:nvPr>
        </p:nvSpPr>
        <p:spPr>
          <a:xfrm>
            <a:off x="469184" y="4355547"/>
            <a:ext cx="10250953" cy="211596"/>
          </a:xfrm>
        </p:spPr>
        <p:txBody>
          <a:bodyPr/>
          <a:lstStyle/>
          <a:p>
            <a:r>
              <a:rPr lang="it-IT" sz="2000" dirty="0" err="1" smtClean="0"/>
              <a:t>Authors</a:t>
            </a:r>
            <a:r>
              <a:rPr lang="it-IT" sz="2000" dirty="0" smtClean="0"/>
              <a:t>: Fabrizio De Fausti – Massimo De Cubellis – </a:t>
            </a:r>
            <a:r>
              <a:rPr lang="it-IT" sz="2000" u="sng" dirty="0" smtClean="0"/>
              <a:t>Francesco Pugliese</a:t>
            </a:r>
            <a:r>
              <a:rPr lang="it-IT" sz="2000" dirty="0" smtClean="0"/>
              <a:t> – </a:t>
            </a:r>
            <a:r>
              <a:rPr lang="it-IT" sz="2000" u="sng" dirty="0" smtClean="0"/>
              <a:t>Roberta </a:t>
            </a:r>
            <a:r>
              <a:rPr lang="it-IT" sz="2000" u="sng" dirty="0" err="1" smtClean="0"/>
              <a:t>Radini</a:t>
            </a:r>
            <a:endParaRPr lang="it-IT" sz="2000" u="sng" dirty="0"/>
          </a:p>
        </p:txBody>
      </p:sp>
    </p:spTree>
    <p:extLst>
      <p:ext uri="{BB962C8B-B14F-4D97-AF65-F5344CB8AC3E}">
        <p14:creationId xmlns:p14="http://schemas.microsoft.com/office/powerpoint/2010/main" val="2730702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74201" y="1277420"/>
            <a:ext cx="11264002" cy="5117333"/>
          </a:xfrm>
        </p:spPr>
        <p:txBody>
          <a:bodyPr/>
          <a:lstStyle/>
          <a:p>
            <a:pPr marL="0" indent="0">
              <a:buNone/>
            </a:pPr>
            <a:r>
              <a:rPr lang="it-IT" b="1" dirty="0"/>
              <a:t>Dataset</a:t>
            </a:r>
          </a:p>
          <a:p>
            <a:r>
              <a:rPr lang="en-US" dirty="0"/>
              <a:t>A random sample of WIND's CDR</a:t>
            </a:r>
          </a:p>
          <a:p>
            <a:r>
              <a:rPr lang="en-US" dirty="0"/>
              <a:t>Dimension: 10,000 rows – 4 attributes</a:t>
            </a:r>
          </a:p>
          <a:p>
            <a:r>
              <a:rPr lang="en-US" dirty="0"/>
              <a:t>Attributes: </a:t>
            </a:r>
            <a:r>
              <a:rPr lang="en-US" dirty="0" smtClean="0"/>
              <a:t>SIM Code</a:t>
            </a:r>
            <a:r>
              <a:rPr lang="en-US" dirty="0"/>
              <a:t/>
            </a:r>
            <a:br>
              <a:rPr lang="en-US" dirty="0"/>
            </a:br>
            <a:r>
              <a:rPr lang="en-US" dirty="0"/>
              <a:t>                 </a:t>
            </a:r>
            <a:r>
              <a:rPr lang="en-US" dirty="0" smtClean="0"/>
              <a:t>Call Date </a:t>
            </a:r>
            <a:r>
              <a:rPr lang="en-US" dirty="0"/>
              <a:t/>
            </a:r>
            <a:br>
              <a:rPr lang="en-US" dirty="0"/>
            </a:br>
            <a:r>
              <a:rPr lang="en-US" dirty="0"/>
              <a:t>                 </a:t>
            </a:r>
            <a:r>
              <a:rPr lang="en-US" dirty="0" smtClean="0"/>
              <a:t>Time call</a:t>
            </a:r>
            <a:r>
              <a:rPr lang="en-US" dirty="0"/>
              <a:t/>
            </a:r>
            <a:br>
              <a:rPr lang="en-US" dirty="0"/>
            </a:br>
            <a:r>
              <a:rPr lang="en-US" dirty="0"/>
              <a:t>                 </a:t>
            </a:r>
            <a:r>
              <a:rPr lang="en-US" dirty="0" err="1" smtClean="0"/>
              <a:t>Cell_Call_Code</a:t>
            </a:r>
            <a:r>
              <a:rPr lang="en-US" dirty="0" smtClean="0"/>
              <a:t> (Sector/Antenna </a:t>
            </a:r>
            <a:r>
              <a:rPr lang="en-US" dirty="0"/>
              <a:t>code)</a:t>
            </a:r>
          </a:p>
          <a:p>
            <a:pPr marL="0" indent="0">
              <a:buNone/>
            </a:pPr>
            <a:r>
              <a:rPr lang="en-US" b="1" dirty="0"/>
              <a:t>Pre-</a:t>
            </a:r>
            <a:r>
              <a:rPr lang="en-US" b="1" dirty="0" err="1"/>
              <a:t>proceesing</a:t>
            </a:r>
            <a:r>
              <a:rPr lang="en-US" b="1" dirty="0"/>
              <a:t> (steps)</a:t>
            </a:r>
          </a:p>
          <a:p>
            <a:r>
              <a:rPr lang="en-US" dirty="0" smtClean="0"/>
              <a:t>Pseudo-anonymization</a:t>
            </a:r>
          </a:p>
          <a:p>
            <a:r>
              <a:rPr lang="en-US" dirty="0" smtClean="0"/>
              <a:t>Setting </a:t>
            </a:r>
            <a:r>
              <a:rPr lang="en-US" dirty="0"/>
              <a:t>of data-type: </a:t>
            </a:r>
            <a:r>
              <a:rPr lang="en-US" b="1" i="1" dirty="0"/>
              <a:t>categorical</a:t>
            </a:r>
            <a:r>
              <a:rPr lang="en-US" dirty="0"/>
              <a:t> (SIM code, Antenna </a:t>
            </a:r>
            <a:r>
              <a:rPr lang="en-US" dirty="0" smtClean="0"/>
              <a:t>code) </a:t>
            </a:r>
            <a:r>
              <a:rPr lang="en-US" dirty="0"/>
              <a:t>or </a:t>
            </a:r>
            <a:r>
              <a:rPr lang="en-US" b="1" i="1" dirty="0"/>
              <a:t>continuous</a:t>
            </a:r>
            <a:r>
              <a:rPr lang="en-US" dirty="0"/>
              <a:t>(date and time of </a:t>
            </a:r>
            <a:r>
              <a:rPr lang="en-US" dirty="0" smtClean="0"/>
              <a:t>call)</a:t>
            </a:r>
            <a:endParaRPr lang="en-US" b="1" dirty="0"/>
          </a:p>
          <a:p>
            <a:pPr marL="0" indent="0">
              <a:buNone/>
            </a:pPr>
            <a:endParaRPr lang="en-US" dirty="0"/>
          </a:p>
          <a:p>
            <a:pPr marL="0" indent="0">
              <a:buNone/>
            </a:pPr>
            <a:endParaRPr lang="it-IT" dirty="0"/>
          </a:p>
        </p:txBody>
      </p:sp>
      <p:sp>
        <p:nvSpPr>
          <p:cNvPr id="3" name="Titolo 2"/>
          <p:cNvSpPr>
            <a:spLocks noGrp="1"/>
          </p:cNvSpPr>
          <p:nvPr>
            <p:ph type="title"/>
          </p:nvPr>
        </p:nvSpPr>
        <p:spPr/>
        <p:txBody>
          <a:bodyPr/>
          <a:lstStyle/>
          <a:p>
            <a:r>
              <a:rPr lang="it-IT" altLang="it-IT" dirty="0"/>
              <a:t>The </a:t>
            </a:r>
            <a:r>
              <a:rPr lang="it-IT" altLang="it-IT" dirty="0" err="1"/>
              <a:t>experimentation</a:t>
            </a:r>
            <a:r>
              <a:rPr lang="it-IT" altLang="it-IT" dirty="0"/>
              <a:t> (1/2)</a:t>
            </a:r>
            <a:endParaRPr lang="it-IT" dirty="0"/>
          </a:p>
        </p:txBody>
      </p:sp>
      <p:sp>
        <p:nvSpPr>
          <p:cNvPr id="4" name="Segnaposto piè di pagina 3"/>
          <p:cNvSpPr>
            <a:spLocks noGrp="1"/>
          </p:cNvSpPr>
          <p:nvPr>
            <p:ph type="ftr" sz="quarter" idx="10"/>
          </p:nvPr>
        </p:nvSpPr>
        <p:spPr/>
        <p:txBody>
          <a:bodyPr/>
          <a:lstStyle/>
          <a:p>
            <a:pPr>
              <a:defRPr/>
            </a:pPr>
            <a:r>
              <a:rPr lang="en-US" dirty="0"/>
              <a:t>Generation of synthetic data from real MNO data through Neural Network</a:t>
            </a:r>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10</a:t>
            </a:fld>
            <a:endParaRPr lang="en-US" dirty="0"/>
          </a:p>
        </p:txBody>
      </p:sp>
    </p:spTree>
    <p:extLst>
      <p:ext uri="{BB962C8B-B14F-4D97-AF65-F5344CB8AC3E}">
        <p14:creationId xmlns:p14="http://schemas.microsoft.com/office/powerpoint/2010/main" val="287271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74201" y="1277420"/>
            <a:ext cx="11264002" cy="5117333"/>
          </a:xfrm>
        </p:spPr>
        <p:txBody>
          <a:bodyPr/>
          <a:lstStyle/>
          <a:p>
            <a:pPr marL="0" indent="0">
              <a:buNone/>
            </a:pPr>
            <a:r>
              <a:rPr lang="it-IT" b="1" dirty="0" err="1"/>
              <a:t>Process</a:t>
            </a:r>
            <a:endParaRPr lang="it-IT" b="1" dirty="0"/>
          </a:p>
          <a:p>
            <a:r>
              <a:rPr lang="en-US" dirty="0"/>
              <a:t>Input : a random sample of WIND's CDR (</a:t>
            </a:r>
            <a:r>
              <a:rPr lang="en-US" b="1" i="1" dirty="0"/>
              <a:t>original dataset</a:t>
            </a:r>
            <a:r>
              <a:rPr lang="en-US" dirty="0"/>
              <a:t>)</a:t>
            </a:r>
          </a:p>
          <a:p>
            <a:r>
              <a:rPr lang="en-US" dirty="0"/>
              <a:t>Type of process: generate synthetic data</a:t>
            </a:r>
          </a:p>
          <a:p>
            <a:r>
              <a:rPr lang="en-US" dirty="0"/>
              <a:t>Framework used: </a:t>
            </a:r>
            <a:r>
              <a:rPr lang="en-US" dirty="0" err="1"/>
              <a:t>SDGym</a:t>
            </a:r>
            <a:r>
              <a:rPr lang="en-US" dirty="0"/>
              <a:t> - Synthetic Data Gym Metrics Evaluation ( </a:t>
            </a:r>
            <a:r>
              <a:rPr lang="en-US" dirty="0">
                <a:hlinkClick r:id="rId2"/>
              </a:rPr>
              <a:t>https://github.com/sdv-dev/SDGym</a:t>
            </a:r>
            <a:r>
              <a:rPr lang="en-US" dirty="0"/>
              <a:t> )</a:t>
            </a:r>
          </a:p>
          <a:p>
            <a:r>
              <a:rPr lang="en-US" dirty="0"/>
              <a:t>Algorithm used to generate synthetic data: Synthetic Data Vault (SDV) – based on CTGAN </a:t>
            </a:r>
          </a:p>
          <a:p>
            <a:r>
              <a:rPr lang="en-US" dirty="0"/>
              <a:t>Output: synthetic dataset of WIND's CDR (</a:t>
            </a:r>
            <a:r>
              <a:rPr lang="en-US" b="1" i="1" dirty="0"/>
              <a:t>synthetic dataset)</a:t>
            </a:r>
          </a:p>
          <a:p>
            <a:pPr marL="0" indent="0">
              <a:buNone/>
            </a:pPr>
            <a:endParaRPr lang="en-US" dirty="0"/>
          </a:p>
          <a:p>
            <a:pPr marL="0" indent="0">
              <a:buNone/>
            </a:pPr>
            <a:endParaRPr lang="it-IT" dirty="0"/>
          </a:p>
        </p:txBody>
      </p:sp>
      <p:sp>
        <p:nvSpPr>
          <p:cNvPr id="3" name="Titolo 2"/>
          <p:cNvSpPr>
            <a:spLocks noGrp="1"/>
          </p:cNvSpPr>
          <p:nvPr>
            <p:ph type="title"/>
          </p:nvPr>
        </p:nvSpPr>
        <p:spPr/>
        <p:txBody>
          <a:bodyPr/>
          <a:lstStyle/>
          <a:p>
            <a:r>
              <a:rPr lang="it-IT" altLang="it-IT" dirty="0"/>
              <a:t>The </a:t>
            </a:r>
            <a:r>
              <a:rPr lang="it-IT" altLang="it-IT" dirty="0" err="1"/>
              <a:t>experimentation</a:t>
            </a:r>
            <a:r>
              <a:rPr lang="it-IT" altLang="it-IT" dirty="0"/>
              <a:t> (2/2)</a:t>
            </a:r>
            <a:endParaRPr lang="it-IT" dirty="0"/>
          </a:p>
        </p:txBody>
      </p:sp>
      <p:sp>
        <p:nvSpPr>
          <p:cNvPr id="4" name="Segnaposto piè di pagina 3"/>
          <p:cNvSpPr>
            <a:spLocks noGrp="1"/>
          </p:cNvSpPr>
          <p:nvPr>
            <p:ph type="ftr" sz="quarter" idx="10"/>
          </p:nvPr>
        </p:nvSpPr>
        <p:spPr/>
        <p:txBody>
          <a:bodyPr/>
          <a:lstStyle/>
          <a:p>
            <a:pPr>
              <a:defRPr/>
            </a:pPr>
            <a:r>
              <a:rPr lang="en-US" dirty="0"/>
              <a:t>Generation of synthetic data from real MNO data through Neural Network</a:t>
            </a:r>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11</a:t>
            </a:fld>
            <a:endParaRPr lang="en-US" dirty="0"/>
          </a:p>
        </p:txBody>
      </p:sp>
      <p:sp>
        <p:nvSpPr>
          <p:cNvPr id="8" name="Disco magnetico 7">
            <a:extLst>
              <a:ext uri="{FF2B5EF4-FFF2-40B4-BE49-F238E27FC236}">
                <a16:creationId xmlns:a16="http://schemas.microsoft.com/office/drawing/2014/main" id="{A1733EE9-1C30-C1D5-2309-28053F4EC164}"/>
              </a:ext>
            </a:extLst>
          </p:cNvPr>
          <p:cNvSpPr/>
          <p:nvPr/>
        </p:nvSpPr>
        <p:spPr>
          <a:xfrm>
            <a:off x="1297732" y="4580684"/>
            <a:ext cx="1856792" cy="1231641"/>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Original</a:t>
            </a:r>
            <a:r>
              <a:rPr lang="it-IT" dirty="0"/>
              <a:t> Data</a:t>
            </a:r>
          </a:p>
        </p:txBody>
      </p:sp>
      <p:sp>
        <p:nvSpPr>
          <p:cNvPr id="9" name="Disco magnetico 8">
            <a:extLst>
              <a:ext uri="{FF2B5EF4-FFF2-40B4-BE49-F238E27FC236}">
                <a16:creationId xmlns:a16="http://schemas.microsoft.com/office/drawing/2014/main" id="{1F73ECC6-7810-D078-800C-438764E30CD1}"/>
              </a:ext>
            </a:extLst>
          </p:cNvPr>
          <p:cNvSpPr/>
          <p:nvPr/>
        </p:nvSpPr>
        <p:spPr>
          <a:xfrm>
            <a:off x="8256039" y="4580684"/>
            <a:ext cx="1856792" cy="1231641"/>
          </a:xfrm>
          <a:prstGeom prst="flowChartMagneticDisk">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Synthetic</a:t>
            </a:r>
            <a:r>
              <a:rPr lang="it-IT" dirty="0"/>
              <a:t> Data</a:t>
            </a:r>
          </a:p>
        </p:txBody>
      </p:sp>
      <p:sp>
        <p:nvSpPr>
          <p:cNvPr id="10" name="Freccia a pentagono 9">
            <a:extLst>
              <a:ext uri="{FF2B5EF4-FFF2-40B4-BE49-F238E27FC236}">
                <a16:creationId xmlns:a16="http://schemas.microsoft.com/office/drawing/2014/main" id="{EAE843B5-20AB-3CCC-61FE-369C56EF9013}"/>
              </a:ext>
            </a:extLst>
          </p:cNvPr>
          <p:cNvSpPr/>
          <p:nvPr/>
        </p:nvSpPr>
        <p:spPr>
          <a:xfrm>
            <a:off x="3725305" y="4843461"/>
            <a:ext cx="4121740" cy="737119"/>
          </a:xfrm>
          <a:prstGeom prst="homePlat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SDGym</a:t>
            </a:r>
            <a:r>
              <a:rPr lang="it-IT" dirty="0"/>
              <a:t> - SDV - CTGAN</a:t>
            </a:r>
          </a:p>
        </p:txBody>
      </p:sp>
    </p:spTree>
    <p:extLst>
      <p:ext uri="{BB962C8B-B14F-4D97-AF65-F5344CB8AC3E}">
        <p14:creationId xmlns:p14="http://schemas.microsoft.com/office/powerpoint/2010/main" val="6139499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74201" y="1277420"/>
            <a:ext cx="11264002" cy="5117333"/>
          </a:xfrm>
        </p:spPr>
        <p:txBody>
          <a:bodyPr/>
          <a:lstStyle/>
          <a:p>
            <a:pPr marL="0" indent="0">
              <a:buNone/>
            </a:pPr>
            <a:r>
              <a:rPr lang="en-US" dirty="0"/>
              <a:t>Graphical analysis with </a:t>
            </a:r>
            <a:r>
              <a:rPr lang="en-US" b="1" dirty="0"/>
              <a:t>Univariate Distributions Comparisons</a:t>
            </a:r>
            <a:r>
              <a:rPr lang="en-US" dirty="0"/>
              <a:t> on the </a:t>
            </a:r>
            <a:r>
              <a:rPr lang="en-US" b="1" dirty="0"/>
              <a:t>Categorical</a:t>
            </a:r>
            <a:r>
              <a:rPr lang="en-US" dirty="0"/>
              <a:t> Variables from </a:t>
            </a:r>
            <a:r>
              <a:rPr lang="en-US" b="1" dirty="0"/>
              <a:t>Real Data</a:t>
            </a:r>
            <a:r>
              <a:rPr lang="en-US" dirty="0"/>
              <a:t> and </a:t>
            </a:r>
            <a:r>
              <a:rPr lang="en-US" b="1" dirty="0"/>
              <a:t>Synthetic Data</a:t>
            </a:r>
            <a:r>
              <a:rPr lang="en-US" dirty="0"/>
              <a:t>.</a:t>
            </a:r>
          </a:p>
          <a:p>
            <a:pPr marL="0" indent="0">
              <a:buNone/>
            </a:pPr>
            <a:endParaRPr lang="en-US" dirty="0"/>
          </a:p>
          <a:p>
            <a:pPr marL="0" indent="0">
              <a:buNone/>
            </a:pPr>
            <a:endParaRPr lang="it-IT" dirty="0"/>
          </a:p>
        </p:txBody>
      </p:sp>
      <p:sp>
        <p:nvSpPr>
          <p:cNvPr id="3" name="Titolo 2"/>
          <p:cNvSpPr>
            <a:spLocks noGrp="1"/>
          </p:cNvSpPr>
          <p:nvPr>
            <p:ph type="title"/>
          </p:nvPr>
        </p:nvSpPr>
        <p:spPr>
          <a:xfrm>
            <a:off x="461346" y="396157"/>
            <a:ext cx="11269308" cy="769441"/>
          </a:xfrm>
        </p:spPr>
        <p:txBody>
          <a:bodyPr/>
          <a:lstStyle/>
          <a:p>
            <a:pPr algn="ctr"/>
            <a:r>
              <a:rPr lang="it-IT" dirty="0" err="1"/>
              <a:t>Original</a:t>
            </a:r>
            <a:r>
              <a:rPr lang="it-IT" dirty="0"/>
              <a:t> and </a:t>
            </a:r>
            <a:r>
              <a:rPr lang="it-IT" dirty="0" err="1"/>
              <a:t>Synthetic</a:t>
            </a:r>
            <a:r>
              <a:rPr lang="it-IT" dirty="0"/>
              <a:t> Data </a:t>
            </a:r>
            <a:r>
              <a:rPr lang="it-IT" dirty="0" err="1"/>
              <a:t>Univariate</a:t>
            </a:r>
            <a:r>
              <a:rPr lang="it-IT" dirty="0"/>
              <a:t> Distribution </a:t>
            </a:r>
            <a:r>
              <a:rPr lang="it-IT" dirty="0" err="1"/>
              <a:t>Visualization</a:t>
            </a:r>
            <a:r>
              <a:rPr lang="it-IT" dirty="0"/>
              <a:t> </a:t>
            </a:r>
            <a:br>
              <a:rPr lang="it-IT" dirty="0"/>
            </a:br>
            <a:endParaRPr lang="it-IT" dirty="0"/>
          </a:p>
        </p:txBody>
      </p:sp>
      <p:sp>
        <p:nvSpPr>
          <p:cNvPr id="4" name="Segnaposto piè di pagina 3"/>
          <p:cNvSpPr>
            <a:spLocks noGrp="1"/>
          </p:cNvSpPr>
          <p:nvPr>
            <p:ph type="ftr" sz="quarter" idx="10"/>
          </p:nvPr>
        </p:nvSpPr>
        <p:spPr/>
        <p:txBody>
          <a:bodyPr/>
          <a:lstStyle/>
          <a:p>
            <a:pPr>
              <a:defRPr/>
            </a:pPr>
            <a:r>
              <a:rPr lang="it-IT" sz="900" dirty="0" err="1"/>
              <a:t>Telephony</a:t>
            </a:r>
            <a:r>
              <a:rPr lang="it-IT" sz="900" dirty="0"/>
              <a:t> </a:t>
            </a:r>
            <a:r>
              <a:rPr lang="it-IT" sz="900" dirty="0" err="1"/>
              <a:t>Synthetic</a:t>
            </a:r>
            <a:r>
              <a:rPr lang="it-IT" sz="900" dirty="0"/>
              <a:t> Data Generation </a:t>
            </a:r>
            <a:r>
              <a:rPr lang="it-IT" dirty="0"/>
              <a:t>via Generative </a:t>
            </a:r>
            <a:r>
              <a:rPr lang="it-IT" dirty="0" err="1"/>
              <a:t>Adversarial</a:t>
            </a:r>
            <a:r>
              <a:rPr lang="it-IT" dirty="0"/>
              <a:t> Networks | FRANCESCO PUGLIESE, Massimo De </a:t>
            </a:r>
            <a:r>
              <a:rPr lang="it-IT" dirty="0" err="1"/>
              <a:t>Cubellis</a:t>
            </a:r>
            <a:r>
              <a:rPr lang="it-IT" dirty="0"/>
              <a:t>, Roberta RADINI</a:t>
            </a:r>
            <a:endParaRPr lang="en-US" dirty="0"/>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12</a:t>
            </a:fld>
            <a:endParaRPr lang="en-US" dirty="0"/>
          </a:p>
        </p:txBody>
      </p:sp>
      <p:graphicFrame>
        <p:nvGraphicFramePr>
          <p:cNvPr id="12" name="Tabella 12">
            <a:extLst>
              <a:ext uri="{FF2B5EF4-FFF2-40B4-BE49-F238E27FC236}">
                <a16:creationId xmlns:a16="http://schemas.microsoft.com/office/drawing/2014/main" id="{8E9FA477-A2B0-C647-BAE4-03196F9E5244}"/>
              </a:ext>
            </a:extLst>
          </p:cNvPr>
          <p:cNvGraphicFramePr>
            <a:graphicFrameLocks noGrp="1"/>
          </p:cNvGraphicFramePr>
          <p:nvPr>
            <p:extLst/>
          </p:nvPr>
        </p:nvGraphicFramePr>
        <p:xfrm>
          <a:off x="579030" y="2061773"/>
          <a:ext cx="10536549" cy="4292753"/>
        </p:xfrm>
        <a:graphic>
          <a:graphicData uri="http://schemas.openxmlformats.org/drawingml/2006/table">
            <a:tbl>
              <a:tblPr firstRow="1" bandRow="1">
                <a:tableStyleId>{5C22544A-7EE6-4342-B048-85BDC9FD1C3A}</a:tableStyleId>
              </a:tblPr>
              <a:tblGrid>
                <a:gridCol w="2277186">
                  <a:extLst>
                    <a:ext uri="{9D8B030D-6E8A-4147-A177-3AD203B41FA5}">
                      <a16:colId xmlns:a16="http://schemas.microsoft.com/office/drawing/2014/main" val="3548202202"/>
                    </a:ext>
                  </a:extLst>
                </a:gridCol>
                <a:gridCol w="4038241">
                  <a:extLst>
                    <a:ext uri="{9D8B030D-6E8A-4147-A177-3AD203B41FA5}">
                      <a16:colId xmlns:a16="http://schemas.microsoft.com/office/drawing/2014/main" val="1309839314"/>
                    </a:ext>
                  </a:extLst>
                </a:gridCol>
                <a:gridCol w="4221122">
                  <a:extLst>
                    <a:ext uri="{9D8B030D-6E8A-4147-A177-3AD203B41FA5}">
                      <a16:colId xmlns:a16="http://schemas.microsoft.com/office/drawing/2014/main" val="2743332816"/>
                    </a:ext>
                  </a:extLst>
                </a:gridCol>
              </a:tblGrid>
              <a:tr h="445061">
                <a:tc>
                  <a:txBody>
                    <a:bodyPr/>
                    <a:lstStyle/>
                    <a:p>
                      <a:endParaRPr lang="it-IT" dirty="0"/>
                    </a:p>
                  </a:txBody>
                  <a:tcPr/>
                </a:tc>
                <a:tc>
                  <a:txBody>
                    <a:bodyPr/>
                    <a:lstStyle/>
                    <a:p>
                      <a:pPr algn="ctr"/>
                      <a:r>
                        <a:rPr lang="it-IT" dirty="0"/>
                        <a:t>ORIGINAL DATASET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t>SYNTHETIC DATASET</a:t>
                      </a:r>
                    </a:p>
                  </a:txBody>
                  <a:tcPr/>
                </a:tc>
                <a:extLst>
                  <a:ext uri="{0D108BD9-81ED-4DB2-BD59-A6C34878D82A}">
                    <a16:rowId xmlns:a16="http://schemas.microsoft.com/office/drawing/2014/main" val="3480578365"/>
                  </a:ext>
                </a:extLst>
              </a:tr>
              <a:tr h="1923846">
                <a:tc>
                  <a:txBody>
                    <a:bodyPr/>
                    <a:lstStyle/>
                    <a:p>
                      <a:endParaRPr lang="it-IT" b="1" dirty="0"/>
                    </a:p>
                    <a:p>
                      <a:endParaRPr lang="it-IT" b="1" dirty="0"/>
                    </a:p>
                    <a:p>
                      <a:r>
                        <a:rPr lang="it-IT" b="1" dirty="0"/>
                        <a:t>SIM_CODE</a:t>
                      </a:r>
                    </a:p>
                  </a:txBody>
                  <a:tcPr/>
                </a:tc>
                <a:tc>
                  <a:txBody>
                    <a:bodyPr/>
                    <a:lstStyle/>
                    <a:p>
                      <a:endParaRPr lang="it-IT"/>
                    </a:p>
                  </a:txBody>
                  <a:tcPr/>
                </a:tc>
                <a:tc>
                  <a:txBody>
                    <a:bodyPr/>
                    <a:lstStyle/>
                    <a:p>
                      <a:endParaRPr lang="it-IT" dirty="0"/>
                    </a:p>
                  </a:txBody>
                  <a:tcPr/>
                </a:tc>
                <a:extLst>
                  <a:ext uri="{0D108BD9-81ED-4DB2-BD59-A6C34878D82A}">
                    <a16:rowId xmlns:a16="http://schemas.microsoft.com/office/drawing/2014/main" val="2439133455"/>
                  </a:ext>
                </a:extLst>
              </a:tr>
              <a:tr h="1923846">
                <a:tc>
                  <a:txBody>
                    <a:bodyPr/>
                    <a:lstStyle/>
                    <a:p>
                      <a:endParaRPr lang="it-IT" dirty="0"/>
                    </a:p>
                    <a:p>
                      <a:endParaRPr lang="it-IT" dirty="0"/>
                    </a:p>
                    <a:p>
                      <a:endParaRPr lang="it-IT" b="1" dirty="0"/>
                    </a:p>
                    <a:p>
                      <a:r>
                        <a:rPr lang="it-IT" b="1" dirty="0"/>
                        <a:t>ANTENNA_CODE</a:t>
                      </a:r>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2861626588"/>
                  </a:ext>
                </a:extLst>
              </a:tr>
            </a:tbl>
          </a:graphicData>
        </a:graphic>
      </p:graphicFrame>
      <p:pic>
        <p:nvPicPr>
          <p:cNvPr id="6" name="Immagine 5"/>
          <p:cNvPicPr>
            <a:picLocks noChangeAspect="1"/>
          </p:cNvPicPr>
          <p:nvPr/>
        </p:nvPicPr>
        <p:blipFill>
          <a:blip r:embed="rId2"/>
          <a:stretch>
            <a:fillRect/>
          </a:stretch>
        </p:blipFill>
        <p:spPr>
          <a:xfrm>
            <a:off x="2996809" y="2558113"/>
            <a:ext cx="3773861" cy="1787854"/>
          </a:xfrm>
          <a:prstGeom prst="rect">
            <a:avLst/>
          </a:prstGeom>
        </p:spPr>
      </p:pic>
      <p:pic>
        <p:nvPicPr>
          <p:cNvPr id="7" name="Immagine 6"/>
          <p:cNvPicPr>
            <a:picLocks noChangeAspect="1"/>
          </p:cNvPicPr>
          <p:nvPr/>
        </p:nvPicPr>
        <p:blipFill>
          <a:blip r:embed="rId3"/>
          <a:stretch>
            <a:fillRect/>
          </a:stretch>
        </p:blipFill>
        <p:spPr>
          <a:xfrm>
            <a:off x="7040711" y="2543826"/>
            <a:ext cx="3932090" cy="1802142"/>
          </a:xfrm>
          <a:prstGeom prst="rect">
            <a:avLst/>
          </a:prstGeom>
        </p:spPr>
      </p:pic>
      <p:pic>
        <p:nvPicPr>
          <p:cNvPr id="8" name="Immagine 7"/>
          <p:cNvPicPr>
            <a:picLocks noChangeAspect="1"/>
          </p:cNvPicPr>
          <p:nvPr/>
        </p:nvPicPr>
        <p:blipFill>
          <a:blip r:embed="rId4"/>
          <a:stretch>
            <a:fillRect/>
          </a:stretch>
        </p:blipFill>
        <p:spPr>
          <a:xfrm>
            <a:off x="2996809" y="4479271"/>
            <a:ext cx="3773861" cy="1796023"/>
          </a:xfrm>
          <a:prstGeom prst="rect">
            <a:avLst/>
          </a:prstGeom>
        </p:spPr>
      </p:pic>
      <p:pic>
        <p:nvPicPr>
          <p:cNvPr id="9" name="Immagine 8"/>
          <p:cNvPicPr>
            <a:picLocks noChangeAspect="1"/>
          </p:cNvPicPr>
          <p:nvPr/>
        </p:nvPicPr>
        <p:blipFill>
          <a:blip r:embed="rId5"/>
          <a:stretch>
            <a:fillRect/>
          </a:stretch>
        </p:blipFill>
        <p:spPr>
          <a:xfrm>
            <a:off x="7031185" y="4479271"/>
            <a:ext cx="3936234" cy="1796023"/>
          </a:xfrm>
          <a:prstGeom prst="rect">
            <a:avLst/>
          </a:prstGeom>
        </p:spPr>
      </p:pic>
    </p:spTree>
    <p:extLst>
      <p:ext uri="{BB962C8B-B14F-4D97-AF65-F5344CB8AC3E}">
        <p14:creationId xmlns:p14="http://schemas.microsoft.com/office/powerpoint/2010/main" val="1492822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74201" y="1277420"/>
            <a:ext cx="11264002" cy="5117333"/>
          </a:xfrm>
        </p:spPr>
        <p:txBody>
          <a:bodyPr/>
          <a:lstStyle/>
          <a:p>
            <a:pPr marL="0" indent="0">
              <a:buNone/>
            </a:pPr>
            <a:r>
              <a:rPr lang="en-US" dirty="0"/>
              <a:t>Graphical </a:t>
            </a:r>
            <a:r>
              <a:rPr lang="en-US" dirty="0" smtClean="0"/>
              <a:t>analysis via Scatterplots of </a:t>
            </a:r>
            <a:r>
              <a:rPr lang="en-US" b="1" dirty="0"/>
              <a:t>Univariate Distributions Comparisons</a:t>
            </a:r>
            <a:r>
              <a:rPr lang="en-US" dirty="0"/>
              <a:t> on the </a:t>
            </a:r>
            <a:r>
              <a:rPr lang="en-US" b="1" dirty="0"/>
              <a:t>Categorical</a:t>
            </a:r>
            <a:r>
              <a:rPr lang="en-US" dirty="0"/>
              <a:t> Variables from </a:t>
            </a:r>
            <a:r>
              <a:rPr lang="en-US" b="1" dirty="0"/>
              <a:t>Real Data</a:t>
            </a:r>
            <a:r>
              <a:rPr lang="en-US" dirty="0"/>
              <a:t> and </a:t>
            </a:r>
            <a:r>
              <a:rPr lang="en-US" b="1" dirty="0"/>
              <a:t>Synthetic Data</a:t>
            </a:r>
            <a:r>
              <a:rPr lang="en-US" dirty="0"/>
              <a:t>.</a:t>
            </a:r>
          </a:p>
          <a:p>
            <a:pPr marL="0" indent="0">
              <a:buNone/>
            </a:pPr>
            <a:endParaRPr lang="en-US" dirty="0"/>
          </a:p>
          <a:p>
            <a:pPr marL="0" indent="0">
              <a:buNone/>
            </a:pPr>
            <a:endParaRPr lang="it-IT" dirty="0"/>
          </a:p>
        </p:txBody>
      </p:sp>
      <p:sp>
        <p:nvSpPr>
          <p:cNvPr id="3" name="Titolo 2"/>
          <p:cNvSpPr>
            <a:spLocks noGrp="1"/>
          </p:cNvSpPr>
          <p:nvPr>
            <p:ph type="title"/>
          </p:nvPr>
        </p:nvSpPr>
        <p:spPr>
          <a:xfrm>
            <a:off x="461346" y="396157"/>
            <a:ext cx="11269308" cy="769441"/>
          </a:xfrm>
        </p:spPr>
        <p:txBody>
          <a:bodyPr/>
          <a:lstStyle/>
          <a:p>
            <a:pPr algn="ctr"/>
            <a:r>
              <a:rPr lang="it-IT" dirty="0" err="1"/>
              <a:t>Original</a:t>
            </a:r>
            <a:r>
              <a:rPr lang="it-IT" dirty="0"/>
              <a:t> and </a:t>
            </a:r>
            <a:r>
              <a:rPr lang="it-IT" dirty="0" err="1"/>
              <a:t>Synthetic</a:t>
            </a:r>
            <a:r>
              <a:rPr lang="it-IT" dirty="0"/>
              <a:t> Data </a:t>
            </a:r>
            <a:r>
              <a:rPr lang="it-IT" dirty="0" err="1"/>
              <a:t>Bivariate</a:t>
            </a:r>
            <a:r>
              <a:rPr lang="it-IT" dirty="0"/>
              <a:t> </a:t>
            </a:r>
            <a:r>
              <a:rPr lang="it-IT" dirty="0"/>
              <a:t>Distribution </a:t>
            </a:r>
            <a:r>
              <a:rPr lang="it-IT" dirty="0" err="1"/>
              <a:t>Visualization</a:t>
            </a:r>
            <a:r>
              <a:rPr lang="it-IT" dirty="0"/>
              <a:t> </a:t>
            </a:r>
            <a:br>
              <a:rPr lang="it-IT" dirty="0"/>
            </a:br>
            <a:endParaRPr lang="it-IT" dirty="0"/>
          </a:p>
        </p:txBody>
      </p:sp>
      <p:sp>
        <p:nvSpPr>
          <p:cNvPr id="4" name="Segnaposto piè di pagina 3"/>
          <p:cNvSpPr>
            <a:spLocks noGrp="1"/>
          </p:cNvSpPr>
          <p:nvPr>
            <p:ph type="ftr" sz="quarter" idx="10"/>
          </p:nvPr>
        </p:nvSpPr>
        <p:spPr/>
        <p:txBody>
          <a:bodyPr/>
          <a:lstStyle/>
          <a:p>
            <a:pPr>
              <a:defRPr/>
            </a:pPr>
            <a:r>
              <a:rPr lang="it-IT" sz="900" dirty="0" err="1"/>
              <a:t>Telephony</a:t>
            </a:r>
            <a:r>
              <a:rPr lang="it-IT" sz="900" dirty="0"/>
              <a:t> </a:t>
            </a:r>
            <a:r>
              <a:rPr lang="it-IT" sz="900" dirty="0" err="1"/>
              <a:t>Synthetic</a:t>
            </a:r>
            <a:r>
              <a:rPr lang="it-IT" sz="900" dirty="0"/>
              <a:t> Data Generation </a:t>
            </a:r>
            <a:r>
              <a:rPr lang="it-IT" dirty="0"/>
              <a:t>via Generative </a:t>
            </a:r>
            <a:r>
              <a:rPr lang="it-IT" dirty="0" err="1"/>
              <a:t>Adversarial</a:t>
            </a:r>
            <a:r>
              <a:rPr lang="it-IT" dirty="0"/>
              <a:t> Networks | FRANCESCO PUGLIESE, Massimo De </a:t>
            </a:r>
            <a:r>
              <a:rPr lang="it-IT" dirty="0" err="1"/>
              <a:t>Cubellis</a:t>
            </a:r>
            <a:r>
              <a:rPr lang="it-IT" dirty="0"/>
              <a:t>, Roberta RADINI</a:t>
            </a:r>
            <a:endParaRPr lang="en-US" dirty="0"/>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13</a:t>
            </a:fld>
            <a:endParaRPr lang="en-US" dirty="0"/>
          </a:p>
        </p:txBody>
      </p:sp>
      <p:graphicFrame>
        <p:nvGraphicFramePr>
          <p:cNvPr id="12" name="Tabella 12">
            <a:extLst>
              <a:ext uri="{FF2B5EF4-FFF2-40B4-BE49-F238E27FC236}">
                <a16:creationId xmlns:a16="http://schemas.microsoft.com/office/drawing/2014/main" id="{8E9FA477-A2B0-C647-BAE4-03196F9E5244}"/>
              </a:ext>
            </a:extLst>
          </p:cNvPr>
          <p:cNvGraphicFramePr>
            <a:graphicFrameLocks noGrp="1"/>
          </p:cNvGraphicFramePr>
          <p:nvPr>
            <p:extLst/>
          </p:nvPr>
        </p:nvGraphicFramePr>
        <p:xfrm>
          <a:off x="579030" y="2061773"/>
          <a:ext cx="10536549" cy="4292753"/>
        </p:xfrm>
        <a:graphic>
          <a:graphicData uri="http://schemas.openxmlformats.org/drawingml/2006/table">
            <a:tbl>
              <a:tblPr firstRow="1" bandRow="1">
                <a:tableStyleId>{5C22544A-7EE6-4342-B048-85BDC9FD1C3A}</a:tableStyleId>
              </a:tblPr>
              <a:tblGrid>
                <a:gridCol w="2277186">
                  <a:extLst>
                    <a:ext uri="{9D8B030D-6E8A-4147-A177-3AD203B41FA5}">
                      <a16:colId xmlns:a16="http://schemas.microsoft.com/office/drawing/2014/main" val="3548202202"/>
                    </a:ext>
                  </a:extLst>
                </a:gridCol>
                <a:gridCol w="4038241">
                  <a:extLst>
                    <a:ext uri="{9D8B030D-6E8A-4147-A177-3AD203B41FA5}">
                      <a16:colId xmlns:a16="http://schemas.microsoft.com/office/drawing/2014/main" val="1309839314"/>
                    </a:ext>
                  </a:extLst>
                </a:gridCol>
                <a:gridCol w="4221122">
                  <a:extLst>
                    <a:ext uri="{9D8B030D-6E8A-4147-A177-3AD203B41FA5}">
                      <a16:colId xmlns:a16="http://schemas.microsoft.com/office/drawing/2014/main" val="2743332816"/>
                    </a:ext>
                  </a:extLst>
                </a:gridCol>
              </a:tblGrid>
              <a:tr h="445061">
                <a:tc>
                  <a:txBody>
                    <a:bodyPr/>
                    <a:lstStyle/>
                    <a:p>
                      <a:endParaRPr lang="it-IT" dirty="0"/>
                    </a:p>
                  </a:txBody>
                  <a:tcPr/>
                </a:tc>
                <a:tc>
                  <a:txBody>
                    <a:bodyPr/>
                    <a:lstStyle/>
                    <a:p>
                      <a:pPr algn="ctr"/>
                      <a:r>
                        <a:rPr lang="it-IT" dirty="0"/>
                        <a:t>ORIGINAL DATASET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t>SYNTHETIC DATASET</a:t>
                      </a:r>
                    </a:p>
                  </a:txBody>
                  <a:tcPr/>
                </a:tc>
                <a:extLst>
                  <a:ext uri="{0D108BD9-81ED-4DB2-BD59-A6C34878D82A}">
                    <a16:rowId xmlns:a16="http://schemas.microsoft.com/office/drawing/2014/main" val="3480578365"/>
                  </a:ext>
                </a:extLst>
              </a:tr>
              <a:tr h="1923846">
                <a:tc>
                  <a:txBody>
                    <a:bodyPr/>
                    <a:lstStyle/>
                    <a:p>
                      <a:endParaRPr lang="it-IT" b="1" dirty="0"/>
                    </a:p>
                    <a:p>
                      <a:endParaRPr lang="it-IT" b="1" dirty="0"/>
                    </a:p>
                    <a:p>
                      <a:r>
                        <a:rPr lang="it-IT" b="1" dirty="0" smtClean="0"/>
                        <a:t>SIM_CODE – ANTENNA_CODE</a:t>
                      </a:r>
                      <a:endParaRPr lang="it-IT" b="1" dirty="0"/>
                    </a:p>
                  </a:txBody>
                  <a:tcPr/>
                </a:tc>
                <a:tc>
                  <a:txBody>
                    <a:bodyPr/>
                    <a:lstStyle/>
                    <a:p>
                      <a:endParaRPr lang="it-IT"/>
                    </a:p>
                  </a:txBody>
                  <a:tcPr/>
                </a:tc>
                <a:tc>
                  <a:txBody>
                    <a:bodyPr/>
                    <a:lstStyle/>
                    <a:p>
                      <a:endParaRPr lang="it-IT" dirty="0"/>
                    </a:p>
                  </a:txBody>
                  <a:tcPr/>
                </a:tc>
                <a:extLst>
                  <a:ext uri="{0D108BD9-81ED-4DB2-BD59-A6C34878D82A}">
                    <a16:rowId xmlns:a16="http://schemas.microsoft.com/office/drawing/2014/main" val="2439133455"/>
                  </a:ext>
                </a:extLst>
              </a:tr>
              <a:tr h="1923846">
                <a:tc>
                  <a:txBody>
                    <a:bodyPr/>
                    <a:lstStyle/>
                    <a:p>
                      <a:endParaRPr lang="it-IT" dirty="0"/>
                    </a:p>
                    <a:p>
                      <a:endParaRPr lang="it-IT" dirty="0"/>
                    </a:p>
                    <a:p>
                      <a:endParaRPr lang="it-IT" b="1" dirty="0"/>
                    </a:p>
                    <a:p>
                      <a:r>
                        <a:rPr lang="it-IT" b="1" dirty="0" smtClean="0"/>
                        <a:t>CALL_DATA – TIME_CALL</a:t>
                      </a:r>
                      <a:endParaRPr lang="it-IT" b="1" dirty="0"/>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2861626588"/>
                  </a:ext>
                </a:extLst>
              </a:tr>
            </a:tbl>
          </a:graphicData>
        </a:graphic>
      </p:graphicFrame>
      <p:pic>
        <p:nvPicPr>
          <p:cNvPr id="6" name="Immagine 5"/>
          <p:cNvPicPr>
            <a:picLocks noChangeAspect="1"/>
          </p:cNvPicPr>
          <p:nvPr/>
        </p:nvPicPr>
        <p:blipFill>
          <a:blip r:embed="rId2"/>
          <a:stretch>
            <a:fillRect/>
          </a:stretch>
        </p:blipFill>
        <p:spPr>
          <a:xfrm>
            <a:off x="2973132" y="2535214"/>
            <a:ext cx="3723504" cy="1872823"/>
          </a:xfrm>
          <a:prstGeom prst="rect">
            <a:avLst/>
          </a:prstGeom>
        </p:spPr>
      </p:pic>
      <p:pic>
        <p:nvPicPr>
          <p:cNvPr id="7" name="Immagine 6"/>
          <p:cNvPicPr>
            <a:picLocks noChangeAspect="1"/>
          </p:cNvPicPr>
          <p:nvPr/>
        </p:nvPicPr>
        <p:blipFill>
          <a:blip r:embed="rId3"/>
          <a:stretch>
            <a:fillRect/>
          </a:stretch>
        </p:blipFill>
        <p:spPr>
          <a:xfrm>
            <a:off x="2973132" y="4521915"/>
            <a:ext cx="3723504" cy="1763510"/>
          </a:xfrm>
          <a:prstGeom prst="rect">
            <a:avLst/>
          </a:prstGeom>
        </p:spPr>
      </p:pic>
      <p:pic>
        <p:nvPicPr>
          <p:cNvPr id="8" name="Immagine 7"/>
          <p:cNvPicPr>
            <a:picLocks noChangeAspect="1"/>
          </p:cNvPicPr>
          <p:nvPr/>
        </p:nvPicPr>
        <p:blipFill>
          <a:blip r:embed="rId4"/>
          <a:stretch>
            <a:fillRect/>
          </a:stretch>
        </p:blipFill>
        <p:spPr>
          <a:xfrm>
            <a:off x="7115456" y="2545351"/>
            <a:ext cx="3794592" cy="1862686"/>
          </a:xfrm>
          <a:prstGeom prst="rect">
            <a:avLst/>
          </a:prstGeom>
        </p:spPr>
      </p:pic>
      <p:pic>
        <p:nvPicPr>
          <p:cNvPr id="10" name="Immagine 9"/>
          <p:cNvPicPr>
            <a:picLocks noChangeAspect="1"/>
          </p:cNvPicPr>
          <p:nvPr/>
        </p:nvPicPr>
        <p:blipFill>
          <a:blip r:embed="rId5"/>
          <a:stretch>
            <a:fillRect/>
          </a:stretch>
        </p:blipFill>
        <p:spPr>
          <a:xfrm>
            <a:off x="7115456" y="4521916"/>
            <a:ext cx="3794592" cy="1763510"/>
          </a:xfrm>
          <a:prstGeom prst="rect">
            <a:avLst/>
          </a:prstGeom>
        </p:spPr>
      </p:pic>
    </p:spTree>
    <p:extLst>
      <p:ext uri="{BB962C8B-B14F-4D97-AF65-F5344CB8AC3E}">
        <p14:creationId xmlns:p14="http://schemas.microsoft.com/office/powerpoint/2010/main" val="720944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74201" y="1277420"/>
            <a:ext cx="5967696" cy="5117333"/>
          </a:xfrm>
        </p:spPr>
        <p:txBody>
          <a:bodyPr/>
          <a:lstStyle/>
          <a:p>
            <a:pPr>
              <a:buClr>
                <a:srgbClr val="FF0000"/>
              </a:buClr>
            </a:pPr>
            <a:r>
              <a:rPr lang="en-US" dirty="0">
                <a:solidFill>
                  <a:srgbClr val="202124"/>
                </a:solidFill>
                <a:latin typeface="arial" panose="020B0604020202020204" pitchFamily="34" charset="0"/>
                <a:cs typeface="+mn-cs"/>
              </a:rPr>
              <a:t>The </a:t>
            </a:r>
            <a:r>
              <a:rPr lang="en-US" b="1" dirty="0">
                <a:solidFill>
                  <a:srgbClr val="202124"/>
                </a:solidFill>
                <a:latin typeface="arial" panose="020B0604020202020204" pitchFamily="34" charset="0"/>
                <a:cs typeface="+mn-cs"/>
              </a:rPr>
              <a:t>metrics</a:t>
            </a:r>
            <a:r>
              <a:rPr lang="en-US" dirty="0">
                <a:solidFill>
                  <a:srgbClr val="202124"/>
                </a:solidFill>
                <a:latin typeface="arial" panose="020B0604020202020204" pitchFamily="34" charset="0"/>
                <a:cs typeface="+mn-cs"/>
              </a:rPr>
              <a:t> of the </a:t>
            </a:r>
            <a:r>
              <a:rPr lang="en-US" b="1" dirty="0">
                <a:solidFill>
                  <a:srgbClr val="202124"/>
                </a:solidFill>
                <a:latin typeface="arial" panose="020B0604020202020204" pitchFamily="34" charset="0"/>
                <a:cs typeface="+mn-cs"/>
              </a:rPr>
              <a:t>Synthetic Data Gym</a:t>
            </a:r>
            <a:r>
              <a:rPr lang="en-US" dirty="0">
                <a:solidFill>
                  <a:srgbClr val="202124"/>
                </a:solidFill>
                <a:latin typeface="arial" panose="020B0604020202020204" pitchFamily="34" charset="0"/>
                <a:cs typeface="+mn-cs"/>
              </a:rPr>
              <a:t> of the </a:t>
            </a:r>
            <a:r>
              <a:rPr lang="en-US" b="1" dirty="0">
                <a:solidFill>
                  <a:srgbClr val="202124"/>
                </a:solidFill>
                <a:latin typeface="arial" panose="020B0604020202020204" pitchFamily="34" charset="0"/>
                <a:cs typeface="+mn-cs"/>
              </a:rPr>
              <a:t>Statistical Metrics Family </a:t>
            </a:r>
            <a:r>
              <a:rPr lang="en-US" dirty="0">
                <a:solidFill>
                  <a:srgbClr val="202124"/>
                </a:solidFill>
                <a:latin typeface="arial" panose="020B0604020202020204" pitchFamily="34" charset="0"/>
                <a:cs typeface="+mn-cs"/>
              </a:rPr>
              <a:t>compare the tables by running different types of statistical tests on them. In the simplest scenario, these metrics compare individual columns from the real table with the corresponding column from the synthetic </a:t>
            </a:r>
            <a:r>
              <a:rPr lang="en-US" dirty="0" smtClean="0">
                <a:solidFill>
                  <a:srgbClr val="202124"/>
                </a:solidFill>
                <a:latin typeface="arial" panose="020B0604020202020204" pitchFamily="34" charset="0"/>
                <a:cs typeface="+mn-cs"/>
              </a:rPr>
              <a:t>table.</a:t>
            </a:r>
          </a:p>
          <a:p>
            <a:pPr>
              <a:buClr>
                <a:srgbClr val="FF0000"/>
              </a:buClr>
            </a:pPr>
            <a:r>
              <a:rPr lang="en-US" b="1" i="0" dirty="0" err="1" smtClean="0">
                <a:solidFill>
                  <a:srgbClr val="212121"/>
                </a:solidFill>
                <a:effectLst/>
              </a:rPr>
              <a:t>sdv.metrics.tabular.CSTest</a:t>
            </a:r>
            <a:r>
              <a:rPr lang="en-US" b="1" i="0" dirty="0" smtClean="0">
                <a:solidFill>
                  <a:srgbClr val="212121"/>
                </a:solidFill>
                <a:effectLst/>
              </a:rPr>
              <a:t>:</a:t>
            </a:r>
            <a:r>
              <a:rPr lang="en-US" b="0" i="0" dirty="0" smtClean="0">
                <a:solidFill>
                  <a:srgbClr val="212121"/>
                </a:solidFill>
                <a:effectLst/>
              </a:rPr>
              <a:t> This metric make use of the </a:t>
            </a:r>
            <a:r>
              <a:rPr lang="en-US" b="1" i="0" dirty="0" smtClean="0">
                <a:solidFill>
                  <a:srgbClr val="212121"/>
                </a:solidFill>
                <a:effectLst/>
              </a:rPr>
              <a:t>Chi-Squared Test</a:t>
            </a:r>
            <a:r>
              <a:rPr lang="en-US" b="0" i="0" dirty="0" smtClean="0">
                <a:solidFill>
                  <a:srgbClr val="212121"/>
                </a:solidFill>
                <a:effectLst/>
              </a:rPr>
              <a:t> to compare the distributions of two discrete columns. The output for each column is the </a:t>
            </a:r>
            <a:r>
              <a:rPr lang="en-US" b="1" i="0" dirty="0" err="1" smtClean="0">
                <a:solidFill>
                  <a:srgbClr val="212121"/>
                </a:solidFill>
                <a:effectLst/>
              </a:rPr>
              <a:t>CSTest</a:t>
            </a:r>
            <a:r>
              <a:rPr lang="en-US" b="1" i="0" dirty="0" smtClean="0">
                <a:solidFill>
                  <a:srgbClr val="212121"/>
                </a:solidFill>
                <a:effectLst/>
              </a:rPr>
              <a:t> p-value</a:t>
            </a:r>
            <a:r>
              <a:rPr lang="en-US" b="0" i="0" dirty="0" smtClean="0">
                <a:solidFill>
                  <a:srgbClr val="212121"/>
                </a:solidFill>
                <a:effectLst/>
              </a:rPr>
              <a:t>, which indicates the probability of the two columns having been sampled from the same distribution.</a:t>
            </a:r>
          </a:p>
          <a:p>
            <a:pPr>
              <a:buClr>
                <a:srgbClr val="FF0000"/>
              </a:buClr>
            </a:pPr>
            <a:r>
              <a:rPr lang="en-US" b="1" i="0" dirty="0" smtClean="0">
                <a:solidFill>
                  <a:srgbClr val="212121"/>
                </a:solidFill>
                <a:effectLst/>
              </a:rPr>
              <a:t>Chi-Squared </a:t>
            </a:r>
            <a:r>
              <a:rPr lang="en-US" b="1" i="0" dirty="0">
                <a:solidFill>
                  <a:srgbClr val="212121"/>
                </a:solidFill>
                <a:effectLst/>
              </a:rPr>
              <a:t>Test p-value </a:t>
            </a:r>
            <a:r>
              <a:rPr lang="en-US" b="0" i="0" dirty="0">
                <a:solidFill>
                  <a:srgbClr val="212121"/>
                </a:solidFill>
                <a:effectLst/>
              </a:rPr>
              <a:t>must be between 0 and 1. Since we achieved </a:t>
            </a:r>
            <a:r>
              <a:rPr lang="en-US" b="1" i="0" dirty="0">
                <a:solidFill>
                  <a:srgbClr val="212121"/>
                </a:solidFill>
                <a:effectLst/>
              </a:rPr>
              <a:t>1.0</a:t>
            </a:r>
            <a:r>
              <a:rPr lang="en-US" b="0" i="0" dirty="0">
                <a:solidFill>
                  <a:srgbClr val="212121"/>
                </a:solidFill>
                <a:effectLst/>
              </a:rPr>
              <a:t> in this test, it means that our distributions (original and synthetic) are sampled from the same distribution of data. </a:t>
            </a:r>
            <a:endParaRPr lang="en-US" i="0" dirty="0">
              <a:solidFill>
                <a:srgbClr val="202124"/>
              </a:solidFill>
              <a:effectLst/>
            </a:endParaRPr>
          </a:p>
        </p:txBody>
      </p:sp>
      <p:sp>
        <p:nvSpPr>
          <p:cNvPr id="3" name="Titolo 2"/>
          <p:cNvSpPr>
            <a:spLocks noGrp="1"/>
          </p:cNvSpPr>
          <p:nvPr>
            <p:ph type="title"/>
          </p:nvPr>
        </p:nvSpPr>
        <p:spPr>
          <a:xfrm>
            <a:off x="96253" y="380268"/>
            <a:ext cx="12255561"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algn="ctr"/>
            <a:r>
              <a:rPr lang="it-IT" dirty="0"/>
              <a:t>Utility </a:t>
            </a:r>
            <a:r>
              <a:rPr lang="it-IT" dirty="0" err="1"/>
              <a:t>Metrics</a:t>
            </a:r>
            <a:r>
              <a:rPr lang="it-IT" dirty="0"/>
              <a:t> - Model Evaluation via </a:t>
            </a:r>
            <a:r>
              <a:rPr lang="it-IT" dirty="0" err="1"/>
              <a:t>SDGym</a:t>
            </a:r>
            <a:r>
              <a:rPr lang="it-IT" dirty="0"/>
              <a:t> Tools: Statistical </a:t>
            </a:r>
            <a:r>
              <a:rPr lang="it-IT" dirty="0" err="1"/>
              <a:t>Metrics</a:t>
            </a:r>
            <a:endParaRPr lang="it-IT" dirty="0"/>
          </a:p>
        </p:txBody>
      </p:sp>
      <p:sp>
        <p:nvSpPr>
          <p:cNvPr id="4" name="Segnaposto piè di pagina 3"/>
          <p:cNvSpPr>
            <a:spLocks noGrp="1"/>
          </p:cNvSpPr>
          <p:nvPr>
            <p:ph type="ftr" sz="quarter" idx="10"/>
          </p:nvPr>
        </p:nvSpPr>
        <p:spPr/>
        <p:txBody>
          <a:bodyPr/>
          <a:lstStyle/>
          <a:p>
            <a:pPr>
              <a:defRPr/>
            </a:pPr>
            <a:r>
              <a:rPr lang="en-US" dirty="0"/>
              <a:t>Generation of synthetic data from real MNO data through Neural Network</a:t>
            </a:r>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14</a:t>
            </a:fld>
            <a:endParaRPr lang="en-US" dirty="0"/>
          </a:p>
        </p:txBody>
      </p:sp>
      <p:pic>
        <p:nvPicPr>
          <p:cNvPr id="7" name="Immagine 6">
            <a:extLst>
              <a:ext uri="{FF2B5EF4-FFF2-40B4-BE49-F238E27FC236}">
                <a16:creationId xmlns:a16="http://schemas.microsoft.com/office/drawing/2014/main" id="{295FED2D-11F6-A7A7-B228-3B55563F9BB1}"/>
              </a:ext>
            </a:extLst>
          </p:cNvPr>
          <p:cNvPicPr>
            <a:picLocks noChangeAspect="1"/>
          </p:cNvPicPr>
          <p:nvPr/>
        </p:nvPicPr>
        <p:blipFill>
          <a:blip r:embed="rId3"/>
          <a:stretch>
            <a:fillRect/>
          </a:stretch>
        </p:blipFill>
        <p:spPr>
          <a:xfrm>
            <a:off x="6849270" y="1785347"/>
            <a:ext cx="4868529" cy="3712254"/>
          </a:xfrm>
          <a:prstGeom prst="rect">
            <a:avLst/>
          </a:prstGeom>
        </p:spPr>
      </p:pic>
    </p:spTree>
    <p:extLst>
      <p:ext uri="{BB962C8B-B14F-4D97-AF65-F5344CB8AC3E}">
        <p14:creationId xmlns:p14="http://schemas.microsoft.com/office/powerpoint/2010/main" val="3467974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74200" y="1277420"/>
            <a:ext cx="9193782" cy="2575389"/>
          </a:xfrm>
        </p:spPr>
        <p:txBody>
          <a:bodyPr/>
          <a:lstStyle/>
          <a:p>
            <a:pPr algn="l">
              <a:buClr>
                <a:srgbClr val="FF0000"/>
              </a:buClr>
            </a:pPr>
            <a:r>
              <a:rPr lang="en-US" b="1" i="0" dirty="0" err="1">
                <a:solidFill>
                  <a:srgbClr val="212121"/>
                </a:solidFill>
                <a:effectLst/>
              </a:rPr>
              <a:t>sdv.metrics.tabular.KSTest</a:t>
            </a:r>
            <a:r>
              <a:rPr lang="en-US" b="1" i="0" dirty="0">
                <a:solidFill>
                  <a:srgbClr val="212121"/>
                </a:solidFill>
                <a:effectLst/>
              </a:rPr>
              <a:t>:</a:t>
            </a:r>
            <a:r>
              <a:rPr lang="en-US" b="0" i="0" dirty="0">
                <a:solidFill>
                  <a:srgbClr val="212121"/>
                </a:solidFill>
                <a:effectLst/>
              </a:rPr>
              <a:t> This metric uses the two-sample </a:t>
            </a:r>
            <a:r>
              <a:rPr lang="en-US" b="1" i="0" dirty="0">
                <a:solidFill>
                  <a:srgbClr val="212121"/>
                </a:solidFill>
                <a:effectLst/>
              </a:rPr>
              <a:t>Kolmogorov–Smirnov Test</a:t>
            </a:r>
            <a:r>
              <a:rPr lang="en-US" b="0" i="0" dirty="0">
                <a:solidFill>
                  <a:srgbClr val="212121"/>
                </a:solidFill>
                <a:effectLst/>
              </a:rPr>
              <a:t> to compare the distributions of continuous columns using the empirical </a:t>
            </a:r>
            <a:r>
              <a:rPr lang="en-US" b="1" i="0" dirty="0">
                <a:solidFill>
                  <a:srgbClr val="212121"/>
                </a:solidFill>
                <a:effectLst/>
              </a:rPr>
              <a:t>CDF (Cumulative </a:t>
            </a:r>
            <a:r>
              <a:rPr lang="en-US" b="1" i="0" dirty="0" err="1">
                <a:solidFill>
                  <a:srgbClr val="212121"/>
                </a:solidFill>
                <a:effectLst/>
              </a:rPr>
              <a:t>Distibution</a:t>
            </a:r>
            <a:r>
              <a:rPr lang="en-US" b="1" i="0" dirty="0">
                <a:solidFill>
                  <a:srgbClr val="212121"/>
                </a:solidFill>
                <a:effectLst/>
              </a:rPr>
              <a:t> Function: P(</a:t>
            </a:r>
            <a:r>
              <a:rPr lang="en-US" b="1" i="0" dirty="0" err="1">
                <a:solidFill>
                  <a:srgbClr val="212121"/>
                </a:solidFill>
                <a:effectLst/>
              </a:rPr>
              <a:t>X≤x</a:t>
            </a:r>
            <a:r>
              <a:rPr lang="en-US" b="1" i="0" dirty="0">
                <a:solidFill>
                  <a:srgbClr val="212121"/>
                </a:solidFill>
                <a:effectLst/>
              </a:rPr>
              <a:t>)</a:t>
            </a:r>
            <a:r>
              <a:rPr lang="en-US" dirty="0">
                <a:solidFill>
                  <a:srgbClr val="212121"/>
                </a:solidFill>
              </a:rPr>
              <a:t>). </a:t>
            </a:r>
            <a:r>
              <a:rPr lang="en-US" b="0" i="0" dirty="0">
                <a:solidFill>
                  <a:srgbClr val="212121"/>
                </a:solidFill>
                <a:effectLst/>
              </a:rPr>
              <a:t>The output of </a:t>
            </a:r>
            <a:r>
              <a:rPr lang="en-US" b="1" i="0" dirty="0" err="1">
                <a:solidFill>
                  <a:srgbClr val="212121"/>
                </a:solidFill>
                <a:effectLst/>
              </a:rPr>
              <a:t>KSTest</a:t>
            </a:r>
            <a:r>
              <a:rPr lang="en-US" b="0" i="0" dirty="0">
                <a:solidFill>
                  <a:srgbClr val="212121"/>
                </a:solidFill>
                <a:effectLst/>
              </a:rPr>
              <a:t> for each column is 1 minus the </a:t>
            </a:r>
            <a:r>
              <a:rPr lang="en-US" b="1" i="0" dirty="0">
                <a:solidFill>
                  <a:srgbClr val="212121"/>
                </a:solidFill>
                <a:effectLst/>
              </a:rPr>
              <a:t>KS Test D </a:t>
            </a:r>
            <a:r>
              <a:rPr lang="en-US" b="0" i="0" dirty="0">
                <a:solidFill>
                  <a:srgbClr val="212121"/>
                </a:solidFill>
                <a:effectLst/>
              </a:rPr>
              <a:t>statistic, which indicates the maximum distance between the expected CDF and the observed CDF values. </a:t>
            </a:r>
            <a:endParaRPr lang="en-US" b="0" i="0" dirty="0" smtClean="0">
              <a:solidFill>
                <a:srgbClr val="212121"/>
              </a:solidFill>
              <a:effectLst/>
            </a:endParaRPr>
          </a:p>
          <a:p>
            <a:pPr algn="l">
              <a:buClr>
                <a:srgbClr val="FF0000"/>
              </a:buClr>
            </a:pPr>
            <a:r>
              <a:rPr lang="en-US" b="0" i="0" dirty="0" smtClean="0">
                <a:solidFill>
                  <a:srgbClr val="212121"/>
                </a:solidFill>
                <a:effectLst/>
              </a:rPr>
              <a:t>The </a:t>
            </a:r>
            <a:r>
              <a:rPr lang="en-US" b="0" i="0" dirty="0">
                <a:solidFill>
                  <a:srgbClr val="212121"/>
                </a:solidFill>
                <a:effectLst/>
              </a:rPr>
              <a:t>letter </a:t>
            </a:r>
            <a:r>
              <a:rPr lang="en-US" b="1" i="0" dirty="0">
                <a:solidFill>
                  <a:srgbClr val="212121"/>
                </a:solidFill>
                <a:effectLst/>
              </a:rPr>
              <a:t>"D"</a:t>
            </a:r>
            <a:r>
              <a:rPr lang="en-US" b="0" i="0" dirty="0">
                <a:solidFill>
                  <a:srgbClr val="212121"/>
                </a:solidFill>
                <a:effectLst/>
              </a:rPr>
              <a:t> stands for "distance." Geometrically, D measures the maximum vertical distance between the empirical cumulative distribution function (ECDF) of the sample and the cumulative distribution function (CDF) of the reference distribution.</a:t>
            </a:r>
          </a:p>
          <a:p>
            <a:pPr>
              <a:buClr>
                <a:schemeClr val="tx1"/>
              </a:buClr>
              <a:buFont typeface="Arial" panose="020B0604020202020204" pitchFamily="34" charset="0"/>
              <a:buChar char="•"/>
            </a:pPr>
            <a:endParaRPr lang="en-US" dirty="0">
              <a:solidFill>
                <a:srgbClr val="202124"/>
              </a:solidFill>
              <a:latin typeface="arial" panose="020B0604020202020204" pitchFamily="34" charset="0"/>
              <a:cs typeface="+mn-cs"/>
            </a:endParaRPr>
          </a:p>
        </p:txBody>
      </p:sp>
      <p:sp>
        <p:nvSpPr>
          <p:cNvPr id="3" name="Titolo 2"/>
          <p:cNvSpPr>
            <a:spLocks noGrp="1"/>
          </p:cNvSpPr>
          <p:nvPr>
            <p:ph type="title"/>
          </p:nvPr>
        </p:nvSpPr>
        <p:spPr>
          <a:xfrm>
            <a:off x="-133881" y="262843"/>
            <a:ext cx="12544319"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algn="ctr"/>
            <a:r>
              <a:rPr lang="it-IT" dirty="0"/>
              <a:t>Utility </a:t>
            </a:r>
            <a:r>
              <a:rPr lang="it-IT" dirty="0" err="1"/>
              <a:t>Metrics</a:t>
            </a:r>
            <a:r>
              <a:rPr lang="it-IT" dirty="0"/>
              <a:t> - Model Evaluation via </a:t>
            </a:r>
            <a:r>
              <a:rPr lang="it-IT" dirty="0" err="1"/>
              <a:t>SDGym</a:t>
            </a:r>
            <a:r>
              <a:rPr lang="it-IT" dirty="0"/>
              <a:t> Tools: Statistical </a:t>
            </a:r>
            <a:r>
              <a:rPr lang="it-IT" dirty="0" err="1"/>
              <a:t>Metrics</a:t>
            </a:r>
            <a:endParaRPr lang="it-IT" dirty="0"/>
          </a:p>
        </p:txBody>
      </p:sp>
      <p:sp>
        <p:nvSpPr>
          <p:cNvPr id="4" name="Segnaposto piè di pagina 3"/>
          <p:cNvSpPr>
            <a:spLocks noGrp="1"/>
          </p:cNvSpPr>
          <p:nvPr>
            <p:ph type="ftr" sz="quarter" idx="10"/>
          </p:nvPr>
        </p:nvSpPr>
        <p:spPr/>
        <p:txBody>
          <a:bodyPr/>
          <a:lstStyle/>
          <a:p>
            <a:pPr>
              <a:defRPr/>
            </a:pPr>
            <a:r>
              <a:rPr lang="en-US" dirty="0"/>
              <a:t>Generation of synthetic data from real MNO data through Neural Network</a:t>
            </a:r>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15</a:t>
            </a:fld>
            <a:endParaRPr lang="en-US" dirty="0"/>
          </a:p>
        </p:txBody>
      </p:sp>
      <p:pic>
        <p:nvPicPr>
          <p:cNvPr id="7" name="Immagine 6">
            <a:extLst>
              <a:ext uri="{FF2B5EF4-FFF2-40B4-BE49-F238E27FC236}">
                <a16:creationId xmlns:a16="http://schemas.microsoft.com/office/drawing/2014/main" id="{DBAC0694-DF06-68DF-F2C5-06382FFD21B8}"/>
              </a:ext>
            </a:extLst>
          </p:cNvPr>
          <p:cNvPicPr>
            <a:picLocks noChangeAspect="1"/>
          </p:cNvPicPr>
          <p:nvPr/>
        </p:nvPicPr>
        <p:blipFill>
          <a:blip r:embed="rId3"/>
          <a:stretch>
            <a:fillRect/>
          </a:stretch>
        </p:blipFill>
        <p:spPr>
          <a:xfrm>
            <a:off x="9667982" y="1410952"/>
            <a:ext cx="1847582" cy="2308324"/>
          </a:xfrm>
          <a:prstGeom prst="rect">
            <a:avLst/>
          </a:prstGeom>
        </p:spPr>
      </p:pic>
      <p:sp>
        <p:nvSpPr>
          <p:cNvPr id="9" name="CasellaDiTesto 8">
            <a:extLst>
              <a:ext uri="{FF2B5EF4-FFF2-40B4-BE49-F238E27FC236}">
                <a16:creationId xmlns:a16="http://schemas.microsoft.com/office/drawing/2014/main" id="{15B2DD09-E9DF-8619-8A7E-B276F6D60E50}"/>
              </a:ext>
            </a:extLst>
          </p:cNvPr>
          <p:cNvSpPr txBox="1"/>
          <p:nvPr/>
        </p:nvSpPr>
        <p:spPr>
          <a:xfrm>
            <a:off x="430457" y="3959975"/>
            <a:ext cx="11415645" cy="2308324"/>
          </a:xfrm>
          <a:prstGeom prst="rect">
            <a:avLst/>
          </a:prstGeom>
          <a:noFill/>
        </p:spPr>
        <p:txBody>
          <a:bodyPr wrap="square">
            <a:spAutoFit/>
          </a:bodyPr>
          <a:lstStyle/>
          <a:p>
            <a:pPr marL="285750" indent="-285750" algn="l">
              <a:buClr>
                <a:srgbClr val="FF0000"/>
              </a:buClr>
              <a:buFont typeface="Courier New" panose="02070309020205020404" pitchFamily="49" charset="0"/>
              <a:buChar char="o"/>
            </a:pPr>
            <a:r>
              <a:rPr lang="en-US" b="0" i="0" dirty="0" smtClean="0">
                <a:solidFill>
                  <a:srgbClr val="212121"/>
                </a:solidFill>
                <a:effectLst/>
                <a:latin typeface="Arial" panose="020B0604020202020204" pitchFamily="34" charset="0"/>
                <a:cs typeface="Arial" panose="020B0604020202020204" pitchFamily="34" charset="0"/>
              </a:rPr>
              <a:t>If </a:t>
            </a:r>
            <a:r>
              <a:rPr lang="en-US" b="0" i="0" dirty="0">
                <a:solidFill>
                  <a:srgbClr val="212121"/>
                </a:solidFill>
                <a:effectLst/>
                <a:latin typeface="Arial" panose="020B0604020202020204" pitchFamily="34" charset="0"/>
                <a:cs typeface="Arial" panose="020B0604020202020204" pitchFamily="34" charset="0"/>
              </a:rPr>
              <a:t>the two samples were randomly sampled from identical populations, what is the probability that the two cumulative frequency distributions would be as far apart as observed? More precisely, what is the chance that the value of the </a:t>
            </a:r>
            <a:r>
              <a:rPr lang="en-US" b="1" i="0" dirty="0" err="1">
                <a:solidFill>
                  <a:srgbClr val="212121"/>
                </a:solidFill>
                <a:effectLst/>
                <a:latin typeface="Arial" panose="020B0604020202020204" pitchFamily="34" charset="0"/>
                <a:cs typeface="Arial" panose="020B0604020202020204" pitchFamily="34" charset="0"/>
              </a:rPr>
              <a:t>Komogorov</a:t>
            </a:r>
            <a:r>
              <a:rPr lang="en-US" b="1" i="0" dirty="0">
                <a:solidFill>
                  <a:srgbClr val="212121"/>
                </a:solidFill>
                <a:effectLst/>
                <a:latin typeface="Arial" panose="020B0604020202020204" pitchFamily="34" charset="0"/>
                <a:cs typeface="Arial" panose="020B0604020202020204" pitchFamily="34" charset="0"/>
              </a:rPr>
              <a:t>-Smirnov D statistic</a:t>
            </a:r>
            <a:r>
              <a:rPr lang="en-US" b="0" i="0" dirty="0">
                <a:solidFill>
                  <a:srgbClr val="212121"/>
                </a:solidFill>
                <a:effectLst/>
                <a:latin typeface="Arial" panose="020B0604020202020204" pitchFamily="34" charset="0"/>
                <a:cs typeface="Arial" panose="020B0604020202020204" pitchFamily="34" charset="0"/>
              </a:rPr>
              <a:t> would be as large or larger than observed? If the P value is small, conclude that the two groups were sampled from populations with different distributions. The populations may differ in median, variability or the shape of the </a:t>
            </a:r>
            <a:r>
              <a:rPr lang="en-US" b="0" i="0" dirty="0" smtClean="0">
                <a:solidFill>
                  <a:srgbClr val="212121"/>
                </a:solidFill>
                <a:effectLst/>
                <a:latin typeface="Arial" panose="020B0604020202020204" pitchFamily="34" charset="0"/>
                <a:cs typeface="Arial" panose="020B0604020202020204" pitchFamily="34" charset="0"/>
              </a:rPr>
              <a:t>distribution.</a:t>
            </a:r>
          </a:p>
          <a:p>
            <a:pPr marL="285750" indent="-285750" algn="l">
              <a:buClr>
                <a:srgbClr val="FF0000"/>
              </a:buClr>
              <a:buFont typeface="Courier New" panose="02070309020205020404" pitchFamily="49" charset="0"/>
              <a:buChar char="o"/>
            </a:pPr>
            <a:endParaRPr lang="en-US" dirty="0">
              <a:solidFill>
                <a:srgbClr val="212121"/>
              </a:solidFill>
              <a:latin typeface="Arial" panose="020B0604020202020204" pitchFamily="34" charset="0"/>
              <a:cs typeface="Arial" panose="020B0604020202020204" pitchFamily="34" charset="0"/>
            </a:endParaRPr>
          </a:p>
          <a:p>
            <a:pPr marL="285750" indent="-285750" algn="l">
              <a:buClr>
                <a:srgbClr val="FF0000"/>
              </a:buClr>
              <a:buFont typeface="Courier New" panose="02070309020205020404" pitchFamily="49" charset="0"/>
              <a:buChar char="o"/>
            </a:pPr>
            <a:r>
              <a:rPr lang="en-US" b="0" i="0" dirty="0" smtClean="0">
                <a:solidFill>
                  <a:srgbClr val="212121"/>
                </a:solidFill>
                <a:effectLst/>
                <a:latin typeface="Arial" panose="020B0604020202020204" pitchFamily="34" charset="0"/>
                <a:cs typeface="Arial" panose="020B0604020202020204" pitchFamily="34" charset="0"/>
              </a:rPr>
              <a:t>So</a:t>
            </a:r>
            <a:r>
              <a:rPr lang="en-US" b="0" i="0" dirty="0">
                <a:solidFill>
                  <a:srgbClr val="212121"/>
                </a:solidFill>
                <a:effectLst/>
                <a:latin typeface="Arial" panose="020B0604020202020204" pitchFamily="34" charset="0"/>
                <a:cs typeface="Arial" panose="020B0604020202020204" pitchFamily="34" charset="0"/>
              </a:rPr>
              <a:t> our result </a:t>
            </a:r>
            <a:r>
              <a:rPr lang="en-US" b="1" i="0" dirty="0">
                <a:solidFill>
                  <a:srgbClr val="212121"/>
                </a:solidFill>
                <a:effectLst/>
                <a:latin typeface="Arial" panose="020B0604020202020204" pitchFamily="34" charset="0"/>
                <a:cs typeface="Arial" panose="020B0604020202020204" pitchFamily="34" charset="0"/>
              </a:rPr>
              <a:t>0.95375</a:t>
            </a:r>
            <a:r>
              <a:rPr lang="en-US" b="0" i="0" dirty="0">
                <a:solidFill>
                  <a:srgbClr val="212121"/>
                </a:solidFill>
                <a:effectLst/>
                <a:latin typeface="Arial" panose="020B0604020202020204" pitchFamily="34" charset="0"/>
                <a:cs typeface="Arial" panose="020B0604020202020204" pitchFamily="34" charset="0"/>
              </a:rPr>
              <a:t> which is 1-D, means that the distance between CDF of original data and CDF of Synthetic Data is low, hence the two distribution are very close.</a:t>
            </a:r>
          </a:p>
        </p:txBody>
      </p:sp>
    </p:spTree>
    <p:extLst>
      <p:ext uri="{BB962C8B-B14F-4D97-AF65-F5344CB8AC3E}">
        <p14:creationId xmlns:p14="http://schemas.microsoft.com/office/powerpoint/2010/main" val="2004054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64277" y="1277420"/>
            <a:ext cx="11264002" cy="5117333"/>
          </a:xfrm>
        </p:spPr>
        <p:txBody>
          <a:bodyPr/>
          <a:lstStyle/>
          <a:p>
            <a:pPr>
              <a:buClr>
                <a:srgbClr val="FF0000"/>
              </a:buClr>
            </a:pPr>
            <a:r>
              <a:rPr lang="en-US" b="0" i="0" dirty="0">
                <a:solidFill>
                  <a:srgbClr val="212121"/>
                </a:solidFill>
                <a:effectLst/>
              </a:rPr>
              <a:t>The </a:t>
            </a:r>
            <a:r>
              <a:rPr lang="en-US" b="1" i="0" dirty="0">
                <a:solidFill>
                  <a:srgbClr val="212121"/>
                </a:solidFill>
                <a:effectLst/>
              </a:rPr>
              <a:t>metrics</a:t>
            </a:r>
            <a:r>
              <a:rPr lang="en-US" b="0" i="0" dirty="0">
                <a:solidFill>
                  <a:srgbClr val="212121"/>
                </a:solidFill>
                <a:effectLst/>
              </a:rPr>
              <a:t> of this family compare the tables by fitting the real data to a probabilistic model and afterwards compute the likelihood of the synthetic data belonging to the </a:t>
            </a:r>
            <a:r>
              <a:rPr lang="en-US" b="0" i="0" dirty="0" smtClean="0">
                <a:solidFill>
                  <a:srgbClr val="212121"/>
                </a:solidFill>
                <a:effectLst/>
              </a:rPr>
              <a:t>learned distribution.</a:t>
            </a:r>
          </a:p>
          <a:p>
            <a:pPr>
              <a:buClr>
                <a:srgbClr val="FF0000"/>
              </a:buClr>
            </a:pPr>
            <a:r>
              <a:rPr lang="en-US" b="1" i="0" dirty="0" err="1">
                <a:solidFill>
                  <a:srgbClr val="212121"/>
                </a:solidFill>
                <a:effectLst/>
              </a:rPr>
              <a:t>sdv.metrics.tabular.BNLikelihood</a:t>
            </a:r>
            <a:r>
              <a:rPr lang="en-US" b="1" i="0" dirty="0">
                <a:solidFill>
                  <a:srgbClr val="212121"/>
                </a:solidFill>
                <a:effectLst/>
              </a:rPr>
              <a:t>:</a:t>
            </a:r>
            <a:r>
              <a:rPr lang="en-US" b="0" i="0" dirty="0">
                <a:solidFill>
                  <a:srgbClr val="212121"/>
                </a:solidFill>
                <a:effectLst/>
              </a:rPr>
              <a:t> This metric fits a </a:t>
            </a:r>
            <a:r>
              <a:rPr lang="en-US" b="1" i="0" dirty="0">
                <a:solidFill>
                  <a:srgbClr val="212121"/>
                </a:solidFill>
                <a:effectLst/>
              </a:rPr>
              <a:t>Bayesian</a:t>
            </a:r>
            <a:r>
              <a:rPr lang="en-US" b="0" i="0" dirty="0">
                <a:solidFill>
                  <a:srgbClr val="212121"/>
                </a:solidFill>
                <a:effectLst/>
              </a:rPr>
              <a:t> </a:t>
            </a:r>
            <a:r>
              <a:rPr lang="en-US" b="1" i="0" dirty="0">
                <a:solidFill>
                  <a:srgbClr val="212121"/>
                </a:solidFill>
                <a:effectLst/>
              </a:rPr>
              <a:t>Network</a:t>
            </a:r>
            <a:r>
              <a:rPr lang="en-US" b="0" i="0" dirty="0">
                <a:solidFill>
                  <a:srgbClr val="212121"/>
                </a:solidFill>
                <a:effectLst/>
              </a:rPr>
              <a:t> to the real data and then evaluates the average likelihood of the rows from the synthetic data on it.</a:t>
            </a:r>
          </a:p>
          <a:p>
            <a:pPr>
              <a:buClr>
                <a:srgbClr val="FF0000"/>
              </a:buClr>
            </a:pPr>
            <a:r>
              <a:rPr lang="en-US" b="1" i="0" dirty="0" smtClean="0">
                <a:solidFill>
                  <a:srgbClr val="212121"/>
                </a:solidFill>
                <a:effectLst/>
              </a:rPr>
              <a:t>Bayesian </a:t>
            </a:r>
            <a:r>
              <a:rPr lang="en-US" b="1" i="0" dirty="0">
                <a:solidFill>
                  <a:srgbClr val="212121"/>
                </a:solidFill>
                <a:effectLst/>
              </a:rPr>
              <a:t>Networks Likelihood </a:t>
            </a:r>
            <a:r>
              <a:rPr lang="en-US" b="0" i="0" dirty="0">
                <a:solidFill>
                  <a:srgbClr val="212121"/>
                </a:solidFill>
                <a:effectLst/>
              </a:rPr>
              <a:t>is the Error calculated on Synthetic data after fitting the model on Real Data. Very low error (likelihood) like </a:t>
            </a:r>
            <a:r>
              <a:rPr lang="en-US" b="1" i="0" dirty="0">
                <a:solidFill>
                  <a:srgbClr val="212121"/>
                </a:solidFill>
                <a:effectLst/>
              </a:rPr>
              <a:t>0.00013183</a:t>
            </a:r>
            <a:r>
              <a:rPr lang="en-US" b="0" i="0" dirty="0">
                <a:solidFill>
                  <a:srgbClr val="212121"/>
                </a:solidFill>
                <a:effectLst/>
              </a:rPr>
              <a:t> means the two datasets are very close in terms of probabilistic models.</a:t>
            </a:r>
          </a:p>
          <a:p>
            <a:pPr marL="0" indent="0">
              <a:buNone/>
            </a:pPr>
            <a:endParaRPr lang="en-US" dirty="0"/>
          </a:p>
          <a:p>
            <a:pPr marL="0" indent="0">
              <a:buNone/>
            </a:pPr>
            <a:endParaRPr lang="it-IT" dirty="0"/>
          </a:p>
        </p:txBody>
      </p:sp>
      <p:sp>
        <p:nvSpPr>
          <p:cNvPr id="3" name="Titolo 2"/>
          <p:cNvSpPr>
            <a:spLocks noGrp="1"/>
          </p:cNvSpPr>
          <p:nvPr>
            <p:ph type="title"/>
          </p:nvPr>
        </p:nvSpPr>
        <p:spPr>
          <a:xfrm>
            <a:off x="107946" y="0"/>
            <a:ext cx="12669589" cy="769441"/>
          </a:xfrm>
        </p:spPr>
        <p:txBody>
          <a:bodyPr/>
          <a:lstStyle/>
          <a:p>
            <a:r>
              <a:rPr lang="it-IT" dirty="0"/>
              <a:t>Utility </a:t>
            </a:r>
            <a:r>
              <a:rPr lang="it-IT" dirty="0" err="1"/>
              <a:t>Metrics</a:t>
            </a:r>
            <a:r>
              <a:rPr lang="it-IT" dirty="0"/>
              <a:t> - Model Evaluation via </a:t>
            </a:r>
            <a:r>
              <a:rPr lang="it-IT" dirty="0" err="1"/>
              <a:t>SDGym</a:t>
            </a:r>
            <a:r>
              <a:rPr lang="it-IT" dirty="0"/>
              <a:t> Tools: </a:t>
            </a:r>
            <a:r>
              <a:rPr lang="it-IT" dirty="0" err="1"/>
              <a:t>Likelihood</a:t>
            </a:r>
            <a:r>
              <a:rPr lang="it-IT" dirty="0"/>
              <a:t> </a:t>
            </a:r>
            <a:r>
              <a:rPr lang="it-IT" dirty="0" err="1"/>
              <a:t>Metrics</a:t>
            </a:r>
            <a:endParaRPr lang="it-IT" dirty="0"/>
          </a:p>
        </p:txBody>
      </p:sp>
      <p:sp>
        <p:nvSpPr>
          <p:cNvPr id="4" name="Segnaposto piè di pagina 3"/>
          <p:cNvSpPr>
            <a:spLocks noGrp="1"/>
          </p:cNvSpPr>
          <p:nvPr>
            <p:ph type="ftr" sz="quarter" idx="10"/>
          </p:nvPr>
        </p:nvSpPr>
        <p:spPr/>
        <p:txBody>
          <a:bodyPr/>
          <a:lstStyle/>
          <a:p>
            <a:pPr>
              <a:defRPr/>
            </a:pPr>
            <a:r>
              <a:rPr lang="en-US" dirty="0"/>
              <a:t>Generation of synthetic data from real MNO data through Neural Network</a:t>
            </a:r>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16</a:t>
            </a:fld>
            <a:endParaRPr lang="en-US" dirty="0"/>
          </a:p>
        </p:txBody>
      </p:sp>
      <p:pic>
        <p:nvPicPr>
          <p:cNvPr id="7" name="Immagine 6">
            <a:extLst>
              <a:ext uri="{FF2B5EF4-FFF2-40B4-BE49-F238E27FC236}">
                <a16:creationId xmlns:a16="http://schemas.microsoft.com/office/drawing/2014/main" id="{E38450EE-2CC0-C20F-02B5-A52B21CA94C8}"/>
              </a:ext>
            </a:extLst>
          </p:cNvPr>
          <p:cNvPicPr>
            <a:picLocks noChangeAspect="1"/>
          </p:cNvPicPr>
          <p:nvPr/>
        </p:nvPicPr>
        <p:blipFill>
          <a:blip r:embed="rId3"/>
          <a:stretch>
            <a:fillRect/>
          </a:stretch>
        </p:blipFill>
        <p:spPr>
          <a:xfrm>
            <a:off x="1457452" y="3637052"/>
            <a:ext cx="3058890" cy="2440080"/>
          </a:xfrm>
          <a:prstGeom prst="rect">
            <a:avLst/>
          </a:prstGeom>
        </p:spPr>
      </p:pic>
      <p:sp>
        <p:nvSpPr>
          <p:cNvPr id="9" name="CasellaDiTesto 8">
            <a:extLst>
              <a:ext uri="{FF2B5EF4-FFF2-40B4-BE49-F238E27FC236}">
                <a16:creationId xmlns:a16="http://schemas.microsoft.com/office/drawing/2014/main" id="{9F6A42CB-9F82-CE0B-0BF5-E6754DB9D7A7}"/>
              </a:ext>
            </a:extLst>
          </p:cNvPr>
          <p:cNvSpPr txBox="1"/>
          <p:nvPr/>
        </p:nvSpPr>
        <p:spPr>
          <a:xfrm>
            <a:off x="6103549" y="3533667"/>
            <a:ext cx="4358714" cy="2862322"/>
          </a:xfrm>
          <a:prstGeom prst="rect">
            <a:avLst/>
          </a:prstGeom>
          <a:noFill/>
        </p:spPr>
        <p:txBody>
          <a:bodyPr wrap="square">
            <a:spAutoFit/>
          </a:bodyPr>
          <a:lstStyle/>
          <a:p>
            <a:pPr marL="285750" indent="-285750" algn="just">
              <a:buClr>
                <a:srgbClr val="FF0000"/>
              </a:buClr>
              <a:buFont typeface="Courier New" panose="02070309020205020404" pitchFamily="49" charset="0"/>
              <a:buChar char="o"/>
            </a:pPr>
            <a:r>
              <a:rPr lang="en-US" b="1" i="0" dirty="0" err="1">
                <a:solidFill>
                  <a:srgbClr val="212121"/>
                </a:solidFill>
                <a:effectLst/>
                <a:latin typeface="Arial" panose="020B0604020202020204" pitchFamily="34" charset="0"/>
                <a:cs typeface="Arial" panose="020B0604020202020204" pitchFamily="34" charset="0"/>
              </a:rPr>
              <a:t>sdv.metrics.tabular.BNLikelihood</a:t>
            </a:r>
            <a:r>
              <a:rPr lang="en-US" b="1" i="0" dirty="0">
                <a:solidFill>
                  <a:srgbClr val="212121"/>
                </a:solidFill>
                <a:effectLst/>
                <a:latin typeface="Arial" panose="020B0604020202020204" pitchFamily="34" charset="0"/>
                <a:cs typeface="Arial" panose="020B0604020202020204" pitchFamily="34" charset="0"/>
              </a:rPr>
              <a:t>:</a:t>
            </a:r>
            <a:r>
              <a:rPr lang="en-US" b="0" i="0" dirty="0">
                <a:solidFill>
                  <a:srgbClr val="212121"/>
                </a:solidFill>
                <a:effectLst/>
                <a:latin typeface="Arial" panose="020B0604020202020204" pitchFamily="34" charset="0"/>
                <a:cs typeface="Arial" panose="020B0604020202020204" pitchFamily="34" charset="0"/>
              </a:rPr>
              <a:t> This metric fits a </a:t>
            </a:r>
            <a:r>
              <a:rPr lang="en-US" b="1" i="0" dirty="0">
                <a:solidFill>
                  <a:srgbClr val="212121"/>
                </a:solidFill>
                <a:effectLst/>
                <a:latin typeface="Arial" panose="020B0604020202020204" pitchFamily="34" charset="0"/>
                <a:cs typeface="Arial" panose="020B0604020202020204" pitchFamily="34" charset="0"/>
              </a:rPr>
              <a:t>Bayesian</a:t>
            </a:r>
            <a:r>
              <a:rPr lang="en-US" b="0" i="0" dirty="0">
                <a:solidFill>
                  <a:srgbClr val="212121"/>
                </a:solidFill>
                <a:effectLst/>
                <a:latin typeface="Arial" panose="020B0604020202020204" pitchFamily="34" charset="0"/>
                <a:cs typeface="Arial" panose="020B0604020202020204" pitchFamily="34" charset="0"/>
              </a:rPr>
              <a:t> </a:t>
            </a:r>
            <a:r>
              <a:rPr lang="en-US" b="1" i="0" dirty="0">
                <a:solidFill>
                  <a:srgbClr val="212121"/>
                </a:solidFill>
                <a:effectLst/>
                <a:latin typeface="Arial" panose="020B0604020202020204" pitchFamily="34" charset="0"/>
                <a:cs typeface="Arial" panose="020B0604020202020204" pitchFamily="34" charset="0"/>
              </a:rPr>
              <a:t>Network</a:t>
            </a:r>
            <a:r>
              <a:rPr lang="en-US" b="0" i="0" dirty="0">
                <a:solidFill>
                  <a:srgbClr val="212121"/>
                </a:solidFill>
                <a:effectLst/>
                <a:latin typeface="Arial" panose="020B0604020202020204" pitchFamily="34" charset="0"/>
                <a:cs typeface="Arial" panose="020B0604020202020204" pitchFamily="34" charset="0"/>
              </a:rPr>
              <a:t> to the real data and then evaluates the average likelihood of the rows from the synthetic data on it. With very low error (close to 0) according to the Log function, the output value must be negative, therefore a score like this one: </a:t>
            </a:r>
            <a:r>
              <a:rPr lang="en-US" b="1" i="0" dirty="0">
                <a:solidFill>
                  <a:srgbClr val="212121"/>
                </a:solidFill>
                <a:effectLst/>
                <a:latin typeface="Arial" panose="020B0604020202020204" pitchFamily="34" charset="0"/>
                <a:cs typeface="Arial" panose="020B0604020202020204" pitchFamily="34" charset="0"/>
              </a:rPr>
              <a:t>-17.415473543655498</a:t>
            </a:r>
            <a:r>
              <a:rPr lang="en-US" b="0" i="0" dirty="0">
                <a:solidFill>
                  <a:srgbClr val="212121"/>
                </a:solidFill>
                <a:effectLst/>
                <a:latin typeface="Arial" panose="020B0604020202020204" pitchFamily="34" charset="0"/>
                <a:cs typeface="Arial" panose="020B0604020202020204" pitchFamily="34" charset="0"/>
              </a:rPr>
              <a:t>, it is a very good result.</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3023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74201" y="1277420"/>
            <a:ext cx="11264002" cy="5117333"/>
          </a:xfrm>
        </p:spPr>
        <p:txBody>
          <a:bodyPr/>
          <a:lstStyle/>
          <a:p>
            <a:pPr algn="l">
              <a:buClr>
                <a:srgbClr val="FF0000"/>
              </a:buClr>
            </a:pPr>
            <a:r>
              <a:rPr lang="en-US" b="1" dirty="0">
                <a:solidFill>
                  <a:srgbClr val="212121"/>
                </a:solidFill>
              </a:rPr>
              <a:t>Privacy Metric</a:t>
            </a:r>
            <a:r>
              <a:rPr lang="en-US" b="1" i="0" dirty="0">
                <a:solidFill>
                  <a:srgbClr val="212121"/>
                </a:solidFill>
                <a:effectLst/>
              </a:rPr>
              <a:t>:</a:t>
            </a:r>
            <a:r>
              <a:rPr lang="en-US" b="0" i="0" dirty="0">
                <a:solidFill>
                  <a:srgbClr val="212121"/>
                </a:solidFill>
                <a:effectLst/>
              </a:rPr>
              <a:t> In this kind of metric we merge the Original Dataset and the Synthetic Datase</a:t>
            </a:r>
            <a:r>
              <a:rPr lang="en-US" dirty="0">
                <a:solidFill>
                  <a:srgbClr val="212121"/>
                </a:solidFill>
              </a:rPr>
              <a:t>t doing and Inner Join over 1 or 2 columns. And we get the list of rows merged. After this step, we search for all the matches between the Original Dataset and the Synthetic Dataset over 1 other column. These matches will be depicted on a bar plot via histogram. The idea behind this Privacy Metric is looking for </a:t>
            </a:r>
            <a:r>
              <a:rPr lang="en-US" b="1" dirty="0">
                <a:solidFill>
                  <a:srgbClr val="212121"/>
                </a:solidFill>
              </a:rPr>
              <a:t>“values” </a:t>
            </a:r>
            <a:r>
              <a:rPr lang="en-US" dirty="0">
                <a:solidFill>
                  <a:srgbClr val="212121"/>
                </a:solidFill>
              </a:rPr>
              <a:t>within the Synthetic Dataset which are also within the Original Dataset. If there are many of these values, this means that the GAN model is not able to generate a Synthetic Dataset similar to the Original one, but preserving all the values within the Original Dataset, and so preserving its privacy. </a:t>
            </a:r>
            <a:endParaRPr lang="en-US" b="1" dirty="0">
              <a:solidFill>
                <a:srgbClr val="212121"/>
              </a:solidFill>
            </a:endParaRPr>
          </a:p>
          <a:p>
            <a:pPr algn="l">
              <a:buClr>
                <a:srgbClr val="FF0000"/>
              </a:buClr>
            </a:pPr>
            <a:r>
              <a:rPr lang="en-US" dirty="0" smtClean="0">
                <a:solidFill>
                  <a:srgbClr val="212121"/>
                </a:solidFill>
              </a:rPr>
              <a:t>We </a:t>
            </a:r>
            <a:r>
              <a:rPr lang="en-US" dirty="0">
                <a:solidFill>
                  <a:srgbClr val="212121"/>
                </a:solidFill>
              </a:rPr>
              <a:t>performed </a:t>
            </a:r>
            <a:r>
              <a:rPr lang="en-US" b="1" dirty="0">
                <a:solidFill>
                  <a:srgbClr val="212121"/>
                </a:solidFill>
              </a:rPr>
              <a:t>2 Privacy Metrics Tests</a:t>
            </a:r>
            <a:r>
              <a:rPr lang="en-US" dirty="0">
                <a:solidFill>
                  <a:srgbClr val="212121"/>
                </a:solidFill>
              </a:rPr>
              <a:t>: In the </a:t>
            </a:r>
            <a:r>
              <a:rPr lang="en-US" b="1" dirty="0">
                <a:solidFill>
                  <a:srgbClr val="212121"/>
                </a:solidFill>
              </a:rPr>
              <a:t>Privacy Metrics Test 1 </a:t>
            </a:r>
            <a:r>
              <a:rPr lang="en-US" dirty="0">
                <a:solidFill>
                  <a:srgbClr val="212121"/>
                </a:solidFill>
              </a:rPr>
              <a:t>we took the field </a:t>
            </a:r>
            <a:r>
              <a:rPr lang="en-US" b="1" dirty="0">
                <a:solidFill>
                  <a:srgbClr val="212121"/>
                </a:solidFill>
              </a:rPr>
              <a:t>ANTENNA_CODE </a:t>
            </a:r>
            <a:r>
              <a:rPr lang="en-US" dirty="0">
                <a:solidFill>
                  <a:srgbClr val="212121"/>
                </a:solidFill>
              </a:rPr>
              <a:t>as first field for the merge and </a:t>
            </a:r>
            <a:r>
              <a:rPr lang="en-US" b="1" dirty="0">
                <a:solidFill>
                  <a:srgbClr val="212121"/>
                </a:solidFill>
              </a:rPr>
              <a:t>SIM_COSE </a:t>
            </a:r>
            <a:r>
              <a:rPr lang="en-US" dirty="0">
                <a:solidFill>
                  <a:srgbClr val="212121"/>
                </a:solidFill>
              </a:rPr>
              <a:t>as second feature for the final match. </a:t>
            </a:r>
            <a:r>
              <a:rPr lang="en-US" dirty="0" err="1" smtClean="0">
                <a:solidFill>
                  <a:srgbClr val="212121"/>
                </a:solidFill>
              </a:rPr>
              <a:t>Viceversa</a:t>
            </a:r>
            <a:r>
              <a:rPr lang="en-US" dirty="0" smtClean="0">
                <a:solidFill>
                  <a:srgbClr val="212121"/>
                </a:solidFill>
              </a:rPr>
              <a:t>, </a:t>
            </a:r>
            <a:r>
              <a:rPr lang="en-US" dirty="0">
                <a:solidFill>
                  <a:srgbClr val="212121"/>
                </a:solidFill>
              </a:rPr>
              <a:t>in the </a:t>
            </a:r>
            <a:r>
              <a:rPr lang="en-US" b="1" dirty="0">
                <a:solidFill>
                  <a:srgbClr val="212121"/>
                </a:solidFill>
              </a:rPr>
              <a:t>Privacy Metrics Test 2 </a:t>
            </a:r>
            <a:r>
              <a:rPr lang="en-US" dirty="0">
                <a:solidFill>
                  <a:srgbClr val="212121"/>
                </a:solidFill>
              </a:rPr>
              <a:t>we chose </a:t>
            </a:r>
            <a:r>
              <a:rPr lang="en-US" b="1" dirty="0">
                <a:solidFill>
                  <a:srgbClr val="212121"/>
                </a:solidFill>
              </a:rPr>
              <a:t>SIM_COSE</a:t>
            </a:r>
            <a:r>
              <a:rPr lang="en-US" dirty="0">
                <a:solidFill>
                  <a:srgbClr val="212121"/>
                </a:solidFill>
              </a:rPr>
              <a:t> as first field and </a:t>
            </a:r>
            <a:r>
              <a:rPr lang="en-US" b="1" dirty="0">
                <a:solidFill>
                  <a:srgbClr val="212121"/>
                </a:solidFill>
              </a:rPr>
              <a:t>ANTENNA_CODE</a:t>
            </a:r>
            <a:r>
              <a:rPr lang="en-US" dirty="0">
                <a:solidFill>
                  <a:srgbClr val="212121"/>
                </a:solidFill>
              </a:rPr>
              <a:t> as second field. </a:t>
            </a:r>
            <a:endParaRPr lang="en-US" dirty="0" smtClean="0">
              <a:solidFill>
                <a:srgbClr val="212121"/>
              </a:solidFill>
            </a:endParaRPr>
          </a:p>
          <a:p>
            <a:pPr algn="l">
              <a:buClr>
                <a:srgbClr val="FF0000"/>
              </a:buClr>
            </a:pPr>
            <a:r>
              <a:rPr lang="en-US" b="1" i="0" dirty="0" smtClean="0">
                <a:solidFill>
                  <a:srgbClr val="212121"/>
                </a:solidFill>
                <a:effectLst/>
                <a:latin typeface="Roboto" panose="02000000000000000000" pitchFamily="2" charset="0"/>
              </a:rPr>
              <a:t>Aggregated </a:t>
            </a:r>
            <a:r>
              <a:rPr lang="en-US" b="1" i="0" dirty="0">
                <a:solidFill>
                  <a:srgbClr val="212121"/>
                </a:solidFill>
                <a:effectLst/>
                <a:latin typeface="Roboto" panose="02000000000000000000" pitchFamily="2" charset="0"/>
              </a:rPr>
              <a:t>Privacy Metric (APM</a:t>
            </a:r>
            <a:r>
              <a:rPr lang="en-US" i="0" dirty="0">
                <a:solidFill>
                  <a:srgbClr val="212121"/>
                </a:solidFill>
                <a:effectLst/>
                <a:latin typeface="Roboto" panose="02000000000000000000" pitchFamily="2" charset="0"/>
              </a:rPr>
              <a:t>): </a:t>
            </a:r>
            <a:r>
              <a:rPr lang="en-US" i="0" dirty="0">
                <a:solidFill>
                  <a:srgbClr val="212121"/>
                </a:solidFill>
                <a:effectLst/>
              </a:rPr>
              <a:t>Eventually, in order to have a final aggregate measure of privacy (</a:t>
            </a:r>
            <a:r>
              <a:rPr lang="en-US" b="1" i="0" dirty="0">
                <a:solidFill>
                  <a:srgbClr val="212121"/>
                </a:solidFill>
                <a:effectLst/>
              </a:rPr>
              <a:t>APM</a:t>
            </a:r>
            <a:r>
              <a:rPr lang="en-US" i="0" dirty="0">
                <a:solidFill>
                  <a:srgbClr val="212121"/>
                </a:solidFill>
                <a:effectLst/>
              </a:rPr>
              <a:t>) in the interval [0, 1] we calculated a normalized sum of all matches. More matches means less privacy, if 1 - (normalized sum) is equal to 1 means high privacy, 0 means low privacy. In our first test we achieved a value close to </a:t>
            </a:r>
            <a:r>
              <a:rPr lang="en-US" b="1" i="0" dirty="0">
                <a:solidFill>
                  <a:srgbClr val="212121"/>
                </a:solidFill>
                <a:effectLst/>
              </a:rPr>
              <a:t>0.9876543209876543</a:t>
            </a:r>
            <a:r>
              <a:rPr lang="en-US" i="0" dirty="0">
                <a:solidFill>
                  <a:srgbClr val="212121"/>
                </a:solidFill>
                <a:effectLst/>
              </a:rPr>
              <a:t>, which means very high privacy. In the second test we achieved </a:t>
            </a:r>
            <a:r>
              <a:rPr lang="en-US" b="1" i="0" dirty="0">
                <a:solidFill>
                  <a:srgbClr val="212121"/>
                </a:solidFill>
                <a:effectLst/>
              </a:rPr>
              <a:t>1.0</a:t>
            </a:r>
            <a:r>
              <a:rPr lang="en-US" i="0" dirty="0">
                <a:solidFill>
                  <a:srgbClr val="212121"/>
                </a:solidFill>
                <a:effectLst/>
              </a:rPr>
              <a:t> as aggregated value which means maximum privacy. The formula we adopted is reported in the next slide with all the results. </a:t>
            </a:r>
            <a:endParaRPr lang="it-IT" dirty="0">
              <a:solidFill>
                <a:srgbClr val="212121"/>
              </a:solidFill>
            </a:endParaRPr>
          </a:p>
          <a:p>
            <a:pPr algn="l">
              <a:buClr>
                <a:schemeClr val="tx1"/>
              </a:buClr>
              <a:buFont typeface="Arial" panose="020B0604020202020204" pitchFamily="34" charset="0"/>
              <a:buChar char="•"/>
            </a:pPr>
            <a:endParaRPr lang="en-US" b="0" i="0" dirty="0">
              <a:solidFill>
                <a:srgbClr val="212121"/>
              </a:solidFill>
              <a:effectLst/>
              <a:latin typeface="Roboto" panose="02000000000000000000" pitchFamily="2" charset="0"/>
            </a:endParaRPr>
          </a:p>
          <a:p>
            <a:pPr marL="0" indent="0">
              <a:buNone/>
            </a:pPr>
            <a:endParaRPr lang="it-IT" b="1" dirty="0"/>
          </a:p>
        </p:txBody>
      </p:sp>
      <p:sp>
        <p:nvSpPr>
          <p:cNvPr id="3" name="Titolo 2"/>
          <p:cNvSpPr>
            <a:spLocks noGrp="1"/>
          </p:cNvSpPr>
          <p:nvPr>
            <p:ph type="title"/>
          </p:nvPr>
        </p:nvSpPr>
        <p:spPr>
          <a:xfrm>
            <a:off x="461346" y="463247"/>
            <a:ext cx="11269308" cy="384721"/>
          </a:xfrm>
        </p:spPr>
        <p:txBody>
          <a:bodyPr/>
          <a:lstStyle/>
          <a:p>
            <a:r>
              <a:rPr lang="it-IT" dirty="0"/>
              <a:t>Privacy </a:t>
            </a:r>
            <a:r>
              <a:rPr lang="it-IT" dirty="0" err="1"/>
              <a:t>Metrics</a:t>
            </a:r>
            <a:r>
              <a:rPr lang="it-IT" dirty="0"/>
              <a:t> - Model Evaluation by Matching Common </a:t>
            </a:r>
            <a:r>
              <a:rPr lang="it-IT" dirty="0" err="1"/>
              <a:t>Values</a:t>
            </a:r>
            <a:endParaRPr lang="it-IT" dirty="0"/>
          </a:p>
        </p:txBody>
      </p:sp>
      <p:sp>
        <p:nvSpPr>
          <p:cNvPr id="4" name="Segnaposto piè di pagina 3"/>
          <p:cNvSpPr>
            <a:spLocks noGrp="1"/>
          </p:cNvSpPr>
          <p:nvPr>
            <p:ph type="ftr" sz="quarter" idx="10"/>
          </p:nvPr>
        </p:nvSpPr>
        <p:spPr/>
        <p:txBody>
          <a:bodyPr/>
          <a:lstStyle/>
          <a:p>
            <a:pPr>
              <a:defRPr/>
            </a:pPr>
            <a:r>
              <a:rPr lang="it-IT" sz="900" dirty="0" err="1"/>
              <a:t>Telephony</a:t>
            </a:r>
            <a:r>
              <a:rPr lang="it-IT" sz="900" dirty="0"/>
              <a:t> </a:t>
            </a:r>
            <a:r>
              <a:rPr lang="it-IT" sz="900" dirty="0" err="1"/>
              <a:t>Synthetic</a:t>
            </a:r>
            <a:r>
              <a:rPr lang="it-IT" sz="900" dirty="0"/>
              <a:t> Data Generation </a:t>
            </a:r>
            <a:r>
              <a:rPr lang="it-IT" dirty="0"/>
              <a:t>via Generative </a:t>
            </a:r>
            <a:r>
              <a:rPr lang="it-IT" dirty="0" err="1"/>
              <a:t>Adversarial</a:t>
            </a:r>
            <a:r>
              <a:rPr lang="it-IT" dirty="0"/>
              <a:t> Networks | FRANCESCO PUGLIESE, Massimo De </a:t>
            </a:r>
            <a:r>
              <a:rPr lang="it-IT" dirty="0" err="1"/>
              <a:t>Cubellis</a:t>
            </a:r>
            <a:r>
              <a:rPr lang="it-IT" dirty="0"/>
              <a:t>, Roberta RADINI</a:t>
            </a:r>
            <a:endParaRPr lang="en-US" dirty="0"/>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17</a:t>
            </a:fld>
            <a:endParaRPr lang="en-US" dirty="0"/>
          </a:p>
        </p:txBody>
      </p:sp>
    </p:spTree>
    <p:extLst>
      <p:ext uri="{BB962C8B-B14F-4D97-AF65-F5344CB8AC3E}">
        <p14:creationId xmlns:p14="http://schemas.microsoft.com/office/powerpoint/2010/main" val="393092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694610" y="471547"/>
            <a:ext cx="11008759" cy="384721"/>
          </a:xfrm>
        </p:spPr>
        <p:txBody>
          <a:bodyPr/>
          <a:lstStyle/>
          <a:p>
            <a:r>
              <a:rPr lang="it-IT" dirty="0"/>
              <a:t>Privacy </a:t>
            </a:r>
            <a:r>
              <a:rPr lang="it-IT" dirty="0" err="1"/>
              <a:t>Metrics</a:t>
            </a:r>
            <a:r>
              <a:rPr lang="it-IT" dirty="0"/>
              <a:t> - Model Evaluation by Matching Common </a:t>
            </a:r>
            <a:r>
              <a:rPr lang="it-IT" dirty="0" err="1"/>
              <a:t>Values</a:t>
            </a:r>
            <a:endParaRPr lang="it-IT" dirty="0"/>
          </a:p>
        </p:txBody>
      </p:sp>
      <p:sp>
        <p:nvSpPr>
          <p:cNvPr id="4" name="Segnaposto piè di pagina 3"/>
          <p:cNvSpPr>
            <a:spLocks noGrp="1"/>
          </p:cNvSpPr>
          <p:nvPr>
            <p:ph type="ftr" sz="quarter" idx="10"/>
          </p:nvPr>
        </p:nvSpPr>
        <p:spPr/>
        <p:txBody>
          <a:bodyPr/>
          <a:lstStyle/>
          <a:p>
            <a:pPr>
              <a:defRPr/>
            </a:pPr>
            <a:r>
              <a:rPr lang="en-US" dirty="0"/>
              <a:t>Generation of synthetic data from real MNO data through Neural Network</a:t>
            </a:r>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18</a:t>
            </a:fld>
            <a:endParaRPr lang="en-US" dirty="0"/>
          </a:p>
        </p:txBody>
      </p:sp>
      <p:pic>
        <p:nvPicPr>
          <p:cNvPr id="8" name="Immagine 7">
            <a:extLst>
              <a:ext uri="{FF2B5EF4-FFF2-40B4-BE49-F238E27FC236}">
                <a16:creationId xmlns:a16="http://schemas.microsoft.com/office/drawing/2014/main" id="{3435491D-4BC4-1972-EFA6-C614EF3B82B4}"/>
              </a:ext>
            </a:extLst>
          </p:cNvPr>
          <p:cNvPicPr>
            <a:picLocks noChangeAspect="1"/>
          </p:cNvPicPr>
          <p:nvPr/>
        </p:nvPicPr>
        <p:blipFill>
          <a:blip r:embed="rId3"/>
          <a:stretch>
            <a:fillRect/>
          </a:stretch>
        </p:blipFill>
        <p:spPr>
          <a:xfrm>
            <a:off x="3134649" y="2549252"/>
            <a:ext cx="3596553" cy="3575240"/>
          </a:xfrm>
          <a:prstGeom prst="rect">
            <a:avLst/>
          </a:prstGeom>
        </p:spPr>
      </p:pic>
      <p:pic>
        <p:nvPicPr>
          <p:cNvPr id="10" name="Immagine 9">
            <a:extLst>
              <a:ext uri="{FF2B5EF4-FFF2-40B4-BE49-F238E27FC236}">
                <a16:creationId xmlns:a16="http://schemas.microsoft.com/office/drawing/2014/main" id="{908AB300-79D4-92F2-D2CC-86272B06460A}"/>
              </a:ext>
            </a:extLst>
          </p:cNvPr>
          <p:cNvPicPr>
            <a:picLocks noChangeAspect="1"/>
          </p:cNvPicPr>
          <p:nvPr/>
        </p:nvPicPr>
        <p:blipFill>
          <a:blip r:embed="rId4"/>
          <a:stretch>
            <a:fillRect/>
          </a:stretch>
        </p:blipFill>
        <p:spPr>
          <a:xfrm>
            <a:off x="7076205" y="2603123"/>
            <a:ext cx="3672307" cy="3575241"/>
          </a:xfrm>
          <a:prstGeom prst="rect">
            <a:avLst/>
          </a:prstGeom>
        </p:spPr>
      </p:pic>
      <p:sp>
        <p:nvSpPr>
          <p:cNvPr id="11" name="CasellaDiTesto 10">
            <a:extLst>
              <a:ext uri="{FF2B5EF4-FFF2-40B4-BE49-F238E27FC236}">
                <a16:creationId xmlns:a16="http://schemas.microsoft.com/office/drawing/2014/main" id="{6496A546-D1CB-CB39-E8C0-EB4323D1205A}"/>
              </a:ext>
            </a:extLst>
          </p:cNvPr>
          <p:cNvSpPr txBox="1"/>
          <p:nvPr/>
        </p:nvSpPr>
        <p:spPr>
          <a:xfrm>
            <a:off x="2670257" y="1925005"/>
            <a:ext cx="4787757" cy="923330"/>
          </a:xfrm>
          <a:prstGeom prst="rect">
            <a:avLst/>
          </a:prstGeom>
          <a:noFill/>
        </p:spPr>
        <p:txBody>
          <a:bodyPr wrap="square" rtlCol="0">
            <a:spAutoFit/>
          </a:bodyPr>
          <a:lstStyle/>
          <a:p>
            <a:pPr algn="ctr"/>
            <a:r>
              <a:rPr lang="it-IT" b="1" u="sng" dirty="0">
                <a:latin typeface="Arial" panose="020B0604020202020204" pitchFamily="34" charset="0"/>
                <a:cs typeface="Arial" panose="020B0604020202020204" pitchFamily="34" charset="0"/>
              </a:rPr>
              <a:t>Privacy </a:t>
            </a:r>
            <a:r>
              <a:rPr lang="it-IT" b="1" u="sng" dirty="0" err="1">
                <a:latin typeface="Arial" panose="020B0604020202020204" pitchFamily="34" charset="0"/>
                <a:cs typeface="Arial" panose="020B0604020202020204" pitchFamily="34" charset="0"/>
              </a:rPr>
              <a:t>Metrics</a:t>
            </a:r>
            <a:r>
              <a:rPr lang="it-IT" b="1" u="sng" dirty="0">
                <a:latin typeface="Arial" panose="020B0604020202020204" pitchFamily="34" charset="0"/>
                <a:cs typeface="Arial" panose="020B0604020202020204" pitchFamily="34" charset="0"/>
              </a:rPr>
              <a:t> Test 1</a:t>
            </a:r>
          </a:p>
          <a:p>
            <a:pPr algn="ctr"/>
            <a:r>
              <a:rPr lang="it-IT" b="1" dirty="0">
                <a:latin typeface="Arial" panose="020B0604020202020204" pitchFamily="34" charset="0"/>
                <a:cs typeface="Arial" panose="020B0604020202020204" pitchFamily="34" charset="0"/>
              </a:rPr>
              <a:t>Aggregate Data: </a:t>
            </a:r>
            <a:r>
              <a:rPr lang="en-US" b="1" i="0" dirty="0">
                <a:solidFill>
                  <a:srgbClr val="212121"/>
                </a:solidFill>
                <a:effectLst/>
                <a:latin typeface="Roboto" panose="02000000000000000000" pitchFamily="2" charset="0"/>
              </a:rPr>
              <a:t>0.9876543209876543</a:t>
            </a:r>
            <a:endParaRPr lang="it-IT" b="1" dirty="0">
              <a:latin typeface="Arial" panose="020B0604020202020204" pitchFamily="34" charset="0"/>
              <a:cs typeface="Arial" panose="020B0604020202020204" pitchFamily="34" charset="0"/>
            </a:endParaRPr>
          </a:p>
          <a:p>
            <a:pPr algn="ctr"/>
            <a:endParaRPr lang="it-IT" b="1" dirty="0">
              <a:latin typeface="Arial" panose="020B0604020202020204" pitchFamily="34" charset="0"/>
              <a:cs typeface="Arial" panose="020B0604020202020204" pitchFamily="34" charset="0"/>
            </a:endParaRPr>
          </a:p>
        </p:txBody>
      </p:sp>
      <p:sp>
        <p:nvSpPr>
          <p:cNvPr id="14" name="CasellaDiTesto 13">
            <a:extLst>
              <a:ext uri="{FF2B5EF4-FFF2-40B4-BE49-F238E27FC236}">
                <a16:creationId xmlns:a16="http://schemas.microsoft.com/office/drawing/2014/main" id="{2D41D2ED-7D27-B9C5-6366-3D1E55613E24}"/>
              </a:ext>
            </a:extLst>
          </p:cNvPr>
          <p:cNvSpPr txBox="1"/>
          <p:nvPr/>
        </p:nvSpPr>
        <p:spPr>
          <a:xfrm>
            <a:off x="6441893" y="1931743"/>
            <a:ext cx="4787757" cy="646331"/>
          </a:xfrm>
          <a:prstGeom prst="rect">
            <a:avLst/>
          </a:prstGeom>
          <a:noFill/>
        </p:spPr>
        <p:txBody>
          <a:bodyPr wrap="square" rtlCol="0">
            <a:spAutoFit/>
          </a:bodyPr>
          <a:lstStyle/>
          <a:p>
            <a:pPr algn="ctr"/>
            <a:r>
              <a:rPr lang="it-IT" b="1" u="sng" dirty="0">
                <a:latin typeface="Arial" panose="020B0604020202020204" pitchFamily="34" charset="0"/>
                <a:cs typeface="Arial" panose="020B0604020202020204" pitchFamily="34" charset="0"/>
              </a:rPr>
              <a:t>Privacy </a:t>
            </a:r>
            <a:r>
              <a:rPr lang="it-IT" b="1" u="sng" dirty="0" err="1">
                <a:latin typeface="Arial" panose="020B0604020202020204" pitchFamily="34" charset="0"/>
                <a:cs typeface="Arial" panose="020B0604020202020204" pitchFamily="34" charset="0"/>
              </a:rPr>
              <a:t>Metrics</a:t>
            </a:r>
            <a:r>
              <a:rPr lang="it-IT" b="1" u="sng" dirty="0">
                <a:latin typeface="Arial" panose="020B0604020202020204" pitchFamily="34" charset="0"/>
                <a:cs typeface="Arial" panose="020B0604020202020204" pitchFamily="34" charset="0"/>
              </a:rPr>
              <a:t> Test 2</a:t>
            </a:r>
          </a:p>
          <a:p>
            <a:pPr algn="ctr"/>
            <a:r>
              <a:rPr lang="it-IT" b="1" dirty="0">
                <a:latin typeface="Arial" panose="020B0604020202020204" pitchFamily="34" charset="0"/>
                <a:cs typeface="Arial" panose="020B0604020202020204" pitchFamily="34" charset="0"/>
              </a:rPr>
              <a:t>Aggregate Data: 1</a:t>
            </a:r>
            <a:r>
              <a:rPr lang="en-US" b="1" i="0" dirty="0">
                <a:solidFill>
                  <a:srgbClr val="212121"/>
                </a:solidFill>
                <a:effectLst/>
                <a:latin typeface="Roboto" panose="02000000000000000000" pitchFamily="2" charset="0"/>
              </a:rPr>
              <a:t>.0</a:t>
            </a:r>
            <a:endParaRPr lang="it-IT"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B929C71C-1917-E436-AEAE-C35289C5D090}"/>
                  </a:ext>
                </a:extLst>
              </p:cNvPr>
              <p:cNvSpPr txBox="1"/>
              <p:nvPr/>
            </p:nvSpPr>
            <p:spPr>
              <a:xfrm>
                <a:off x="5700202" y="1156823"/>
                <a:ext cx="2271519" cy="701346"/>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b="1" i="0" smtClean="0">
                          <a:latin typeface="Cambria Math" panose="02040503050406030204" pitchFamily="18" charset="0"/>
                        </a:rPr>
                        <m:t>𝐀</m:t>
                      </m:r>
                      <m:r>
                        <a:rPr lang="it-IT" b="1" i="1" smtClean="0">
                          <a:latin typeface="Cambria Math" panose="02040503050406030204" pitchFamily="18" charset="0"/>
                        </a:rPr>
                        <m:t>𝐏</m:t>
                      </m:r>
                      <m:r>
                        <a:rPr lang="it-IT" b="1" i="0" smtClean="0">
                          <a:latin typeface="Cambria Math" panose="02040503050406030204" pitchFamily="18" charset="0"/>
                        </a:rPr>
                        <m:t>𝐌</m:t>
                      </m:r>
                      <m:r>
                        <a:rPr lang="it-IT" b="1" i="0" smtClean="0">
                          <a:latin typeface="Cambria Math" panose="02040503050406030204" pitchFamily="18" charset="0"/>
                        </a:rPr>
                        <m:t>= </m:t>
                      </m:r>
                      <m:r>
                        <a:rPr lang="it-IT" b="1" i="0" smtClean="0">
                          <a:latin typeface="Cambria Math" panose="02040503050406030204" pitchFamily="18" charset="0"/>
                        </a:rPr>
                        <m:t>𝟏</m:t>
                      </m:r>
                      <m:r>
                        <a:rPr lang="it-IT" b="1" i="1" smtClean="0">
                          <a:latin typeface="Cambria Math" panose="02040503050406030204" pitchFamily="18" charset="0"/>
                        </a:rPr>
                        <m:t>−</m:t>
                      </m:r>
                      <m:f>
                        <m:fPr>
                          <m:ctrlPr>
                            <a:rPr lang="pt-BR" b="1" i="1" smtClean="0">
                              <a:latin typeface="Cambria Math" panose="02040503050406030204" pitchFamily="18" charset="0"/>
                            </a:rPr>
                          </m:ctrlPr>
                        </m:fPr>
                        <m:num>
                          <m:nary>
                            <m:naryPr>
                              <m:chr m:val="∑"/>
                              <m:ctrlPr>
                                <a:rPr lang="pt-BR" b="1" i="1">
                                  <a:latin typeface="Cambria Math" panose="02040503050406030204" pitchFamily="18" charset="0"/>
                                </a:rPr>
                              </m:ctrlPr>
                            </m:naryPr>
                            <m:sub>
                              <m:r>
                                <a:rPr lang="pt-BR" b="1" i="1">
                                  <a:latin typeface="Cambria Math" panose="02040503050406030204" pitchFamily="18" charset="0"/>
                                </a:rPr>
                                <m:t>𝒌</m:t>
                              </m:r>
                              <m:r>
                                <a:rPr lang="pt-BR" b="1" i="1">
                                  <a:latin typeface="Cambria Math" panose="02040503050406030204" pitchFamily="18" charset="0"/>
                                </a:rPr>
                                <m:t>=</m:t>
                              </m:r>
                              <m:r>
                                <a:rPr lang="pt-BR" b="1" i="1">
                                  <a:latin typeface="Cambria Math" panose="02040503050406030204" pitchFamily="18" charset="0"/>
                                </a:rPr>
                                <m:t>𝟎</m:t>
                              </m:r>
                            </m:sub>
                            <m:sup>
                              <m:r>
                                <a:rPr lang="pt-BR" b="1" i="1">
                                  <a:latin typeface="Cambria Math" panose="02040503050406030204" pitchFamily="18" charset="0"/>
                                </a:rPr>
                                <m:t>𝒏</m:t>
                              </m:r>
                            </m:sup>
                            <m:e>
                              <m:f>
                                <m:fPr>
                                  <m:ctrlPr>
                                    <a:rPr lang="pt-BR" b="1" i="1">
                                      <a:latin typeface="Cambria Math" panose="02040503050406030204" pitchFamily="18" charset="0"/>
                                    </a:rPr>
                                  </m:ctrlPr>
                                </m:fPr>
                                <m:num>
                                  <m:sSub>
                                    <m:sSubPr>
                                      <m:ctrlPr>
                                        <a:rPr lang="pt-BR" b="1" i="1">
                                          <a:latin typeface="Cambria Math" panose="02040503050406030204" pitchFamily="18" charset="0"/>
                                        </a:rPr>
                                      </m:ctrlPr>
                                    </m:sSubPr>
                                    <m:e>
                                      <m:r>
                                        <a:rPr lang="it-IT" b="1" i="1">
                                          <a:latin typeface="Cambria Math" panose="02040503050406030204" pitchFamily="18" charset="0"/>
                                        </a:rPr>
                                        <m:t>𝑺</m:t>
                                      </m:r>
                                    </m:e>
                                    <m:sub>
                                      <m:r>
                                        <a:rPr lang="it-IT" b="1" i="1">
                                          <a:latin typeface="Cambria Math" panose="02040503050406030204" pitchFamily="18" charset="0"/>
                                        </a:rPr>
                                        <m:t>𝒌</m:t>
                                      </m:r>
                                    </m:sub>
                                  </m:sSub>
                                </m:num>
                                <m:den>
                                  <m:r>
                                    <a:rPr lang="it-IT" b="1" i="1">
                                      <a:latin typeface="Cambria Math" panose="02040503050406030204" pitchFamily="18" charset="0"/>
                                    </a:rPr>
                                    <m:t>𝟏𝟎𝟎</m:t>
                                  </m:r>
                                </m:den>
                              </m:f>
                            </m:e>
                          </m:nary>
                        </m:num>
                        <m:den>
                          <m:r>
                            <a:rPr lang="it-IT" b="1" i="1" smtClean="0">
                              <a:latin typeface="Cambria Math" panose="02040503050406030204" pitchFamily="18" charset="0"/>
                            </a:rPr>
                            <m:t>𝑵</m:t>
                          </m:r>
                        </m:den>
                      </m:f>
                    </m:oMath>
                  </m:oMathPara>
                </a14:m>
                <a:endParaRPr lang="it-IT" b="1" dirty="0"/>
              </a:p>
            </p:txBody>
          </p:sp>
        </mc:Choice>
        <mc:Fallback xmlns="">
          <p:sp>
            <p:nvSpPr>
              <p:cNvPr id="15" name="CasellaDiTesto 14">
                <a:extLst>
                  <a:ext uri="{FF2B5EF4-FFF2-40B4-BE49-F238E27FC236}">
                    <a16:creationId xmlns:a16="http://schemas.microsoft.com/office/drawing/2014/main" id="{B929C71C-1917-E436-AEAE-C35289C5D090}"/>
                  </a:ext>
                </a:extLst>
              </p:cNvPr>
              <p:cNvSpPr txBox="1">
                <a:spLocks noRot="1" noChangeAspect="1" noMove="1" noResize="1" noEditPoints="1" noAdjustHandles="1" noChangeArrowheads="1" noChangeShapeType="1" noTextEdit="1"/>
              </p:cNvSpPr>
              <p:nvPr/>
            </p:nvSpPr>
            <p:spPr>
              <a:xfrm>
                <a:off x="5700202" y="1156823"/>
                <a:ext cx="2271519" cy="701346"/>
              </a:xfrm>
              <a:prstGeom prst="rect">
                <a:avLst/>
              </a:prstGeom>
              <a:blipFill>
                <a:blip r:embed="rId5"/>
                <a:stretch>
                  <a:fillRect/>
                </a:stretch>
              </a:blipFill>
              <a:ln>
                <a:solidFill>
                  <a:schemeClr val="tx1"/>
                </a:solidFill>
              </a:ln>
            </p:spPr>
            <p:txBody>
              <a:bodyPr/>
              <a:lstStyle/>
              <a:p>
                <a:r>
                  <a:rPr lang="it-IT">
                    <a:noFill/>
                  </a:rPr>
                  <a:t> </a:t>
                </a:r>
              </a:p>
            </p:txBody>
          </p:sp>
        </mc:Fallback>
      </mc:AlternateContent>
      <p:sp>
        <p:nvSpPr>
          <p:cNvPr id="16" name="CasellaDiTesto 15">
            <a:extLst>
              <a:ext uri="{FF2B5EF4-FFF2-40B4-BE49-F238E27FC236}">
                <a16:creationId xmlns:a16="http://schemas.microsoft.com/office/drawing/2014/main" id="{3C953CD5-E43A-1DC3-78D7-AD2F96E72EFD}"/>
              </a:ext>
            </a:extLst>
          </p:cNvPr>
          <p:cNvSpPr txBox="1"/>
          <p:nvPr/>
        </p:nvSpPr>
        <p:spPr>
          <a:xfrm>
            <a:off x="355911" y="1413935"/>
            <a:ext cx="2354875" cy="5078313"/>
          </a:xfrm>
          <a:prstGeom prst="rect">
            <a:avLst/>
          </a:prstGeom>
          <a:noFill/>
        </p:spPr>
        <p:txBody>
          <a:bodyPr wrap="square" rtlCol="0">
            <a:spAutoFit/>
          </a:bodyPr>
          <a:lstStyle/>
          <a:p>
            <a:r>
              <a:rPr lang="it-IT" dirty="0">
                <a:latin typeface="Arial" panose="020B0604020202020204" pitchFamily="34" charset="0"/>
                <a:cs typeface="Arial" panose="020B0604020202020204" pitchFamily="34" charset="0"/>
              </a:rPr>
              <a:t>The First Chart (</a:t>
            </a:r>
            <a:r>
              <a:rPr lang="it-IT" b="1" dirty="0">
                <a:latin typeface="Arial" panose="020B0604020202020204" pitchFamily="34" charset="0"/>
                <a:cs typeface="Arial" panose="020B0604020202020204" pitchFamily="34" charset="0"/>
              </a:rPr>
              <a:t>Test 1</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means</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that</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within</a:t>
            </a:r>
            <a:r>
              <a:rPr lang="it-IT" dirty="0">
                <a:latin typeface="Arial" panose="020B0604020202020204" pitchFamily="34" charset="0"/>
                <a:cs typeface="Arial" panose="020B0604020202020204" pitchFamily="34" charset="0"/>
              </a:rPr>
              <a:t> the 81 </a:t>
            </a:r>
            <a:r>
              <a:rPr lang="it-IT" dirty="0" err="1">
                <a:latin typeface="Arial" panose="020B0604020202020204" pitchFamily="34" charset="0"/>
                <a:cs typeface="Arial" panose="020B0604020202020204" pitchFamily="34" charset="0"/>
              </a:rPr>
              <a:t>rows</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obtained</a:t>
            </a:r>
            <a:r>
              <a:rPr lang="it-IT" dirty="0">
                <a:latin typeface="Arial" panose="020B0604020202020204" pitchFamily="34" charset="0"/>
                <a:cs typeface="Arial" panose="020B0604020202020204" pitchFamily="34" charset="0"/>
              </a:rPr>
              <a:t> with the merge on </a:t>
            </a:r>
            <a:r>
              <a:rPr lang="it-IT" b="1" dirty="0">
                <a:latin typeface="Arial" panose="020B0604020202020204" pitchFamily="34" charset="0"/>
                <a:cs typeface="Arial" panose="020B0604020202020204" pitchFamily="34" charset="0"/>
              </a:rPr>
              <a:t>ANTENNA</a:t>
            </a:r>
            <a:r>
              <a:rPr lang="it-IT" dirty="0">
                <a:latin typeface="Arial" panose="020B0604020202020204" pitchFamily="34" charset="0"/>
                <a:cs typeface="Arial" panose="020B0604020202020204" pitchFamily="34" charset="0"/>
              </a:rPr>
              <a:t>_</a:t>
            </a:r>
            <a:r>
              <a:rPr lang="it-IT" b="1" dirty="0">
                <a:latin typeface="Arial" panose="020B0604020202020204" pitchFamily="34" charset="0"/>
                <a:cs typeface="Arial" panose="020B0604020202020204" pitchFamily="34" charset="0"/>
              </a:rPr>
              <a:t>CODE </a:t>
            </a:r>
            <a:r>
              <a:rPr lang="it-IT" dirty="0" err="1">
                <a:latin typeface="Arial" panose="020B0604020202020204" pitchFamily="34" charset="0"/>
                <a:cs typeface="Arial" panose="020B0604020202020204" pitchFamily="34" charset="0"/>
              </a:rPr>
              <a:t>there</a:t>
            </a:r>
            <a:r>
              <a:rPr lang="it-IT" dirty="0">
                <a:latin typeface="Arial" panose="020B0604020202020204" pitchFamily="34" charset="0"/>
                <a:cs typeface="Arial" panose="020B0604020202020204" pitchFamily="34" charset="0"/>
              </a:rPr>
              <a:t> are 80 with 0% of matches on </a:t>
            </a:r>
            <a:r>
              <a:rPr lang="it-IT" b="1" dirty="0">
                <a:latin typeface="Arial" panose="020B0604020202020204" pitchFamily="34" charset="0"/>
                <a:cs typeface="Arial" panose="020B0604020202020204" pitchFamily="34" charset="0"/>
              </a:rPr>
              <a:t>SIM_CODE</a:t>
            </a:r>
            <a:r>
              <a:rPr lang="it-IT" dirty="0">
                <a:latin typeface="Arial" panose="020B0604020202020204" pitchFamily="34" charset="0"/>
                <a:cs typeface="Arial" panose="020B0604020202020204" pitchFamily="34" charset="0"/>
              </a:rPr>
              <a:t> and 1 with 100% of matches. So </a:t>
            </a:r>
            <a:r>
              <a:rPr lang="it-IT" dirty="0" err="1">
                <a:latin typeface="Arial" panose="020B0604020202020204" pitchFamily="34" charset="0"/>
                <a:cs typeface="Arial" panose="020B0604020202020204" pitchFamily="34" charset="0"/>
              </a:rPr>
              <a:t>there</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is</a:t>
            </a:r>
            <a:r>
              <a:rPr lang="it-IT" dirty="0">
                <a:latin typeface="Arial" panose="020B0604020202020204" pitchFamily="34" charset="0"/>
                <a:cs typeface="Arial" panose="020B0604020202020204" pitchFamily="34" charset="0"/>
              </a:rPr>
              <a:t> a small </a:t>
            </a:r>
            <a:r>
              <a:rPr lang="it-IT" b="1" dirty="0" err="1">
                <a:latin typeface="Arial" panose="020B0604020202020204" pitchFamily="34" charset="0"/>
                <a:cs typeface="Arial" panose="020B0604020202020204" pitchFamily="34" charset="0"/>
              </a:rPr>
              <a:t>failure</a:t>
            </a:r>
            <a:r>
              <a:rPr lang="it-IT" dirty="0">
                <a:latin typeface="Arial" panose="020B0604020202020204" pitchFamily="34" charset="0"/>
                <a:cs typeface="Arial" panose="020B0604020202020204" pitchFamily="34" charset="0"/>
              </a:rPr>
              <a:t> in the </a:t>
            </a:r>
            <a:r>
              <a:rPr lang="it-IT" b="1" dirty="0">
                <a:latin typeface="Arial" panose="020B0604020202020204" pitchFamily="34" charset="0"/>
                <a:cs typeface="Arial" panose="020B0604020202020204" pitchFamily="34" charset="0"/>
              </a:rPr>
              <a:t>Privacy </a:t>
            </a:r>
            <a:r>
              <a:rPr lang="it-IT" b="1" dirty="0" err="1">
                <a:latin typeface="Arial" panose="020B0604020202020204" pitchFamily="34" charset="0"/>
                <a:cs typeface="Arial" panose="020B0604020202020204" pitchFamily="34" charset="0"/>
              </a:rPr>
              <a:t>Preserving</a:t>
            </a:r>
            <a:r>
              <a:rPr lang="it-IT" b="1" dirty="0">
                <a:latin typeface="Arial" panose="020B0604020202020204" pitchFamily="34" charset="0"/>
                <a:cs typeface="Arial" panose="020B0604020202020204" pitchFamily="34" charset="0"/>
              </a:rPr>
              <a:t> </a:t>
            </a:r>
            <a:r>
              <a:rPr lang="it-IT" b="1" dirty="0" err="1">
                <a:latin typeface="Arial" panose="020B0604020202020204" pitchFamily="34" charset="0"/>
                <a:cs typeface="Arial" panose="020B0604020202020204" pitchFamily="34" charset="0"/>
              </a:rPr>
              <a:t>Process</a:t>
            </a:r>
            <a:r>
              <a:rPr lang="it-IT" dirty="0">
                <a:latin typeface="Arial" panose="020B0604020202020204" pitchFamily="34" charset="0"/>
                <a:cs typeface="Arial" panose="020B0604020202020204" pitchFamily="34" charset="0"/>
              </a:rPr>
              <a:t>. </a:t>
            </a:r>
          </a:p>
          <a:p>
            <a:endParaRPr lang="it-IT" b="1" dirty="0">
              <a:latin typeface="Arial" panose="020B0604020202020204" pitchFamily="34" charset="0"/>
              <a:cs typeface="Arial" panose="020B0604020202020204" pitchFamily="34" charset="0"/>
            </a:endParaRPr>
          </a:p>
          <a:p>
            <a:r>
              <a:rPr lang="it-IT" b="1" dirty="0">
                <a:latin typeface="Arial" panose="020B0604020202020204" pitchFamily="34" charset="0"/>
                <a:cs typeface="Arial" panose="020B0604020202020204" pitchFamily="34" charset="0"/>
              </a:rPr>
              <a:t>In the second chart </a:t>
            </a:r>
            <a:r>
              <a:rPr lang="it-IT" b="1" dirty="0" err="1">
                <a:latin typeface="Arial" panose="020B0604020202020204" pitchFamily="34" charset="0"/>
                <a:cs typeface="Arial" panose="020B0604020202020204" pitchFamily="34" charset="0"/>
              </a:rPr>
              <a:t>there</a:t>
            </a:r>
            <a:r>
              <a:rPr lang="it-IT" b="1" dirty="0">
                <a:latin typeface="Arial" panose="020B0604020202020204" pitchFamily="34" charset="0"/>
                <a:cs typeface="Arial" panose="020B0604020202020204" pitchFamily="34" charset="0"/>
              </a:rPr>
              <a:t> are no matches and </a:t>
            </a:r>
            <a:r>
              <a:rPr lang="it-IT" b="1" dirty="0" err="1">
                <a:latin typeface="Arial" panose="020B0604020202020204" pitchFamily="34" charset="0"/>
                <a:cs typeface="Arial" panose="020B0604020202020204" pitchFamily="34" charset="0"/>
              </a:rPr>
              <a:t>failures</a:t>
            </a:r>
            <a:r>
              <a:rPr lang="it-IT"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288673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461346" y="463247"/>
            <a:ext cx="11269308" cy="384721"/>
          </a:xfrm>
        </p:spPr>
        <p:txBody>
          <a:bodyPr/>
          <a:lstStyle/>
          <a:p>
            <a:r>
              <a:rPr lang="it-IT" dirty="0" err="1"/>
              <a:t>References</a:t>
            </a:r>
            <a:endParaRPr lang="it-IT" dirty="0"/>
          </a:p>
        </p:txBody>
      </p:sp>
      <p:sp>
        <p:nvSpPr>
          <p:cNvPr id="4" name="Segnaposto piè di pagina 3"/>
          <p:cNvSpPr>
            <a:spLocks noGrp="1"/>
          </p:cNvSpPr>
          <p:nvPr>
            <p:ph type="ftr" sz="quarter" idx="10"/>
          </p:nvPr>
        </p:nvSpPr>
        <p:spPr/>
        <p:txBody>
          <a:bodyPr/>
          <a:lstStyle/>
          <a:p>
            <a:pPr>
              <a:defRPr/>
            </a:pPr>
            <a:r>
              <a:rPr lang="it-IT" sz="900" dirty="0" err="1"/>
              <a:t>Telephony</a:t>
            </a:r>
            <a:r>
              <a:rPr lang="it-IT" sz="900" dirty="0"/>
              <a:t> </a:t>
            </a:r>
            <a:r>
              <a:rPr lang="it-IT" sz="900" dirty="0" err="1"/>
              <a:t>Synthetic</a:t>
            </a:r>
            <a:r>
              <a:rPr lang="it-IT" sz="900" dirty="0"/>
              <a:t> Data Generation </a:t>
            </a:r>
            <a:r>
              <a:rPr lang="it-IT" dirty="0"/>
              <a:t>via Generative </a:t>
            </a:r>
            <a:r>
              <a:rPr lang="it-IT" dirty="0" err="1"/>
              <a:t>Adversarial</a:t>
            </a:r>
            <a:r>
              <a:rPr lang="it-IT" dirty="0"/>
              <a:t> Networks | FRANCESCO PUGLIESE, Massimo De </a:t>
            </a:r>
            <a:r>
              <a:rPr lang="it-IT" dirty="0" err="1"/>
              <a:t>Cubellis</a:t>
            </a:r>
            <a:r>
              <a:rPr lang="it-IT" dirty="0"/>
              <a:t>, Roberta RADINI</a:t>
            </a:r>
            <a:endParaRPr lang="en-US" dirty="0"/>
          </a:p>
        </p:txBody>
      </p:sp>
    </p:spTree>
    <p:extLst>
      <p:ext uri="{BB962C8B-B14F-4D97-AF65-F5344CB8AC3E}">
        <p14:creationId xmlns:p14="http://schemas.microsoft.com/office/powerpoint/2010/main" val="3536052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2E9D0255-95AB-FBBA-954D-842D75595B8D}"/>
              </a:ext>
            </a:extLst>
          </p:cNvPr>
          <p:cNvSpPr>
            <a:spLocks noGrp="1"/>
          </p:cNvSpPr>
          <p:nvPr>
            <p:ph type="body" idx="1"/>
          </p:nvPr>
        </p:nvSpPr>
        <p:spPr/>
        <p:txBody>
          <a:bodyPr/>
          <a:lstStyle/>
          <a:p>
            <a:pPr marL="0" indent="0">
              <a:buNone/>
            </a:pPr>
            <a:r>
              <a:rPr lang="it-IT" sz="2800" b="1" dirty="0">
                <a:solidFill>
                  <a:srgbClr val="AE1023"/>
                </a:solidFill>
              </a:rPr>
              <a:t>OUTLINE</a:t>
            </a:r>
          </a:p>
          <a:p>
            <a:r>
              <a:rPr lang="it-IT" sz="2400" dirty="0" err="1"/>
              <a:t>Why</a:t>
            </a:r>
            <a:r>
              <a:rPr lang="it-IT" sz="2400" dirty="0"/>
              <a:t> use </a:t>
            </a:r>
            <a:r>
              <a:rPr lang="it-IT" sz="2400" dirty="0" err="1"/>
              <a:t>synthetic</a:t>
            </a:r>
            <a:r>
              <a:rPr lang="it-IT" sz="2400" dirty="0"/>
              <a:t> data</a:t>
            </a:r>
          </a:p>
          <a:p>
            <a:r>
              <a:rPr lang="en-US" sz="2400" dirty="0"/>
              <a:t>How to generate synthetic data</a:t>
            </a:r>
            <a:endParaRPr lang="it-IT" sz="2400" dirty="0"/>
          </a:p>
        </p:txBody>
      </p:sp>
      <p:sp>
        <p:nvSpPr>
          <p:cNvPr id="5" name="Segnaposto numero diapositiva 4">
            <a:extLst>
              <a:ext uri="{FF2B5EF4-FFF2-40B4-BE49-F238E27FC236}">
                <a16:creationId xmlns:a16="http://schemas.microsoft.com/office/drawing/2014/main" id="{40B9AE07-FC34-0201-4D30-3E62DA9A97D0}"/>
              </a:ext>
            </a:extLst>
          </p:cNvPr>
          <p:cNvSpPr>
            <a:spLocks noGrp="1"/>
          </p:cNvSpPr>
          <p:nvPr>
            <p:ph type="sldNum" sz="quarter" idx="11"/>
          </p:nvPr>
        </p:nvSpPr>
        <p:spPr/>
        <p:txBody>
          <a:bodyPr/>
          <a:lstStyle/>
          <a:p>
            <a:pPr>
              <a:defRPr/>
            </a:pPr>
            <a:fld id="{48B4153A-D4C5-4CEF-8992-0D8815C829E3}" type="slidenum">
              <a:rPr lang="en-US" smtClean="0"/>
              <a:pPr>
                <a:defRPr/>
              </a:pPr>
              <a:t>2</a:t>
            </a:fld>
            <a:endParaRPr lang="en-US" dirty="0"/>
          </a:p>
        </p:txBody>
      </p:sp>
      <p:sp>
        <p:nvSpPr>
          <p:cNvPr id="6" name="Segnaposto piè di pagina 3">
            <a:extLst>
              <a:ext uri="{FF2B5EF4-FFF2-40B4-BE49-F238E27FC236}">
                <a16:creationId xmlns:a16="http://schemas.microsoft.com/office/drawing/2014/main" id="{5C0D331A-601B-9AC5-9BAB-36C9F4BED53A}"/>
              </a:ext>
            </a:extLst>
          </p:cNvPr>
          <p:cNvSpPr>
            <a:spLocks noGrp="1"/>
          </p:cNvSpPr>
          <p:nvPr>
            <p:ph type="ftr" sz="quarter" idx="10"/>
          </p:nvPr>
        </p:nvSpPr>
        <p:spPr>
          <a:xfrm>
            <a:off x="898588" y="6394753"/>
            <a:ext cx="9644444" cy="259965"/>
          </a:xfrm>
        </p:spPr>
        <p:txBody>
          <a:bodyPr/>
          <a:lstStyle/>
          <a:p>
            <a:pPr>
              <a:defRPr/>
            </a:pPr>
            <a:r>
              <a:rPr lang="en-US" dirty="0"/>
              <a:t>Generation of synthetic data from real MNO data through Neural Network</a:t>
            </a:r>
          </a:p>
        </p:txBody>
      </p:sp>
    </p:spTree>
    <p:extLst>
      <p:ext uri="{BB962C8B-B14F-4D97-AF65-F5344CB8AC3E}">
        <p14:creationId xmlns:p14="http://schemas.microsoft.com/office/powerpoint/2010/main" val="36291887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07821B-5649-449D-A1C2-3F67CA468A7F}"/>
              </a:ext>
            </a:extLst>
          </p:cNvPr>
          <p:cNvSpPr>
            <a:spLocks noGrp="1"/>
          </p:cNvSpPr>
          <p:nvPr>
            <p:ph type="ctrTitle"/>
          </p:nvPr>
        </p:nvSpPr>
        <p:spPr>
          <a:xfrm>
            <a:off x="487849" y="1544239"/>
            <a:ext cx="11283042" cy="1839433"/>
          </a:xfrm>
        </p:spPr>
        <p:txBody>
          <a:bodyPr/>
          <a:lstStyle/>
          <a:p>
            <a:r>
              <a:rPr lang="it-IT" dirty="0"/>
              <a:t>Thank </a:t>
            </a:r>
            <a:r>
              <a:rPr lang="it-IT" dirty="0" err="1"/>
              <a:t>You</a:t>
            </a:r>
            <a:r>
              <a:rPr lang="it-IT" dirty="0"/>
              <a:t> </a:t>
            </a:r>
            <a:br>
              <a:rPr lang="it-IT" dirty="0"/>
            </a:br>
            <a:r>
              <a:rPr lang="it-IT" dirty="0"/>
              <a:t>for </a:t>
            </a:r>
            <a:r>
              <a:rPr lang="it-IT" dirty="0" err="1"/>
              <a:t>your</a:t>
            </a:r>
            <a:r>
              <a:rPr lang="it-IT" dirty="0"/>
              <a:t> </a:t>
            </a:r>
            <a:r>
              <a:rPr lang="it-IT" dirty="0" err="1"/>
              <a:t>attention</a:t>
            </a:r>
            <a:endParaRPr lang="it-IT" dirty="0"/>
          </a:p>
        </p:txBody>
      </p:sp>
      <p:sp>
        <p:nvSpPr>
          <p:cNvPr id="3" name="Segnaposto testo 2">
            <a:extLst>
              <a:ext uri="{FF2B5EF4-FFF2-40B4-BE49-F238E27FC236}">
                <a16:creationId xmlns:a16="http://schemas.microsoft.com/office/drawing/2014/main" id="{52857493-CE83-4A58-B836-860B262B8CCD}"/>
              </a:ext>
            </a:extLst>
          </p:cNvPr>
          <p:cNvSpPr>
            <a:spLocks noGrp="1"/>
          </p:cNvSpPr>
          <p:nvPr>
            <p:ph type="body" idx="1"/>
          </p:nvPr>
        </p:nvSpPr>
        <p:spPr>
          <a:xfrm>
            <a:off x="3246635" y="3997493"/>
            <a:ext cx="6064500" cy="1607662"/>
          </a:xfrm>
        </p:spPr>
        <p:txBody>
          <a:bodyPr/>
          <a:lstStyle/>
          <a:p>
            <a:r>
              <a:rPr lang="it-IT" dirty="0" smtClean="0"/>
              <a:t>FABRIZIO DE FAUSTI | </a:t>
            </a:r>
            <a:r>
              <a:rPr lang="it-IT" dirty="0" smtClean="0">
                <a:hlinkClick r:id="rId2"/>
              </a:rPr>
              <a:t>defausti@istat.it</a:t>
            </a:r>
            <a:r>
              <a:rPr lang="it-IT" dirty="0" smtClean="0"/>
              <a:t> </a:t>
            </a:r>
          </a:p>
          <a:p>
            <a:r>
              <a:rPr lang="it-IT" dirty="0"/>
              <a:t>MASSIMO DE CUBELLIS | </a:t>
            </a:r>
            <a:r>
              <a:rPr lang="it-IT" dirty="0">
                <a:hlinkClick r:id="rId3"/>
              </a:rPr>
              <a:t>decubell@istat.it</a:t>
            </a:r>
            <a:endParaRPr lang="it-IT" dirty="0"/>
          </a:p>
          <a:p>
            <a:r>
              <a:rPr lang="it-IT" dirty="0"/>
              <a:t>FRANCESCO PUGLIESE | </a:t>
            </a:r>
            <a:r>
              <a:rPr lang="it-IT" dirty="0">
                <a:hlinkClick r:id="rId4"/>
              </a:rPr>
              <a:t>francesco.pugliese@istat.it</a:t>
            </a:r>
            <a:endParaRPr lang="it-IT" dirty="0"/>
          </a:p>
          <a:p>
            <a:r>
              <a:rPr lang="it-IT" dirty="0" smtClean="0"/>
              <a:t>ROBERTA RADINI | </a:t>
            </a:r>
            <a:r>
              <a:rPr lang="it-IT" dirty="0" smtClean="0">
                <a:hlinkClick r:id="rId5"/>
              </a:rPr>
              <a:t>radini@istat.it</a:t>
            </a:r>
            <a:endParaRPr lang="it-IT" dirty="0" smtClean="0"/>
          </a:p>
          <a:p>
            <a:endParaRPr lang="it-IT" dirty="0"/>
          </a:p>
        </p:txBody>
      </p:sp>
    </p:spTree>
    <p:extLst>
      <p:ext uri="{BB962C8B-B14F-4D97-AF65-F5344CB8AC3E}">
        <p14:creationId xmlns:p14="http://schemas.microsoft.com/office/powerpoint/2010/main" val="2892166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40B9AE07-FC34-0201-4D30-3E62DA9A97D0}"/>
              </a:ext>
            </a:extLst>
          </p:cNvPr>
          <p:cNvSpPr>
            <a:spLocks noGrp="1"/>
          </p:cNvSpPr>
          <p:nvPr>
            <p:ph type="sldNum" sz="quarter" idx="11"/>
          </p:nvPr>
        </p:nvSpPr>
        <p:spPr/>
        <p:txBody>
          <a:bodyPr/>
          <a:lstStyle/>
          <a:p>
            <a:pPr>
              <a:defRPr/>
            </a:pPr>
            <a:fld id="{48B4153A-D4C5-4CEF-8992-0D8815C829E3}" type="slidenum">
              <a:rPr lang="en-US" smtClean="0"/>
              <a:pPr>
                <a:defRPr/>
              </a:pPr>
              <a:t>3</a:t>
            </a:fld>
            <a:endParaRPr lang="en-US" dirty="0"/>
          </a:p>
        </p:txBody>
      </p:sp>
      <p:sp>
        <p:nvSpPr>
          <p:cNvPr id="6" name="Segnaposto piè di pagina 3">
            <a:extLst>
              <a:ext uri="{FF2B5EF4-FFF2-40B4-BE49-F238E27FC236}">
                <a16:creationId xmlns:a16="http://schemas.microsoft.com/office/drawing/2014/main" id="{5C0D331A-601B-9AC5-9BAB-36C9F4BED53A}"/>
              </a:ext>
            </a:extLst>
          </p:cNvPr>
          <p:cNvSpPr>
            <a:spLocks noGrp="1"/>
          </p:cNvSpPr>
          <p:nvPr>
            <p:ph type="ftr" sz="quarter" idx="10"/>
          </p:nvPr>
        </p:nvSpPr>
        <p:spPr>
          <a:xfrm>
            <a:off x="898588" y="6394753"/>
            <a:ext cx="9644444" cy="259965"/>
          </a:xfrm>
        </p:spPr>
        <p:txBody>
          <a:bodyPr/>
          <a:lstStyle/>
          <a:p>
            <a:pPr>
              <a:defRPr/>
            </a:pPr>
            <a:r>
              <a:rPr lang="en-US" dirty="0"/>
              <a:t>Generation of synthetic data from real MNO data through Neural Network</a:t>
            </a:r>
          </a:p>
        </p:txBody>
      </p:sp>
      <p:sp>
        <p:nvSpPr>
          <p:cNvPr id="7" name="CasellaDiTesto 6">
            <a:extLst>
              <a:ext uri="{FF2B5EF4-FFF2-40B4-BE49-F238E27FC236}">
                <a16:creationId xmlns:a16="http://schemas.microsoft.com/office/drawing/2014/main" id="{7C1E1750-B0CA-501A-8D9E-FBDF01505314}"/>
              </a:ext>
            </a:extLst>
          </p:cNvPr>
          <p:cNvSpPr txBox="1"/>
          <p:nvPr/>
        </p:nvSpPr>
        <p:spPr>
          <a:xfrm>
            <a:off x="468895" y="1202729"/>
            <a:ext cx="7019704" cy="400110"/>
          </a:xfrm>
          <a:prstGeom prst="rect">
            <a:avLst/>
          </a:prstGeom>
          <a:noFill/>
        </p:spPr>
        <p:txBody>
          <a:bodyPr wrap="square" rtlCol="0">
            <a:spAutoFit/>
          </a:bodyPr>
          <a:lstStyle/>
          <a:p>
            <a:pPr algn="ctr"/>
            <a:r>
              <a:rPr lang="es-ES" sz="2000" b="1" dirty="0">
                <a:solidFill>
                  <a:srgbClr val="FF0000"/>
                </a:solidFill>
              </a:rPr>
              <a:t>RMF- Reference </a:t>
            </a:r>
            <a:r>
              <a:rPr lang="es-ES" sz="2000" b="1" dirty="0" err="1">
                <a:solidFill>
                  <a:srgbClr val="FF0000"/>
                </a:solidFill>
              </a:rPr>
              <a:t>Methodological</a:t>
            </a:r>
            <a:r>
              <a:rPr lang="es-ES" sz="2000" b="1" dirty="0">
                <a:solidFill>
                  <a:srgbClr val="FF0000"/>
                </a:solidFill>
              </a:rPr>
              <a:t> Framework </a:t>
            </a:r>
            <a:r>
              <a:rPr lang="es-ES" sz="2000" b="1" dirty="0" err="1">
                <a:solidFill>
                  <a:srgbClr val="FF0000"/>
                </a:solidFill>
              </a:rPr>
              <a:t>for</a:t>
            </a:r>
            <a:r>
              <a:rPr lang="es-ES" sz="2000" b="1" dirty="0">
                <a:solidFill>
                  <a:srgbClr val="FF0000"/>
                </a:solidFill>
              </a:rPr>
              <a:t> MNO</a:t>
            </a:r>
            <a:endParaRPr lang="it-IT" dirty="0">
              <a:solidFill>
                <a:srgbClr val="FF0000"/>
              </a:solidFill>
            </a:endParaRPr>
          </a:p>
        </p:txBody>
      </p:sp>
      <p:sp>
        <p:nvSpPr>
          <p:cNvPr id="8" name="Titolo 2">
            <a:extLst>
              <a:ext uri="{FF2B5EF4-FFF2-40B4-BE49-F238E27FC236}">
                <a16:creationId xmlns:a16="http://schemas.microsoft.com/office/drawing/2014/main" id="{BF592F8A-FA99-6F2B-2480-F6D6B6E73167}"/>
              </a:ext>
            </a:extLst>
          </p:cNvPr>
          <p:cNvSpPr>
            <a:spLocks noGrp="1"/>
          </p:cNvSpPr>
          <p:nvPr>
            <p:ph type="title"/>
          </p:nvPr>
        </p:nvSpPr>
        <p:spPr>
          <a:xfrm>
            <a:off x="468895" y="503475"/>
            <a:ext cx="11269308" cy="384721"/>
          </a:xfrm>
        </p:spPr>
        <p:txBody>
          <a:bodyPr/>
          <a:lstStyle/>
          <a:p>
            <a:r>
              <a:rPr lang="it-IT" sz="2800" dirty="0" err="1"/>
              <a:t>Why</a:t>
            </a:r>
            <a:r>
              <a:rPr lang="it-IT" sz="2800" dirty="0"/>
              <a:t> use </a:t>
            </a:r>
            <a:r>
              <a:rPr lang="it-IT" sz="2800" dirty="0" err="1"/>
              <a:t>synthetic</a:t>
            </a:r>
            <a:r>
              <a:rPr lang="it-IT" sz="2800" dirty="0"/>
              <a:t> data</a:t>
            </a:r>
            <a:endParaRPr lang="it-IT" dirty="0"/>
          </a:p>
        </p:txBody>
      </p:sp>
      <p:sp>
        <p:nvSpPr>
          <p:cNvPr id="10" name="Ovale 9">
            <a:extLst>
              <a:ext uri="{FF2B5EF4-FFF2-40B4-BE49-F238E27FC236}">
                <a16:creationId xmlns:a16="http://schemas.microsoft.com/office/drawing/2014/main" id="{111E857B-8BAA-7F29-F15E-68B49A63479F}"/>
              </a:ext>
            </a:extLst>
          </p:cNvPr>
          <p:cNvSpPr/>
          <p:nvPr/>
        </p:nvSpPr>
        <p:spPr>
          <a:xfrm>
            <a:off x="8674776" y="1481739"/>
            <a:ext cx="2086860" cy="800208"/>
          </a:xfrm>
          <a:prstGeom prst="ellipse">
            <a:avLst/>
          </a:prstGeom>
          <a:solidFill>
            <a:srgbClr val="09C72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Statistical </a:t>
            </a:r>
            <a:r>
              <a:rPr lang="it-IT" dirty="0" err="1"/>
              <a:t>Population</a:t>
            </a:r>
            <a:r>
              <a:rPr lang="it-IT" dirty="0"/>
              <a:t> </a:t>
            </a:r>
          </a:p>
        </p:txBody>
      </p:sp>
      <p:sp>
        <p:nvSpPr>
          <p:cNvPr id="11" name="Documento multiplo 10">
            <a:extLst>
              <a:ext uri="{FF2B5EF4-FFF2-40B4-BE49-F238E27FC236}">
                <a16:creationId xmlns:a16="http://schemas.microsoft.com/office/drawing/2014/main" id="{6B817573-D997-E562-8767-6C4D2961F2A8}"/>
              </a:ext>
            </a:extLst>
          </p:cNvPr>
          <p:cNvSpPr/>
          <p:nvPr/>
        </p:nvSpPr>
        <p:spPr>
          <a:xfrm>
            <a:off x="8722052" y="5315149"/>
            <a:ext cx="1584584" cy="87980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0000"/>
                </a:solidFill>
              </a:rPr>
              <a:t>data source</a:t>
            </a:r>
          </a:p>
        </p:txBody>
      </p:sp>
      <p:sp>
        <p:nvSpPr>
          <p:cNvPr id="12" name="CasellaDiTesto 11">
            <a:extLst>
              <a:ext uri="{FF2B5EF4-FFF2-40B4-BE49-F238E27FC236}">
                <a16:creationId xmlns:a16="http://schemas.microsoft.com/office/drawing/2014/main" id="{23AF8F6D-DE3C-4C92-B1E2-1972E7D0DFC7}"/>
              </a:ext>
            </a:extLst>
          </p:cNvPr>
          <p:cNvSpPr txBox="1"/>
          <p:nvPr/>
        </p:nvSpPr>
        <p:spPr>
          <a:xfrm>
            <a:off x="8627927" y="3043469"/>
            <a:ext cx="1874666" cy="384721"/>
          </a:xfrm>
          <a:prstGeom prst="rect">
            <a:avLst/>
          </a:prstGeom>
          <a:noFill/>
        </p:spPr>
        <p:txBody>
          <a:bodyPr wrap="square" rtlCol="0">
            <a:spAutoFit/>
          </a:bodyPr>
          <a:lstStyle/>
          <a:p>
            <a:r>
              <a:rPr lang="it-IT" dirty="0" err="1"/>
              <a:t>Statistics</a:t>
            </a:r>
            <a:r>
              <a:rPr lang="it-IT" dirty="0"/>
              <a:t> Layer</a:t>
            </a:r>
          </a:p>
        </p:txBody>
      </p:sp>
      <p:cxnSp>
        <p:nvCxnSpPr>
          <p:cNvPr id="13" name="Connettore a gomito 12">
            <a:extLst>
              <a:ext uri="{FF2B5EF4-FFF2-40B4-BE49-F238E27FC236}">
                <a16:creationId xmlns:a16="http://schemas.microsoft.com/office/drawing/2014/main" id="{CED2A2CA-8902-2D3B-350C-7E909730496D}"/>
              </a:ext>
            </a:extLst>
          </p:cNvPr>
          <p:cNvCxnSpPr>
            <a:cxnSpLocks/>
            <a:stCxn id="11" idx="1"/>
            <a:endCxn id="14" idx="2"/>
          </p:cNvCxnSpPr>
          <p:nvPr/>
        </p:nvCxnSpPr>
        <p:spPr>
          <a:xfrm rot="10800000">
            <a:off x="5985578" y="4241319"/>
            <a:ext cx="2736474" cy="1513734"/>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14" name="Picture 2">
            <a:extLst>
              <a:ext uri="{FF2B5EF4-FFF2-40B4-BE49-F238E27FC236}">
                <a16:creationId xmlns:a16="http://schemas.microsoft.com/office/drawing/2014/main" id="{89DC48F6-984D-DBC3-80F9-FCA28D4CC0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7888" y="3574081"/>
            <a:ext cx="935380" cy="667238"/>
          </a:xfrm>
          <a:prstGeom prst="rect">
            <a:avLst/>
          </a:prstGeom>
          <a:noFill/>
          <a:extLst>
            <a:ext uri="{909E8E84-426E-40DD-AFC4-6F175D3DCCD1}">
              <a14:hiddenFill xmlns:a14="http://schemas.microsoft.com/office/drawing/2010/main">
                <a:solidFill>
                  <a:srgbClr val="FFFFFF"/>
                </a:solidFill>
              </a14:hiddenFill>
            </a:ext>
          </a:extLst>
        </p:spPr>
      </p:pic>
      <p:sp>
        <p:nvSpPr>
          <p:cNvPr id="15" name="CasellaDiTesto 14">
            <a:extLst>
              <a:ext uri="{FF2B5EF4-FFF2-40B4-BE49-F238E27FC236}">
                <a16:creationId xmlns:a16="http://schemas.microsoft.com/office/drawing/2014/main" id="{5874F11F-C7AF-0268-F662-0223F536EBCD}"/>
              </a:ext>
            </a:extLst>
          </p:cNvPr>
          <p:cNvSpPr txBox="1"/>
          <p:nvPr/>
        </p:nvSpPr>
        <p:spPr>
          <a:xfrm>
            <a:off x="6487530" y="3561371"/>
            <a:ext cx="3481796" cy="677108"/>
          </a:xfrm>
          <a:prstGeom prst="rect">
            <a:avLst/>
          </a:prstGeom>
          <a:solidFill>
            <a:schemeClr val="accent6">
              <a:lumMod val="20000"/>
              <a:lumOff val="80000"/>
            </a:schemeClr>
          </a:solidFill>
        </p:spPr>
        <p:txBody>
          <a:bodyPr wrap="square" rtlCol="0">
            <a:spAutoFit/>
          </a:bodyPr>
          <a:lstStyle/>
          <a:p>
            <a:r>
              <a:rPr lang="it-IT" i="1" dirty="0" err="1"/>
              <a:t>constraints</a:t>
            </a:r>
            <a:r>
              <a:rPr lang="it-IT" i="1" dirty="0"/>
              <a:t>, </a:t>
            </a:r>
            <a:r>
              <a:rPr lang="it-IT" i="1" dirty="0" err="1"/>
              <a:t>definitions</a:t>
            </a:r>
            <a:r>
              <a:rPr lang="it-IT" i="1" dirty="0"/>
              <a:t>, rules,  </a:t>
            </a:r>
            <a:r>
              <a:rPr lang="it-IT" i="1" dirty="0" err="1"/>
              <a:t>algorithms</a:t>
            </a:r>
            <a:r>
              <a:rPr lang="it-IT" i="1" dirty="0"/>
              <a:t>, data </a:t>
            </a:r>
            <a:r>
              <a:rPr lang="it-IT" i="1" dirty="0" err="1"/>
              <a:t>transformation</a:t>
            </a:r>
            <a:endParaRPr lang="it-IT" i="1" dirty="0"/>
          </a:p>
        </p:txBody>
      </p:sp>
      <p:pic>
        <p:nvPicPr>
          <p:cNvPr id="16" name="Immagine 15">
            <a:extLst>
              <a:ext uri="{FF2B5EF4-FFF2-40B4-BE49-F238E27FC236}">
                <a16:creationId xmlns:a16="http://schemas.microsoft.com/office/drawing/2014/main" id="{B72C3946-9FA7-3D84-5215-410424B5285A}"/>
              </a:ext>
            </a:extLst>
          </p:cNvPr>
          <p:cNvPicPr>
            <a:picLocks noChangeAspect="1"/>
          </p:cNvPicPr>
          <p:nvPr/>
        </p:nvPicPr>
        <p:blipFill>
          <a:blip r:embed="rId4"/>
          <a:stretch>
            <a:fillRect/>
          </a:stretch>
        </p:blipFill>
        <p:spPr>
          <a:xfrm>
            <a:off x="1744885" y="2847331"/>
            <a:ext cx="3060650" cy="2105188"/>
          </a:xfrm>
          <a:prstGeom prst="rect">
            <a:avLst/>
          </a:prstGeom>
        </p:spPr>
      </p:pic>
      <p:sp>
        <p:nvSpPr>
          <p:cNvPr id="17" name="Ovale 16">
            <a:extLst>
              <a:ext uri="{FF2B5EF4-FFF2-40B4-BE49-F238E27FC236}">
                <a16:creationId xmlns:a16="http://schemas.microsoft.com/office/drawing/2014/main" id="{7DAC824B-C697-ACA7-E659-6F4DFE388555}"/>
              </a:ext>
            </a:extLst>
          </p:cNvPr>
          <p:cNvSpPr/>
          <p:nvPr/>
        </p:nvSpPr>
        <p:spPr>
          <a:xfrm>
            <a:off x="4377248" y="1650242"/>
            <a:ext cx="3229896" cy="1290961"/>
          </a:xfrm>
          <a:prstGeom prst="ellipse">
            <a:avLst/>
          </a:prstGeom>
          <a:solidFill>
            <a:srgbClr val="90FA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solidFill>
                  <a:schemeClr val="tx1"/>
                </a:solidFill>
              </a:rPr>
              <a:t>A PROXY</a:t>
            </a:r>
          </a:p>
          <a:p>
            <a:pPr algn="ctr"/>
            <a:r>
              <a:rPr lang="it-IT" b="1" dirty="0">
                <a:solidFill>
                  <a:schemeClr val="tx1"/>
                </a:solidFill>
              </a:rPr>
              <a:t>Of Statistical</a:t>
            </a:r>
            <a:r>
              <a:rPr lang="it-IT" dirty="0"/>
              <a:t> </a:t>
            </a:r>
            <a:r>
              <a:rPr lang="it-IT" b="1" dirty="0" err="1">
                <a:solidFill>
                  <a:schemeClr val="tx1"/>
                </a:solidFill>
              </a:rPr>
              <a:t>Popolation</a:t>
            </a:r>
            <a:r>
              <a:rPr lang="it-IT" b="1" dirty="0">
                <a:solidFill>
                  <a:schemeClr val="tx1"/>
                </a:solidFill>
              </a:rPr>
              <a:t> </a:t>
            </a:r>
            <a:r>
              <a:rPr lang="it-IT" dirty="0" err="1">
                <a:solidFill>
                  <a:schemeClr val="tx1"/>
                </a:solidFill>
              </a:rPr>
              <a:t>obtained</a:t>
            </a:r>
            <a:r>
              <a:rPr lang="it-IT" dirty="0">
                <a:solidFill>
                  <a:schemeClr val="tx1"/>
                </a:solidFill>
              </a:rPr>
              <a:t> by source data</a:t>
            </a:r>
          </a:p>
        </p:txBody>
      </p:sp>
      <p:cxnSp>
        <p:nvCxnSpPr>
          <p:cNvPr id="18" name="Connettore a gomito 17">
            <a:extLst>
              <a:ext uri="{FF2B5EF4-FFF2-40B4-BE49-F238E27FC236}">
                <a16:creationId xmlns:a16="http://schemas.microsoft.com/office/drawing/2014/main" id="{1D739C1A-2DE8-C521-CCA4-4FA87726687D}"/>
              </a:ext>
            </a:extLst>
          </p:cNvPr>
          <p:cNvCxnSpPr>
            <a:cxnSpLocks/>
            <a:endCxn id="10" idx="4"/>
          </p:cNvCxnSpPr>
          <p:nvPr/>
        </p:nvCxnSpPr>
        <p:spPr>
          <a:xfrm flipV="1">
            <a:off x="7491838" y="2281947"/>
            <a:ext cx="2226368" cy="382104"/>
          </a:xfrm>
          <a:prstGeom prst="bentConnector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Nastro perforato 18">
            <a:extLst>
              <a:ext uri="{FF2B5EF4-FFF2-40B4-BE49-F238E27FC236}">
                <a16:creationId xmlns:a16="http://schemas.microsoft.com/office/drawing/2014/main" id="{736032F8-8C9A-452C-8175-AED9C5EEAD06}"/>
              </a:ext>
            </a:extLst>
          </p:cNvPr>
          <p:cNvSpPr/>
          <p:nvPr/>
        </p:nvSpPr>
        <p:spPr>
          <a:xfrm>
            <a:off x="7940236" y="2472839"/>
            <a:ext cx="1484671" cy="468364"/>
          </a:xfrm>
          <a:prstGeom prst="flowChartPunchedTap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t>ESTIMATES</a:t>
            </a:r>
            <a:endParaRPr lang="it-IT" dirty="0"/>
          </a:p>
        </p:txBody>
      </p:sp>
      <p:cxnSp>
        <p:nvCxnSpPr>
          <p:cNvPr id="20" name="Connettore 2 19">
            <a:extLst>
              <a:ext uri="{FF2B5EF4-FFF2-40B4-BE49-F238E27FC236}">
                <a16:creationId xmlns:a16="http://schemas.microsoft.com/office/drawing/2014/main" id="{96E72D4B-C185-0E9B-690F-28918E2B4C5B}"/>
              </a:ext>
            </a:extLst>
          </p:cNvPr>
          <p:cNvCxnSpPr>
            <a:stCxn id="14" idx="0"/>
            <a:endCxn id="17" idx="4"/>
          </p:cNvCxnSpPr>
          <p:nvPr/>
        </p:nvCxnSpPr>
        <p:spPr>
          <a:xfrm flipV="1">
            <a:off x="5985578" y="2941203"/>
            <a:ext cx="6618" cy="6328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nettore diritto 20">
            <a:extLst>
              <a:ext uri="{FF2B5EF4-FFF2-40B4-BE49-F238E27FC236}">
                <a16:creationId xmlns:a16="http://schemas.microsoft.com/office/drawing/2014/main" id="{AA48A142-3283-3B11-389C-7CCF848E55B9}"/>
              </a:ext>
            </a:extLst>
          </p:cNvPr>
          <p:cNvCxnSpPr/>
          <p:nvPr/>
        </p:nvCxnSpPr>
        <p:spPr>
          <a:xfrm>
            <a:off x="4726986" y="4592214"/>
            <a:ext cx="5804808"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22" name="CasellaDiTesto 21">
            <a:extLst>
              <a:ext uri="{FF2B5EF4-FFF2-40B4-BE49-F238E27FC236}">
                <a16:creationId xmlns:a16="http://schemas.microsoft.com/office/drawing/2014/main" id="{F93280FA-6C61-0915-966C-31C4F7D367D6}"/>
              </a:ext>
            </a:extLst>
          </p:cNvPr>
          <p:cNvSpPr txBox="1"/>
          <p:nvPr/>
        </p:nvSpPr>
        <p:spPr>
          <a:xfrm>
            <a:off x="8605022" y="4629744"/>
            <a:ext cx="1874666" cy="384721"/>
          </a:xfrm>
          <a:prstGeom prst="rect">
            <a:avLst/>
          </a:prstGeom>
          <a:noFill/>
        </p:spPr>
        <p:txBody>
          <a:bodyPr wrap="square" rtlCol="0">
            <a:spAutoFit/>
          </a:bodyPr>
          <a:lstStyle/>
          <a:p>
            <a:r>
              <a:rPr lang="it-IT" dirty="0"/>
              <a:t>Data Layer</a:t>
            </a:r>
          </a:p>
        </p:txBody>
      </p:sp>
      <p:cxnSp>
        <p:nvCxnSpPr>
          <p:cNvPr id="23" name="Connettore diritto 22">
            <a:extLst>
              <a:ext uri="{FF2B5EF4-FFF2-40B4-BE49-F238E27FC236}">
                <a16:creationId xmlns:a16="http://schemas.microsoft.com/office/drawing/2014/main" id="{ED67ED87-1B36-2425-B1A0-334ED63EA800}"/>
              </a:ext>
            </a:extLst>
          </p:cNvPr>
          <p:cNvCxnSpPr/>
          <p:nvPr/>
        </p:nvCxnSpPr>
        <p:spPr>
          <a:xfrm>
            <a:off x="4726986" y="3434135"/>
            <a:ext cx="5804808"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24" name="Segnaposto numero diapositiva 4">
            <a:extLst>
              <a:ext uri="{FF2B5EF4-FFF2-40B4-BE49-F238E27FC236}">
                <a16:creationId xmlns:a16="http://schemas.microsoft.com/office/drawing/2014/main" id="{981038F8-2883-1DC6-8358-26C7A7530B7E}"/>
              </a:ext>
            </a:extLst>
          </p:cNvPr>
          <p:cNvSpPr txBox="1">
            <a:spLocks/>
          </p:cNvSpPr>
          <p:nvPr/>
        </p:nvSpPr>
        <p:spPr>
          <a:xfrm>
            <a:off x="9163998" y="5752599"/>
            <a:ext cx="797511" cy="365125"/>
          </a:xfrm>
          <a:prstGeom prst="rect">
            <a:avLst/>
          </a:prstGeom>
        </p:spPr>
        <p:txBody>
          <a:bodyPr/>
          <a:ls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a:lstStyle>
          <a:p>
            <a:pPr algn="r"/>
            <a:fld id="{E0C751B5-631A-9242-B635-C18491BE6C62}" type="slidenum">
              <a:rPr lang="it-IT" sz="1200" smtClean="0"/>
              <a:pPr algn="r"/>
              <a:t>3</a:t>
            </a:fld>
            <a:endParaRPr lang="it-IT" sz="1200" dirty="0"/>
          </a:p>
        </p:txBody>
      </p:sp>
      <p:sp>
        <p:nvSpPr>
          <p:cNvPr id="4" name="Ovale 3">
            <a:extLst>
              <a:ext uri="{FF2B5EF4-FFF2-40B4-BE49-F238E27FC236}">
                <a16:creationId xmlns:a16="http://schemas.microsoft.com/office/drawing/2014/main" id="{4DCB7C88-D102-DEC5-4981-9505DFD4C5D2}"/>
              </a:ext>
            </a:extLst>
          </p:cNvPr>
          <p:cNvSpPr/>
          <p:nvPr/>
        </p:nvSpPr>
        <p:spPr>
          <a:xfrm>
            <a:off x="825119" y="3428190"/>
            <a:ext cx="4197435" cy="1126495"/>
          </a:xfrm>
          <a:prstGeom prst="ellipse">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119970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40B9AE07-FC34-0201-4D30-3E62DA9A97D0}"/>
              </a:ext>
            </a:extLst>
          </p:cNvPr>
          <p:cNvSpPr>
            <a:spLocks noGrp="1"/>
          </p:cNvSpPr>
          <p:nvPr>
            <p:ph type="sldNum" sz="quarter" idx="11"/>
          </p:nvPr>
        </p:nvSpPr>
        <p:spPr/>
        <p:txBody>
          <a:bodyPr/>
          <a:lstStyle/>
          <a:p>
            <a:pPr>
              <a:defRPr/>
            </a:pPr>
            <a:fld id="{48B4153A-D4C5-4CEF-8992-0D8815C829E3}" type="slidenum">
              <a:rPr lang="en-US" smtClean="0"/>
              <a:pPr>
                <a:defRPr/>
              </a:pPr>
              <a:t>4</a:t>
            </a:fld>
            <a:endParaRPr lang="en-US" dirty="0"/>
          </a:p>
        </p:txBody>
      </p:sp>
      <p:sp>
        <p:nvSpPr>
          <p:cNvPr id="6" name="Segnaposto piè di pagina 3">
            <a:extLst>
              <a:ext uri="{FF2B5EF4-FFF2-40B4-BE49-F238E27FC236}">
                <a16:creationId xmlns:a16="http://schemas.microsoft.com/office/drawing/2014/main" id="{5C0D331A-601B-9AC5-9BAB-36C9F4BED53A}"/>
              </a:ext>
            </a:extLst>
          </p:cNvPr>
          <p:cNvSpPr>
            <a:spLocks noGrp="1"/>
          </p:cNvSpPr>
          <p:nvPr>
            <p:ph type="ftr" sz="quarter" idx="10"/>
          </p:nvPr>
        </p:nvSpPr>
        <p:spPr>
          <a:xfrm>
            <a:off x="898588" y="6394753"/>
            <a:ext cx="9644444" cy="259965"/>
          </a:xfrm>
        </p:spPr>
        <p:txBody>
          <a:bodyPr/>
          <a:lstStyle/>
          <a:p>
            <a:pPr>
              <a:defRPr/>
            </a:pPr>
            <a:r>
              <a:rPr lang="en-US" dirty="0"/>
              <a:t>Generation of synthetic data from real MNO data through Neural Network</a:t>
            </a:r>
          </a:p>
        </p:txBody>
      </p:sp>
      <p:sp>
        <p:nvSpPr>
          <p:cNvPr id="8" name="Titolo 2">
            <a:extLst>
              <a:ext uri="{FF2B5EF4-FFF2-40B4-BE49-F238E27FC236}">
                <a16:creationId xmlns:a16="http://schemas.microsoft.com/office/drawing/2014/main" id="{BF592F8A-FA99-6F2B-2480-F6D6B6E73167}"/>
              </a:ext>
            </a:extLst>
          </p:cNvPr>
          <p:cNvSpPr>
            <a:spLocks noGrp="1"/>
          </p:cNvSpPr>
          <p:nvPr>
            <p:ph type="title"/>
          </p:nvPr>
        </p:nvSpPr>
        <p:spPr>
          <a:xfrm>
            <a:off x="468895" y="503475"/>
            <a:ext cx="11269308" cy="384721"/>
          </a:xfrm>
        </p:spPr>
        <p:txBody>
          <a:bodyPr/>
          <a:lstStyle/>
          <a:p>
            <a:r>
              <a:rPr lang="it-IT" sz="2800" dirty="0" err="1"/>
              <a:t>Why</a:t>
            </a:r>
            <a:r>
              <a:rPr lang="it-IT" sz="2800" dirty="0"/>
              <a:t> use </a:t>
            </a:r>
            <a:r>
              <a:rPr lang="it-IT" sz="2800" dirty="0" err="1"/>
              <a:t>synthetic</a:t>
            </a:r>
            <a:r>
              <a:rPr lang="it-IT" sz="2800" dirty="0"/>
              <a:t> data</a:t>
            </a:r>
            <a:endParaRPr lang="it-IT" dirty="0"/>
          </a:p>
        </p:txBody>
      </p:sp>
      <p:pic>
        <p:nvPicPr>
          <p:cNvPr id="25" name="Immagine 2">
            <a:extLst>
              <a:ext uri="{FF2B5EF4-FFF2-40B4-BE49-F238E27FC236}">
                <a16:creationId xmlns:a16="http://schemas.microsoft.com/office/drawing/2014/main" id="{7CCEE992-45C4-B4C7-8B59-3336EBC58B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575774" y="5525378"/>
            <a:ext cx="1358411" cy="23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Immagine 26">
            <a:extLst>
              <a:ext uri="{FF2B5EF4-FFF2-40B4-BE49-F238E27FC236}">
                <a16:creationId xmlns:a16="http://schemas.microsoft.com/office/drawing/2014/main" id="{BB5F9D5A-CB00-3CF6-2485-3102A27E140B}"/>
              </a:ext>
            </a:extLst>
          </p:cNvPr>
          <p:cNvPicPr>
            <a:picLocks noChangeAspect="1"/>
          </p:cNvPicPr>
          <p:nvPr/>
        </p:nvPicPr>
        <p:blipFill>
          <a:blip r:embed="rId4"/>
          <a:stretch>
            <a:fillRect/>
          </a:stretch>
        </p:blipFill>
        <p:spPr>
          <a:xfrm>
            <a:off x="2341798" y="1215768"/>
            <a:ext cx="7710525" cy="2647723"/>
          </a:xfrm>
          <a:prstGeom prst="rect">
            <a:avLst/>
          </a:prstGeom>
        </p:spPr>
      </p:pic>
      <p:sp>
        <p:nvSpPr>
          <p:cNvPr id="29" name="Disco magnetico 28">
            <a:extLst>
              <a:ext uri="{FF2B5EF4-FFF2-40B4-BE49-F238E27FC236}">
                <a16:creationId xmlns:a16="http://schemas.microsoft.com/office/drawing/2014/main" id="{BAE2B9C0-D5D0-3964-F01C-867A6EC0CDA8}"/>
              </a:ext>
            </a:extLst>
          </p:cNvPr>
          <p:cNvSpPr/>
          <p:nvPr/>
        </p:nvSpPr>
        <p:spPr>
          <a:xfrm>
            <a:off x="4976949" y="4135554"/>
            <a:ext cx="2351314" cy="882429"/>
          </a:xfrm>
          <a:prstGeom prst="flowChartMagneticDisk">
            <a:avLst/>
          </a:prstGeom>
          <a:solidFill>
            <a:schemeClr val="accent6">
              <a:lumMod val="60000"/>
              <a:lumOff val="4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ln w="0"/>
                <a:solidFill>
                  <a:schemeClr val="tx1"/>
                </a:solidFill>
                <a:effectLst>
                  <a:outerShdw blurRad="38100" dist="19050" dir="2700000" algn="tl" rotWithShape="0">
                    <a:schemeClr val="dk1">
                      <a:alpha val="40000"/>
                    </a:schemeClr>
                  </a:outerShdw>
                </a:effectLst>
              </a:rPr>
              <a:t>Synthetic</a:t>
            </a:r>
            <a:endParaRPr lang="it-IT" sz="2000" dirty="0">
              <a:ln w="0"/>
              <a:solidFill>
                <a:schemeClr val="tx1"/>
              </a:solidFill>
              <a:effectLst>
                <a:outerShdw blurRad="38100" dist="19050" dir="2700000" algn="tl" rotWithShape="0">
                  <a:schemeClr val="dk1">
                    <a:alpha val="40000"/>
                  </a:schemeClr>
                </a:outerShdw>
              </a:effectLst>
            </a:endParaRPr>
          </a:p>
          <a:p>
            <a:pPr algn="ctr"/>
            <a:r>
              <a:rPr lang="it-IT" sz="2000" dirty="0">
                <a:ln w="0"/>
                <a:solidFill>
                  <a:schemeClr val="tx1"/>
                </a:solidFill>
                <a:effectLst>
                  <a:outerShdw blurRad="38100" dist="19050" dir="2700000" algn="tl" rotWithShape="0">
                    <a:schemeClr val="dk1">
                      <a:alpha val="40000"/>
                    </a:schemeClr>
                  </a:outerShdw>
                </a:effectLst>
              </a:rPr>
              <a:t>DATA</a:t>
            </a:r>
          </a:p>
        </p:txBody>
      </p:sp>
      <p:grpSp>
        <p:nvGrpSpPr>
          <p:cNvPr id="30" name="Gruppo 29">
            <a:extLst>
              <a:ext uri="{FF2B5EF4-FFF2-40B4-BE49-F238E27FC236}">
                <a16:creationId xmlns:a16="http://schemas.microsoft.com/office/drawing/2014/main" id="{0FADCE3A-EC86-E889-725D-78D5F7579251}"/>
              </a:ext>
            </a:extLst>
          </p:cNvPr>
          <p:cNvGrpSpPr/>
          <p:nvPr/>
        </p:nvGrpSpPr>
        <p:grpSpPr>
          <a:xfrm>
            <a:off x="401070" y="5224631"/>
            <a:ext cx="5066230" cy="1065152"/>
            <a:chOff x="212889" y="3898501"/>
            <a:chExt cx="4375144" cy="1065152"/>
          </a:xfrm>
        </p:grpSpPr>
        <p:sp>
          <p:nvSpPr>
            <p:cNvPr id="31" name="Rettangolo 30">
              <a:extLst>
                <a:ext uri="{FF2B5EF4-FFF2-40B4-BE49-F238E27FC236}">
                  <a16:creationId xmlns:a16="http://schemas.microsoft.com/office/drawing/2014/main" id="{5C60031E-DD5F-719D-4E6C-127FBDCED450}"/>
                </a:ext>
              </a:extLst>
            </p:cNvPr>
            <p:cNvSpPr/>
            <p:nvPr/>
          </p:nvSpPr>
          <p:spPr>
            <a:xfrm>
              <a:off x="212889" y="3898501"/>
              <a:ext cx="4211627" cy="10651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2" name="Rettangolo 31">
              <a:extLst>
                <a:ext uri="{FF2B5EF4-FFF2-40B4-BE49-F238E27FC236}">
                  <a16:creationId xmlns:a16="http://schemas.microsoft.com/office/drawing/2014/main" id="{100E0887-2D28-E608-60E8-0A86A4E9153A}"/>
                </a:ext>
              </a:extLst>
            </p:cNvPr>
            <p:cNvSpPr/>
            <p:nvPr/>
          </p:nvSpPr>
          <p:spPr>
            <a:xfrm>
              <a:off x="282553" y="4646567"/>
              <a:ext cx="357472" cy="281677"/>
            </a:xfrm>
            <a:prstGeom prst="rect">
              <a:avLst/>
            </a:prstGeom>
            <a:solidFill>
              <a:srgbClr val="A97C0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3" name="CasellaDiTesto 32">
              <a:extLst>
                <a:ext uri="{FF2B5EF4-FFF2-40B4-BE49-F238E27FC236}">
                  <a16:creationId xmlns:a16="http://schemas.microsoft.com/office/drawing/2014/main" id="{2B8587E3-CE8D-5817-4704-509822D2B0E2}"/>
                </a:ext>
              </a:extLst>
            </p:cNvPr>
            <p:cNvSpPr txBox="1"/>
            <p:nvPr/>
          </p:nvSpPr>
          <p:spPr>
            <a:xfrm>
              <a:off x="822334" y="4274285"/>
              <a:ext cx="3136300" cy="352495"/>
            </a:xfrm>
            <a:prstGeom prst="rect">
              <a:avLst/>
            </a:prstGeom>
            <a:noFill/>
          </p:spPr>
          <p:txBody>
            <a:bodyPr wrap="square">
              <a:spAutoFit/>
            </a:bodyPr>
            <a:lstStyle/>
            <a:p>
              <a:r>
                <a:rPr lang="it-IT" b="1" dirty="0"/>
                <a:t>open-source</a:t>
              </a:r>
            </a:p>
          </p:txBody>
        </p:sp>
        <p:sp>
          <p:nvSpPr>
            <p:cNvPr id="34" name="CasellaDiTesto 33">
              <a:extLst>
                <a:ext uri="{FF2B5EF4-FFF2-40B4-BE49-F238E27FC236}">
                  <a16:creationId xmlns:a16="http://schemas.microsoft.com/office/drawing/2014/main" id="{9B4F84F7-092E-2903-41E8-A2BB01297F49}"/>
                </a:ext>
              </a:extLst>
            </p:cNvPr>
            <p:cNvSpPr txBox="1"/>
            <p:nvPr/>
          </p:nvSpPr>
          <p:spPr>
            <a:xfrm>
              <a:off x="822334" y="3898501"/>
              <a:ext cx="3765699" cy="352495"/>
            </a:xfrm>
            <a:prstGeom prst="rect">
              <a:avLst/>
            </a:prstGeom>
            <a:noFill/>
          </p:spPr>
          <p:txBody>
            <a:bodyPr wrap="square">
              <a:spAutoFit/>
            </a:bodyPr>
            <a:lstStyle/>
            <a:p>
              <a:r>
                <a:rPr lang="it-IT" b="1" dirty="0" err="1"/>
                <a:t>reference</a:t>
              </a:r>
              <a:r>
                <a:rPr lang="it-IT" b="1" dirty="0"/>
                <a:t> pseudo-code </a:t>
              </a:r>
              <a:r>
                <a:rPr lang="it-IT" b="1" dirty="0" err="1"/>
                <a:t>description</a:t>
              </a:r>
              <a:endParaRPr lang="it-IT" b="1" dirty="0"/>
            </a:p>
          </p:txBody>
        </p:sp>
        <p:sp>
          <p:nvSpPr>
            <p:cNvPr id="35" name="CasellaDiTesto 34">
              <a:extLst>
                <a:ext uri="{FF2B5EF4-FFF2-40B4-BE49-F238E27FC236}">
                  <a16:creationId xmlns:a16="http://schemas.microsoft.com/office/drawing/2014/main" id="{2F2A08B6-5F48-4779-9A24-0C8DB0247E65}"/>
                </a:ext>
              </a:extLst>
            </p:cNvPr>
            <p:cNvSpPr txBox="1"/>
            <p:nvPr/>
          </p:nvSpPr>
          <p:spPr>
            <a:xfrm>
              <a:off x="822334" y="4611158"/>
              <a:ext cx="3491371" cy="352495"/>
            </a:xfrm>
            <a:prstGeom prst="rect">
              <a:avLst/>
            </a:prstGeom>
            <a:noFill/>
          </p:spPr>
          <p:txBody>
            <a:bodyPr wrap="square">
              <a:spAutoFit/>
            </a:bodyPr>
            <a:lstStyle/>
            <a:p>
              <a:r>
                <a:rPr lang="it-IT" b="1" dirty="0"/>
                <a:t>human-</a:t>
              </a:r>
              <a:r>
                <a:rPr lang="it-IT" b="1" dirty="0" err="1"/>
                <a:t>readable</a:t>
              </a:r>
              <a:r>
                <a:rPr lang="it-IT" b="1" dirty="0"/>
                <a:t> </a:t>
              </a:r>
              <a:r>
                <a:rPr lang="it-IT" b="1" dirty="0" err="1"/>
                <a:t>guidelines</a:t>
              </a:r>
              <a:endParaRPr lang="it-IT" b="1" dirty="0"/>
            </a:p>
          </p:txBody>
        </p:sp>
        <p:sp>
          <p:nvSpPr>
            <p:cNvPr id="36" name="Rettangolo 35">
              <a:extLst>
                <a:ext uri="{FF2B5EF4-FFF2-40B4-BE49-F238E27FC236}">
                  <a16:creationId xmlns:a16="http://schemas.microsoft.com/office/drawing/2014/main" id="{0D269A34-732A-05E8-5C3D-EC127BA55710}"/>
                </a:ext>
              </a:extLst>
            </p:cNvPr>
            <p:cNvSpPr/>
            <p:nvPr/>
          </p:nvSpPr>
          <p:spPr>
            <a:xfrm>
              <a:off x="282553" y="3939494"/>
              <a:ext cx="357472" cy="281677"/>
            </a:xfrm>
            <a:prstGeom prst="rect">
              <a:avLst/>
            </a:prstGeom>
            <a:solidFill>
              <a:srgbClr val="2BF54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7" name="Rettangolo 36">
              <a:extLst>
                <a:ext uri="{FF2B5EF4-FFF2-40B4-BE49-F238E27FC236}">
                  <a16:creationId xmlns:a16="http://schemas.microsoft.com/office/drawing/2014/main" id="{50FD5CF5-5E16-DA93-ADDF-12C7D85AC9F0}"/>
                </a:ext>
              </a:extLst>
            </p:cNvPr>
            <p:cNvSpPr/>
            <p:nvPr/>
          </p:nvSpPr>
          <p:spPr>
            <a:xfrm>
              <a:off x="282553" y="4312486"/>
              <a:ext cx="357472" cy="281677"/>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grpSp>
      <p:sp>
        <p:nvSpPr>
          <p:cNvPr id="38" name="Trapezio 37">
            <a:extLst>
              <a:ext uri="{FF2B5EF4-FFF2-40B4-BE49-F238E27FC236}">
                <a16:creationId xmlns:a16="http://schemas.microsoft.com/office/drawing/2014/main" id="{4AA8A8CC-1763-A633-F343-E0BE2592C292}"/>
              </a:ext>
            </a:extLst>
          </p:cNvPr>
          <p:cNvSpPr/>
          <p:nvPr/>
        </p:nvSpPr>
        <p:spPr>
          <a:xfrm>
            <a:off x="4386618" y="2232494"/>
            <a:ext cx="3617120" cy="2065985"/>
          </a:xfrm>
          <a:prstGeom prst="trapezoid">
            <a:avLst>
              <a:gd name="adj" fmla="val 48150"/>
            </a:avLst>
          </a:prstGeom>
          <a:solidFill>
            <a:srgbClr val="2BF54D">
              <a:alpha val="4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 name="CasellaDiTesto 1">
            <a:extLst>
              <a:ext uri="{FF2B5EF4-FFF2-40B4-BE49-F238E27FC236}">
                <a16:creationId xmlns:a16="http://schemas.microsoft.com/office/drawing/2014/main" id="{2A2D0A7B-9FC6-7018-72BD-6EE8D6096C1E}"/>
              </a:ext>
            </a:extLst>
          </p:cNvPr>
          <p:cNvSpPr txBox="1"/>
          <p:nvPr/>
        </p:nvSpPr>
        <p:spPr>
          <a:xfrm>
            <a:off x="8131968" y="3605349"/>
            <a:ext cx="3617119" cy="1754326"/>
          </a:xfrm>
          <a:prstGeom prst="rect">
            <a:avLst/>
          </a:prstGeom>
          <a:solidFill>
            <a:srgbClr val="2BF57D">
              <a:alpha val="64000"/>
            </a:srgbClr>
          </a:solidFill>
        </p:spPr>
        <p:txBody>
          <a:bodyPr wrap="square" rtlCol="0">
            <a:spAutoFit/>
          </a:bodyPr>
          <a:lstStyle/>
          <a:p>
            <a:r>
              <a:rPr lang="it-IT" dirty="0" err="1"/>
              <a:t>Algoritms</a:t>
            </a:r>
            <a:r>
              <a:rPr lang="it-IT" dirty="0"/>
              <a:t> to </a:t>
            </a:r>
            <a:r>
              <a:rPr lang="it-IT" dirty="0" err="1"/>
              <a:t>define</a:t>
            </a:r>
            <a:r>
              <a:rPr lang="it-IT" dirty="0"/>
              <a:t>:</a:t>
            </a:r>
          </a:p>
          <a:p>
            <a:pPr marL="285750" indent="-285750">
              <a:buFont typeface="Arial" panose="020B0604020202020204" pitchFamily="34" charset="0"/>
              <a:buChar char="•"/>
            </a:pPr>
            <a:r>
              <a:rPr lang="it-IT" dirty="0" err="1"/>
              <a:t>Localization</a:t>
            </a:r>
            <a:r>
              <a:rPr lang="it-IT" dirty="0"/>
              <a:t>;</a:t>
            </a:r>
          </a:p>
          <a:p>
            <a:pPr marL="285750" indent="-285750">
              <a:buFont typeface="Arial" panose="020B0604020202020204" pitchFamily="34" charset="0"/>
              <a:buChar char="•"/>
            </a:pPr>
            <a:r>
              <a:rPr lang="it-IT" dirty="0"/>
              <a:t>S</a:t>
            </a:r>
            <a:r>
              <a:rPr lang="en-US" dirty="0" err="1"/>
              <a:t>tatistical</a:t>
            </a:r>
            <a:r>
              <a:rPr lang="en-US" dirty="0"/>
              <a:t> concept (</a:t>
            </a:r>
            <a:r>
              <a:rPr lang="en-US" dirty="0" err="1"/>
              <a:t>e.i</a:t>
            </a:r>
            <a:r>
              <a:rPr lang="en-US" dirty="0"/>
              <a:t>: </a:t>
            </a:r>
            <a:r>
              <a:rPr lang="en-US" altLang="it-IT" sz="1800" b="1" i="1" u="sng" dirty="0">
                <a:solidFill>
                  <a:srgbClr val="C00000"/>
                </a:solidFill>
                <a:latin typeface="Calibri" pitchFamily="34" charset="0"/>
                <a:cs typeface="Arial" charset="0"/>
              </a:rPr>
              <a:t>usually resident population )</a:t>
            </a:r>
            <a:endParaRPr lang="en-US" dirty="0"/>
          </a:p>
          <a:p>
            <a:pPr marL="285750" indent="-285750">
              <a:buFont typeface="Arial" panose="020B0604020202020204" pitchFamily="34" charset="0"/>
              <a:buChar char="•"/>
            </a:pPr>
            <a:r>
              <a:rPr lang="en-US" dirty="0"/>
              <a:t>or parameters (</a:t>
            </a:r>
            <a:r>
              <a:rPr lang="en-US" dirty="0" err="1"/>
              <a:t>e.i.</a:t>
            </a:r>
            <a:r>
              <a:rPr lang="en-US" dirty="0"/>
              <a:t>: what is the timing of night?)</a:t>
            </a:r>
            <a:endParaRPr lang="it-IT" dirty="0"/>
          </a:p>
        </p:txBody>
      </p:sp>
      <p:sp>
        <p:nvSpPr>
          <p:cNvPr id="3" name="CasellaDiTesto 2">
            <a:extLst>
              <a:ext uri="{FF2B5EF4-FFF2-40B4-BE49-F238E27FC236}">
                <a16:creationId xmlns:a16="http://schemas.microsoft.com/office/drawing/2014/main" id="{4CFC2C2E-D67E-57B8-603B-6E2646B960BB}"/>
              </a:ext>
            </a:extLst>
          </p:cNvPr>
          <p:cNvSpPr txBox="1"/>
          <p:nvPr/>
        </p:nvSpPr>
        <p:spPr>
          <a:xfrm>
            <a:off x="574294" y="2940067"/>
            <a:ext cx="2731725" cy="923330"/>
          </a:xfrm>
          <a:prstGeom prst="rect">
            <a:avLst/>
          </a:prstGeom>
          <a:noFill/>
        </p:spPr>
        <p:txBody>
          <a:bodyPr wrap="square" rtlCol="0">
            <a:spAutoFit/>
          </a:bodyPr>
          <a:lstStyle/>
          <a:p>
            <a:r>
              <a:rPr lang="it-IT" b="1" dirty="0">
                <a:solidFill>
                  <a:srgbClr val="0070C0"/>
                </a:solidFill>
              </a:rPr>
              <a:t>Can </a:t>
            </a:r>
            <a:r>
              <a:rPr lang="it-IT" b="1" dirty="0" err="1">
                <a:solidFill>
                  <a:srgbClr val="0070C0"/>
                </a:solidFill>
              </a:rPr>
              <a:t>synthetic</a:t>
            </a:r>
            <a:r>
              <a:rPr lang="it-IT" b="1" dirty="0">
                <a:solidFill>
                  <a:srgbClr val="0070C0"/>
                </a:solidFill>
              </a:rPr>
              <a:t> data </a:t>
            </a:r>
            <a:r>
              <a:rPr lang="it-IT" b="1" dirty="0" err="1">
                <a:solidFill>
                  <a:srgbClr val="0070C0"/>
                </a:solidFill>
              </a:rPr>
              <a:t>transform</a:t>
            </a:r>
            <a:r>
              <a:rPr lang="it-IT" b="1" dirty="0">
                <a:solidFill>
                  <a:srgbClr val="0070C0"/>
                </a:solidFill>
              </a:rPr>
              <a:t> the pipeline in a new way?</a:t>
            </a:r>
          </a:p>
        </p:txBody>
      </p:sp>
      <p:sp>
        <p:nvSpPr>
          <p:cNvPr id="4" name="Rettangolo 3">
            <a:extLst>
              <a:ext uri="{FF2B5EF4-FFF2-40B4-BE49-F238E27FC236}">
                <a16:creationId xmlns:a16="http://schemas.microsoft.com/office/drawing/2014/main" id="{B23F3F20-162C-B7CA-A72F-10C89A6EEE83}"/>
              </a:ext>
            </a:extLst>
          </p:cNvPr>
          <p:cNvSpPr/>
          <p:nvPr/>
        </p:nvSpPr>
        <p:spPr>
          <a:xfrm>
            <a:off x="6103549" y="1714196"/>
            <a:ext cx="375628" cy="509925"/>
          </a:xfrm>
          <a:prstGeom prst="rect">
            <a:avLst/>
          </a:prstGeom>
          <a:solidFill>
            <a:srgbClr val="79FFB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Rettangolo 19">
            <a:extLst>
              <a:ext uri="{FF2B5EF4-FFF2-40B4-BE49-F238E27FC236}">
                <a16:creationId xmlns:a16="http://schemas.microsoft.com/office/drawing/2014/main" id="{F43A3263-057C-2F92-8498-84C463B8CAAC}"/>
              </a:ext>
            </a:extLst>
          </p:cNvPr>
          <p:cNvSpPr/>
          <p:nvPr/>
        </p:nvSpPr>
        <p:spPr>
          <a:xfrm>
            <a:off x="6631577" y="1705823"/>
            <a:ext cx="375628" cy="518298"/>
          </a:xfrm>
          <a:prstGeom prst="rect">
            <a:avLst/>
          </a:prstGeom>
          <a:solidFill>
            <a:srgbClr val="79FFB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Rettangolo 20">
            <a:extLst>
              <a:ext uri="{FF2B5EF4-FFF2-40B4-BE49-F238E27FC236}">
                <a16:creationId xmlns:a16="http://schemas.microsoft.com/office/drawing/2014/main" id="{7CDEA560-DF97-FFA7-C18E-6C5FA76E5546}"/>
              </a:ext>
            </a:extLst>
          </p:cNvPr>
          <p:cNvSpPr/>
          <p:nvPr/>
        </p:nvSpPr>
        <p:spPr>
          <a:xfrm>
            <a:off x="538623" y="4558093"/>
            <a:ext cx="375628" cy="518298"/>
          </a:xfrm>
          <a:prstGeom prst="rect">
            <a:avLst/>
          </a:prstGeom>
          <a:solidFill>
            <a:srgbClr val="79FFB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a:extLst>
              <a:ext uri="{FF2B5EF4-FFF2-40B4-BE49-F238E27FC236}">
                <a16:creationId xmlns:a16="http://schemas.microsoft.com/office/drawing/2014/main" id="{184A8D38-B18B-02FB-961F-844C3EBFEF1C}"/>
              </a:ext>
            </a:extLst>
          </p:cNvPr>
          <p:cNvSpPr txBox="1"/>
          <p:nvPr/>
        </p:nvSpPr>
        <p:spPr>
          <a:xfrm>
            <a:off x="1090756" y="4576768"/>
            <a:ext cx="3497512" cy="369332"/>
          </a:xfrm>
          <a:prstGeom prst="rect">
            <a:avLst/>
          </a:prstGeom>
          <a:noFill/>
        </p:spPr>
        <p:txBody>
          <a:bodyPr wrap="square" rtlCol="0">
            <a:spAutoFit/>
          </a:bodyPr>
          <a:lstStyle/>
          <a:p>
            <a:r>
              <a:rPr lang="it-IT" b="1" dirty="0"/>
              <a:t>Open-source by </a:t>
            </a:r>
            <a:r>
              <a:rPr lang="it-IT" b="1" dirty="0" err="1"/>
              <a:t>Sinthetic</a:t>
            </a:r>
            <a:r>
              <a:rPr lang="it-IT" b="1" dirty="0"/>
              <a:t> data</a:t>
            </a:r>
          </a:p>
        </p:txBody>
      </p:sp>
    </p:spTree>
    <p:extLst>
      <p:ext uri="{BB962C8B-B14F-4D97-AF65-F5344CB8AC3E}">
        <p14:creationId xmlns:p14="http://schemas.microsoft.com/office/powerpoint/2010/main" val="3478315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arn(inVertical)">
                                      <p:cBhvr>
                                        <p:cTn id="7" dur="500"/>
                                        <p:tgtEl>
                                          <p:spTgt spid="3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barn(inVertical)">
                                      <p:cBhvr>
                                        <p:cTn id="10" dur="500"/>
                                        <p:tgtEl>
                                          <p:spTgt spid="2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1"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1000" fill="hold"/>
                                        <p:tgtEl>
                                          <p:spTgt spid="4"/>
                                        </p:tgtEl>
                                        <p:attrNameLst>
                                          <p:attrName>ppt_w</p:attrName>
                                        </p:attrNameLst>
                                      </p:cBhvr>
                                      <p:tavLst>
                                        <p:tav tm="0">
                                          <p:val>
                                            <p:fltVal val="0"/>
                                          </p:val>
                                        </p:tav>
                                        <p:tav tm="100000">
                                          <p:val>
                                            <p:strVal val="#ppt_w"/>
                                          </p:val>
                                        </p:tav>
                                      </p:tavLst>
                                    </p:anim>
                                    <p:anim calcmode="lin" valueType="num">
                                      <p:cBhvr>
                                        <p:cTn id="26" dur="1000" fill="hold"/>
                                        <p:tgtEl>
                                          <p:spTgt spid="4"/>
                                        </p:tgtEl>
                                        <p:attrNameLst>
                                          <p:attrName>ppt_h</p:attrName>
                                        </p:attrNameLst>
                                      </p:cBhvr>
                                      <p:tavLst>
                                        <p:tav tm="0">
                                          <p:val>
                                            <p:fltVal val="0"/>
                                          </p:val>
                                        </p:tav>
                                        <p:tav tm="100000">
                                          <p:val>
                                            <p:strVal val="#ppt_h"/>
                                          </p:val>
                                        </p:tav>
                                      </p:tavLst>
                                    </p:anim>
                                    <p:anim calcmode="lin" valueType="num">
                                      <p:cBhvr>
                                        <p:cTn id="27" dur="1000" fill="hold"/>
                                        <p:tgtEl>
                                          <p:spTgt spid="4"/>
                                        </p:tgtEl>
                                        <p:attrNameLst>
                                          <p:attrName>style.rotation</p:attrName>
                                        </p:attrNameLst>
                                      </p:cBhvr>
                                      <p:tavLst>
                                        <p:tav tm="0">
                                          <p:val>
                                            <p:fltVal val="90"/>
                                          </p:val>
                                        </p:tav>
                                        <p:tav tm="100000">
                                          <p:val>
                                            <p:fltVal val="0"/>
                                          </p:val>
                                        </p:tav>
                                      </p:tavLst>
                                    </p:anim>
                                    <p:animEffect transition="in" filter="fade">
                                      <p:cBhvr>
                                        <p:cTn id="28" dur="1000"/>
                                        <p:tgtEl>
                                          <p:spTgt spid="4"/>
                                        </p:tgtEl>
                                      </p:cBhvr>
                                    </p:animEffect>
                                  </p:childTnLst>
                                </p:cTn>
                              </p:par>
                              <p:par>
                                <p:cTn id="29" presetID="31" presetClass="entr" presetSubtype="0" fill="hold" grpId="1"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1000" fill="hold"/>
                                        <p:tgtEl>
                                          <p:spTgt spid="20"/>
                                        </p:tgtEl>
                                        <p:attrNameLst>
                                          <p:attrName>ppt_w</p:attrName>
                                        </p:attrNameLst>
                                      </p:cBhvr>
                                      <p:tavLst>
                                        <p:tav tm="0">
                                          <p:val>
                                            <p:fltVal val="0"/>
                                          </p:val>
                                        </p:tav>
                                        <p:tav tm="100000">
                                          <p:val>
                                            <p:strVal val="#ppt_w"/>
                                          </p:val>
                                        </p:tav>
                                      </p:tavLst>
                                    </p:anim>
                                    <p:anim calcmode="lin" valueType="num">
                                      <p:cBhvr>
                                        <p:cTn id="32" dur="1000" fill="hold"/>
                                        <p:tgtEl>
                                          <p:spTgt spid="20"/>
                                        </p:tgtEl>
                                        <p:attrNameLst>
                                          <p:attrName>ppt_h</p:attrName>
                                        </p:attrNameLst>
                                      </p:cBhvr>
                                      <p:tavLst>
                                        <p:tav tm="0">
                                          <p:val>
                                            <p:fltVal val="0"/>
                                          </p:val>
                                        </p:tav>
                                        <p:tav tm="100000">
                                          <p:val>
                                            <p:strVal val="#ppt_h"/>
                                          </p:val>
                                        </p:tav>
                                      </p:tavLst>
                                    </p:anim>
                                    <p:anim calcmode="lin" valueType="num">
                                      <p:cBhvr>
                                        <p:cTn id="33" dur="1000" fill="hold"/>
                                        <p:tgtEl>
                                          <p:spTgt spid="20"/>
                                        </p:tgtEl>
                                        <p:attrNameLst>
                                          <p:attrName>style.rotation</p:attrName>
                                        </p:attrNameLst>
                                      </p:cBhvr>
                                      <p:tavLst>
                                        <p:tav tm="0">
                                          <p:val>
                                            <p:fltVal val="90"/>
                                          </p:val>
                                        </p:tav>
                                        <p:tav tm="100000">
                                          <p:val>
                                            <p:fltVal val="0"/>
                                          </p:val>
                                        </p:tav>
                                      </p:tavLst>
                                    </p:anim>
                                    <p:animEffect transition="in" filter="fade">
                                      <p:cBhvr>
                                        <p:cTn id="34" dur="10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p:cTn id="39" dur="1000" fill="hold"/>
                                        <p:tgtEl>
                                          <p:spTgt spid="7"/>
                                        </p:tgtEl>
                                        <p:attrNameLst>
                                          <p:attrName>ppt_w</p:attrName>
                                        </p:attrNameLst>
                                      </p:cBhvr>
                                      <p:tavLst>
                                        <p:tav tm="0">
                                          <p:val>
                                            <p:fltVal val="0"/>
                                          </p:val>
                                        </p:tav>
                                        <p:tav tm="100000">
                                          <p:val>
                                            <p:strVal val="#ppt_w"/>
                                          </p:val>
                                        </p:tav>
                                      </p:tavLst>
                                    </p:anim>
                                    <p:anim calcmode="lin" valueType="num">
                                      <p:cBhvr>
                                        <p:cTn id="40" dur="1000" fill="hold"/>
                                        <p:tgtEl>
                                          <p:spTgt spid="7"/>
                                        </p:tgtEl>
                                        <p:attrNameLst>
                                          <p:attrName>ppt_h</p:attrName>
                                        </p:attrNameLst>
                                      </p:cBhvr>
                                      <p:tavLst>
                                        <p:tav tm="0">
                                          <p:val>
                                            <p:fltVal val="0"/>
                                          </p:val>
                                        </p:tav>
                                        <p:tav tm="100000">
                                          <p:val>
                                            <p:strVal val="#ppt_h"/>
                                          </p:val>
                                        </p:tav>
                                      </p:tavLst>
                                    </p:anim>
                                    <p:anim calcmode="lin" valueType="num">
                                      <p:cBhvr>
                                        <p:cTn id="41" dur="1000" fill="hold"/>
                                        <p:tgtEl>
                                          <p:spTgt spid="7"/>
                                        </p:tgtEl>
                                        <p:attrNameLst>
                                          <p:attrName>style.rotation</p:attrName>
                                        </p:attrNameLst>
                                      </p:cBhvr>
                                      <p:tavLst>
                                        <p:tav tm="0">
                                          <p:val>
                                            <p:fltVal val="90"/>
                                          </p:val>
                                        </p:tav>
                                        <p:tav tm="100000">
                                          <p:val>
                                            <p:fltVal val="0"/>
                                          </p:val>
                                        </p:tav>
                                      </p:tavLst>
                                    </p:anim>
                                    <p:animEffect transition="in" filter="fade">
                                      <p:cBhvr>
                                        <p:cTn id="42" dur="1000"/>
                                        <p:tgtEl>
                                          <p:spTgt spid="7"/>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cBhvr>
                                        <p:cTn id="45" dur="1000" fill="hold"/>
                                        <p:tgtEl>
                                          <p:spTgt spid="21"/>
                                        </p:tgtEl>
                                        <p:attrNameLst>
                                          <p:attrName>ppt_w</p:attrName>
                                        </p:attrNameLst>
                                      </p:cBhvr>
                                      <p:tavLst>
                                        <p:tav tm="0">
                                          <p:val>
                                            <p:fltVal val="0"/>
                                          </p:val>
                                        </p:tav>
                                        <p:tav tm="100000">
                                          <p:val>
                                            <p:strVal val="#ppt_w"/>
                                          </p:val>
                                        </p:tav>
                                      </p:tavLst>
                                    </p:anim>
                                    <p:anim calcmode="lin" valueType="num">
                                      <p:cBhvr>
                                        <p:cTn id="46" dur="1000" fill="hold"/>
                                        <p:tgtEl>
                                          <p:spTgt spid="21"/>
                                        </p:tgtEl>
                                        <p:attrNameLst>
                                          <p:attrName>ppt_h</p:attrName>
                                        </p:attrNameLst>
                                      </p:cBhvr>
                                      <p:tavLst>
                                        <p:tav tm="0">
                                          <p:val>
                                            <p:fltVal val="0"/>
                                          </p:val>
                                        </p:tav>
                                        <p:tav tm="100000">
                                          <p:val>
                                            <p:strVal val="#ppt_h"/>
                                          </p:val>
                                        </p:tav>
                                      </p:tavLst>
                                    </p:anim>
                                    <p:anim calcmode="lin" valueType="num">
                                      <p:cBhvr>
                                        <p:cTn id="47" dur="1000" fill="hold"/>
                                        <p:tgtEl>
                                          <p:spTgt spid="21"/>
                                        </p:tgtEl>
                                        <p:attrNameLst>
                                          <p:attrName>style.rotation</p:attrName>
                                        </p:attrNameLst>
                                      </p:cBhvr>
                                      <p:tavLst>
                                        <p:tav tm="0">
                                          <p:val>
                                            <p:fltVal val="90"/>
                                          </p:val>
                                        </p:tav>
                                        <p:tav tm="100000">
                                          <p:val>
                                            <p:fltVal val="0"/>
                                          </p:val>
                                        </p:tav>
                                      </p:tavLst>
                                    </p:anim>
                                    <p:animEffect transition="in" filter="fade">
                                      <p:cBhvr>
                                        <p:cTn id="48"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8" grpId="0" animBg="1"/>
      <p:bldP spid="2" grpId="0" animBg="1"/>
      <p:bldP spid="3" grpId="0"/>
      <p:bldP spid="4" grpId="1" animBg="1"/>
      <p:bldP spid="20" grpId="1" animBg="1"/>
      <p:bldP spid="21"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40B9AE07-FC34-0201-4D30-3E62DA9A97D0}"/>
              </a:ext>
            </a:extLst>
          </p:cNvPr>
          <p:cNvSpPr>
            <a:spLocks noGrp="1"/>
          </p:cNvSpPr>
          <p:nvPr>
            <p:ph type="sldNum" sz="quarter" idx="11"/>
          </p:nvPr>
        </p:nvSpPr>
        <p:spPr/>
        <p:txBody>
          <a:bodyPr/>
          <a:lstStyle/>
          <a:p>
            <a:pPr>
              <a:defRPr/>
            </a:pPr>
            <a:fld id="{48B4153A-D4C5-4CEF-8992-0D8815C829E3}" type="slidenum">
              <a:rPr lang="en-US" smtClean="0"/>
              <a:pPr>
                <a:defRPr/>
              </a:pPr>
              <a:t>5</a:t>
            </a:fld>
            <a:endParaRPr lang="en-US" dirty="0"/>
          </a:p>
        </p:txBody>
      </p:sp>
      <p:sp>
        <p:nvSpPr>
          <p:cNvPr id="6" name="Segnaposto piè di pagina 3">
            <a:extLst>
              <a:ext uri="{FF2B5EF4-FFF2-40B4-BE49-F238E27FC236}">
                <a16:creationId xmlns:a16="http://schemas.microsoft.com/office/drawing/2014/main" id="{5C0D331A-601B-9AC5-9BAB-36C9F4BED53A}"/>
              </a:ext>
            </a:extLst>
          </p:cNvPr>
          <p:cNvSpPr>
            <a:spLocks noGrp="1"/>
          </p:cNvSpPr>
          <p:nvPr>
            <p:ph type="ftr" sz="quarter" idx="10"/>
          </p:nvPr>
        </p:nvSpPr>
        <p:spPr>
          <a:xfrm>
            <a:off x="898588" y="6394753"/>
            <a:ext cx="9644444" cy="259965"/>
          </a:xfrm>
        </p:spPr>
        <p:txBody>
          <a:bodyPr/>
          <a:lstStyle/>
          <a:p>
            <a:pPr>
              <a:defRPr/>
            </a:pPr>
            <a:r>
              <a:rPr lang="en-US" dirty="0"/>
              <a:t>Generation of synthetic data from real MNO data through Neural Network</a:t>
            </a:r>
          </a:p>
        </p:txBody>
      </p:sp>
      <p:sp>
        <p:nvSpPr>
          <p:cNvPr id="8" name="Titolo 2">
            <a:extLst>
              <a:ext uri="{FF2B5EF4-FFF2-40B4-BE49-F238E27FC236}">
                <a16:creationId xmlns:a16="http://schemas.microsoft.com/office/drawing/2014/main" id="{BF592F8A-FA99-6F2B-2480-F6D6B6E73167}"/>
              </a:ext>
            </a:extLst>
          </p:cNvPr>
          <p:cNvSpPr>
            <a:spLocks noGrp="1"/>
          </p:cNvSpPr>
          <p:nvPr>
            <p:ph type="title"/>
          </p:nvPr>
        </p:nvSpPr>
        <p:spPr>
          <a:xfrm>
            <a:off x="468895" y="503475"/>
            <a:ext cx="11269308" cy="384721"/>
          </a:xfrm>
        </p:spPr>
        <p:txBody>
          <a:bodyPr/>
          <a:lstStyle/>
          <a:p>
            <a:r>
              <a:rPr lang="en-US" dirty="0"/>
              <a:t>How to</a:t>
            </a:r>
            <a:r>
              <a:rPr lang="it-IT" sz="2800" dirty="0"/>
              <a:t> use </a:t>
            </a:r>
            <a:r>
              <a:rPr lang="it-IT" sz="2800" dirty="0" err="1"/>
              <a:t>synthetic</a:t>
            </a:r>
            <a:r>
              <a:rPr lang="it-IT" sz="2800" dirty="0"/>
              <a:t> data</a:t>
            </a:r>
            <a:endParaRPr lang="it-IT" dirty="0"/>
          </a:p>
        </p:txBody>
      </p:sp>
      <p:sp>
        <p:nvSpPr>
          <p:cNvPr id="9" name="Disco magnetico 8">
            <a:extLst>
              <a:ext uri="{FF2B5EF4-FFF2-40B4-BE49-F238E27FC236}">
                <a16:creationId xmlns:a16="http://schemas.microsoft.com/office/drawing/2014/main" id="{73432EED-C717-2462-818E-FFFBCF273740}"/>
              </a:ext>
            </a:extLst>
          </p:cNvPr>
          <p:cNvSpPr/>
          <p:nvPr/>
        </p:nvSpPr>
        <p:spPr>
          <a:xfrm>
            <a:off x="2596760" y="3964644"/>
            <a:ext cx="1384663" cy="87521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MND</a:t>
            </a:r>
          </a:p>
        </p:txBody>
      </p:sp>
      <p:pic>
        <p:nvPicPr>
          <p:cNvPr id="1026" name="Picture 2" descr="Cisco people - Vector stencils library | People - Vector stencils library |  People - Vector stencils library | Woman">
            <a:extLst>
              <a:ext uri="{FF2B5EF4-FFF2-40B4-BE49-F238E27FC236}">
                <a16:creationId xmlns:a16="http://schemas.microsoft.com/office/drawing/2014/main" id="{7990929E-86D5-809E-B8E0-CE70DD046E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658" y="1090195"/>
            <a:ext cx="1346347" cy="1126535"/>
          </a:xfrm>
          <a:prstGeom prst="rect">
            <a:avLst/>
          </a:prstGeom>
          <a:noFill/>
          <a:extLst>
            <a:ext uri="{909E8E84-426E-40DD-AFC4-6F175D3DCCD1}">
              <a14:hiddenFill xmlns:a14="http://schemas.microsoft.com/office/drawing/2010/main">
                <a:solidFill>
                  <a:srgbClr val="FFFFFF"/>
                </a:solidFill>
              </a14:hiddenFill>
            </a:ext>
          </a:extLst>
        </p:spPr>
      </p:pic>
      <p:sp>
        <p:nvSpPr>
          <p:cNvPr id="10" name="CasellaDiTesto 9">
            <a:extLst>
              <a:ext uri="{FF2B5EF4-FFF2-40B4-BE49-F238E27FC236}">
                <a16:creationId xmlns:a16="http://schemas.microsoft.com/office/drawing/2014/main" id="{DDDB7638-3DEB-5309-8C68-A1D679AF3DA8}"/>
              </a:ext>
            </a:extLst>
          </p:cNvPr>
          <p:cNvSpPr txBox="1"/>
          <p:nvPr/>
        </p:nvSpPr>
        <p:spPr>
          <a:xfrm>
            <a:off x="3030583" y="2064767"/>
            <a:ext cx="1384663" cy="369332"/>
          </a:xfrm>
          <a:prstGeom prst="rect">
            <a:avLst/>
          </a:prstGeom>
          <a:noFill/>
        </p:spPr>
        <p:txBody>
          <a:bodyPr wrap="square" rtlCol="0">
            <a:spAutoFit/>
          </a:bodyPr>
          <a:lstStyle/>
          <a:p>
            <a:r>
              <a:rPr lang="it-IT" dirty="0"/>
              <a:t>MNO</a:t>
            </a:r>
          </a:p>
        </p:txBody>
      </p:sp>
      <p:sp>
        <p:nvSpPr>
          <p:cNvPr id="11" name="Rettangolo con angoli arrotondati 10">
            <a:extLst>
              <a:ext uri="{FF2B5EF4-FFF2-40B4-BE49-F238E27FC236}">
                <a16:creationId xmlns:a16="http://schemas.microsoft.com/office/drawing/2014/main" id="{03D82A94-0F63-F897-B114-A715B9746185}"/>
              </a:ext>
            </a:extLst>
          </p:cNvPr>
          <p:cNvSpPr/>
          <p:nvPr/>
        </p:nvSpPr>
        <p:spPr>
          <a:xfrm>
            <a:off x="1995184" y="2422239"/>
            <a:ext cx="2587814" cy="9110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ln w="0"/>
                <a:solidFill>
                  <a:schemeClr val="tx1"/>
                </a:solidFill>
                <a:effectLst>
                  <a:outerShdw blurRad="38100" dist="19050" dir="2700000" algn="tl" rotWithShape="0">
                    <a:schemeClr val="dk1">
                      <a:alpha val="40000"/>
                    </a:schemeClr>
                  </a:outerShdw>
                </a:effectLst>
              </a:rPr>
              <a:t>Execute</a:t>
            </a:r>
            <a:r>
              <a:rPr lang="it-IT" dirty="0">
                <a:ln w="0"/>
                <a:solidFill>
                  <a:schemeClr val="tx1"/>
                </a:solidFill>
                <a:effectLst>
                  <a:outerShdw blurRad="38100" dist="19050" dir="2700000" algn="tl" rotWithShape="0">
                    <a:schemeClr val="dk1">
                      <a:alpha val="40000"/>
                    </a:schemeClr>
                  </a:outerShdw>
                </a:effectLst>
              </a:rPr>
              <a:t> </a:t>
            </a:r>
            <a:r>
              <a:rPr lang="it-IT" dirty="0" err="1">
                <a:ln w="0"/>
                <a:solidFill>
                  <a:schemeClr val="tx1"/>
                </a:solidFill>
                <a:effectLst>
                  <a:outerShdw blurRad="38100" dist="19050" dir="2700000" algn="tl" rotWithShape="0">
                    <a:schemeClr val="dk1">
                      <a:alpha val="40000"/>
                    </a:schemeClr>
                  </a:outerShdw>
                </a:effectLst>
              </a:rPr>
              <a:t>synthetic</a:t>
            </a:r>
            <a:r>
              <a:rPr lang="it-IT" dirty="0">
                <a:ln w="0"/>
                <a:solidFill>
                  <a:schemeClr val="tx1"/>
                </a:solidFill>
                <a:effectLst>
                  <a:outerShdw blurRad="38100" dist="19050" dir="2700000" algn="tl" rotWithShape="0">
                    <a:schemeClr val="dk1">
                      <a:alpha val="40000"/>
                    </a:schemeClr>
                  </a:outerShdw>
                </a:effectLst>
              </a:rPr>
              <a:t> data generation </a:t>
            </a:r>
            <a:r>
              <a:rPr lang="it-IT" dirty="0" err="1">
                <a:ln w="0"/>
                <a:solidFill>
                  <a:schemeClr val="tx1"/>
                </a:solidFill>
                <a:effectLst>
                  <a:outerShdw blurRad="38100" dist="19050" dir="2700000" algn="tl" rotWithShape="0">
                    <a:schemeClr val="dk1">
                      <a:alpha val="40000"/>
                    </a:schemeClr>
                  </a:outerShdw>
                </a:effectLst>
              </a:rPr>
              <a:t>algorithms</a:t>
            </a:r>
            <a:r>
              <a:rPr lang="it-IT" dirty="0">
                <a:ln w="0"/>
                <a:solidFill>
                  <a:schemeClr val="tx1"/>
                </a:solidFill>
                <a:effectLst>
                  <a:outerShdw blurRad="38100" dist="19050" dir="2700000" algn="tl" rotWithShape="0">
                    <a:schemeClr val="dk1">
                      <a:alpha val="40000"/>
                    </a:schemeClr>
                  </a:outerShdw>
                </a:effectLst>
              </a:rPr>
              <a:t>  </a:t>
            </a:r>
          </a:p>
        </p:txBody>
      </p:sp>
      <p:cxnSp>
        <p:nvCxnSpPr>
          <p:cNvPr id="13" name="Connettore 2 12">
            <a:extLst>
              <a:ext uri="{FF2B5EF4-FFF2-40B4-BE49-F238E27FC236}">
                <a16:creationId xmlns:a16="http://schemas.microsoft.com/office/drawing/2014/main" id="{2D24F25F-F077-7EF8-400B-F78DFBAEEA89}"/>
              </a:ext>
            </a:extLst>
          </p:cNvPr>
          <p:cNvCxnSpPr>
            <a:cxnSpLocks/>
            <a:stCxn id="9" idx="1"/>
            <a:endCxn id="11" idx="2"/>
          </p:cNvCxnSpPr>
          <p:nvPr/>
        </p:nvCxnSpPr>
        <p:spPr>
          <a:xfrm flipH="1" flipV="1">
            <a:off x="3289091" y="3333315"/>
            <a:ext cx="1" cy="631329"/>
          </a:xfrm>
          <a:prstGeom prst="straightConnector1">
            <a:avLst/>
          </a:prstGeom>
          <a:ln w="38100">
            <a:solidFill>
              <a:schemeClr val="accent1">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Disco magnetico 38">
            <a:extLst>
              <a:ext uri="{FF2B5EF4-FFF2-40B4-BE49-F238E27FC236}">
                <a16:creationId xmlns:a16="http://schemas.microsoft.com/office/drawing/2014/main" id="{F389A0DD-E88A-954F-0A3B-ED916DBA9EED}"/>
              </a:ext>
            </a:extLst>
          </p:cNvPr>
          <p:cNvSpPr/>
          <p:nvPr/>
        </p:nvSpPr>
        <p:spPr>
          <a:xfrm>
            <a:off x="6440360" y="4031949"/>
            <a:ext cx="1384663" cy="87521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err="1">
                <a:solidFill>
                  <a:srgbClr val="CC2A2A"/>
                </a:solidFill>
              </a:rPr>
              <a:t>S</a:t>
            </a:r>
            <a:r>
              <a:rPr lang="it-IT" sz="1800" b="1" dirty="0" err="1">
                <a:solidFill>
                  <a:srgbClr val="CC2A2A"/>
                </a:solidFill>
              </a:rPr>
              <a:t>ynthetic</a:t>
            </a:r>
            <a:r>
              <a:rPr lang="it-IT" sz="1800" b="1" dirty="0">
                <a:solidFill>
                  <a:srgbClr val="CC2A2A"/>
                </a:solidFill>
              </a:rPr>
              <a:t> data</a:t>
            </a:r>
            <a:endParaRPr lang="it-IT" b="1" dirty="0">
              <a:ln w="0"/>
              <a:solidFill>
                <a:srgbClr val="CC2A2A"/>
              </a:solidFill>
              <a:effectLst>
                <a:outerShdw blurRad="38100" dist="19050" dir="2700000" algn="tl" rotWithShape="0">
                  <a:schemeClr val="dk1">
                    <a:alpha val="40000"/>
                  </a:schemeClr>
                </a:outerShdw>
              </a:effectLst>
            </a:endParaRPr>
          </a:p>
        </p:txBody>
      </p:sp>
      <p:sp>
        <p:nvSpPr>
          <p:cNvPr id="23" name="CasellaDiTesto 22">
            <a:extLst>
              <a:ext uri="{FF2B5EF4-FFF2-40B4-BE49-F238E27FC236}">
                <a16:creationId xmlns:a16="http://schemas.microsoft.com/office/drawing/2014/main" id="{70638BF1-4606-31F9-322B-CA0B4A29F885}"/>
              </a:ext>
            </a:extLst>
          </p:cNvPr>
          <p:cNvSpPr txBox="1"/>
          <p:nvPr/>
        </p:nvSpPr>
        <p:spPr>
          <a:xfrm>
            <a:off x="2596760" y="3518394"/>
            <a:ext cx="692332" cy="369332"/>
          </a:xfrm>
          <a:prstGeom prst="rect">
            <a:avLst/>
          </a:prstGeom>
          <a:noFill/>
        </p:spPr>
        <p:txBody>
          <a:bodyPr wrap="square" rtlCol="0">
            <a:spAutoFit/>
          </a:bodyPr>
          <a:lstStyle/>
          <a:p>
            <a:r>
              <a:rPr lang="it-IT" dirty="0" err="1"/>
              <a:t>read</a:t>
            </a:r>
            <a:endParaRPr lang="it-IT" dirty="0"/>
          </a:p>
        </p:txBody>
      </p:sp>
      <p:cxnSp>
        <p:nvCxnSpPr>
          <p:cNvPr id="40" name="Connettore 2 39">
            <a:extLst>
              <a:ext uri="{FF2B5EF4-FFF2-40B4-BE49-F238E27FC236}">
                <a16:creationId xmlns:a16="http://schemas.microsoft.com/office/drawing/2014/main" id="{922100A8-7C9D-C53A-04A6-986356309D9E}"/>
              </a:ext>
            </a:extLst>
          </p:cNvPr>
          <p:cNvCxnSpPr>
            <a:cxnSpLocks/>
            <a:stCxn id="11" idx="3"/>
            <a:endCxn id="39" idx="2"/>
          </p:cNvCxnSpPr>
          <p:nvPr/>
        </p:nvCxnSpPr>
        <p:spPr>
          <a:xfrm>
            <a:off x="4582998" y="2877777"/>
            <a:ext cx="1857362" cy="1591778"/>
          </a:xfrm>
          <a:prstGeom prst="straightConnector1">
            <a:avLst/>
          </a:prstGeom>
          <a:ln w="38100">
            <a:solidFill>
              <a:schemeClr val="accent1">
                <a:lumMod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1" name="Picture 2" descr="Cisco people - Vector stencils library | People - Vector stencils library |  People - Vector stencils library | Woman">
            <a:extLst>
              <a:ext uri="{FF2B5EF4-FFF2-40B4-BE49-F238E27FC236}">
                <a16:creationId xmlns:a16="http://schemas.microsoft.com/office/drawing/2014/main" id="{03D4327B-8AE0-5095-9FCD-C7FCDA2350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6250" y="1090194"/>
            <a:ext cx="1346347" cy="1126535"/>
          </a:xfrm>
          <a:prstGeom prst="rect">
            <a:avLst/>
          </a:prstGeom>
          <a:noFill/>
          <a:extLst>
            <a:ext uri="{909E8E84-426E-40DD-AFC4-6F175D3DCCD1}">
              <a14:hiddenFill xmlns:a14="http://schemas.microsoft.com/office/drawing/2010/main">
                <a:solidFill>
                  <a:srgbClr val="FFFFFF"/>
                </a:solidFill>
              </a14:hiddenFill>
            </a:ext>
          </a:extLst>
        </p:spPr>
      </p:pic>
      <p:sp>
        <p:nvSpPr>
          <p:cNvPr id="42" name="CasellaDiTesto 41">
            <a:extLst>
              <a:ext uri="{FF2B5EF4-FFF2-40B4-BE49-F238E27FC236}">
                <a16:creationId xmlns:a16="http://schemas.microsoft.com/office/drawing/2014/main" id="{52DD02D3-584A-1EC3-EDD3-FA407BE5C308}"/>
              </a:ext>
            </a:extLst>
          </p:cNvPr>
          <p:cNvSpPr txBox="1"/>
          <p:nvPr/>
        </p:nvSpPr>
        <p:spPr>
          <a:xfrm>
            <a:off x="6943736" y="2039477"/>
            <a:ext cx="631373" cy="369332"/>
          </a:xfrm>
          <a:prstGeom prst="rect">
            <a:avLst/>
          </a:prstGeom>
          <a:noFill/>
        </p:spPr>
        <p:txBody>
          <a:bodyPr wrap="square" rtlCol="0">
            <a:spAutoFit/>
          </a:bodyPr>
          <a:lstStyle/>
          <a:p>
            <a:r>
              <a:rPr lang="it-IT" dirty="0"/>
              <a:t>NSI</a:t>
            </a:r>
          </a:p>
        </p:txBody>
      </p:sp>
      <p:sp>
        <p:nvSpPr>
          <p:cNvPr id="46" name="Rettangolo con angoli arrotondati 45">
            <a:extLst>
              <a:ext uri="{FF2B5EF4-FFF2-40B4-BE49-F238E27FC236}">
                <a16:creationId xmlns:a16="http://schemas.microsoft.com/office/drawing/2014/main" id="{73E8FDDE-202B-69E5-593A-A04E00C79FF5}"/>
              </a:ext>
            </a:extLst>
          </p:cNvPr>
          <p:cNvSpPr/>
          <p:nvPr/>
        </p:nvSpPr>
        <p:spPr>
          <a:xfrm>
            <a:off x="5838785" y="2429455"/>
            <a:ext cx="2587814" cy="9110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ln w="0"/>
                <a:solidFill>
                  <a:schemeClr val="tx1"/>
                </a:solidFill>
                <a:effectLst>
                  <a:outerShdw blurRad="38100" dist="19050" dir="2700000" algn="tl" rotWithShape="0">
                    <a:schemeClr val="dk1">
                      <a:alpha val="40000"/>
                    </a:schemeClr>
                  </a:outerShdw>
                </a:effectLst>
              </a:rPr>
              <a:t>Define</a:t>
            </a:r>
            <a:r>
              <a:rPr lang="it-IT" dirty="0">
                <a:ln w="0"/>
                <a:solidFill>
                  <a:schemeClr val="tx1"/>
                </a:solidFill>
                <a:effectLst>
                  <a:outerShdw blurRad="38100" dist="19050" dir="2700000" algn="tl" rotWithShape="0">
                    <a:schemeClr val="dk1">
                      <a:alpha val="40000"/>
                    </a:schemeClr>
                  </a:outerShdw>
                </a:effectLst>
              </a:rPr>
              <a:t> </a:t>
            </a:r>
            <a:r>
              <a:rPr lang="it-IT" b="1" dirty="0" err="1">
                <a:ln w="0"/>
                <a:solidFill>
                  <a:schemeClr val="tx1"/>
                </a:solidFill>
                <a:effectLst>
                  <a:outerShdw blurRad="38100" dist="19050" dir="2700000" algn="tl" rotWithShape="0">
                    <a:schemeClr val="dk1">
                      <a:alpha val="40000"/>
                    </a:schemeClr>
                  </a:outerShdw>
                </a:effectLst>
              </a:rPr>
              <a:t>algoritm</a:t>
            </a:r>
            <a:r>
              <a:rPr lang="it-IT" dirty="0">
                <a:ln w="0"/>
                <a:solidFill>
                  <a:schemeClr val="tx1"/>
                </a:solidFill>
                <a:effectLst>
                  <a:outerShdw blurRad="38100" dist="19050" dir="2700000" algn="tl" rotWithShape="0">
                    <a:schemeClr val="dk1">
                      <a:alpha val="40000"/>
                    </a:schemeClr>
                  </a:outerShdw>
                </a:effectLst>
              </a:rPr>
              <a:t> to </a:t>
            </a:r>
            <a:r>
              <a:rPr lang="it-IT" dirty="0" err="1">
                <a:ln w="0"/>
                <a:solidFill>
                  <a:schemeClr val="tx1"/>
                </a:solidFill>
                <a:effectLst>
                  <a:outerShdw blurRad="38100" dist="19050" dir="2700000" algn="tl" rotWithShape="0">
                    <a:schemeClr val="dk1">
                      <a:alpha val="40000"/>
                    </a:schemeClr>
                  </a:outerShdw>
                </a:effectLst>
              </a:rPr>
              <a:t>tranform</a:t>
            </a:r>
            <a:r>
              <a:rPr lang="it-IT" dirty="0">
                <a:ln w="0"/>
                <a:solidFill>
                  <a:schemeClr val="tx1"/>
                </a:solidFill>
                <a:effectLst>
                  <a:outerShdw blurRad="38100" dist="19050" dir="2700000" algn="tl" rotWithShape="0">
                    <a:schemeClr val="dk1">
                      <a:alpha val="40000"/>
                    </a:schemeClr>
                  </a:outerShdw>
                </a:effectLst>
              </a:rPr>
              <a:t> MNO data</a:t>
            </a:r>
          </a:p>
        </p:txBody>
      </p:sp>
      <p:sp>
        <p:nvSpPr>
          <p:cNvPr id="47" name="CasellaDiTesto 46">
            <a:extLst>
              <a:ext uri="{FF2B5EF4-FFF2-40B4-BE49-F238E27FC236}">
                <a16:creationId xmlns:a16="http://schemas.microsoft.com/office/drawing/2014/main" id="{F0021989-0093-C383-D3F0-E1249108A694}"/>
              </a:ext>
            </a:extLst>
          </p:cNvPr>
          <p:cNvSpPr txBox="1"/>
          <p:nvPr/>
        </p:nvSpPr>
        <p:spPr>
          <a:xfrm>
            <a:off x="4647244" y="3837283"/>
            <a:ext cx="1384663" cy="369332"/>
          </a:xfrm>
          <a:prstGeom prst="rect">
            <a:avLst/>
          </a:prstGeom>
          <a:noFill/>
        </p:spPr>
        <p:txBody>
          <a:bodyPr wrap="square" rtlCol="0">
            <a:spAutoFit/>
          </a:bodyPr>
          <a:lstStyle/>
          <a:p>
            <a:r>
              <a:rPr lang="it-IT" dirty="0"/>
              <a:t>Write/</a:t>
            </a:r>
            <a:r>
              <a:rPr lang="it-IT" dirty="0" err="1"/>
              <a:t>send</a:t>
            </a:r>
            <a:endParaRPr lang="it-IT" dirty="0"/>
          </a:p>
        </p:txBody>
      </p:sp>
      <p:cxnSp>
        <p:nvCxnSpPr>
          <p:cNvPr id="48" name="Connettore 2 47">
            <a:extLst>
              <a:ext uri="{FF2B5EF4-FFF2-40B4-BE49-F238E27FC236}">
                <a16:creationId xmlns:a16="http://schemas.microsoft.com/office/drawing/2014/main" id="{5245C68B-F7F8-FECE-5BE7-9A457F999302}"/>
              </a:ext>
            </a:extLst>
          </p:cNvPr>
          <p:cNvCxnSpPr>
            <a:cxnSpLocks/>
            <a:stCxn id="39" idx="1"/>
            <a:endCxn id="46" idx="2"/>
          </p:cNvCxnSpPr>
          <p:nvPr/>
        </p:nvCxnSpPr>
        <p:spPr>
          <a:xfrm flipV="1">
            <a:off x="7132692" y="3340531"/>
            <a:ext cx="0" cy="691418"/>
          </a:xfrm>
          <a:prstGeom prst="straightConnector1">
            <a:avLst/>
          </a:prstGeom>
          <a:ln w="38100">
            <a:solidFill>
              <a:schemeClr val="accent1">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CasellaDiTesto 48">
            <a:extLst>
              <a:ext uri="{FF2B5EF4-FFF2-40B4-BE49-F238E27FC236}">
                <a16:creationId xmlns:a16="http://schemas.microsoft.com/office/drawing/2014/main" id="{568EC3B0-FE9C-24BD-7B81-664246CBACD8}"/>
              </a:ext>
            </a:extLst>
          </p:cNvPr>
          <p:cNvSpPr txBox="1"/>
          <p:nvPr/>
        </p:nvSpPr>
        <p:spPr>
          <a:xfrm>
            <a:off x="7277300" y="3612188"/>
            <a:ext cx="692332" cy="369332"/>
          </a:xfrm>
          <a:prstGeom prst="rect">
            <a:avLst/>
          </a:prstGeom>
          <a:noFill/>
        </p:spPr>
        <p:txBody>
          <a:bodyPr wrap="square" rtlCol="0">
            <a:spAutoFit/>
          </a:bodyPr>
          <a:lstStyle/>
          <a:p>
            <a:r>
              <a:rPr lang="it-IT" dirty="0" err="1"/>
              <a:t>read</a:t>
            </a:r>
            <a:endParaRPr lang="it-IT" dirty="0"/>
          </a:p>
        </p:txBody>
      </p:sp>
      <p:cxnSp>
        <p:nvCxnSpPr>
          <p:cNvPr id="52" name="Connettore 2 51">
            <a:extLst>
              <a:ext uri="{FF2B5EF4-FFF2-40B4-BE49-F238E27FC236}">
                <a16:creationId xmlns:a16="http://schemas.microsoft.com/office/drawing/2014/main" id="{9E450213-2FF5-FCCD-8F35-8EBB3369DEA0}"/>
              </a:ext>
            </a:extLst>
          </p:cNvPr>
          <p:cNvCxnSpPr>
            <a:cxnSpLocks/>
            <a:stCxn id="46" idx="3"/>
            <a:endCxn id="54" idx="1"/>
          </p:cNvCxnSpPr>
          <p:nvPr/>
        </p:nvCxnSpPr>
        <p:spPr>
          <a:xfrm flipV="1">
            <a:off x="8426599" y="2882740"/>
            <a:ext cx="1017846" cy="2253"/>
          </a:xfrm>
          <a:prstGeom prst="straightConnector1">
            <a:avLst/>
          </a:prstGeom>
          <a:ln w="38100">
            <a:solidFill>
              <a:schemeClr val="accent1">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Documento 53">
            <a:extLst>
              <a:ext uri="{FF2B5EF4-FFF2-40B4-BE49-F238E27FC236}">
                <a16:creationId xmlns:a16="http://schemas.microsoft.com/office/drawing/2014/main" id="{11CE69E4-DC91-61A0-5880-D1136FBFD4E1}"/>
              </a:ext>
            </a:extLst>
          </p:cNvPr>
          <p:cNvSpPr/>
          <p:nvPr/>
        </p:nvSpPr>
        <p:spPr>
          <a:xfrm>
            <a:off x="9444445" y="2445134"/>
            <a:ext cx="1882442" cy="875212"/>
          </a:xfrm>
          <a:prstGeom prst="flowChartDocumen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Code of </a:t>
            </a:r>
            <a:r>
              <a:rPr lang="it-IT" dirty="0" err="1">
                <a:ln w="0"/>
                <a:solidFill>
                  <a:schemeClr val="tx1"/>
                </a:solidFill>
                <a:effectLst>
                  <a:outerShdw blurRad="38100" dist="19050" dir="2700000" algn="tl" rotWithShape="0">
                    <a:schemeClr val="dk1">
                      <a:alpha val="40000"/>
                    </a:schemeClr>
                  </a:outerShdw>
                </a:effectLst>
              </a:rPr>
              <a:t>Algorithms</a:t>
            </a:r>
            <a:endParaRPr lang="it-IT" dirty="0">
              <a:ln w="0"/>
              <a:solidFill>
                <a:schemeClr val="tx1"/>
              </a:solidFill>
              <a:effectLst>
                <a:outerShdw blurRad="38100" dist="19050" dir="2700000" algn="tl" rotWithShape="0">
                  <a:schemeClr val="dk1">
                    <a:alpha val="40000"/>
                  </a:schemeClr>
                </a:outerShdw>
              </a:effectLst>
            </a:endParaRPr>
          </a:p>
        </p:txBody>
      </p:sp>
      <p:sp>
        <p:nvSpPr>
          <p:cNvPr id="59" name="Rettangolo con angoli arrotondati 58">
            <a:extLst>
              <a:ext uri="{FF2B5EF4-FFF2-40B4-BE49-F238E27FC236}">
                <a16:creationId xmlns:a16="http://schemas.microsoft.com/office/drawing/2014/main" id="{B4AEF5C3-F86F-9A51-6F1A-640C762EA973}"/>
              </a:ext>
            </a:extLst>
          </p:cNvPr>
          <p:cNvSpPr/>
          <p:nvPr/>
        </p:nvSpPr>
        <p:spPr>
          <a:xfrm>
            <a:off x="2409251" y="5266308"/>
            <a:ext cx="1759682" cy="585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ln w="0"/>
                <a:solidFill>
                  <a:schemeClr val="tx1"/>
                </a:solidFill>
                <a:effectLst>
                  <a:outerShdw blurRad="38100" dist="19050" dir="2700000" algn="tl" rotWithShape="0">
                    <a:schemeClr val="dk1">
                      <a:alpha val="40000"/>
                    </a:schemeClr>
                  </a:outerShdw>
                </a:effectLst>
              </a:rPr>
              <a:t>Execute</a:t>
            </a:r>
            <a:r>
              <a:rPr lang="it-IT" dirty="0">
                <a:ln w="0"/>
                <a:solidFill>
                  <a:schemeClr val="tx1"/>
                </a:solidFill>
                <a:effectLst>
                  <a:outerShdw blurRad="38100" dist="19050" dir="2700000" algn="tl" rotWithShape="0">
                    <a:schemeClr val="dk1">
                      <a:alpha val="40000"/>
                    </a:schemeClr>
                  </a:outerShdw>
                </a:effectLst>
              </a:rPr>
              <a:t> Code</a:t>
            </a:r>
          </a:p>
        </p:txBody>
      </p:sp>
      <p:cxnSp>
        <p:nvCxnSpPr>
          <p:cNvPr id="60" name="Connettore a gomito 59">
            <a:extLst>
              <a:ext uri="{FF2B5EF4-FFF2-40B4-BE49-F238E27FC236}">
                <a16:creationId xmlns:a16="http://schemas.microsoft.com/office/drawing/2014/main" id="{75D023A6-6B53-39B0-5CC1-6D8892A9783A}"/>
              </a:ext>
            </a:extLst>
          </p:cNvPr>
          <p:cNvCxnSpPr>
            <a:stCxn id="54" idx="2"/>
            <a:endCxn id="59" idx="3"/>
          </p:cNvCxnSpPr>
          <p:nvPr/>
        </p:nvCxnSpPr>
        <p:spPr>
          <a:xfrm rot="5400000">
            <a:off x="6128915" y="1302504"/>
            <a:ext cx="2296770" cy="6216733"/>
          </a:xfrm>
          <a:prstGeom prst="bent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ttore 2 63">
            <a:extLst>
              <a:ext uri="{FF2B5EF4-FFF2-40B4-BE49-F238E27FC236}">
                <a16:creationId xmlns:a16="http://schemas.microsoft.com/office/drawing/2014/main" id="{77C9F281-F158-C3EA-D6F5-F76829FAA87D}"/>
              </a:ext>
            </a:extLst>
          </p:cNvPr>
          <p:cNvCxnSpPr>
            <a:cxnSpLocks/>
            <a:stCxn id="59" idx="0"/>
            <a:endCxn id="9" idx="3"/>
          </p:cNvCxnSpPr>
          <p:nvPr/>
        </p:nvCxnSpPr>
        <p:spPr>
          <a:xfrm flipV="1">
            <a:off x="3289092" y="4839856"/>
            <a:ext cx="0" cy="426452"/>
          </a:xfrm>
          <a:prstGeom prst="straightConnector1">
            <a:avLst/>
          </a:prstGeom>
          <a:ln w="38100">
            <a:solidFill>
              <a:schemeClr val="accent1">
                <a:lumMod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80739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468895" y="503475"/>
            <a:ext cx="11269308" cy="384721"/>
          </a:xfrm>
        </p:spPr>
        <p:txBody>
          <a:bodyPr/>
          <a:lstStyle/>
          <a:p>
            <a:r>
              <a:rPr lang="en-US" sz="2800" dirty="0"/>
              <a:t>How to generate synthetic data</a:t>
            </a:r>
            <a:endParaRPr lang="it-IT" dirty="0"/>
          </a:p>
        </p:txBody>
      </p:sp>
      <p:sp>
        <p:nvSpPr>
          <p:cNvPr id="4" name="Segnaposto piè di pagina 3"/>
          <p:cNvSpPr>
            <a:spLocks noGrp="1"/>
          </p:cNvSpPr>
          <p:nvPr>
            <p:ph type="ftr" sz="quarter" idx="10"/>
          </p:nvPr>
        </p:nvSpPr>
        <p:spPr/>
        <p:txBody>
          <a:bodyPr/>
          <a:lstStyle/>
          <a:p>
            <a:pPr>
              <a:defRPr/>
            </a:pPr>
            <a:r>
              <a:rPr lang="en-US" dirty="0"/>
              <a:t>Generation of synthetic data from real MNO data through Neural Network</a:t>
            </a:r>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6</a:t>
            </a:fld>
            <a:endParaRPr lang="en-US" dirty="0"/>
          </a:p>
        </p:txBody>
      </p:sp>
      <p:sp>
        <p:nvSpPr>
          <p:cNvPr id="8" name="CasellaDiTesto 7">
            <a:extLst>
              <a:ext uri="{FF2B5EF4-FFF2-40B4-BE49-F238E27FC236}">
                <a16:creationId xmlns:a16="http://schemas.microsoft.com/office/drawing/2014/main" id="{B29296CA-9F1C-5107-A43E-A250D190B136}"/>
              </a:ext>
            </a:extLst>
          </p:cNvPr>
          <p:cNvSpPr txBox="1"/>
          <p:nvPr/>
        </p:nvSpPr>
        <p:spPr>
          <a:xfrm>
            <a:off x="451776" y="1132461"/>
            <a:ext cx="10934979" cy="1754326"/>
          </a:xfrm>
          <a:prstGeom prst="rect">
            <a:avLst/>
          </a:prstGeom>
          <a:noFill/>
        </p:spPr>
        <p:txBody>
          <a:bodyPr wrap="square">
            <a:spAutoFit/>
          </a:bodyPr>
          <a:lstStyle/>
          <a:p>
            <a:r>
              <a:rPr lang="it-IT" b="1" dirty="0"/>
              <a:t>Statistical models</a:t>
            </a:r>
            <a:r>
              <a:rPr lang="it-IT" dirty="0"/>
              <a:t>, </a:t>
            </a:r>
            <a:r>
              <a:rPr lang="it-IT" dirty="0" err="1"/>
              <a:t>such</a:t>
            </a:r>
            <a:r>
              <a:rPr lang="it-IT" dirty="0"/>
              <a:t> </a:t>
            </a:r>
            <a:r>
              <a:rPr lang="it-IT" dirty="0" err="1"/>
              <a:t>as</a:t>
            </a:r>
            <a:r>
              <a:rPr lang="it-IT" dirty="0"/>
              <a:t> </a:t>
            </a:r>
            <a:r>
              <a:rPr lang="it-IT" dirty="0" err="1"/>
              <a:t>Bayesian</a:t>
            </a:r>
            <a:r>
              <a:rPr lang="it-IT" dirty="0"/>
              <a:t> networks, or </a:t>
            </a:r>
            <a:r>
              <a:rPr lang="it-IT" dirty="0" err="1"/>
              <a:t>Hidden</a:t>
            </a:r>
            <a:r>
              <a:rPr lang="it-IT" dirty="0"/>
              <a:t> Markov models, </a:t>
            </a:r>
            <a:r>
              <a:rPr lang="it-IT" dirty="0" err="1"/>
              <a:t>provide</a:t>
            </a:r>
            <a:r>
              <a:rPr lang="it-IT" dirty="0"/>
              <a:t> an explicit, </a:t>
            </a:r>
            <a:r>
              <a:rPr lang="it-IT" dirty="0" err="1"/>
              <a:t>parametric</a:t>
            </a:r>
            <a:r>
              <a:rPr lang="it-IT" dirty="0"/>
              <a:t> model of </a:t>
            </a:r>
            <a:r>
              <a:rPr lang="it-IT" dirty="0" err="1"/>
              <a:t>real</a:t>
            </a:r>
            <a:r>
              <a:rPr lang="it-IT" dirty="0"/>
              <a:t> data </a:t>
            </a:r>
            <a:r>
              <a:rPr lang="it-IT" dirty="0" err="1"/>
              <a:t>distribution</a:t>
            </a:r>
            <a:r>
              <a:rPr lang="it-IT" dirty="0"/>
              <a:t>. The features </a:t>
            </a:r>
            <a:r>
              <a:rPr lang="it-IT" dirty="0" err="1"/>
              <a:t>these</a:t>
            </a:r>
            <a:r>
              <a:rPr lang="it-IT" dirty="0"/>
              <a:t> models </a:t>
            </a:r>
            <a:r>
              <a:rPr lang="it-IT" dirty="0" err="1"/>
              <a:t>extract</a:t>
            </a:r>
            <a:r>
              <a:rPr lang="it-IT" dirty="0"/>
              <a:t> from </a:t>
            </a:r>
            <a:r>
              <a:rPr lang="it-IT" dirty="0" err="1"/>
              <a:t>their</a:t>
            </a:r>
            <a:r>
              <a:rPr lang="it-IT" dirty="0"/>
              <a:t> training data </a:t>
            </a:r>
            <a:r>
              <a:rPr lang="it-IT" dirty="0" err="1"/>
              <a:t>is</a:t>
            </a:r>
            <a:r>
              <a:rPr lang="it-IT" dirty="0"/>
              <a:t> </a:t>
            </a:r>
            <a:r>
              <a:rPr lang="it-IT" dirty="0" err="1"/>
              <a:t>determined</a:t>
            </a:r>
            <a:r>
              <a:rPr lang="it-IT" dirty="0"/>
              <a:t> </a:t>
            </a:r>
            <a:r>
              <a:rPr lang="it-IT" dirty="0" err="1"/>
              <a:t>upfront</a:t>
            </a:r>
            <a:r>
              <a:rPr lang="it-IT" dirty="0"/>
              <a:t>.</a:t>
            </a:r>
          </a:p>
          <a:p>
            <a:r>
              <a:rPr lang="it-IT" dirty="0"/>
              <a:t> </a:t>
            </a:r>
          </a:p>
          <a:p>
            <a:r>
              <a:rPr lang="it-IT" b="1" dirty="0"/>
              <a:t>Non-</a:t>
            </a:r>
            <a:r>
              <a:rPr lang="it-IT" b="1" dirty="0" err="1"/>
              <a:t>parametric</a:t>
            </a:r>
            <a:r>
              <a:rPr lang="it-IT" b="1" dirty="0"/>
              <a:t> models</a:t>
            </a:r>
            <a:r>
              <a:rPr lang="it-IT" dirty="0"/>
              <a:t>, </a:t>
            </a:r>
            <a:r>
              <a:rPr lang="it-IT" dirty="0" err="1"/>
              <a:t>such</a:t>
            </a:r>
            <a:r>
              <a:rPr lang="it-IT" dirty="0"/>
              <a:t> </a:t>
            </a:r>
            <a:r>
              <a:rPr lang="it-IT" dirty="0" err="1"/>
              <a:t>as</a:t>
            </a:r>
            <a:r>
              <a:rPr lang="it-IT" dirty="0"/>
              <a:t> generative </a:t>
            </a:r>
            <a:r>
              <a:rPr lang="it-IT" dirty="0" err="1"/>
              <a:t>adversarial</a:t>
            </a:r>
            <a:r>
              <a:rPr lang="it-IT" dirty="0"/>
              <a:t> networks (</a:t>
            </a:r>
            <a:r>
              <a:rPr lang="it-IT" dirty="0" err="1"/>
              <a:t>GANs</a:t>
            </a:r>
            <a:r>
              <a:rPr lang="it-IT" dirty="0"/>
              <a:t>) or </a:t>
            </a:r>
            <a:r>
              <a:rPr lang="it-IT" dirty="0" err="1"/>
              <a:t>variational</a:t>
            </a:r>
            <a:r>
              <a:rPr lang="it-IT" dirty="0"/>
              <a:t> auto encoders (</a:t>
            </a:r>
            <a:r>
              <a:rPr lang="it-IT" dirty="0" err="1"/>
              <a:t>VAEs</a:t>
            </a:r>
            <a:r>
              <a:rPr lang="it-IT" dirty="0"/>
              <a:t>), do </a:t>
            </a:r>
            <a:r>
              <a:rPr lang="it-IT" dirty="0" err="1"/>
              <a:t>not</a:t>
            </a:r>
            <a:r>
              <a:rPr lang="it-IT" dirty="0"/>
              <a:t> estimate a </a:t>
            </a:r>
            <a:r>
              <a:rPr lang="it-IT" dirty="0" err="1"/>
              <a:t>parametric</a:t>
            </a:r>
            <a:r>
              <a:rPr lang="it-IT" dirty="0"/>
              <a:t> </a:t>
            </a:r>
            <a:r>
              <a:rPr lang="it-IT" dirty="0" err="1"/>
              <a:t>likelihood</a:t>
            </a:r>
            <a:r>
              <a:rPr lang="it-IT" dirty="0"/>
              <a:t> </a:t>
            </a:r>
            <a:r>
              <a:rPr lang="it-IT" dirty="0" err="1"/>
              <a:t>function</a:t>
            </a:r>
            <a:r>
              <a:rPr lang="it-IT" dirty="0"/>
              <a:t> to generate new samples from </a:t>
            </a:r>
            <a:r>
              <a:rPr lang="en-US" dirty="0"/>
              <a:t>a representation of the joint multivariate distribution of real data.</a:t>
            </a:r>
            <a:endParaRPr lang="it-IT" dirty="0"/>
          </a:p>
        </p:txBody>
      </p:sp>
      <p:sp>
        <p:nvSpPr>
          <p:cNvPr id="9" name="CasellaDiTesto 8">
            <a:extLst>
              <a:ext uri="{FF2B5EF4-FFF2-40B4-BE49-F238E27FC236}">
                <a16:creationId xmlns:a16="http://schemas.microsoft.com/office/drawing/2014/main" id="{3EBFD4B5-63C9-BBCA-3B90-773E25DFEB26}"/>
              </a:ext>
            </a:extLst>
          </p:cNvPr>
          <p:cNvSpPr txBox="1"/>
          <p:nvPr/>
        </p:nvSpPr>
        <p:spPr>
          <a:xfrm>
            <a:off x="2063460" y="2998467"/>
            <a:ext cx="9000309" cy="1200329"/>
          </a:xfrm>
          <a:prstGeom prst="rect">
            <a:avLst/>
          </a:prstGeom>
          <a:noFill/>
        </p:spPr>
        <p:txBody>
          <a:bodyPr wrap="square" rtlCol="0">
            <a:spAutoFit/>
          </a:bodyPr>
          <a:lstStyle/>
          <a:p>
            <a:r>
              <a:rPr lang="en-US" sz="2400" dirty="0"/>
              <a:t>We focused on:</a:t>
            </a:r>
          </a:p>
          <a:p>
            <a:pPr marL="285750" indent="-285750">
              <a:buFont typeface="Arial" panose="020B0604020202020204" pitchFamily="34" charset="0"/>
              <a:buChar char="•"/>
            </a:pPr>
            <a:r>
              <a:rPr lang="en-US" sz="2400" dirty="0"/>
              <a:t>the development of </a:t>
            </a:r>
            <a:r>
              <a:rPr lang="en-US" sz="2400" b="1" dirty="0"/>
              <a:t>CTGAN</a:t>
            </a:r>
          </a:p>
          <a:p>
            <a:pPr marL="285750" indent="-285750">
              <a:buFont typeface="Arial" panose="020B0604020202020204" pitchFamily="34" charset="0"/>
              <a:buChar char="•"/>
            </a:pPr>
            <a:r>
              <a:rPr lang="en-US" sz="2400" dirty="0"/>
              <a:t>and the evaluation of </a:t>
            </a:r>
            <a:r>
              <a:rPr lang="en-US" sz="2400" b="1" dirty="0"/>
              <a:t>Utility metrics </a:t>
            </a:r>
            <a:r>
              <a:rPr lang="en-US" sz="2400" dirty="0"/>
              <a:t>and </a:t>
            </a:r>
            <a:r>
              <a:rPr lang="en-US" sz="2400" b="1" dirty="0"/>
              <a:t>Privacy</a:t>
            </a:r>
            <a:r>
              <a:rPr lang="en-US" sz="2400" dirty="0"/>
              <a:t> </a:t>
            </a:r>
            <a:r>
              <a:rPr lang="en-US" sz="2400" b="1" dirty="0"/>
              <a:t>metrics</a:t>
            </a:r>
            <a:endParaRPr lang="it-IT" sz="2400" b="1" dirty="0"/>
          </a:p>
        </p:txBody>
      </p:sp>
      <p:sp>
        <p:nvSpPr>
          <p:cNvPr id="10" name="CasellaDiTesto 9">
            <a:extLst>
              <a:ext uri="{FF2B5EF4-FFF2-40B4-BE49-F238E27FC236}">
                <a16:creationId xmlns:a16="http://schemas.microsoft.com/office/drawing/2014/main" id="{3BF83562-76ED-9FC6-B5B4-3CE22F8F8F74}"/>
              </a:ext>
            </a:extLst>
          </p:cNvPr>
          <p:cNvSpPr txBox="1"/>
          <p:nvPr/>
        </p:nvSpPr>
        <p:spPr>
          <a:xfrm>
            <a:off x="182880" y="4310476"/>
            <a:ext cx="12009120" cy="1877437"/>
          </a:xfrm>
          <a:prstGeom prst="rect">
            <a:avLst/>
          </a:prstGeom>
          <a:noFill/>
        </p:spPr>
        <p:txBody>
          <a:bodyPr wrap="square" rtlCol="0">
            <a:spAutoFit/>
          </a:bodyPr>
          <a:lstStyle/>
          <a:p>
            <a:r>
              <a:rPr lang="en-US" sz="2400" dirty="0">
                <a:solidFill>
                  <a:srgbClr val="CC2A2A"/>
                </a:solidFill>
              </a:rPr>
              <a:t>Always keeping in mind </a:t>
            </a:r>
            <a:r>
              <a:rPr lang="en-US" sz="2400" b="1" u="sng" dirty="0">
                <a:solidFill>
                  <a:srgbClr val="CC2A2A"/>
                </a:solidFill>
              </a:rPr>
              <a:t>use and nature of these </a:t>
            </a:r>
            <a:r>
              <a:rPr lang="en-US" sz="2400" b="1" u="sng" dirty="0" err="1">
                <a:solidFill>
                  <a:srgbClr val="CC2A2A"/>
                </a:solidFill>
              </a:rPr>
              <a:t>senthetic</a:t>
            </a:r>
            <a:r>
              <a:rPr lang="en-US" sz="2400" b="1" u="sng" dirty="0">
                <a:solidFill>
                  <a:srgbClr val="CC2A2A"/>
                </a:solidFill>
              </a:rPr>
              <a:t> data </a:t>
            </a:r>
            <a:r>
              <a:rPr lang="en-US" sz="2400" dirty="0">
                <a:solidFill>
                  <a:srgbClr val="CC2A2A"/>
                </a:solidFill>
              </a:rPr>
              <a:t>which:</a:t>
            </a:r>
          </a:p>
          <a:p>
            <a:pPr marL="285750" indent="-285750">
              <a:spcBef>
                <a:spcPts val="1200"/>
              </a:spcBef>
              <a:buFontTx/>
              <a:buChar char="-"/>
            </a:pPr>
            <a:r>
              <a:rPr lang="en-US" sz="2400" dirty="0">
                <a:solidFill>
                  <a:srgbClr val="CC2A2A"/>
                </a:solidFill>
              </a:rPr>
              <a:t>must </a:t>
            </a:r>
            <a:r>
              <a:rPr lang="en-US" sz="2400" b="1" dirty="0">
                <a:solidFill>
                  <a:srgbClr val="CC2A2A"/>
                </a:solidFill>
              </a:rPr>
              <a:t>represent the characteristics </a:t>
            </a:r>
            <a:r>
              <a:rPr lang="en-US" sz="2400" dirty="0">
                <a:solidFill>
                  <a:srgbClr val="CC2A2A"/>
                </a:solidFill>
              </a:rPr>
              <a:t>of real data (SIM code, antenna/sector code and Time) </a:t>
            </a:r>
          </a:p>
          <a:p>
            <a:pPr marL="285750" indent="-285750">
              <a:spcBef>
                <a:spcPts val="1200"/>
              </a:spcBef>
              <a:buFontTx/>
              <a:buChar char="-"/>
            </a:pPr>
            <a:r>
              <a:rPr lang="en-US" sz="2400" b="1" dirty="0">
                <a:solidFill>
                  <a:srgbClr val="CC2A2A"/>
                </a:solidFill>
              </a:rPr>
              <a:t>do not need </a:t>
            </a:r>
            <a:r>
              <a:rPr lang="en-US" sz="2400" dirty="0">
                <a:solidFill>
                  <a:srgbClr val="CC2A2A"/>
                </a:solidFill>
              </a:rPr>
              <a:t>to be necessarily extended in space and time as they will be used to </a:t>
            </a:r>
            <a:r>
              <a:rPr lang="en-US" sz="2400" b="1" dirty="0">
                <a:solidFill>
                  <a:srgbClr val="CC2A2A"/>
                </a:solidFill>
              </a:rPr>
              <a:t>develop algorithms </a:t>
            </a:r>
            <a:r>
              <a:rPr lang="en-US" sz="2400" dirty="0">
                <a:solidFill>
                  <a:srgbClr val="CC2A2A"/>
                </a:solidFill>
              </a:rPr>
              <a:t>in house of NSI</a:t>
            </a:r>
            <a:endParaRPr lang="it-IT" sz="2400" dirty="0">
              <a:solidFill>
                <a:srgbClr val="CC2A2A"/>
              </a:solidFill>
            </a:endParaRPr>
          </a:p>
        </p:txBody>
      </p:sp>
    </p:spTree>
    <p:extLst>
      <p:ext uri="{BB962C8B-B14F-4D97-AF65-F5344CB8AC3E}">
        <p14:creationId xmlns:p14="http://schemas.microsoft.com/office/powerpoint/2010/main" val="12118274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468895" y="503475"/>
            <a:ext cx="11269308" cy="384721"/>
          </a:xfrm>
        </p:spPr>
        <p:txBody>
          <a:bodyPr/>
          <a:lstStyle/>
          <a:p>
            <a:r>
              <a:rPr lang="en-US" sz="2800" dirty="0" smtClean="0"/>
              <a:t>Generative Modeling</a:t>
            </a:r>
            <a:endParaRPr lang="it-IT" dirty="0"/>
          </a:p>
        </p:txBody>
      </p:sp>
      <p:sp>
        <p:nvSpPr>
          <p:cNvPr id="4" name="Segnaposto piè di pagina 3"/>
          <p:cNvSpPr>
            <a:spLocks noGrp="1"/>
          </p:cNvSpPr>
          <p:nvPr>
            <p:ph type="ftr" sz="quarter" idx="10"/>
          </p:nvPr>
        </p:nvSpPr>
        <p:spPr/>
        <p:txBody>
          <a:bodyPr/>
          <a:lstStyle/>
          <a:p>
            <a:pPr>
              <a:defRPr/>
            </a:pPr>
            <a:r>
              <a:rPr lang="en-US" dirty="0"/>
              <a:t>Generation of synthetic data from real MNO data through Neural Network</a:t>
            </a:r>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7</a:t>
            </a:fld>
            <a:endParaRPr lang="en-US" dirty="0"/>
          </a:p>
        </p:txBody>
      </p:sp>
      <p:sp>
        <p:nvSpPr>
          <p:cNvPr id="8" name="CasellaDiTesto 7">
            <a:extLst>
              <a:ext uri="{FF2B5EF4-FFF2-40B4-BE49-F238E27FC236}">
                <a16:creationId xmlns:a16="http://schemas.microsoft.com/office/drawing/2014/main" id="{B29296CA-9F1C-5107-A43E-A250D190B136}"/>
              </a:ext>
            </a:extLst>
          </p:cNvPr>
          <p:cNvSpPr txBox="1"/>
          <p:nvPr/>
        </p:nvSpPr>
        <p:spPr>
          <a:xfrm>
            <a:off x="451776" y="1132461"/>
            <a:ext cx="10934979" cy="1477328"/>
          </a:xfrm>
          <a:prstGeom prst="rect">
            <a:avLst/>
          </a:prstGeom>
          <a:noFill/>
        </p:spPr>
        <p:txBody>
          <a:bodyPr wrap="square">
            <a:spAutoFit/>
          </a:bodyPr>
          <a:lstStyle/>
          <a:p>
            <a:r>
              <a:rPr lang="it-IT" b="1" dirty="0" smtClean="0">
                <a:latin typeface="Arial" panose="020B0604020202020204" pitchFamily="34" charset="0"/>
                <a:cs typeface="Arial" panose="020B0604020202020204" pitchFamily="34" charset="0"/>
              </a:rPr>
              <a:t>Generative </a:t>
            </a:r>
            <a:r>
              <a:rPr lang="it-IT" b="1" dirty="0" err="1" smtClean="0">
                <a:latin typeface="Arial" panose="020B0604020202020204" pitchFamily="34" charset="0"/>
                <a:cs typeface="Arial" panose="020B0604020202020204" pitchFamily="34" charset="0"/>
              </a:rPr>
              <a:t>Modeling</a:t>
            </a:r>
            <a:r>
              <a:rPr lang="it-IT" b="1"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is</a:t>
            </a:r>
            <a:r>
              <a:rPr lang="it-IT" dirty="0" smtClean="0">
                <a:latin typeface="Arial" panose="020B0604020202020204" pitchFamily="34" charset="0"/>
                <a:cs typeface="Arial" panose="020B0604020202020204" pitchFamily="34" charset="0"/>
              </a:rPr>
              <a:t> an </a:t>
            </a:r>
            <a:r>
              <a:rPr lang="it-IT" b="1" dirty="0" err="1" smtClean="0">
                <a:latin typeface="Arial" panose="020B0604020202020204" pitchFamily="34" charset="0"/>
                <a:cs typeface="Arial" panose="020B0604020202020204" pitchFamily="34" charset="0"/>
              </a:rPr>
              <a:t>Unsupervised</a:t>
            </a:r>
            <a:r>
              <a:rPr lang="it-IT" dirty="0" smtClean="0">
                <a:latin typeface="Arial" panose="020B0604020202020204" pitchFamily="34" charset="0"/>
                <a:cs typeface="Arial" panose="020B0604020202020204" pitchFamily="34" charset="0"/>
              </a:rPr>
              <a:t> </a:t>
            </a:r>
            <a:r>
              <a:rPr lang="it-IT" b="1" dirty="0" smtClean="0">
                <a:latin typeface="Arial" panose="020B0604020202020204" pitchFamily="34" charset="0"/>
                <a:cs typeface="Arial" panose="020B0604020202020204" pitchFamily="34" charset="0"/>
              </a:rPr>
              <a:t>Learning</a:t>
            </a:r>
            <a:r>
              <a:rPr lang="it-IT" dirty="0" smtClean="0">
                <a:latin typeface="Arial" panose="020B0604020202020204" pitchFamily="34" charset="0"/>
                <a:cs typeface="Arial" panose="020B0604020202020204" pitchFamily="34" charset="0"/>
              </a:rPr>
              <a:t> </a:t>
            </a:r>
            <a:r>
              <a:rPr lang="it-IT" b="1" dirty="0">
                <a:latin typeface="Arial" panose="020B0604020202020204" pitchFamily="34" charset="0"/>
                <a:cs typeface="Arial" panose="020B0604020202020204" pitchFamily="34" charset="0"/>
              </a:rPr>
              <a:t>T</a:t>
            </a:r>
            <a:r>
              <a:rPr lang="it-IT" b="1" dirty="0" smtClean="0">
                <a:latin typeface="Arial" panose="020B0604020202020204" pitchFamily="34" charset="0"/>
                <a:cs typeface="Arial" panose="020B0604020202020204" pitchFamily="34" charset="0"/>
              </a:rPr>
              <a:t>ask</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leading</a:t>
            </a:r>
            <a:r>
              <a:rPr lang="it-IT" dirty="0" smtClean="0">
                <a:latin typeface="Arial" panose="020B0604020202020204" pitchFamily="34" charset="0"/>
                <a:cs typeface="Arial" panose="020B0604020202020204" pitchFamily="34" charset="0"/>
              </a:rPr>
              <a:t> to the </a:t>
            </a:r>
            <a:r>
              <a:rPr lang="it-IT" dirty="0" err="1" smtClean="0">
                <a:latin typeface="Arial" panose="020B0604020202020204" pitchFamily="34" charset="0"/>
                <a:cs typeface="Arial" panose="020B0604020202020204" pitchFamily="34" charset="0"/>
              </a:rPr>
              <a:t>automatic</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discovering</a:t>
            </a:r>
            <a:r>
              <a:rPr lang="it-IT" dirty="0" smtClean="0">
                <a:latin typeface="Arial" panose="020B0604020202020204" pitchFamily="34" charset="0"/>
                <a:cs typeface="Arial" panose="020B0604020202020204" pitchFamily="34" charset="0"/>
              </a:rPr>
              <a:t> of </a:t>
            </a:r>
            <a:r>
              <a:rPr lang="it-IT" dirty="0" err="1" smtClean="0">
                <a:latin typeface="Arial" panose="020B0604020202020204" pitchFamily="34" charset="0"/>
                <a:cs typeface="Arial" panose="020B0604020202020204" pitchFamily="34" charset="0"/>
              </a:rPr>
              <a:t>regularities</a:t>
            </a:r>
            <a:r>
              <a:rPr lang="it-IT" dirty="0" smtClean="0">
                <a:latin typeface="Arial" panose="020B0604020202020204" pitchFamily="34" charset="0"/>
                <a:cs typeface="Arial" panose="020B0604020202020204" pitchFamily="34" charset="0"/>
              </a:rPr>
              <a:t> or «</a:t>
            </a:r>
            <a:r>
              <a:rPr lang="it-IT" dirty="0" err="1" smtClean="0">
                <a:latin typeface="Arial" panose="020B0604020202020204" pitchFamily="34" charset="0"/>
                <a:cs typeface="Arial" panose="020B0604020202020204" pitchFamily="34" charset="0"/>
              </a:rPr>
              <a:t>patterns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within</a:t>
            </a:r>
            <a:r>
              <a:rPr lang="it-IT" dirty="0" smtClean="0">
                <a:latin typeface="Arial" panose="020B0604020202020204" pitchFamily="34" charset="0"/>
                <a:cs typeface="Arial" panose="020B0604020202020204" pitchFamily="34" charset="0"/>
              </a:rPr>
              <a:t> the </a:t>
            </a:r>
            <a:r>
              <a:rPr lang="it-IT" dirty="0" err="1" smtClean="0">
                <a:latin typeface="Arial" panose="020B0604020202020204" pitchFamily="34" charset="0"/>
                <a:cs typeface="Arial" panose="020B0604020202020204" pitchFamily="34" charset="0"/>
              </a:rPr>
              <a:t>Original</a:t>
            </a:r>
            <a:r>
              <a:rPr lang="it-IT" dirty="0" smtClean="0">
                <a:latin typeface="Arial" panose="020B0604020202020204" pitchFamily="34" charset="0"/>
                <a:cs typeface="Arial" panose="020B0604020202020204" pitchFamily="34" charset="0"/>
              </a:rPr>
              <a:t> Data in </a:t>
            </a:r>
            <a:r>
              <a:rPr lang="it-IT" dirty="0" err="1" smtClean="0">
                <a:latin typeface="Arial" panose="020B0604020202020204" pitchFamily="34" charset="0"/>
                <a:cs typeface="Arial" panose="020B0604020202020204" pitchFamily="34" charset="0"/>
              </a:rPr>
              <a:t>order</a:t>
            </a:r>
            <a:r>
              <a:rPr lang="it-IT" dirty="0" smtClean="0">
                <a:latin typeface="Arial" panose="020B0604020202020204" pitchFamily="34" charset="0"/>
                <a:cs typeface="Arial" panose="020B0604020202020204" pitchFamily="34" charset="0"/>
              </a:rPr>
              <a:t> to generate new </a:t>
            </a:r>
            <a:r>
              <a:rPr lang="it-IT" dirty="0" err="1" smtClean="0">
                <a:latin typeface="Arial" panose="020B0604020202020204" pitchFamily="34" charset="0"/>
                <a:cs typeface="Arial" panose="020B0604020202020204" pitchFamily="34" charset="0"/>
              </a:rPr>
              <a:t>Synthetic</a:t>
            </a:r>
            <a:r>
              <a:rPr lang="it-IT" dirty="0" smtClean="0">
                <a:latin typeface="Arial" panose="020B0604020202020204" pitchFamily="34" charset="0"/>
                <a:cs typeface="Arial" panose="020B0604020202020204" pitchFamily="34" charset="0"/>
              </a:rPr>
              <a:t> Data. </a:t>
            </a:r>
          </a:p>
          <a:p>
            <a:endParaRPr lang="it-IT" dirty="0">
              <a:latin typeface="Arial" panose="020B0604020202020204" pitchFamily="34" charset="0"/>
              <a:cs typeface="Arial" panose="020B0604020202020204" pitchFamily="34" charset="0"/>
            </a:endParaRPr>
          </a:p>
          <a:p>
            <a:r>
              <a:rPr lang="it-IT" dirty="0" err="1" smtClean="0">
                <a:latin typeface="Arial" panose="020B0604020202020204" pitchFamily="34" charset="0"/>
                <a:cs typeface="Arial" panose="020B0604020202020204" pitchFamily="34" charset="0"/>
              </a:rPr>
              <a:t>There</a:t>
            </a:r>
            <a:r>
              <a:rPr lang="it-IT" dirty="0" err="1" smtClean="0">
                <a:latin typeface="Arial" panose="020B0604020202020204" pitchFamily="34" charset="0"/>
                <a:cs typeface="Arial" panose="020B0604020202020204" pitchFamily="34" charset="0"/>
              </a:rPr>
              <a:t>fore</a:t>
            </a:r>
            <a:r>
              <a:rPr lang="it-IT" dirty="0" smtClean="0">
                <a:latin typeface="Arial" panose="020B0604020202020204" pitchFamily="34" charset="0"/>
                <a:cs typeface="Arial" panose="020B0604020202020204" pitchFamily="34" charset="0"/>
              </a:rPr>
              <a:t>, a </a:t>
            </a:r>
            <a:r>
              <a:rPr lang="it-IT" b="1" dirty="0" smtClean="0">
                <a:latin typeface="Arial" panose="020B0604020202020204" pitchFamily="34" charset="0"/>
                <a:cs typeface="Arial" panose="020B0604020202020204" pitchFamily="34" charset="0"/>
              </a:rPr>
              <a:t>Generative Model</a:t>
            </a:r>
            <a:r>
              <a:rPr lang="it-IT" dirty="0" smtClean="0">
                <a:latin typeface="Arial" panose="020B0604020202020204" pitchFamily="34" charset="0"/>
                <a:cs typeface="Arial" panose="020B0604020202020204" pitchFamily="34" charset="0"/>
              </a:rPr>
              <a:t> can be </a:t>
            </a:r>
            <a:r>
              <a:rPr lang="it-IT" dirty="0" err="1" smtClean="0">
                <a:latin typeface="Arial" panose="020B0604020202020204" pitchFamily="34" charset="0"/>
                <a:cs typeface="Arial" panose="020B0604020202020204" pitchFamily="34" charset="0"/>
              </a:rPr>
              <a:t>used</a:t>
            </a:r>
            <a:r>
              <a:rPr lang="it-IT" dirty="0" smtClean="0">
                <a:latin typeface="Arial" panose="020B0604020202020204" pitchFamily="34" charset="0"/>
                <a:cs typeface="Arial" panose="020B0604020202020204" pitchFamily="34" charset="0"/>
              </a:rPr>
              <a:t> to generate new data </a:t>
            </a:r>
            <a:r>
              <a:rPr lang="it-IT" dirty="0" err="1" smtClean="0">
                <a:latin typeface="Arial" panose="020B0604020202020204" pitchFamily="34" charset="0"/>
                <a:cs typeface="Arial" panose="020B0604020202020204" pitchFamily="34" charset="0"/>
              </a:rPr>
              <a:t>samples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which</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could</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teorethically</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belong</a:t>
            </a:r>
            <a:r>
              <a:rPr lang="it-IT" dirty="0" smtClean="0">
                <a:latin typeface="Arial" panose="020B0604020202020204" pitchFamily="34" charset="0"/>
                <a:cs typeface="Arial" panose="020B0604020202020204" pitchFamily="34" charset="0"/>
              </a:rPr>
              <a:t> to the </a:t>
            </a:r>
            <a:r>
              <a:rPr lang="it-IT" dirty="0" err="1" smtClean="0">
                <a:latin typeface="Arial" panose="020B0604020202020204" pitchFamily="34" charset="0"/>
                <a:cs typeface="Arial" panose="020B0604020202020204" pitchFamily="34" charset="0"/>
              </a:rPr>
              <a:t>Original</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Dataset</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even</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though</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they</a:t>
            </a:r>
            <a:r>
              <a:rPr lang="it-IT" dirty="0" smtClean="0">
                <a:latin typeface="Arial" panose="020B0604020202020204" pitchFamily="34" charset="0"/>
                <a:cs typeface="Arial" panose="020B0604020202020204" pitchFamily="34" charset="0"/>
              </a:rPr>
              <a:t> are new </a:t>
            </a:r>
            <a:r>
              <a:rPr lang="it-IT" dirty="0" err="1" smtClean="0">
                <a:latin typeface="Arial" panose="020B0604020202020204" pitchFamily="34" charset="0"/>
                <a:cs typeface="Arial" panose="020B0604020202020204" pitchFamily="34" charset="0"/>
              </a:rPr>
              <a:t>synthetic</a:t>
            </a:r>
            <a:r>
              <a:rPr lang="it-IT" dirty="0" smtClean="0">
                <a:latin typeface="Arial" panose="020B0604020202020204" pitchFamily="34" charset="0"/>
                <a:cs typeface="Arial" panose="020B0604020202020204" pitchFamily="34" charset="0"/>
              </a:rPr>
              <a:t> data. </a:t>
            </a:r>
            <a:endParaRPr lang="it-IT" dirty="0">
              <a:latin typeface="Arial" panose="020B0604020202020204" pitchFamily="34" charset="0"/>
              <a:cs typeface="Arial" panose="020B0604020202020204" pitchFamily="34" charset="0"/>
            </a:endParaRPr>
          </a:p>
        </p:txBody>
      </p:sp>
      <p:pic>
        <p:nvPicPr>
          <p:cNvPr id="11" name="Immagine 10"/>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265613" y="3021022"/>
            <a:ext cx="5121142" cy="2879203"/>
          </a:xfrm>
          <a:prstGeom prst="rect">
            <a:avLst/>
          </a:prstGeom>
        </p:spPr>
      </p:pic>
      <p:pic>
        <p:nvPicPr>
          <p:cNvPr id="12" name="Immagine 11"/>
          <p:cNvPicPr>
            <a:picLocks noChangeAspect="1"/>
          </p:cNvPicPr>
          <p:nvPr/>
        </p:nvPicPr>
        <p:blipFill>
          <a:blip r:embed="rId3"/>
          <a:stretch>
            <a:fillRect/>
          </a:stretch>
        </p:blipFill>
        <p:spPr>
          <a:xfrm>
            <a:off x="574294" y="3021022"/>
            <a:ext cx="5236698" cy="3304275"/>
          </a:xfrm>
          <a:prstGeom prst="rect">
            <a:avLst/>
          </a:prstGeom>
        </p:spPr>
      </p:pic>
    </p:spTree>
    <p:extLst>
      <p:ext uri="{BB962C8B-B14F-4D97-AF65-F5344CB8AC3E}">
        <p14:creationId xmlns:p14="http://schemas.microsoft.com/office/powerpoint/2010/main" val="2738553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574294" y="503475"/>
            <a:ext cx="11269308" cy="384721"/>
          </a:xfrm>
        </p:spPr>
        <p:txBody>
          <a:bodyPr/>
          <a:lstStyle/>
          <a:p>
            <a:r>
              <a:rPr lang="en-US" sz="2800" dirty="0" smtClean="0"/>
              <a:t>Generative Adversarial Networks (GAN)</a:t>
            </a:r>
            <a:endParaRPr lang="it-IT" dirty="0"/>
          </a:p>
        </p:txBody>
      </p:sp>
      <p:sp>
        <p:nvSpPr>
          <p:cNvPr id="4" name="Segnaposto piè di pagina 3"/>
          <p:cNvSpPr>
            <a:spLocks noGrp="1"/>
          </p:cNvSpPr>
          <p:nvPr>
            <p:ph type="ftr" sz="quarter" idx="10"/>
          </p:nvPr>
        </p:nvSpPr>
        <p:spPr/>
        <p:txBody>
          <a:bodyPr/>
          <a:lstStyle/>
          <a:p>
            <a:pPr>
              <a:defRPr/>
            </a:pPr>
            <a:r>
              <a:rPr lang="en-US" dirty="0"/>
              <a:t>Generation of synthetic data from real MNO data through Neural Network</a:t>
            </a:r>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8</a:t>
            </a:fld>
            <a:endParaRPr lang="en-US" dirty="0"/>
          </a:p>
        </p:txBody>
      </p:sp>
      <p:sp>
        <p:nvSpPr>
          <p:cNvPr id="8" name="CasellaDiTesto 7">
            <a:extLst>
              <a:ext uri="{FF2B5EF4-FFF2-40B4-BE49-F238E27FC236}">
                <a16:creationId xmlns:a16="http://schemas.microsoft.com/office/drawing/2014/main" id="{B29296CA-9F1C-5107-A43E-A250D190B136}"/>
              </a:ext>
            </a:extLst>
          </p:cNvPr>
          <p:cNvSpPr txBox="1"/>
          <p:nvPr/>
        </p:nvSpPr>
        <p:spPr>
          <a:xfrm>
            <a:off x="468895" y="1218431"/>
            <a:ext cx="11374707" cy="2862322"/>
          </a:xfrm>
          <a:prstGeom prst="rect">
            <a:avLst/>
          </a:prstGeom>
          <a:noFill/>
        </p:spPr>
        <p:txBody>
          <a:bodyPr wrap="square">
            <a:spAutoFit/>
          </a:bodyPr>
          <a:lstStyle/>
          <a:p>
            <a:pPr marL="285750" indent="-285750">
              <a:buClr>
                <a:srgbClr val="FF0000"/>
              </a:buClr>
              <a:buFont typeface="Courier New" panose="02070309020205020404" pitchFamily="49" charset="0"/>
              <a:buChar char="o"/>
            </a:pPr>
            <a:r>
              <a:rPr lang="it-IT" dirty="0" smtClean="0">
                <a:latin typeface="Arial" panose="020B0604020202020204" pitchFamily="34" charset="0"/>
                <a:cs typeface="Arial" panose="020B0604020202020204" pitchFamily="34" charset="0"/>
              </a:rPr>
              <a:t>A </a:t>
            </a:r>
            <a:r>
              <a:rPr lang="it-IT" b="1" dirty="0" smtClean="0">
                <a:latin typeface="Arial" panose="020B0604020202020204" pitchFamily="34" charset="0"/>
                <a:cs typeface="Arial" panose="020B0604020202020204" pitchFamily="34" charset="0"/>
              </a:rPr>
              <a:t>Generative Model </a:t>
            </a:r>
            <a:r>
              <a:rPr lang="it-IT" dirty="0" err="1" smtClean="0">
                <a:latin typeface="Arial" panose="020B0604020202020204" pitchFamily="34" charset="0"/>
                <a:cs typeface="Arial" panose="020B0604020202020204" pitchFamily="34" charset="0"/>
              </a:rPr>
              <a:t>is</a:t>
            </a:r>
            <a:r>
              <a:rPr lang="it-IT" dirty="0" smtClean="0">
                <a:latin typeface="Arial" panose="020B0604020202020204" pitchFamily="34" charset="0"/>
                <a:cs typeface="Arial" panose="020B0604020202020204" pitchFamily="34" charset="0"/>
              </a:rPr>
              <a:t> a </a:t>
            </a:r>
            <a:r>
              <a:rPr lang="it-IT" dirty="0" err="1" smtClean="0">
                <a:latin typeface="Arial" panose="020B0604020202020204" pitchFamily="34" charset="0"/>
                <a:cs typeface="Arial" panose="020B0604020202020204" pitchFamily="34" charset="0"/>
              </a:rPr>
              <a:t>statistical</a:t>
            </a:r>
            <a:r>
              <a:rPr lang="it-IT" dirty="0" smtClean="0">
                <a:latin typeface="Arial" panose="020B0604020202020204" pitchFamily="34" charset="0"/>
                <a:cs typeface="Arial" panose="020B0604020202020204" pitchFamily="34" charset="0"/>
              </a:rPr>
              <a:t> model of the joint </a:t>
            </a:r>
            <a:r>
              <a:rPr lang="it-IT" dirty="0" err="1" smtClean="0">
                <a:latin typeface="Arial" panose="020B0604020202020204" pitchFamily="34" charset="0"/>
                <a:cs typeface="Arial" panose="020B0604020202020204" pitchFamily="34" charset="0"/>
              </a:rPr>
              <a:t>distribution</a:t>
            </a:r>
            <a:r>
              <a:rPr lang="it-IT" dirty="0" smtClean="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P(X,Y</a:t>
            </a:r>
            <a:r>
              <a:rPr lang="en-US" i="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over a given observable variable X and a variable Y</a:t>
            </a:r>
          </a:p>
          <a:p>
            <a:pPr marL="285750" indent="-285750">
              <a:buClr>
                <a:srgbClr val="FF0000"/>
              </a:buClr>
              <a:buFont typeface="Courier New" panose="02070309020205020404" pitchFamily="49" charset="0"/>
              <a:buChar char="o"/>
            </a:pPr>
            <a:endParaRPr lang="en-US" dirty="0">
              <a:latin typeface="Arial" panose="020B0604020202020204" pitchFamily="34" charset="0"/>
              <a:cs typeface="Arial" panose="020B0604020202020204" pitchFamily="34" charset="0"/>
            </a:endParaRPr>
          </a:p>
          <a:p>
            <a:pPr marL="285750" indent="-285750">
              <a:buClr>
                <a:srgbClr val="FF0000"/>
              </a:buClr>
              <a:buFont typeface="Courier New" panose="02070309020205020404" pitchFamily="49" charset="0"/>
              <a:buChar char="o"/>
            </a:pPr>
            <a:r>
              <a:rPr lang="en-US" b="1" dirty="0">
                <a:latin typeface="Arial" panose="020B0604020202020204" pitchFamily="34" charset="0"/>
                <a:cs typeface="Arial" panose="020B0604020202020204" pitchFamily="34" charset="0"/>
              </a:rPr>
              <a:t>Generative Adversarial Networks </a:t>
            </a:r>
            <a:r>
              <a:rPr lang="en-US" b="1" dirty="0" smtClean="0">
                <a:latin typeface="Arial" panose="020B0604020202020204" pitchFamily="34" charset="0"/>
                <a:cs typeface="Arial" panose="020B0604020202020204" pitchFamily="34" charset="0"/>
              </a:rPr>
              <a:t>(GANs)</a:t>
            </a:r>
            <a:r>
              <a:rPr lang="en-US" dirty="0" smtClean="0">
                <a:latin typeface="Arial" panose="020B0604020202020204" pitchFamily="34" charset="0"/>
                <a:cs typeface="Arial" panose="020B0604020202020204" pitchFamily="34" charset="0"/>
              </a:rPr>
              <a:t> were </a:t>
            </a:r>
            <a:r>
              <a:rPr lang="en-US" dirty="0">
                <a:latin typeface="Arial" panose="020B0604020202020204" pitchFamily="34" charset="0"/>
                <a:cs typeface="Arial" panose="020B0604020202020204" pitchFamily="34" charset="0"/>
              </a:rPr>
              <a:t>introduced by the Guru of Deep Learning, Ian </a:t>
            </a:r>
            <a:r>
              <a:rPr lang="en-US" dirty="0" err="1">
                <a:latin typeface="Arial" panose="020B0604020202020204" pitchFamily="34" charset="0"/>
                <a:cs typeface="Arial" panose="020B0604020202020204" pitchFamily="34" charset="0"/>
              </a:rPr>
              <a:t>Goodfellow</a:t>
            </a:r>
            <a:r>
              <a:rPr lang="en-US" dirty="0">
                <a:latin typeface="Arial" panose="020B0604020202020204" pitchFamily="34" charset="0"/>
                <a:cs typeface="Arial" panose="020B0604020202020204" pitchFamily="34" charset="0"/>
              </a:rPr>
              <a:t> in 2014 and are a way to learn </a:t>
            </a:r>
            <a:r>
              <a:rPr lang="en-US" b="1" dirty="0">
                <a:latin typeface="Arial" panose="020B0604020202020204" pitchFamily="34" charset="0"/>
                <a:cs typeface="Arial" panose="020B0604020202020204" pitchFamily="34" charset="0"/>
              </a:rPr>
              <a:t>Latent</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Spaces</a:t>
            </a:r>
            <a:r>
              <a:rPr lang="en-US" dirty="0">
                <a:latin typeface="Arial" panose="020B0604020202020204" pitchFamily="34" charset="0"/>
                <a:cs typeface="Arial" panose="020B0604020202020204" pitchFamily="34" charset="0"/>
              </a:rPr>
              <a:t> of Images. </a:t>
            </a:r>
            <a:endParaRPr lang="en-US" dirty="0" smtClean="0">
              <a:latin typeface="Arial" panose="020B0604020202020204" pitchFamily="34" charset="0"/>
              <a:cs typeface="Arial" panose="020B0604020202020204" pitchFamily="34" charset="0"/>
            </a:endParaRPr>
          </a:p>
          <a:p>
            <a:pPr marL="285750" indent="-285750">
              <a:buClr>
                <a:srgbClr val="FF0000"/>
              </a:buClr>
              <a:buFont typeface="Courier New" panose="02070309020205020404" pitchFamily="49" charset="0"/>
              <a:buChar char="o"/>
            </a:pPr>
            <a:endParaRPr lang="en-US" dirty="0">
              <a:latin typeface="Arial" panose="020B0604020202020204" pitchFamily="34" charset="0"/>
              <a:cs typeface="Arial" panose="020B0604020202020204" pitchFamily="34" charset="0"/>
            </a:endParaRPr>
          </a:p>
          <a:p>
            <a:pPr marL="285750" indent="-285750">
              <a:buClr>
                <a:srgbClr val="FF0000"/>
              </a:buClr>
              <a:buFont typeface="Courier New" panose="02070309020205020404" pitchFamily="49" charset="0"/>
              <a:buChar char="o"/>
            </a:pPr>
            <a:r>
              <a:rPr lang="en-US" dirty="0">
                <a:latin typeface="Arial" panose="020B0604020202020204" pitchFamily="34" charset="0"/>
                <a:cs typeface="Arial" panose="020B0604020202020204" pitchFamily="34" charset="0"/>
              </a:rPr>
              <a:t>Basically, a </a:t>
            </a:r>
            <a:r>
              <a:rPr lang="en-US" b="1" dirty="0">
                <a:latin typeface="Arial" panose="020B0604020202020204" pitchFamily="34" charset="0"/>
                <a:cs typeface="Arial" panose="020B0604020202020204" pitchFamily="34" charset="0"/>
              </a:rPr>
              <a:t>GAN</a:t>
            </a:r>
            <a:r>
              <a:rPr lang="en-US" dirty="0">
                <a:latin typeface="Arial" panose="020B0604020202020204" pitchFamily="34" charset="0"/>
                <a:cs typeface="Arial" panose="020B0604020202020204" pitchFamily="34" charset="0"/>
              </a:rPr>
              <a:t> is made of a "Fake" Network (</a:t>
            </a:r>
            <a:r>
              <a:rPr lang="en-US" b="1" dirty="0">
                <a:latin typeface="Arial" panose="020B0604020202020204" pitchFamily="34" charset="0"/>
                <a:cs typeface="Arial" panose="020B0604020202020204" pitchFamily="34" charset="0"/>
              </a:rPr>
              <a:t>Generator</a:t>
            </a:r>
            <a:r>
              <a:rPr lang="en-US" dirty="0">
                <a:latin typeface="Arial" panose="020B0604020202020204" pitchFamily="34" charset="0"/>
                <a:cs typeface="Arial" panose="020B0604020202020204" pitchFamily="34" charset="0"/>
              </a:rPr>
              <a:t>) and an "Expert" Network (</a:t>
            </a:r>
            <a:r>
              <a:rPr lang="en-US" b="1" dirty="0">
                <a:latin typeface="Arial" panose="020B0604020202020204" pitchFamily="34" charset="0"/>
                <a:cs typeface="Arial" panose="020B0604020202020204" pitchFamily="34" charset="0"/>
              </a:rPr>
              <a:t>Discriminator</a:t>
            </a:r>
            <a:r>
              <a:rPr lang="en-US" dirty="0">
                <a:latin typeface="Arial" panose="020B0604020202020204" pitchFamily="34" charset="0"/>
                <a:cs typeface="Arial" panose="020B0604020202020204" pitchFamily="34" charset="0"/>
              </a:rPr>
              <a:t>) which are </a:t>
            </a:r>
            <a:r>
              <a:rPr lang="en-US" dirty="0" err="1">
                <a:latin typeface="Arial" panose="020B0604020202020204" pitchFamily="34" charset="0"/>
                <a:cs typeface="Arial" panose="020B0604020202020204" pitchFamily="34" charset="0"/>
              </a:rPr>
              <a:t>adversarially</a:t>
            </a:r>
            <a:r>
              <a:rPr lang="en-US" dirty="0">
                <a:latin typeface="Arial" panose="020B0604020202020204" pitchFamily="34" charset="0"/>
                <a:cs typeface="Arial" panose="020B0604020202020204" pitchFamily="34" charset="0"/>
              </a:rPr>
              <a:t> trained to overcome the other one reciprocally: </a:t>
            </a:r>
          </a:p>
          <a:p>
            <a:endParaRPr lang="en-US"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endParaRPr lang="it-IT" dirty="0">
              <a:latin typeface="Arial" panose="020B0604020202020204" pitchFamily="34" charset="0"/>
              <a:cs typeface="Arial" panose="020B0604020202020204" pitchFamily="34" charset="0"/>
            </a:endParaRP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5137" y="3565278"/>
            <a:ext cx="6942221" cy="2546763"/>
          </a:xfrm>
          <a:prstGeom prst="rect">
            <a:avLst/>
          </a:prstGeom>
        </p:spPr>
      </p:pic>
    </p:spTree>
    <p:extLst>
      <p:ext uri="{BB962C8B-B14F-4D97-AF65-F5344CB8AC3E}">
        <p14:creationId xmlns:p14="http://schemas.microsoft.com/office/powerpoint/2010/main" val="20082413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468895" y="503475"/>
            <a:ext cx="11269308" cy="384721"/>
          </a:xfrm>
        </p:spPr>
        <p:txBody>
          <a:bodyPr/>
          <a:lstStyle/>
          <a:p>
            <a:r>
              <a:rPr lang="en-US" sz="2800" dirty="0"/>
              <a:t>How to generate synthetic data</a:t>
            </a:r>
            <a:endParaRPr lang="it-IT" dirty="0"/>
          </a:p>
        </p:txBody>
      </p:sp>
      <p:sp>
        <p:nvSpPr>
          <p:cNvPr id="4" name="Segnaposto piè di pagina 3"/>
          <p:cNvSpPr>
            <a:spLocks noGrp="1"/>
          </p:cNvSpPr>
          <p:nvPr>
            <p:ph type="ftr" sz="quarter" idx="10"/>
          </p:nvPr>
        </p:nvSpPr>
        <p:spPr/>
        <p:txBody>
          <a:bodyPr/>
          <a:lstStyle/>
          <a:p>
            <a:pPr>
              <a:defRPr/>
            </a:pPr>
            <a:r>
              <a:rPr lang="en-US" dirty="0"/>
              <a:t>Generation of synthetic data from real MNO data through Neural Network</a:t>
            </a:r>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9</a:t>
            </a:fld>
            <a:endParaRPr lang="en-US" dirty="0"/>
          </a:p>
        </p:txBody>
      </p:sp>
      <p:sp>
        <p:nvSpPr>
          <p:cNvPr id="2" name="Rettangolo 1"/>
          <p:cNvSpPr/>
          <p:nvPr/>
        </p:nvSpPr>
        <p:spPr>
          <a:xfrm>
            <a:off x="574294" y="1331915"/>
            <a:ext cx="6096000" cy="4247317"/>
          </a:xfrm>
          <a:prstGeom prst="rect">
            <a:avLst/>
          </a:prstGeom>
        </p:spPr>
        <p:txBody>
          <a:bodyPr>
            <a:spAutoFit/>
          </a:bodyPr>
          <a:lstStyle/>
          <a:p>
            <a:pPr marL="342900" indent="-342900">
              <a:buAutoNum type="arabicParenR"/>
            </a:pPr>
            <a:r>
              <a:rPr lang="en-US" b="1" dirty="0" smtClean="0">
                <a:latin typeface="Arial" panose="020B0604020202020204" pitchFamily="34" charset="0"/>
                <a:cs typeface="Arial" panose="020B0604020202020204" pitchFamily="34" charset="0"/>
              </a:rPr>
              <a:t>Generator</a:t>
            </a:r>
            <a:r>
              <a:rPr lang="en-US" dirty="0">
                <a:latin typeface="Arial" panose="020B0604020202020204" pitchFamily="34" charset="0"/>
                <a:cs typeface="Arial" panose="020B0604020202020204" pitchFamily="34" charset="0"/>
              </a:rPr>
              <a:t>: takes a random vector in input (a random point in the latent space) and decode it into a 		    synthetic </a:t>
            </a:r>
            <a:r>
              <a:rPr lang="en-US" dirty="0" smtClean="0">
                <a:latin typeface="Arial" panose="020B0604020202020204" pitchFamily="34" charset="0"/>
                <a:cs typeface="Arial" panose="020B0604020202020204" pitchFamily="34" charset="0"/>
              </a:rPr>
              <a:t>image. Once it is trained, the </a:t>
            </a:r>
            <a:r>
              <a:rPr lang="en-US" b="1" dirty="0" smtClean="0">
                <a:latin typeface="Arial" panose="020B0604020202020204" pitchFamily="34" charset="0"/>
                <a:cs typeface="Arial" panose="020B0604020202020204" pitchFamily="34" charset="0"/>
              </a:rPr>
              <a:t>Generator </a:t>
            </a:r>
            <a:r>
              <a:rPr lang="en-US" dirty="0" smtClean="0">
                <a:latin typeface="Arial" panose="020B0604020202020204" pitchFamily="34" charset="0"/>
                <a:cs typeface="Arial" panose="020B0604020202020204" pitchFamily="34" charset="0"/>
              </a:rPr>
              <a:t>generates new samples shaping new data over the input data distribution in a totally unsupervised way. </a:t>
            </a:r>
            <a:endParaRPr lang="en-US" b="1" dirty="0" smtClean="0">
              <a:latin typeface="Arial" panose="020B0604020202020204" pitchFamily="34" charset="0"/>
              <a:cs typeface="Arial" panose="020B0604020202020204" pitchFamily="34" charset="0"/>
            </a:endParaRPr>
          </a:p>
          <a:p>
            <a:pPr marL="342900" indent="-342900">
              <a:buAutoNum type="arabicParenR"/>
            </a:pPr>
            <a:endParaRPr lang="en-US" b="1" dirty="0">
              <a:latin typeface="Arial" panose="020B0604020202020204" pitchFamily="34" charset="0"/>
              <a:cs typeface="Arial" panose="020B0604020202020204" pitchFamily="34" charset="0"/>
            </a:endParaRPr>
          </a:p>
          <a:p>
            <a:pPr marL="342900" indent="-342900">
              <a:buFontTx/>
              <a:buAutoNum type="arabicParen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che</a:t>
            </a:r>
            <a:r>
              <a:rPr lang="en-US" dirty="0">
                <a:latin typeface="Times New Roman" panose="02020603050405020304" pitchFamily="18" charset="0"/>
                <a:cs typeface="Times New Roman" panose="02020603050405020304" pitchFamily="18" charset="0"/>
              </a:rPr>
              <a:t> è un </a:t>
            </a:r>
            <a:r>
              <a:rPr lang="en-US" dirty="0" err="1">
                <a:latin typeface="Times New Roman" panose="02020603050405020304" pitchFamily="18" charset="0"/>
                <a:cs typeface="Times New Roman" panose="02020603050405020304" pitchFamily="18" charset="0"/>
              </a:rPr>
              <a:t>modello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che</a:t>
            </a:r>
            <a:r>
              <a:rPr lang="en-US" dirty="0">
                <a:latin typeface="Times New Roman" panose="02020603050405020304" pitchFamily="18" charset="0"/>
                <a:cs typeface="Times New Roman" panose="02020603050405020304" pitchFamily="18" charset="0"/>
              </a:rPr>
              <a:t> genera </a:t>
            </a:r>
            <a:r>
              <a:rPr lang="en-US" dirty="0" err="1">
                <a:latin typeface="Times New Roman" panose="02020603050405020304" pitchFamily="18" charset="0"/>
                <a:cs typeface="Times New Roman" panose="02020603050405020304" pitchFamily="18" charset="0"/>
              </a:rPr>
              <a:t>nuovi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esempi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ricalca</a:t>
            </a:r>
            <a:r>
              <a:rPr lang="en-US" dirty="0">
                <a:latin typeface="Times New Roman" panose="02020603050405020304" pitchFamily="18" charset="0"/>
                <a:cs typeface="Times New Roman" panose="02020603050405020304" pitchFamily="18" charset="0"/>
              </a:rPr>
              <a:t> la </a:t>
            </a:r>
            <a:r>
              <a:rPr lang="en-US" dirty="0" err="1">
                <a:latin typeface="Times New Roman" panose="02020603050405020304" pitchFamily="18" charset="0"/>
                <a:cs typeface="Times New Roman" panose="02020603050405020304" pitchFamily="18" charset="0"/>
              </a:rPr>
              <a:t>distribuzione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dati</a:t>
            </a:r>
            <a:r>
              <a:rPr lang="en-US" dirty="0">
                <a:latin typeface="Times New Roman" panose="02020603050405020304" pitchFamily="18" charset="0"/>
                <a:cs typeface="Times New Roman" panose="02020603050405020304" pitchFamily="18" charset="0"/>
              </a:rPr>
              <a:t> di input </a:t>
            </a:r>
            <a:r>
              <a:rPr lang="en-US" dirty="0" err="1">
                <a:latin typeface="Times New Roman" panose="02020603050405020304" pitchFamily="18" charset="0"/>
                <a:cs typeface="Times New Roman" panose="02020603050405020304" pitchFamily="18" charset="0"/>
              </a:rPr>
              <a:t>completamente</a:t>
            </a:r>
            <a:r>
              <a:rPr lang="en-US" dirty="0">
                <a:latin typeface="Times New Roman" panose="02020603050405020304" pitchFamily="18" charset="0"/>
                <a:cs typeface="Times New Roman" panose="02020603050405020304" pitchFamily="18" charset="0"/>
              </a:rPr>
              <a:t> non </a:t>
            </a:r>
            <a:r>
              <a:rPr lang="en-US" dirty="0" err="1">
                <a:latin typeface="Times New Roman" panose="02020603050405020304" pitchFamily="18" charset="0"/>
                <a:cs typeface="Times New Roman" panose="02020603050405020304" pitchFamily="18" charset="0"/>
              </a:rPr>
              <a:t>supervisionata</a:t>
            </a:r>
            <a:r>
              <a:rPr lang="en-US" dirty="0">
                <a:latin typeface="Times New Roman" panose="02020603050405020304" pitchFamily="18" charset="0"/>
                <a:cs typeface="Times New Roman" panose="02020603050405020304" pitchFamily="18" charset="0"/>
              </a:rPr>
              <a:t>. </a:t>
            </a:r>
          </a:p>
          <a:p>
            <a:pPr marL="342900" indent="-342900">
              <a:buAutoNum type="arabicParenR"/>
            </a:pPr>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2) </a:t>
            </a:r>
            <a:r>
              <a:rPr lang="en-US" b="1" dirty="0">
                <a:latin typeface="Arial" panose="020B0604020202020204" pitchFamily="34" charset="0"/>
                <a:cs typeface="Arial" panose="020B0604020202020204" pitchFamily="34" charset="0"/>
              </a:rPr>
              <a:t>Discriminator</a:t>
            </a:r>
            <a:r>
              <a:rPr lang="en-US" dirty="0">
                <a:latin typeface="Arial" panose="020B0604020202020204" pitchFamily="34" charset="0"/>
                <a:cs typeface="Arial" panose="020B0604020202020204" pitchFamily="34" charset="0"/>
              </a:rPr>
              <a:t> (or adversarial) : takes a real image or synthetic as input and classifies it as real or fake </a:t>
            </a:r>
          </a:p>
          <a:p>
            <a:pPr marL="285750" indent="-285750">
              <a:buClr>
                <a:srgbClr val="FF0000"/>
              </a:buClr>
              <a:buFont typeface="Courier New" panose="02070309020205020404" pitchFamily="49" charset="0"/>
              <a:buChar char="o"/>
            </a:pPr>
            <a:endParaRPr lang="en-US" dirty="0">
              <a:latin typeface="Arial" panose="020B0604020202020204" pitchFamily="34" charset="0"/>
              <a:cs typeface="Arial" panose="020B0604020202020204" pitchFamily="34" charset="0"/>
            </a:endParaRPr>
          </a:p>
          <a:p>
            <a:pPr marL="285750" indent="-285750">
              <a:buClr>
                <a:srgbClr val="FF0000"/>
              </a:buClr>
              <a:buFont typeface="Courier New" panose="02070309020205020404" pitchFamily="49" charset="0"/>
              <a:buChar char="o"/>
            </a:pP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2063440"/>
      </p:ext>
    </p:extLst>
  </p:cSld>
  <p:clrMapOvr>
    <a:masterClrMapping/>
  </p:clrMapOvr>
  <p:timing>
    <p:tnLst>
      <p:par>
        <p:cTn id="1" dur="indefinite" restart="never" nodeType="tmRoot"/>
      </p:par>
    </p:tnLst>
  </p:timing>
</p:sld>
</file>

<file path=ppt/theme/theme1.xml><?xml version="1.0" encoding="utf-8"?>
<a:theme xmlns:a="http://schemas.openxmlformats.org/drawingml/2006/main" name="elenco puntat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661A2BE3120D674DA36C11D6006822D4" ma:contentTypeVersion="5" ma:contentTypeDescription="Creare un nuovo documento." ma:contentTypeScope="" ma:versionID="b74c87ac489b73827490412ee3cfe72c">
  <xsd:schema xmlns:xsd="http://www.w3.org/2001/XMLSchema" xmlns:xs="http://www.w3.org/2001/XMLSchema" xmlns:p="http://schemas.microsoft.com/office/2006/metadata/properties" xmlns:ns2="c58f2efd-82a8-4ecf-b395-8c25e928921d" xmlns:ns3="459159c4-d20a-4ff3-9b11-fbd127bd52e5" xmlns:ns4="679261c3-551f-4e86-913f-177e0e529669" targetNamespace="http://schemas.microsoft.com/office/2006/metadata/properties" ma:root="true" ma:fieldsID="e2cc380ee14def62782d85c4be25510e" ns2:_="" ns3:_="" ns4:_="">
    <xsd:import namespace="c58f2efd-82a8-4ecf-b395-8c25e928921d"/>
    <xsd:import namespace="459159c4-d20a-4ff3-9b11-fbd127bd52e5"/>
    <xsd:import namespace="679261c3-551f-4e86-913f-177e0e529669"/>
    <xsd:element name="properties">
      <xsd:complexType>
        <xsd:sequence>
          <xsd:element name="documentManagement">
            <xsd:complexType>
              <xsd:all>
                <xsd:element ref="ns2:Categoria"/>
                <xsd:element ref="ns3:_dlc_DocId" minOccurs="0"/>
                <xsd:element ref="ns3:_dlc_DocIdUrl" minOccurs="0"/>
                <xsd:element ref="ns3:_dlc_DocIdPersistId" minOccurs="0"/>
                <xsd:element ref="ns4:SottoCategoria" minOccurs="0"/>
                <xsd:element ref="ns4:Ordin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2efd-82a8-4ecf-b395-8c25e928921d" elementFormDefault="qualified">
    <xsd:import namespace="http://schemas.microsoft.com/office/2006/documentManagement/types"/>
    <xsd:import namespace="http://schemas.microsoft.com/office/infopath/2007/PartnerControls"/>
    <xsd:element name="Categoria" ma:index="8" ma:displayName="Categoria" ma:default="Sfondi virtuali" ma:format="Dropdown" ma:internalName="Categoria">
      <xsd:simpleType>
        <xsd:restriction base="dms:Choice">
          <xsd:enumeration value="Sfondi virtuali"/>
          <xsd:enumeration value="1- Marchio/Logo"/>
          <xsd:enumeration value="Carta intestata con protocollo"/>
          <xsd:enumeration value="Carta intestata senza protocollo"/>
          <xsd:enumeration value="Power Point"/>
          <xsd:enumeration value="Libri digitali e cartacei"/>
          <xsd:enumeration value="Tavole di dati online"/>
          <xsd:enumeration value="Grafici interattivi"/>
          <xsd:enumeration value="Strumenti di comunicazione per i Censimenti permanenti"/>
          <xsd:enumeration value="Strumenti di comunicazione relativi al Censimento generale dell'Agricoltura 2020"/>
          <xsd:enumeration value="Censimenti permanenti"/>
        </xsd:restriction>
      </xsd:simpleType>
    </xsd:element>
  </xsd:schema>
  <xsd:schema xmlns:xsd="http://www.w3.org/2001/XMLSchema" xmlns:xs="http://www.w3.org/2001/XMLSchema" xmlns:dms="http://schemas.microsoft.com/office/2006/documentManagement/types" xmlns:pc="http://schemas.microsoft.com/office/infopath/2007/PartnerControls" targetNamespace="459159c4-d20a-4ff3-9b11-fbd127bd52e5" elementFormDefault="qualified">
    <xsd:import namespace="http://schemas.microsoft.com/office/2006/documentManagement/types"/>
    <xsd:import namespace="http://schemas.microsoft.com/office/infopath/2007/PartnerControls"/>
    <xsd:element name="_dlc_DocId" ma:index="9" nillable="true" ma:displayName="Valore ID documento" ma:description="Valore dell'ID documento assegnato all'elemento." ma:internalName="_dlc_DocId" ma:readOnly="true">
      <xsd:simpleType>
        <xsd:restriction base="dms:Text"/>
      </xsd:simpleType>
    </xsd:element>
    <xsd:element name="_dlc_DocIdUrl" ma:index="10" nillable="true" ma:displayName="ID documento" ma:description="Collegamento permanente al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9261c3-551f-4e86-913f-177e0e529669" elementFormDefault="qualified">
    <xsd:import namespace="http://schemas.microsoft.com/office/2006/documentManagement/types"/>
    <xsd:import namespace="http://schemas.microsoft.com/office/infopath/2007/PartnerControls"/>
    <xsd:element name="SottoCategoria" ma:index="12" nillable="true" ma:displayName="Sottocategoria" ma:default="-" ma:format="Dropdown" ma:internalName="SottoCategoria">
      <xsd:simpleType>
        <xsd:restriction base="dms:Choice">
          <xsd:enumeration value="-"/>
          <xsd:enumeration value="1- CP Generico"/>
          <xsd:enumeration value="2- CP Popolazione"/>
          <xsd:enumeration value="3- CP Imprese"/>
          <xsd:enumeration value="4- CP Istituzioni pubbliche"/>
          <xsd:enumeration value="5- CP Istituzioni non profit"/>
          <xsd:enumeration value="6- CP Agricoltura"/>
          <xsd:enumeration value="7- CP Agricoltura2020"/>
        </xsd:restriction>
      </xsd:simpleType>
    </xsd:element>
    <xsd:element name="Ordine" ma:index="13" nillable="true" ma:displayName="Ordine" ma:decimals="0" ma:internalName="Ordin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SottoCategoria xmlns="679261c3-551f-4e86-913f-177e0e529669">-</SottoCategoria>
    <Categoria xmlns="c58f2efd-82a8-4ecf-b395-8c25e928921d">Power Point</Categoria>
    <_dlc_DocId xmlns="459159c4-d20a-4ff3-9b11-fbd127bd52e5">INTRANET-14-158</_dlc_DocId>
    <_dlc_DocIdUrl xmlns="459159c4-d20a-4ff3-9b11-fbd127bd52e5">
      <Url>https://intranet.istat.it/Collaborativi/_layouts/15/DocIdRedir.aspx?ID=INTRANET-14-158</Url>
      <Description>INTRANET-14-158</Description>
    </_dlc_DocIdUrl>
    <Ordine xmlns="679261c3-551f-4e86-913f-177e0e529669" xsi:nil="true"/>
  </documentManagement>
</p:properties>
</file>

<file path=customXml/itemProps1.xml><?xml version="1.0" encoding="utf-8"?>
<ds:datastoreItem xmlns:ds="http://schemas.openxmlformats.org/officeDocument/2006/customXml" ds:itemID="{D9296C4F-9DE9-4B43-AA80-1FC85656CFFA}">
  <ds:schemaRefs>
    <ds:schemaRef ds:uri="http://schemas.microsoft.com/sharepoint/events"/>
  </ds:schemaRefs>
</ds:datastoreItem>
</file>

<file path=customXml/itemProps2.xml><?xml version="1.0" encoding="utf-8"?>
<ds:datastoreItem xmlns:ds="http://schemas.openxmlformats.org/officeDocument/2006/customXml" ds:itemID="{BD9C238D-4D5C-4783-820B-4854DCE45D41}">
  <ds:schemaRefs>
    <ds:schemaRef ds:uri="http://schemas.microsoft.com/sharepoint/v3/contenttype/forms"/>
  </ds:schemaRefs>
</ds:datastoreItem>
</file>

<file path=customXml/itemProps3.xml><?xml version="1.0" encoding="utf-8"?>
<ds:datastoreItem xmlns:ds="http://schemas.openxmlformats.org/officeDocument/2006/customXml" ds:itemID="{C44F034E-DE69-4892-9E35-DE49F97F6E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2efd-82a8-4ecf-b395-8c25e928921d"/>
    <ds:schemaRef ds:uri="459159c4-d20a-4ff3-9b11-fbd127bd52e5"/>
    <ds:schemaRef ds:uri="679261c3-551f-4e86-913f-177e0e5296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3EF378BC-F4D0-4510-B4EC-07B6EFE18CF8}">
  <ds:schemaRefs>
    <ds:schemaRef ds:uri="http://schemas.microsoft.com/office/2006/documentManagement/types"/>
    <ds:schemaRef ds:uri="679261c3-551f-4e86-913f-177e0e529669"/>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459159c4-d20a-4ff3-9b11-fbd127bd52e5"/>
    <ds:schemaRef ds:uri="http://purl.org/dc/terms/"/>
    <ds:schemaRef ds:uri="c58f2efd-82a8-4ecf-b395-8c25e928921d"/>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Dividendi</Template>
  <TotalTime>5082</TotalTime>
  <Words>2356</Words>
  <Application>Microsoft Office PowerPoint</Application>
  <PresentationFormat>Widescreen</PresentationFormat>
  <Paragraphs>200</Paragraphs>
  <Slides>20</Slides>
  <Notes>7</Notes>
  <HiddenSlides>0</HiddenSlides>
  <MMClips>0</MMClips>
  <ScaleCrop>false</ScaleCrop>
  <HeadingPairs>
    <vt:vector size="6" baseType="variant">
      <vt:variant>
        <vt:lpstr>Caratteri utilizzati</vt:lpstr>
      </vt:variant>
      <vt:variant>
        <vt:i4>10</vt:i4>
      </vt:variant>
      <vt:variant>
        <vt:lpstr>Tema</vt:lpstr>
      </vt:variant>
      <vt:variant>
        <vt:i4>1</vt:i4>
      </vt:variant>
      <vt:variant>
        <vt:lpstr>Titoli diapositive</vt:lpstr>
      </vt:variant>
      <vt:variant>
        <vt:i4>20</vt:i4>
      </vt:variant>
    </vt:vector>
  </HeadingPairs>
  <TitlesOfParts>
    <vt:vector size="31" baseType="lpstr">
      <vt:lpstr>Arial</vt:lpstr>
      <vt:lpstr>Arial</vt:lpstr>
      <vt:lpstr>Arial Narrow</vt:lpstr>
      <vt:lpstr>Calibri</vt:lpstr>
      <vt:lpstr>Cambria Math</vt:lpstr>
      <vt:lpstr>Courier New</vt:lpstr>
      <vt:lpstr>Gill Sans MT</vt:lpstr>
      <vt:lpstr>Roboto</vt:lpstr>
      <vt:lpstr>Times New Roman</vt:lpstr>
      <vt:lpstr>Wingdings 2</vt:lpstr>
      <vt:lpstr>elenco puntato</vt:lpstr>
      <vt:lpstr>Generation of synthetic data from real MNO data through Neural Network: motivations, techniques and preliminary results</vt:lpstr>
      <vt:lpstr>Presentazione standard di PowerPoint</vt:lpstr>
      <vt:lpstr>Why use synthetic data</vt:lpstr>
      <vt:lpstr>Why use synthetic data</vt:lpstr>
      <vt:lpstr>How to use synthetic data</vt:lpstr>
      <vt:lpstr>How to generate synthetic data</vt:lpstr>
      <vt:lpstr>Generative Modeling</vt:lpstr>
      <vt:lpstr>Generative Adversarial Networks (GAN)</vt:lpstr>
      <vt:lpstr>How to generate synthetic data</vt:lpstr>
      <vt:lpstr>The experimentation (1/2)</vt:lpstr>
      <vt:lpstr>The experimentation (2/2)</vt:lpstr>
      <vt:lpstr>Original and Synthetic Data Univariate Distribution Visualization  </vt:lpstr>
      <vt:lpstr>Original and Synthetic Data Bivariate Distribution Visualization  </vt:lpstr>
      <vt:lpstr>Utility Metrics - Model Evaluation via SDGym Tools: Statistical Metrics</vt:lpstr>
      <vt:lpstr>Utility Metrics - Model Evaluation via SDGym Tools: Statistical Metrics</vt:lpstr>
      <vt:lpstr>Utility Metrics - Model Evaluation via SDGym Tools: Likelihood Metrics</vt:lpstr>
      <vt:lpstr>Privacy Metrics - Model Evaluation by Matching Common Values</vt:lpstr>
      <vt:lpstr>Privacy Metrics - Model Evaluation by Matching Common Values</vt:lpstr>
      <vt:lpstr>References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PresentazioneStandard</dc:title>
  <dc:creator>Bruna Tabanella</dc:creator>
  <cp:lastModifiedBy>Francesco Pugliese</cp:lastModifiedBy>
  <cp:revision>330</cp:revision>
  <dcterms:created xsi:type="dcterms:W3CDTF">2020-06-26T06:32:12Z</dcterms:created>
  <dcterms:modified xsi:type="dcterms:W3CDTF">2022-05-30T16:18:16Z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0x010100661A2BE3120D674DA36C11D6006822D4</vt:lpwstr>
  </property>
  <property fmtid="{D5CDD505-2E9C-101B-9397-08002B2CF9AE}" pid="3" name="_dlc_DocIdItemGuid">
    <vt:lpwstr>11205160-d5cd-44f2-bf0d-d055913f1cd1</vt:lpwstr>
  </property>
</Properties>
</file>